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7" r:id="rId3"/>
    <p:sldId id="293" r:id="rId4"/>
    <p:sldId id="307" r:id="rId5"/>
    <p:sldId id="388" r:id="rId6"/>
    <p:sldId id="382" r:id="rId7"/>
    <p:sldId id="383" r:id="rId8"/>
    <p:sldId id="386" r:id="rId9"/>
    <p:sldId id="384" r:id="rId10"/>
    <p:sldId id="387" r:id="rId11"/>
    <p:sldId id="385" r:id="rId12"/>
    <p:sldId id="328" r:id="rId13"/>
    <p:sldId id="370" r:id="rId14"/>
    <p:sldId id="371" r:id="rId16"/>
    <p:sldId id="372" r:id="rId17"/>
    <p:sldId id="373" r:id="rId18"/>
    <p:sldId id="374" r:id="rId19"/>
    <p:sldId id="375" r:id="rId20"/>
    <p:sldId id="376" r:id="rId21"/>
    <p:sldId id="377" r:id="rId22"/>
    <p:sldId id="378" r:id="rId23"/>
    <p:sldId id="379" r:id="rId24"/>
    <p:sldId id="380" r:id="rId25"/>
    <p:sldId id="308" r:id="rId26"/>
  </p:sldIdLst>
  <p:sldSz cx="12192000" cy="6858000"/>
  <p:notesSz cx="6858000" cy="9144000"/>
  <p:embeddedFontLst>
    <p:embeddedFont>
      <p:font typeface="等线" panose="02010600030101010101" charset="-122"/>
      <p:regular r:id="rId30"/>
    </p:embeddedFont>
    <p:embeddedFont>
      <p:font typeface="微软雅黑" panose="020B0503020204020204" pitchFamily="34" charset="-122"/>
      <p:regular r:id="rId31"/>
    </p:embeddedFont>
    <p:embeddedFont>
      <p:font typeface="Segoe UI Light" panose="020B0502040204020203" pitchFamily="34" charset="0"/>
      <p:regular r:id="rId32"/>
      <p:italic r:id="rId33"/>
    </p:embeddedFont>
    <p:embeddedFont>
      <p:font typeface="等线 Light" panose="02010600030101010101" charset="-122"/>
      <p:regular r:id="rId34"/>
    </p:embeddedFont>
  </p:embeddedFontLst>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28" d="100"/>
          <a:sy n="128" d="100"/>
        </p:scale>
        <p:origin x="200"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gs" Target="tags/tag1.xml"/><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7B591-F53B-4436-809A-C37B6957348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BCE3FA-BDA2-40BF-AE62-66BFA3AA921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4C28DB-BE6E-4D94-BFE5-01FEE48E73E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96688-C83E-4CA4-A7DE-DA6527C5F95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hyperlink" Target="https://docs.microsoft.com/zh-cn/sql/t-sql/queries/hints-transact-sql-table?view=sql-server-201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2.xml"/><Relationship Id="rId4" Type="http://schemas.openxmlformats.org/officeDocument/2006/relationships/hyperlink" Target="https://dev.mysql.com/doc/refman/8.0/en/sql-syntax-transactions.html" TargetMode="Externa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hyperlink" Target="https://www.baidu.com/" TargetMode="External"/><Relationship Id="rId5" Type="http://schemas.openxmlformats.org/officeDocument/2006/relationships/hyperlink" Target="https://www.google.com/" TargetMode="External"/><Relationship Id="rId4" Type="http://schemas.openxmlformats.org/officeDocument/2006/relationships/hyperlink" Target="https://cn.bing.com/" TargetMode="External"/><Relationship Id="rId3" Type="http://schemas.openxmlformats.org/officeDocument/2006/relationships/hyperlink" Target="https://dev.mysql.com/doc/refman/8.0/en/sql-syntax-transactions.html" TargetMode="External"/><Relationship Id="rId2" Type="http://schemas.openxmlformats.org/officeDocument/2006/relationships/hyperlink" Target="https://docs.microsoft.com/zh-cn/sql/t-sql/language-elements/transactions-transact-sql?view=sql-server-2017" TargetMode="External"/><Relationship Id="rId1" Type="http://schemas.openxmlformats.org/officeDocument/2006/relationships/hyperlink" Target="http://www.w3school.com.cn/sql/index.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181462"/>
            <a:ext cx="12192000" cy="3826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文本框 7"/>
          <p:cNvSpPr txBox="1"/>
          <p:nvPr/>
        </p:nvSpPr>
        <p:spPr>
          <a:xfrm>
            <a:off x="2607809" y="2670766"/>
            <a:ext cx="6976382" cy="848246"/>
          </a:xfrm>
          <a:prstGeom prst="rect">
            <a:avLst/>
          </a:prstGeom>
          <a:noFill/>
        </p:spPr>
        <p:txBody>
          <a:bodyPr wrap="square" rtlCol="0">
            <a:spAutoFit/>
          </a:bodyPr>
          <a:lstStyle/>
          <a:p>
            <a:pPr lvl="0" algn="ctr">
              <a:lnSpc>
                <a:spcPct val="110000"/>
              </a:lnSpc>
              <a:defRPr/>
            </a:pPr>
            <a:r>
              <a:rPr lang="zh-CN" altLang="en-US" sz="4800" b="1" spc="400" dirty="0">
                <a:solidFill>
                  <a:prstClr val="white"/>
                </a:solidFill>
                <a:latin typeface="微软雅黑" panose="020B0503020204020204" pitchFamily="34" charset="-122"/>
                <a:ea typeface="微软雅黑" panose="020B0503020204020204" pitchFamily="34" charset="-122"/>
              </a:rPr>
              <a:t>数据库第七次上机</a:t>
            </a:r>
            <a:endParaRPr kumimoji="0" lang="zh-CN" altLang="en-US" sz="4800" b="1" i="0" u="none" strike="noStrike" kern="120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 name="文本框 4"/>
          <p:cNvSpPr txBox="1"/>
          <p:nvPr/>
        </p:nvSpPr>
        <p:spPr>
          <a:xfrm>
            <a:off x="9599845" y="5975707"/>
            <a:ext cx="184731" cy="369332"/>
          </a:xfrm>
          <a:prstGeom prst="rect">
            <a:avLst/>
          </a:prstGeom>
          <a:noFill/>
        </p:spPr>
        <p:txBody>
          <a:bodyPr wrap="none" rtlCol="0">
            <a:spAutoFit/>
          </a:bodyPr>
          <a:lstStyle/>
          <a:p>
            <a:endParaRPr lang="zh-CN" altLang="en-US" dirty="0">
              <a:ea typeface="思源黑体 CN Light" panose="020B0300000000000000"/>
            </a:endParaRPr>
          </a:p>
        </p:txBody>
      </p:sp>
      <p:sp>
        <p:nvSpPr>
          <p:cNvPr id="99" name="日期占位符 3"/>
          <p:cNvSpPr txBox="1">
            <a:spLocks noChangeArrowheads="1"/>
          </p:cNvSpPr>
          <p:nvPr/>
        </p:nvSpPr>
        <p:spPr>
          <a:xfrm>
            <a:off x="273824" y="6281019"/>
            <a:ext cx="2133600" cy="365125"/>
          </a:xfrm>
          <a:prstGeom prst="rect">
            <a:avLst/>
          </a:prstGeom>
          <a:noFill/>
        </p:spPr>
        <p:txBody>
          <a:bodyPr/>
          <a:lstStyle>
            <a:defPPr>
              <a:defRPr lang="zh-CN"/>
            </a:defPPr>
            <a:lvl1pPr marL="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1pPr>
            <a:lvl2pPr marL="742950" indent="-28575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2pPr>
            <a:lvl3pPr marL="1143000" indent="-22860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3pPr>
            <a:lvl4pPr marL="1600200" indent="-22860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4pPr>
            <a:lvl5pPr marL="2057400" indent="-22860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9pPr>
          </a:lstStyle>
          <a:p>
            <a:fld id="{44E20FB4-0BC5-487D-822B-85D26C6CDDBE}" type="datetime1">
              <a:rPr lang="zh-CN" altLang="en-US" smtClean="0">
                <a:solidFill>
                  <a:srgbClr val="4E95E1"/>
                </a:solidFill>
                <a:latin typeface="+mj-lt"/>
                <a:ea typeface="+mj-ea"/>
                <a:cs typeface="Segoe UI Light" panose="020B0502040204020203" pitchFamily="34" charset="0"/>
              </a:rPr>
            </a:fld>
            <a:endParaRPr lang="zh-CN" altLang="en-US" dirty="0">
              <a:solidFill>
                <a:srgbClr val="4E95E1"/>
              </a:solidFill>
              <a:latin typeface="+mj-lt"/>
              <a:ea typeface="+mj-ea"/>
              <a:cs typeface="Segoe UI Light" panose="020B0502040204020203" pitchFamily="34" charset="0"/>
            </a:endParaRPr>
          </a:p>
        </p:txBody>
      </p:sp>
      <p:sp>
        <p:nvSpPr>
          <p:cNvPr id="7" name="直角三角形 6"/>
          <p:cNvSpPr/>
          <p:nvPr/>
        </p:nvSpPr>
        <p:spPr>
          <a:xfrm rot="5400000">
            <a:off x="0" y="1181462"/>
            <a:ext cx="1422400" cy="14224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直角三角形 99"/>
          <p:cNvSpPr/>
          <p:nvPr/>
        </p:nvSpPr>
        <p:spPr>
          <a:xfrm rot="16200000">
            <a:off x="10769600" y="3585916"/>
            <a:ext cx="1422400" cy="14224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2201563" cy="511876"/>
            <a:chOff x="1187820" y="652928"/>
            <a:chExt cx="2201563" cy="511876"/>
          </a:xfrm>
        </p:grpSpPr>
        <p:sp>
          <p:nvSpPr>
            <p:cNvPr id="7" name="文本框 6"/>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1242204" y="1758120"/>
            <a:ext cx="9282022" cy="513905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en-US" altLang="zh-CN" sz="1600" dirty="0"/>
              <a:t>Task2</a:t>
            </a:r>
            <a:r>
              <a:rPr lang="zh-CN" altLang="en-US" sz="1600" dirty="0"/>
              <a:t>：死锁</a:t>
            </a:r>
            <a:endParaRPr lang="en-US" altLang="zh-CN" sz="1600" dirty="0">
              <a:solidFill>
                <a:schemeClr val="tx1"/>
              </a:solidFill>
            </a:endParaRPr>
          </a:p>
          <a:p>
            <a:r>
              <a:rPr lang="zh-CN" altLang="en-US" sz="1600" dirty="0"/>
              <a:t>使用命令行工具连接 </a:t>
            </a:r>
            <a:r>
              <a:rPr lang="en-GB" altLang="zh-CN" sz="1600" dirty="0"/>
              <a:t>MySQL </a:t>
            </a:r>
            <a:r>
              <a:rPr lang="zh-CN" altLang="en-US" sz="1600" dirty="0"/>
              <a:t>或使用可视化工具，实验需要设计 </a:t>
            </a:r>
            <a:r>
              <a:rPr lang="en-US" altLang="zh-CN" sz="1600" dirty="0"/>
              <a:t>2</a:t>
            </a:r>
            <a:r>
              <a:rPr lang="zh-CN" altLang="en-US" sz="1600" dirty="0"/>
              <a:t>个 </a:t>
            </a:r>
            <a:r>
              <a:rPr lang="en-GB" altLang="zh-CN" sz="1600" dirty="0"/>
              <a:t>MySQL session</a:t>
            </a:r>
            <a:r>
              <a:rPr lang="zh-CN" altLang="en-GB" sz="1600" dirty="0"/>
              <a:t>，</a:t>
            </a:r>
            <a:r>
              <a:rPr lang="zh-CN" altLang="en-US" sz="1600" dirty="0"/>
              <a:t>对应为 </a:t>
            </a:r>
            <a:r>
              <a:rPr lang="en-US" altLang="zh-CN" sz="1600" dirty="0"/>
              <a:t>2 </a:t>
            </a:r>
            <a:r>
              <a:rPr lang="zh-CN" altLang="en-US" sz="1600" dirty="0"/>
              <a:t>个建立连接的命令行窗口或可视化工具中 </a:t>
            </a:r>
            <a:r>
              <a:rPr lang="en-US" altLang="zh-CN" sz="1600" dirty="0"/>
              <a:t>2 </a:t>
            </a:r>
            <a:r>
              <a:rPr lang="zh-CN" altLang="en-US" sz="1600" dirty="0"/>
              <a:t>个会话框；</a:t>
            </a:r>
            <a:endParaRPr lang="zh-CN" altLang="en-US" sz="1600" dirty="0"/>
          </a:p>
          <a:p>
            <a:pPr>
              <a:lnSpc>
                <a:spcPct val="150000"/>
              </a:lnSpc>
            </a:pPr>
            <a:r>
              <a:rPr lang="zh-CN" altLang="en-US" sz="1600" dirty="0"/>
              <a:t>建表：</a:t>
            </a:r>
            <a:endParaRPr lang="en-US" altLang="zh-CN" sz="1600" dirty="0"/>
          </a:p>
          <a:p>
            <a:r>
              <a:rPr lang="en-US" altLang="zh-CN" sz="1600"/>
              <a:t>create table tableA(id int, columnA int);</a:t>
            </a:r>
            <a:endParaRPr lang="en-US" altLang="zh-CN" sz="1600"/>
          </a:p>
          <a:p>
            <a:r>
              <a:rPr lang="en-US" altLang="zh-CN" sz="1600"/>
              <a:t>create table tableB(id int, columnB int);</a:t>
            </a:r>
            <a:endParaRPr lang="en-US" altLang="zh-CN" sz="1600"/>
          </a:p>
          <a:p>
            <a:r>
              <a:rPr lang="en-US" altLang="zh-CN" sz="1600" dirty="0"/>
              <a:t>Insert into </a:t>
            </a:r>
            <a:r>
              <a:rPr lang="en-US" altLang="zh-CN" sz="1600" dirty="0" err="1"/>
              <a:t>tableA</a:t>
            </a:r>
            <a:r>
              <a:rPr lang="en-US" altLang="zh-CN" sz="1600" dirty="0"/>
              <a:t> values(1, 0);</a:t>
            </a:r>
            <a:endParaRPr lang="en-US" altLang="zh-CN" sz="1600" dirty="0"/>
          </a:p>
          <a:p>
            <a:r>
              <a:rPr lang="en-US" altLang="zh-CN" sz="1600" dirty="0"/>
              <a:t>Insert into </a:t>
            </a:r>
            <a:r>
              <a:rPr lang="en-US" altLang="zh-CN" sz="1600" dirty="0" err="1"/>
              <a:t>tableB</a:t>
            </a:r>
            <a:r>
              <a:rPr lang="en-US" altLang="zh-CN" sz="1600" dirty="0"/>
              <a:t> values(1, 0);</a:t>
            </a:r>
            <a:endParaRPr lang="en-US" altLang="zh-CN" sz="1600" dirty="0"/>
          </a:p>
          <a:p>
            <a:pPr>
              <a:lnSpc>
                <a:spcPct val="150000"/>
              </a:lnSpc>
            </a:pPr>
            <a:r>
              <a:rPr lang="zh-CN" altLang="en-US" sz="1600" dirty="0"/>
              <a:t>开启两个命令行界面</a:t>
            </a:r>
            <a:r>
              <a:rPr lang="en-US" altLang="zh-CN" sz="1600" dirty="0"/>
              <a:t>A</a:t>
            </a:r>
            <a:r>
              <a:rPr lang="zh-CN" altLang="en-US" sz="1600" dirty="0"/>
              <a:t>和</a:t>
            </a:r>
            <a:r>
              <a:rPr lang="en-US" altLang="zh-CN" sz="1600" dirty="0"/>
              <a:t>B</a:t>
            </a:r>
            <a:r>
              <a:rPr lang="zh-CN" altLang="en-US" sz="1600" dirty="0"/>
              <a:t>，按照下面顺序在</a:t>
            </a:r>
            <a:r>
              <a:rPr lang="en-US" altLang="zh-CN" sz="1600" dirty="0"/>
              <a:t>A</a:t>
            </a:r>
            <a:r>
              <a:rPr lang="zh-CN" altLang="en-US" sz="1600" dirty="0"/>
              <a:t>、</a:t>
            </a:r>
            <a:r>
              <a:rPr lang="en-US" altLang="zh-CN" sz="1600" dirty="0"/>
              <a:t>B</a:t>
            </a:r>
            <a:r>
              <a:rPr lang="zh-CN" altLang="en-US" sz="1600" dirty="0"/>
              <a:t>中分别执行语句：</a:t>
            </a:r>
            <a:endParaRPr lang="en-US" altLang="zh-CN" sz="1600" dirty="0"/>
          </a:p>
          <a:p>
            <a:r>
              <a:rPr lang="en-US" altLang="zh-CN" sz="1600" dirty="0"/>
              <a:t>A: start</a:t>
            </a:r>
            <a:r>
              <a:rPr lang="zh-CN" altLang="en-US" sz="1600" dirty="0"/>
              <a:t> </a:t>
            </a:r>
            <a:r>
              <a:rPr lang="en-US" altLang="zh-CN" sz="1600" dirty="0"/>
              <a:t>transaction;</a:t>
            </a:r>
            <a:r>
              <a:rPr lang="zh-CN" altLang="en-US" sz="1600" dirty="0"/>
              <a:t>（或</a:t>
            </a:r>
            <a:r>
              <a:rPr lang="en-US" altLang="zh-CN" sz="1600" dirty="0"/>
              <a:t>Begin</a:t>
            </a:r>
            <a:r>
              <a:rPr lang="zh-CN" altLang="en-US" sz="1600" dirty="0"/>
              <a:t>）</a:t>
            </a:r>
            <a:endParaRPr lang="en-US" altLang="zh-CN" sz="1600" dirty="0"/>
          </a:p>
          <a:p>
            <a:r>
              <a:rPr lang="en-US" altLang="zh-CN" sz="1600" dirty="0"/>
              <a:t>A: update </a:t>
            </a:r>
            <a:r>
              <a:rPr lang="en-US" altLang="zh-CN" sz="1600" dirty="0" err="1"/>
              <a:t>tableA</a:t>
            </a:r>
            <a:r>
              <a:rPr lang="en-US" altLang="zh-CN" sz="1600" dirty="0"/>
              <a:t> set </a:t>
            </a:r>
            <a:r>
              <a:rPr lang="en-US" altLang="zh-CN" sz="1600" dirty="0" err="1"/>
              <a:t>columnA</a:t>
            </a:r>
            <a:r>
              <a:rPr lang="en-US" altLang="zh-CN" sz="1600" dirty="0"/>
              <a:t>=1 where id=1;</a:t>
            </a:r>
            <a:endParaRPr lang="en-US" altLang="zh-CN" sz="1600" dirty="0"/>
          </a:p>
          <a:p>
            <a:r>
              <a:rPr lang="en-US" altLang="zh-CN" sz="1600" dirty="0"/>
              <a:t>B: start transaction;</a:t>
            </a:r>
            <a:endParaRPr lang="en-US" altLang="zh-CN" sz="1600" dirty="0"/>
          </a:p>
          <a:p>
            <a:r>
              <a:rPr lang="en-US" altLang="zh-CN" sz="1600" dirty="0"/>
              <a:t>B: update </a:t>
            </a:r>
            <a:r>
              <a:rPr lang="en-US" altLang="zh-CN" sz="1600" dirty="0" err="1"/>
              <a:t>tableB</a:t>
            </a:r>
            <a:r>
              <a:rPr lang="en-US" altLang="zh-CN" sz="1600" dirty="0"/>
              <a:t> set </a:t>
            </a:r>
            <a:r>
              <a:rPr lang="en-US" altLang="zh-CN" sz="1600" dirty="0" err="1"/>
              <a:t>columnB</a:t>
            </a:r>
            <a:r>
              <a:rPr lang="en-US" altLang="zh-CN" sz="1600" dirty="0"/>
              <a:t>=2 where id=1;</a:t>
            </a:r>
            <a:endParaRPr lang="en-US" altLang="zh-CN" sz="1600" dirty="0"/>
          </a:p>
          <a:p>
            <a:r>
              <a:rPr lang="en-US" altLang="zh-CN" sz="1600" dirty="0"/>
              <a:t>A: update </a:t>
            </a:r>
            <a:r>
              <a:rPr lang="en-US" altLang="zh-CN" sz="1600" dirty="0" err="1"/>
              <a:t>tableB</a:t>
            </a:r>
            <a:r>
              <a:rPr lang="en-US" altLang="zh-CN" sz="1600" dirty="0"/>
              <a:t> set </a:t>
            </a:r>
            <a:r>
              <a:rPr lang="en-US" altLang="zh-CN" sz="1600" dirty="0" err="1"/>
              <a:t>columnB</a:t>
            </a:r>
            <a:r>
              <a:rPr lang="en-US" altLang="zh-CN" sz="1600" dirty="0"/>
              <a:t>=3 where id=1;</a:t>
            </a:r>
            <a:endParaRPr lang="en-US" altLang="zh-CN" sz="1600" dirty="0"/>
          </a:p>
          <a:p>
            <a:r>
              <a:rPr lang="en-US" altLang="zh-CN" sz="1600" dirty="0"/>
              <a:t>B: update </a:t>
            </a:r>
            <a:r>
              <a:rPr lang="en-US" altLang="zh-CN" sz="1600" dirty="0" err="1"/>
              <a:t>tableA</a:t>
            </a:r>
            <a:r>
              <a:rPr lang="en-US" altLang="zh-CN" sz="1600" dirty="0"/>
              <a:t> set </a:t>
            </a:r>
            <a:r>
              <a:rPr lang="en-US" altLang="zh-CN" sz="1600" dirty="0" err="1"/>
              <a:t>columnA</a:t>
            </a:r>
            <a:r>
              <a:rPr lang="en-US" altLang="zh-CN" sz="1600" dirty="0"/>
              <a:t>=2 where id=1;</a:t>
            </a:r>
            <a:endParaRPr lang="en-US" altLang="zh-CN" sz="1600" dirty="0"/>
          </a:p>
          <a:p>
            <a:pPr>
              <a:lnSpc>
                <a:spcPct val="150000"/>
              </a:lnSpc>
            </a:pPr>
            <a:r>
              <a:rPr lang="zh-CN" altLang="en-US" sz="1600" dirty="0"/>
              <a:t>最后一条语句执行时系统会提示死锁，界面</a:t>
            </a:r>
            <a:r>
              <a:rPr lang="en-US" altLang="zh-CN" sz="1600" dirty="0"/>
              <a:t>A</a:t>
            </a:r>
            <a:r>
              <a:rPr lang="zh-CN" altLang="en-US" sz="1600" dirty="0"/>
              <a:t>会处于等待状态，需要手工杀掉死锁事务</a:t>
            </a:r>
            <a:endParaRPr lang="en-US" altLang="zh-CN" sz="1600" dirty="0"/>
          </a:p>
          <a:p>
            <a:pPr>
              <a:lnSpc>
                <a:spcPct val="150000"/>
              </a:lnSpc>
            </a:pPr>
            <a:r>
              <a:rPr lang="en-US" altLang="zh-CN" sz="1600" dirty="0">
                <a:solidFill>
                  <a:srgbClr val="FF0000"/>
                </a:solidFill>
              </a:rPr>
              <a:t>Q10: </a:t>
            </a:r>
            <a:r>
              <a:rPr lang="zh-CN" altLang="en-US" sz="1600" dirty="0">
                <a:solidFill>
                  <a:srgbClr val="FF0000"/>
                </a:solidFill>
              </a:rPr>
              <a:t>请解释死锁发生的原因，并按照链接方法手工杀死死锁事务</a:t>
            </a:r>
            <a:endParaRPr lang="en-US" altLang="zh-CN" sz="1600" dirty="0">
              <a:solidFill>
                <a:srgbClr val="FF0000"/>
              </a:solidFill>
            </a:endParaRPr>
          </a:p>
          <a:p>
            <a:r>
              <a:rPr lang="en-US" altLang="zh-CN" sz="1600" dirty="0">
                <a:solidFill>
                  <a:srgbClr val="FF0000"/>
                </a:solidFill>
              </a:rPr>
              <a:t>https://</a:t>
            </a:r>
            <a:r>
              <a:rPr lang="en-US" altLang="zh-CN" sz="1600" dirty="0" err="1">
                <a:solidFill>
                  <a:srgbClr val="FF0000"/>
                </a:solidFill>
              </a:rPr>
              <a:t>blog.csdn.net</a:t>
            </a:r>
            <a:r>
              <a:rPr lang="en-US" altLang="zh-CN" sz="1600" dirty="0">
                <a:solidFill>
                  <a:srgbClr val="FF0000"/>
                </a:solidFill>
              </a:rPr>
              <a:t>/</a:t>
            </a:r>
            <a:r>
              <a:rPr lang="en-US" altLang="zh-CN" sz="1600" dirty="0" err="1">
                <a:solidFill>
                  <a:srgbClr val="FF0000"/>
                </a:solidFill>
              </a:rPr>
              <a:t>lvoelife</a:t>
            </a:r>
            <a:r>
              <a:rPr lang="en-US" altLang="zh-CN" sz="1600" dirty="0">
                <a:solidFill>
                  <a:srgbClr val="FF0000"/>
                </a:solidFill>
              </a:rPr>
              <a:t>/article/details/119104757</a:t>
            </a:r>
            <a:endParaRPr lang="en-US" altLang="zh-CN" sz="1600"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2201563" cy="511876"/>
            <a:chOff x="1187820" y="652928"/>
            <a:chExt cx="2201563" cy="511876"/>
          </a:xfrm>
        </p:grpSpPr>
        <p:sp>
          <p:nvSpPr>
            <p:cNvPr id="7" name="文本框 6"/>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关于作业提交</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883633" y="2048219"/>
            <a:ext cx="9573778" cy="4707890"/>
          </a:xfrm>
          <a:prstGeom prst="rect">
            <a:avLst/>
          </a:prstGeom>
          <a:noFill/>
        </p:spPr>
        <p:txBody>
          <a:bodyPr wrap="square" rtlCol="0">
            <a:spAutoFit/>
          </a:bodyPr>
          <a:lstStyle/>
          <a:p>
            <a:pPr indent="0">
              <a:buNone/>
            </a:pPr>
            <a:r>
              <a:rPr lang="en-US" altLang="zh-CN" sz="2000" dirty="0">
                <a:solidFill>
                  <a:srgbClr val="FF0000"/>
                </a:solidFill>
                <a:latin typeface="+mn-ea"/>
                <a:sym typeface="+mn-ea"/>
              </a:rPr>
              <a:t>TASK1</a:t>
            </a:r>
            <a:r>
              <a:rPr lang="zh-CN" altLang="en-US" sz="2000" dirty="0">
                <a:solidFill>
                  <a:srgbClr val="FF0000"/>
                </a:solidFill>
                <a:latin typeface="+mn-ea"/>
                <a:sym typeface="+mn-ea"/>
              </a:rPr>
              <a:t>：</a:t>
            </a:r>
            <a:r>
              <a:rPr lang="en-US" altLang="zh-CN" sz="2000" dirty="0">
                <a:solidFill>
                  <a:srgbClr val="FF0000"/>
                </a:solidFill>
                <a:latin typeface="+mn-ea"/>
                <a:sym typeface="+mn-ea"/>
              </a:rPr>
              <a:t>Q1-Q9</a:t>
            </a:r>
            <a:endParaRPr lang="en-US" altLang="zh-CN" sz="2000" dirty="0">
              <a:solidFill>
                <a:srgbClr val="FF0000"/>
              </a:solidFill>
              <a:latin typeface="+mn-ea"/>
              <a:sym typeface="+mn-ea"/>
            </a:endParaRPr>
          </a:p>
          <a:p>
            <a:pPr indent="0">
              <a:buNone/>
            </a:pPr>
            <a:r>
              <a:rPr lang="en-US" altLang="zh-CN" sz="2000" dirty="0">
                <a:solidFill>
                  <a:srgbClr val="FF0000"/>
                </a:solidFill>
                <a:latin typeface="+mn-ea"/>
                <a:sym typeface="+mn-ea"/>
              </a:rPr>
              <a:t>TASK2</a:t>
            </a:r>
            <a:r>
              <a:rPr lang="zh-CN" altLang="en-US" sz="2000" dirty="0">
                <a:solidFill>
                  <a:srgbClr val="FF0000"/>
                </a:solidFill>
                <a:latin typeface="+mn-ea"/>
                <a:sym typeface="+mn-ea"/>
              </a:rPr>
              <a:t>：</a:t>
            </a:r>
            <a:r>
              <a:rPr lang="en-US" altLang="zh-CN" sz="2000" dirty="0">
                <a:solidFill>
                  <a:srgbClr val="FF0000"/>
                </a:solidFill>
                <a:latin typeface="+mn-ea"/>
                <a:sym typeface="+mn-ea"/>
              </a:rPr>
              <a:t>Q10</a:t>
            </a:r>
            <a:endParaRPr lang="en-US" altLang="zh-CN" sz="2000" dirty="0">
              <a:solidFill>
                <a:srgbClr val="FF0000"/>
              </a:solidFill>
              <a:latin typeface="+mn-ea"/>
              <a:sym typeface="+mn-ea"/>
            </a:endParaRPr>
          </a:p>
          <a:p>
            <a:r>
              <a:rPr lang="zh-CN" altLang="en-US" sz="2000" dirty="0">
                <a:solidFill>
                  <a:srgbClr val="FF0000"/>
                </a:solidFill>
                <a:latin typeface="+mn-ea"/>
                <a:sym typeface="+mn-ea"/>
              </a:rPr>
              <a:t>选做 </a:t>
            </a:r>
            <a:r>
              <a:rPr lang="en-US" altLang="zh-CN" sz="2000" dirty="0">
                <a:solidFill>
                  <a:srgbClr val="FF0000"/>
                </a:solidFill>
                <a:latin typeface="+mn-ea"/>
                <a:sym typeface="+mn-ea"/>
              </a:rPr>
              <a:t>Q11</a:t>
            </a:r>
            <a:r>
              <a:rPr lang="zh-CN" altLang="en-US" sz="2000" dirty="0">
                <a:solidFill>
                  <a:srgbClr val="FF0000"/>
                </a:solidFill>
                <a:latin typeface="+mn-ea"/>
                <a:sym typeface="+mn-ea"/>
              </a:rPr>
              <a:t>：</a:t>
            </a:r>
            <a:r>
              <a:rPr lang="en-US" altLang="zh-CN" sz="2000" dirty="0">
                <a:solidFill>
                  <a:srgbClr val="FF0000"/>
                </a:solidFill>
                <a:latin typeface="+mn-ea"/>
                <a:sym typeface="+mn-ea"/>
              </a:rPr>
              <a:t>TASK1</a:t>
            </a:r>
            <a:r>
              <a:rPr lang="zh-CN" altLang="en-US" sz="2000" dirty="0">
                <a:solidFill>
                  <a:srgbClr val="FF0000"/>
                </a:solidFill>
                <a:latin typeface="+mn-ea"/>
                <a:sym typeface="+mn-ea"/>
              </a:rPr>
              <a:t>中的实验</a:t>
            </a:r>
            <a:r>
              <a:rPr lang="en-US" altLang="zh-CN" sz="2000" dirty="0">
                <a:solidFill>
                  <a:srgbClr val="FF0000"/>
                </a:solidFill>
                <a:latin typeface="+mn-ea"/>
                <a:sym typeface="+mn-ea"/>
              </a:rPr>
              <a:t>session1</a:t>
            </a:r>
            <a:r>
              <a:rPr lang="zh-CN" altLang="en-US" sz="2000" dirty="0">
                <a:solidFill>
                  <a:srgbClr val="FF0000"/>
                </a:solidFill>
                <a:latin typeface="+mn-ea"/>
                <a:sym typeface="+mn-ea"/>
              </a:rPr>
              <a:t>与</a:t>
            </a:r>
            <a:r>
              <a:rPr lang="en-US" altLang="zh-CN" sz="2000" dirty="0">
                <a:solidFill>
                  <a:srgbClr val="FF0000"/>
                </a:solidFill>
                <a:latin typeface="+mn-ea"/>
                <a:sym typeface="+mn-ea"/>
              </a:rPr>
              <a:t>session2</a:t>
            </a:r>
            <a:r>
              <a:rPr lang="zh-CN" altLang="en-US" sz="2000" dirty="0">
                <a:solidFill>
                  <a:srgbClr val="FF0000"/>
                </a:solidFill>
                <a:latin typeface="+mn-ea"/>
                <a:sym typeface="+mn-ea"/>
              </a:rPr>
              <a:t>均设置为相同的隔离级别，思考不同场景下，若两个会话的隔离级别不同会发生什么；</a:t>
            </a:r>
            <a:endParaRPr lang="en-US" altLang="zh-CN" sz="2000" dirty="0">
              <a:solidFill>
                <a:srgbClr val="FF0000"/>
              </a:solidFill>
              <a:latin typeface="+mn-ea"/>
              <a:sym typeface="+mn-ea"/>
            </a:endParaRPr>
          </a:p>
          <a:p>
            <a:pPr indent="0">
              <a:buNone/>
            </a:pPr>
            <a:endParaRPr lang="en-US" altLang="zh-CN" sz="2000" dirty="0">
              <a:solidFill>
                <a:srgbClr val="FF0000"/>
              </a:solidFill>
              <a:latin typeface="+mn-ea"/>
            </a:endParaRPr>
          </a:p>
          <a:p>
            <a:pPr indent="0">
              <a:buNone/>
            </a:pPr>
            <a:r>
              <a:rPr lang="zh-CN" altLang="en-US" sz="2000" dirty="0">
                <a:latin typeface="+mn-ea"/>
                <a:sym typeface="+mn-ea"/>
              </a:rPr>
              <a:t>请在</a:t>
            </a:r>
            <a:r>
              <a:rPr lang="en-US" altLang="zh-CN" sz="2000" b="1" dirty="0">
                <a:latin typeface="+mn-ea"/>
                <a:sym typeface="+mn-ea"/>
              </a:rPr>
              <a:t>PDF/WORD</a:t>
            </a:r>
            <a:r>
              <a:rPr lang="zh-CN" altLang="en-US" sz="2000" b="1" dirty="0">
                <a:latin typeface="+mn-ea"/>
                <a:sym typeface="+mn-ea"/>
              </a:rPr>
              <a:t>等任何方便助教阅读查看的文档</a:t>
            </a:r>
            <a:r>
              <a:rPr lang="zh-CN" altLang="en-US" sz="2000" dirty="0">
                <a:latin typeface="+mn-ea"/>
                <a:sym typeface="+mn-ea"/>
              </a:rPr>
              <a:t>中按照各个作业要求提交相关内容</a:t>
            </a:r>
            <a:r>
              <a:rPr lang="zh-CN" altLang="en-US" sz="2000" b="1" dirty="0">
                <a:latin typeface="+mn-ea"/>
                <a:sym typeface="+mn-ea"/>
              </a:rPr>
              <a:t>，记得标清题号</a:t>
            </a:r>
            <a:r>
              <a:rPr lang="zh-CN" altLang="en-US" sz="2000" dirty="0">
                <a:latin typeface="+mn-ea"/>
                <a:sym typeface="+mn-ea"/>
              </a:rPr>
              <a:t>。</a:t>
            </a:r>
            <a:endParaRPr lang="zh-CN" altLang="en-US" sz="2000" dirty="0">
              <a:latin typeface="+mn-ea"/>
              <a:sym typeface="+mn-ea"/>
            </a:endParaRPr>
          </a:p>
          <a:p>
            <a:pPr indent="0">
              <a:buNone/>
            </a:pPr>
            <a:endParaRPr lang="en-US" altLang="zh-CN" sz="2000" dirty="0"/>
          </a:p>
          <a:p>
            <a:pPr indent="0">
              <a:buNone/>
            </a:pPr>
            <a:r>
              <a:rPr lang="zh-CN" altLang="en-US" sz="2000" dirty="0"/>
              <a:t>若为</a:t>
            </a:r>
            <a:r>
              <a:rPr lang="en-US" altLang="zh-CN" sz="2000" dirty="0"/>
              <a:t>PDF/WORD</a:t>
            </a:r>
            <a:r>
              <a:rPr lang="zh-CN" altLang="en-US" sz="2000" dirty="0"/>
              <a:t>单文档文件直接提交即可，其他提交压缩包，命名为“</a:t>
            </a:r>
            <a:r>
              <a:rPr lang="zh-CN" altLang="en-US" sz="2000" dirty="0">
                <a:solidFill>
                  <a:srgbClr val="C00000"/>
                </a:solidFill>
              </a:rPr>
              <a:t>学号</a:t>
            </a:r>
            <a:r>
              <a:rPr lang="en-US" altLang="zh-CN" sz="2000" dirty="0">
                <a:solidFill>
                  <a:srgbClr val="C00000"/>
                </a:solidFill>
              </a:rPr>
              <a:t>_</a:t>
            </a:r>
            <a:r>
              <a:rPr lang="zh-CN" altLang="en-US" sz="2000" dirty="0">
                <a:solidFill>
                  <a:srgbClr val="C00000"/>
                </a:solidFill>
              </a:rPr>
              <a:t>姓名_第七次实验</a:t>
            </a:r>
            <a:r>
              <a:rPr lang="zh-CN" altLang="en-US" sz="2000" dirty="0"/>
              <a:t>”。</a:t>
            </a:r>
            <a:endParaRPr lang="zh-CN" altLang="en-US" sz="2000" dirty="0"/>
          </a:p>
          <a:p>
            <a:pPr indent="0">
              <a:buNone/>
            </a:pPr>
            <a:endParaRPr lang="zh-CN" altLang="en-US" sz="2000" dirty="0"/>
          </a:p>
          <a:p>
            <a:pPr indent="0">
              <a:buNone/>
            </a:pPr>
            <a:r>
              <a:rPr lang="zh-CN" altLang="en-US" sz="2000" dirty="0"/>
              <a:t>提交网址：软件学院云平台</a:t>
            </a:r>
            <a:r>
              <a:rPr lang="zh-CN" altLang="en-US" sz="2000" b="1" dirty="0"/>
              <a:t>第七次上机</a:t>
            </a:r>
            <a:r>
              <a:rPr lang="zh-CN" altLang="en-US" sz="2000" dirty="0">
                <a:solidFill>
                  <a:srgbClr val="FF0000"/>
                </a:solidFill>
              </a:rPr>
              <a:t> （按要求提交）</a:t>
            </a:r>
            <a:endParaRPr lang="zh-CN" altLang="en-US" sz="2000" dirty="0">
              <a:solidFill>
                <a:srgbClr val="FF0000"/>
              </a:solidFill>
            </a:endParaRPr>
          </a:p>
          <a:p>
            <a:pPr indent="0">
              <a:buNone/>
            </a:pPr>
            <a:r>
              <a:rPr lang="zh-CN" altLang="en-US" sz="2000" dirty="0">
                <a:sym typeface="+mn-ea"/>
              </a:rPr>
              <a:t>     </a:t>
            </a:r>
            <a:endParaRPr lang="zh-CN" altLang="en-US" sz="2000" dirty="0">
              <a:sym typeface="+mn-ea"/>
            </a:endParaRPr>
          </a:p>
          <a:p>
            <a:pPr indent="0">
              <a:buNone/>
            </a:pPr>
            <a:r>
              <a:rPr lang="en-US" altLang="zh-CN" sz="2000" dirty="0">
                <a:sym typeface="+mn-ea"/>
              </a:rPr>
              <a:t>	</a:t>
            </a:r>
            <a:r>
              <a:rPr lang="zh-CN" altLang="en-US" sz="2000" dirty="0">
                <a:sym typeface="+mn-ea"/>
              </a:rPr>
              <a:t>作业截止时间为</a:t>
            </a:r>
            <a:r>
              <a:rPr lang="zh-CN" altLang="en-US" sz="2000" b="1" dirty="0">
                <a:solidFill>
                  <a:srgbClr val="FF0000"/>
                </a:solidFill>
                <a:sym typeface="+mn-ea"/>
              </a:rPr>
              <a:t>周日</a:t>
            </a:r>
            <a:r>
              <a:rPr lang="en-US" altLang="zh-CN" sz="2000" b="1" dirty="0">
                <a:solidFill>
                  <a:srgbClr val="FF0000"/>
                </a:solidFill>
                <a:sym typeface="+mn-ea"/>
              </a:rPr>
              <a:t>24:00</a:t>
            </a:r>
            <a:r>
              <a:rPr lang="zh-CN" altLang="en-US" sz="2000" b="1" dirty="0">
                <a:solidFill>
                  <a:srgbClr val="FF0000"/>
                </a:solidFill>
                <a:sym typeface="+mn-ea"/>
              </a:rPr>
              <a:t>之前，提交方式为提交到云平台。</a:t>
            </a:r>
            <a:endParaRPr lang="zh-CN" altLang="en-US" sz="2000" dirty="0"/>
          </a:p>
          <a:p>
            <a:pPr indent="0">
              <a:buNone/>
            </a:pPr>
            <a:endParaRPr lang="en-US" altLang="zh-C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79" y="1521069"/>
            <a:ext cx="10515078" cy="4524315"/>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事务：</a:t>
            </a:r>
            <a:endParaRPr lang="en-US" altLang="zh-CN" dirty="0"/>
          </a:p>
          <a:p>
            <a:pPr>
              <a:defRPr/>
            </a:pPr>
            <a:r>
              <a:rPr lang="zh-CN" altLang="en-US" dirty="0"/>
              <a:t>事务是单个的工作单元。 如果某一事务成功，则在该事务中进行的所有数据修改均会提交，成为数据库中的永久组成部分。 如果事务遇到错误且必须取消或回滚，则所有数据修改均被清除。</a:t>
            </a:r>
            <a:endParaRPr lang="en-US" altLang="zh-CN" dirty="0"/>
          </a:p>
          <a:p>
            <a:pPr marL="285750" indent="-285750">
              <a:buFont typeface="Arial" panose="020B0604020202020204" pitchFamily="34" charset="0"/>
              <a:buChar char="•"/>
              <a:defRPr/>
            </a:pPr>
            <a:endParaRPr lang="en-US" altLang="zh-CN" dirty="0"/>
          </a:p>
          <a:p>
            <a:pPr marL="285750" indent="-285750">
              <a:buFont typeface="Arial" panose="020B0604020202020204" pitchFamily="34" charset="0"/>
              <a:buChar char="•"/>
              <a:defRPr/>
            </a:pPr>
            <a:r>
              <a:rPr lang="zh-CN" altLang="en-US" dirty="0"/>
              <a:t>事务的主要作用是面向多用户的并发访问。</a:t>
            </a:r>
            <a:endParaRPr lang="en-US" altLang="zh-CN" dirty="0"/>
          </a:p>
          <a:p>
            <a:pPr marL="285750" indent="-285750">
              <a:buFont typeface="Arial" panose="020B0604020202020204" pitchFamily="34" charset="0"/>
              <a:buChar char="•"/>
              <a:defRPr/>
            </a:pPr>
            <a:endParaRPr lang="zh-CN" altLang="en-US" dirty="0"/>
          </a:p>
          <a:p>
            <a:pPr marL="285750" indent="-285750">
              <a:buFont typeface="Arial" panose="020B0604020202020204" pitchFamily="34" charset="0"/>
              <a:buChar char="•"/>
              <a:defRPr/>
            </a:pPr>
            <a:r>
              <a:rPr lang="zh-CN" altLang="en-US" dirty="0"/>
              <a:t>事务的四个基本要素（的缩写）：</a:t>
            </a:r>
            <a:r>
              <a:rPr lang="en-US" altLang="zh-CN" dirty="0"/>
              <a:t>ACID</a:t>
            </a:r>
            <a:endParaRPr lang="en-US" altLang="zh-CN" dirty="0"/>
          </a:p>
          <a:p>
            <a:pPr>
              <a:defRPr/>
            </a:pPr>
            <a:r>
              <a:rPr lang="zh-CN" altLang="en-US" dirty="0"/>
              <a:t>（原子性） </a:t>
            </a:r>
            <a:r>
              <a:rPr lang="en-US" altLang="zh-CN" dirty="0"/>
              <a:t>Atomicity </a:t>
            </a:r>
            <a:r>
              <a:rPr lang="zh-CN" altLang="en-US" dirty="0"/>
              <a:t>：一个事务中的所有操作，要么成功提交要么完全回滚。（原子操作）</a:t>
            </a:r>
            <a:endParaRPr lang="zh-CN" altLang="en-US" dirty="0"/>
          </a:p>
          <a:p>
            <a:pPr>
              <a:defRPr/>
            </a:pPr>
            <a:r>
              <a:rPr lang="zh-CN" altLang="en-US" dirty="0"/>
              <a:t>（一致性） </a:t>
            </a:r>
            <a:r>
              <a:rPr lang="en-US" altLang="zh-CN" dirty="0"/>
              <a:t>Consistency </a:t>
            </a:r>
            <a:r>
              <a:rPr lang="zh-CN" altLang="en-US" dirty="0"/>
              <a:t>：业务逻辑一致，数据约束完整。</a:t>
            </a:r>
            <a:endParaRPr lang="zh-CN" altLang="en-US" dirty="0"/>
          </a:p>
          <a:p>
            <a:pPr>
              <a:defRPr/>
            </a:pPr>
            <a:r>
              <a:rPr lang="zh-CN" altLang="en-US" dirty="0"/>
              <a:t>（隔离性） </a:t>
            </a:r>
            <a:r>
              <a:rPr lang="en-US" altLang="zh-CN" dirty="0"/>
              <a:t>Isolation </a:t>
            </a:r>
            <a:r>
              <a:rPr lang="zh-CN" altLang="en-US" dirty="0"/>
              <a:t>：事务间加锁隔离，控制可见度。</a:t>
            </a:r>
            <a:endParaRPr lang="zh-CN" altLang="en-US" dirty="0"/>
          </a:p>
          <a:p>
            <a:pPr>
              <a:defRPr/>
            </a:pPr>
            <a:r>
              <a:rPr lang="zh-CN" altLang="en-US" dirty="0"/>
              <a:t>（持久性） </a:t>
            </a:r>
            <a:r>
              <a:rPr lang="en-US" altLang="zh-CN" dirty="0"/>
              <a:t>Durability </a:t>
            </a:r>
            <a:r>
              <a:rPr lang="zh-CN" altLang="en-US" dirty="0"/>
              <a:t>：在事务完成以后，对数据库所作的更改持久的保存在数据库之中，不会被回滚。</a:t>
            </a:r>
            <a:endParaRPr lang="en-US" altLang="zh-CN" dirty="0"/>
          </a:p>
          <a:p>
            <a:pPr marL="285750" indent="-285750">
              <a:buFont typeface="Arial" panose="020B0604020202020204" pitchFamily="34" charset="0"/>
              <a:buChar char="•"/>
              <a:defRPr/>
            </a:pPr>
            <a:endParaRPr lang="zh-CN" altLang="en-US" dirty="0"/>
          </a:p>
          <a:p>
            <a:pPr marL="285750" indent="-285750">
              <a:buFont typeface="Arial" panose="020B0604020202020204" pitchFamily="34" charset="0"/>
              <a:buChar char="•"/>
              <a:defRPr/>
            </a:pPr>
            <a:r>
              <a:rPr lang="zh-CN" altLang="en-US" dirty="0"/>
              <a:t>保证</a:t>
            </a:r>
            <a:r>
              <a:rPr lang="en-US" altLang="zh-CN" dirty="0"/>
              <a:t>ACID</a:t>
            </a:r>
            <a:r>
              <a:rPr lang="zh-CN" altLang="en-US" dirty="0"/>
              <a:t>所要用到的技术</a:t>
            </a:r>
            <a:endParaRPr lang="zh-CN" altLang="en-US" dirty="0"/>
          </a:p>
          <a:p>
            <a:pPr lvl="1">
              <a:defRPr/>
            </a:pPr>
            <a:r>
              <a:rPr lang="en-US" altLang="zh-CN" dirty="0"/>
              <a:t>A	</a:t>
            </a:r>
            <a:r>
              <a:rPr lang="zh-CN" altLang="en-US" dirty="0"/>
              <a:t>：</a:t>
            </a:r>
            <a:r>
              <a:rPr lang="en-US" altLang="zh-CN" dirty="0"/>
              <a:t>TCL</a:t>
            </a:r>
            <a:endParaRPr lang="en-US" altLang="zh-CN" dirty="0"/>
          </a:p>
          <a:p>
            <a:pPr lvl="1">
              <a:defRPr/>
            </a:pPr>
            <a:r>
              <a:rPr lang="en-US" altLang="zh-CN" dirty="0"/>
              <a:t>I	</a:t>
            </a:r>
            <a:r>
              <a:rPr lang="zh-CN" altLang="en-US" dirty="0"/>
              <a:t>：锁</a:t>
            </a:r>
            <a:endParaRPr lang="zh-CN" altLang="en-US" dirty="0"/>
          </a:p>
          <a:p>
            <a:pPr lvl="1">
              <a:defRPr/>
            </a:pPr>
            <a:r>
              <a:rPr lang="en-US" altLang="zh-CN" dirty="0"/>
              <a:t>C/D	</a:t>
            </a:r>
            <a:r>
              <a:rPr lang="zh-CN" altLang="en-US" dirty="0"/>
              <a:t>：事务日志</a:t>
            </a:r>
            <a:endParaRPr lang="zh-CN" altLang="en-US"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0" y="2042238"/>
            <a:ext cx="9144058" cy="2862322"/>
          </a:xfrm>
          <a:prstGeom prst="rect">
            <a:avLst/>
          </a:prstGeom>
          <a:noFill/>
        </p:spPr>
        <p:txBody>
          <a:bodyPr wrap="square" rtlCol="0">
            <a:spAutoFit/>
          </a:bodyPr>
          <a:lstStyle/>
          <a:p>
            <a:pPr>
              <a:defRPr/>
            </a:pPr>
            <a:r>
              <a:rPr lang="zh-CN" altLang="en-US" dirty="0"/>
              <a:t>事务：原子性</a:t>
            </a:r>
            <a:endParaRPr lang="zh-CN" altLang="en-US" dirty="0"/>
          </a:p>
          <a:p>
            <a:pPr marL="285750" indent="-285750">
              <a:buFont typeface="Arial" panose="020B0604020202020204" pitchFamily="34" charset="0"/>
              <a:buChar char="•"/>
              <a:defRPr/>
            </a:pPr>
            <a:r>
              <a:rPr lang="zh-CN" altLang="en-US" dirty="0"/>
              <a:t>隐式</a:t>
            </a:r>
            <a:r>
              <a:rPr lang="en-US" altLang="zh-CN" dirty="0"/>
              <a:t>/</a:t>
            </a:r>
            <a:r>
              <a:rPr lang="zh-CN" altLang="en-US" dirty="0"/>
              <a:t>自动提交事务</a:t>
            </a:r>
            <a:endParaRPr lang="zh-CN" altLang="en-US" dirty="0"/>
          </a:p>
          <a:p>
            <a:pPr lvl="1">
              <a:defRPr/>
            </a:pPr>
            <a:r>
              <a:rPr lang="en-US" altLang="zh-CN" dirty="0"/>
              <a:t>SQL Server</a:t>
            </a:r>
            <a:r>
              <a:rPr lang="zh-CN" altLang="en-US" dirty="0"/>
              <a:t>把每条单独的语句作为一个事务</a:t>
            </a:r>
            <a:endParaRPr lang="zh-CN" altLang="en-US" dirty="0"/>
          </a:p>
          <a:p>
            <a:pPr lvl="1">
              <a:defRPr/>
            </a:pPr>
            <a:endParaRPr lang="zh-CN" altLang="en-US" dirty="0"/>
          </a:p>
          <a:p>
            <a:pPr marL="285750" indent="-285750">
              <a:buFont typeface="Arial" panose="020B0604020202020204" pitchFamily="34" charset="0"/>
              <a:buChar char="•"/>
              <a:defRPr/>
            </a:pPr>
            <a:r>
              <a:rPr lang="zh-CN" altLang="en-US" dirty="0"/>
              <a:t>运行错误发生时</a:t>
            </a:r>
            <a:endParaRPr lang="zh-CN" altLang="en-US" dirty="0"/>
          </a:p>
          <a:p>
            <a:pPr>
              <a:defRPr/>
            </a:pPr>
            <a:r>
              <a:rPr lang="zh-CN" altLang="en-US" dirty="0"/>
              <a:t>回滚该发生错误的单语句事务</a:t>
            </a:r>
            <a:endParaRPr lang="zh-CN" altLang="en-US" dirty="0"/>
          </a:p>
          <a:p>
            <a:pPr>
              <a:defRPr/>
            </a:pPr>
            <a:r>
              <a:rPr lang="zh-CN" altLang="en-US" dirty="0"/>
              <a:t>该批次其他语句继续执行</a:t>
            </a:r>
            <a:endParaRPr lang="en-US" altLang="zh-CN" dirty="0"/>
          </a:p>
          <a:p>
            <a:pPr>
              <a:defRPr/>
            </a:pPr>
            <a:endParaRPr lang="zh-CN" altLang="en-US" dirty="0"/>
          </a:p>
          <a:p>
            <a:pPr marL="285750" indent="-285750">
              <a:buFont typeface="Arial" panose="020B0604020202020204" pitchFamily="34" charset="0"/>
              <a:buChar char="•"/>
              <a:defRPr/>
            </a:pPr>
            <a:r>
              <a:rPr lang="zh-CN" altLang="en-US" dirty="0"/>
              <a:t>编译错误发生时</a:t>
            </a:r>
            <a:endParaRPr lang="zh-CN" altLang="en-US" dirty="0"/>
          </a:p>
          <a:p>
            <a:pPr>
              <a:defRPr/>
            </a:pPr>
            <a:r>
              <a:rPr lang="zh-CN" altLang="en-US" dirty="0"/>
              <a:t>该批次语句都不执行</a:t>
            </a:r>
            <a:endParaRPr lang="zh-CN" altLang="en-US"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0" y="2042238"/>
            <a:ext cx="9144058" cy="4524315"/>
          </a:xfrm>
          <a:prstGeom prst="rect">
            <a:avLst/>
          </a:prstGeom>
          <a:noFill/>
        </p:spPr>
        <p:txBody>
          <a:bodyPr wrap="square" rtlCol="0">
            <a:spAutoFit/>
          </a:bodyPr>
          <a:lstStyle/>
          <a:p>
            <a:pPr>
              <a:defRPr/>
            </a:pPr>
            <a:r>
              <a:rPr lang="zh-CN" altLang="en-US" dirty="0"/>
              <a:t>事务：原子性</a:t>
            </a:r>
            <a:endParaRPr lang="zh-CN" altLang="en-US" dirty="0"/>
          </a:p>
          <a:p>
            <a:pPr marL="285750" indent="-285750">
              <a:buFont typeface="Arial" panose="020B0604020202020204" pitchFamily="34" charset="0"/>
              <a:buChar char="•"/>
              <a:defRPr/>
            </a:pPr>
            <a:r>
              <a:rPr lang="zh-CN" altLang="en-US" dirty="0"/>
              <a:t>显式</a:t>
            </a:r>
            <a:r>
              <a:rPr lang="en-US" altLang="zh-CN" dirty="0"/>
              <a:t>/</a:t>
            </a:r>
            <a:r>
              <a:rPr lang="zh-CN" altLang="en-US" dirty="0"/>
              <a:t>手动提交事务：</a:t>
            </a:r>
            <a:r>
              <a:rPr lang="en-US" altLang="zh-CN" dirty="0"/>
              <a:t>TCL</a:t>
            </a:r>
            <a:r>
              <a:rPr lang="zh-CN" altLang="en-US" dirty="0"/>
              <a:t>语法</a:t>
            </a:r>
            <a:endParaRPr lang="zh-CN" altLang="en-US" dirty="0"/>
          </a:p>
          <a:p>
            <a:pPr lvl="1">
              <a:defRPr/>
            </a:pPr>
            <a:r>
              <a:rPr lang="en-US" altLang="zh-CN" b="1" dirty="0">
                <a:solidFill>
                  <a:srgbClr val="203864"/>
                </a:solidFill>
              </a:rPr>
              <a:t>BEGIN TRANSACTION [</a:t>
            </a:r>
            <a:r>
              <a:rPr lang="zh-CN" altLang="en-US" b="1" dirty="0">
                <a:solidFill>
                  <a:srgbClr val="203864"/>
                </a:solidFill>
              </a:rPr>
              <a:t>事务名</a:t>
            </a:r>
            <a:r>
              <a:rPr lang="en-US" altLang="zh-CN" b="1" dirty="0">
                <a:solidFill>
                  <a:srgbClr val="203864"/>
                </a:solidFill>
              </a:rPr>
              <a:t>];</a:t>
            </a:r>
            <a:endParaRPr lang="en-US" altLang="zh-CN" b="1" dirty="0">
              <a:solidFill>
                <a:srgbClr val="203864"/>
              </a:solidFill>
            </a:endParaRPr>
          </a:p>
          <a:p>
            <a:pPr lvl="1">
              <a:defRPr/>
            </a:pPr>
            <a:r>
              <a:rPr lang="en-US" altLang="zh-CN" b="1" dirty="0">
                <a:solidFill>
                  <a:srgbClr val="203864"/>
                </a:solidFill>
              </a:rPr>
              <a:t>SAVE TRANSACTION &lt;</a:t>
            </a:r>
            <a:r>
              <a:rPr lang="zh-CN" altLang="en-US" b="1" dirty="0">
                <a:solidFill>
                  <a:srgbClr val="203864"/>
                </a:solidFill>
              </a:rPr>
              <a:t>存档点名</a:t>
            </a:r>
            <a:r>
              <a:rPr lang="en-US" altLang="zh-CN" b="1" dirty="0">
                <a:solidFill>
                  <a:srgbClr val="203864"/>
                </a:solidFill>
              </a:rPr>
              <a:t>&gt;;</a:t>
            </a:r>
            <a:endParaRPr lang="en-US" altLang="zh-CN" b="1" dirty="0">
              <a:solidFill>
                <a:srgbClr val="203864"/>
              </a:solidFill>
            </a:endParaRPr>
          </a:p>
          <a:p>
            <a:pPr lvl="1">
              <a:defRPr/>
            </a:pPr>
            <a:r>
              <a:rPr lang="en-US" altLang="zh-CN" b="1" dirty="0">
                <a:solidFill>
                  <a:srgbClr val="203864"/>
                </a:solidFill>
              </a:rPr>
              <a:t>COMMIT TRANSACTION [</a:t>
            </a:r>
            <a:r>
              <a:rPr lang="zh-CN" altLang="en-US" b="1" dirty="0">
                <a:solidFill>
                  <a:srgbClr val="203864"/>
                </a:solidFill>
              </a:rPr>
              <a:t>事务名</a:t>
            </a:r>
            <a:r>
              <a:rPr lang="en-US" altLang="zh-CN" b="1" dirty="0">
                <a:solidFill>
                  <a:srgbClr val="203864"/>
                </a:solidFill>
              </a:rPr>
              <a:t>];</a:t>
            </a:r>
            <a:endParaRPr lang="en-US" altLang="zh-CN" b="1" dirty="0">
              <a:solidFill>
                <a:srgbClr val="203864"/>
              </a:solidFill>
            </a:endParaRPr>
          </a:p>
          <a:p>
            <a:pPr lvl="1">
              <a:defRPr/>
            </a:pPr>
            <a:r>
              <a:rPr lang="en-US" altLang="zh-CN" b="1" dirty="0">
                <a:solidFill>
                  <a:srgbClr val="203864"/>
                </a:solidFill>
              </a:rPr>
              <a:t>ROLLBACK TRANSACTION [</a:t>
            </a:r>
            <a:r>
              <a:rPr lang="zh-CN" altLang="en-US" b="1" dirty="0">
                <a:solidFill>
                  <a:srgbClr val="203864"/>
                </a:solidFill>
              </a:rPr>
              <a:t>事务名</a:t>
            </a:r>
            <a:r>
              <a:rPr lang="en-US" altLang="zh-CN" b="1" dirty="0">
                <a:solidFill>
                  <a:srgbClr val="203864"/>
                </a:solidFill>
              </a:rPr>
              <a:t>];</a:t>
            </a:r>
            <a:endParaRPr lang="en-US" altLang="zh-CN" b="1" dirty="0">
              <a:solidFill>
                <a:srgbClr val="203864"/>
              </a:solidFill>
            </a:endParaRPr>
          </a:p>
          <a:p>
            <a:pPr lvl="1">
              <a:defRPr/>
            </a:pPr>
            <a:endParaRPr lang="en-US" altLang="zh-CN" dirty="0"/>
          </a:p>
          <a:p>
            <a:pPr marL="285750" indent="-285750">
              <a:buFont typeface="Arial" panose="020B0604020202020204" pitchFamily="34" charset="0"/>
              <a:buChar char="•"/>
              <a:defRPr/>
            </a:pPr>
            <a:r>
              <a:rPr lang="zh-CN" altLang="en-US" dirty="0"/>
              <a:t>事务始于</a:t>
            </a:r>
            <a:r>
              <a:rPr lang="en-US" altLang="zh-CN" dirty="0"/>
              <a:t>BEGIN</a:t>
            </a:r>
            <a:r>
              <a:rPr lang="zh-CN" altLang="en-US" dirty="0"/>
              <a:t>，终于</a:t>
            </a:r>
            <a:r>
              <a:rPr lang="en-US" altLang="zh-CN" dirty="0"/>
              <a:t>COMMIT</a:t>
            </a:r>
            <a:r>
              <a:rPr lang="zh-CN" altLang="en-US" dirty="0"/>
              <a:t>或者</a:t>
            </a:r>
            <a:r>
              <a:rPr lang="en-US" altLang="zh-CN" dirty="0"/>
              <a:t>ROLLBACK</a:t>
            </a:r>
            <a:endParaRPr lang="en-US" altLang="zh-CN" dirty="0"/>
          </a:p>
          <a:p>
            <a:pPr marL="285750" indent="-285750">
              <a:buFont typeface="Arial" panose="020B0604020202020204" pitchFamily="34" charset="0"/>
              <a:buChar char="•"/>
              <a:defRPr/>
            </a:pPr>
            <a:endParaRPr lang="en-US" altLang="zh-CN" dirty="0"/>
          </a:p>
          <a:p>
            <a:pPr marL="285750" indent="-285750">
              <a:buFont typeface="Arial" panose="020B0604020202020204" pitchFamily="34" charset="0"/>
              <a:buChar char="•"/>
              <a:defRPr/>
            </a:pPr>
            <a:r>
              <a:rPr lang="zh-CN" altLang="en-US" dirty="0"/>
              <a:t>事务可以嵌套，但</a:t>
            </a:r>
            <a:r>
              <a:rPr lang="zh-CN" altLang="en-US" u="sng" dirty="0"/>
              <a:t>只能回滚至最外层事务的</a:t>
            </a:r>
            <a:r>
              <a:rPr lang="en-US" altLang="zh-CN" u="sng" dirty="0"/>
              <a:t>BEGIN</a:t>
            </a:r>
            <a:r>
              <a:rPr lang="zh-CN" altLang="en-US" u="sng" dirty="0"/>
              <a:t>点</a:t>
            </a:r>
            <a:endParaRPr lang="zh-CN" altLang="en-US" u="sng" dirty="0"/>
          </a:p>
          <a:p>
            <a:pPr marL="742950" lvl="1" indent="-285750">
              <a:buFont typeface="Arial" panose="020B0604020202020204" pitchFamily="34" charset="0"/>
              <a:buChar char="•"/>
              <a:defRPr/>
            </a:pPr>
            <a:r>
              <a:rPr lang="zh-CN" altLang="en-US" dirty="0"/>
              <a:t>因此使用</a:t>
            </a:r>
            <a:r>
              <a:rPr lang="en-US" altLang="zh-CN" dirty="0"/>
              <a:t>SAVE</a:t>
            </a:r>
            <a:r>
              <a:rPr lang="zh-CN" altLang="en-US" dirty="0"/>
              <a:t>标记一个事务中的多个存档点</a:t>
            </a:r>
            <a:endParaRPr lang="zh-CN" altLang="en-US" dirty="0"/>
          </a:p>
          <a:p>
            <a:pPr marL="742950" lvl="1" indent="-285750">
              <a:buFont typeface="Arial" panose="020B0604020202020204" pitchFamily="34" charset="0"/>
              <a:buChar char="•"/>
              <a:defRPr/>
            </a:pPr>
            <a:r>
              <a:rPr lang="zh-CN" altLang="en-US" dirty="0"/>
              <a:t>不要使用嵌套事务，时常会引起回滚不可控的现象</a:t>
            </a:r>
            <a:endParaRPr lang="en-US" altLang="zh-CN" dirty="0"/>
          </a:p>
          <a:p>
            <a:pPr marL="742950" lvl="1" indent="-285750">
              <a:buFont typeface="Arial" panose="020B0604020202020204" pitchFamily="34" charset="0"/>
              <a:buChar char="•"/>
              <a:defRPr/>
            </a:pPr>
            <a:endParaRPr lang="zh-CN" altLang="en-US" dirty="0"/>
          </a:p>
          <a:p>
            <a:pPr marL="285750" indent="-285750">
              <a:buFont typeface="Arial" panose="020B0604020202020204" pitchFamily="34" charset="0"/>
              <a:buChar char="•"/>
              <a:defRPr/>
            </a:pPr>
            <a:r>
              <a:rPr lang="zh-CN" altLang="en-US" dirty="0"/>
              <a:t>意外的连接中断发生时</a:t>
            </a:r>
            <a:endParaRPr lang="zh-CN" altLang="en-US" dirty="0"/>
          </a:p>
          <a:p>
            <a:pPr marL="742950" lvl="1" indent="-285750">
              <a:buFont typeface="Arial" panose="020B0604020202020204" pitchFamily="34" charset="0"/>
              <a:buChar char="•"/>
              <a:defRPr/>
            </a:pPr>
            <a:r>
              <a:rPr lang="zh-CN" altLang="en-US" dirty="0"/>
              <a:t>回滚所有已</a:t>
            </a:r>
            <a:r>
              <a:rPr lang="en-US" altLang="zh-CN" dirty="0"/>
              <a:t>BEGIN</a:t>
            </a:r>
            <a:r>
              <a:rPr lang="zh-CN" altLang="en-US" dirty="0"/>
              <a:t>的事务</a:t>
            </a:r>
            <a:endParaRPr lang="en-US" altLang="zh-CN" dirty="0"/>
          </a:p>
          <a:p>
            <a:pPr marL="742950" lvl="1" indent="-285750">
              <a:buFont typeface="Arial" panose="020B0604020202020204" pitchFamily="34" charset="0"/>
              <a:buChar char="•"/>
              <a:defRPr/>
            </a:pPr>
            <a:endParaRPr lang="en-US" altLang="zh-CN"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pic>
        <p:nvPicPr>
          <p:cNvPr id="11" name="图片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27821" y="2338804"/>
            <a:ext cx="4381500" cy="3430587"/>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829" y="2345182"/>
            <a:ext cx="4321175" cy="3389312"/>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0" y="2042238"/>
            <a:ext cx="4927953" cy="3693319"/>
          </a:xfrm>
          <a:prstGeom prst="rect">
            <a:avLst/>
          </a:prstGeom>
          <a:noFill/>
        </p:spPr>
        <p:txBody>
          <a:bodyPr wrap="square" rtlCol="0">
            <a:spAutoFit/>
          </a:bodyPr>
          <a:lstStyle/>
          <a:p>
            <a:pPr>
              <a:defRPr/>
            </a:pPr>
            <a:r>
              <a:rPr lang="zh-CN" altLang="en-US" dirty="0"/>
              <a:t>事务：独立性</a:t>
            </a:r>
            <a:endParaRPr lang="zh-CN" altLang="en-US" dirty="0"/>
          </a:p>
          <a:p>
            <a:pPr marL="285750" indent="-285750">
              <a:buFont typeface="Arial" panose="020B0604020202020204" pitchFamily="34" charset="0"/>
              <a:buChar char="•"/>
              <a:defRPr/>
            </a:pPr>
            <a:r>
              <a:rPr lang="zh-CN" altLang="en-US" dirty="0"/>
              <a:t>锁</a:t>
            </a:r>
            <a:endParaRPr lang="zh-CN" altLang="en-US" dirty="0"/>
          </a:p>
          <a:p>
            <a:pPr>
              <a:defRPr/>
            </a:pPr>
            <a:r>
              <a:rPr lang="zh-CN" altLang="en-US" dirty="0"/>
              <a:t>共享锁</a:t>
            </a:r>
            <a:r>
              <a:rPr lang="en-US" altLang="zh-CN" dirty="0"/>
              <a:t>S</a:t>
            </a:r>
            <a:r>
              <a:rPr lang="zh-CN" altLang="en-US" dirty="0"/>
              <a:t>：用于不修改数据的语句如</a:t>
            </a:r>
            <a:r>
              <a:rPr lang="en-US" altLang="zh-CN" dirty="0"/>
              <a:t>DQL</a:t>
            </a:r>
            <a:r>
              <a:rPr lang="zh-CN" altLang="en-US" dirty="0"/>
              <a:t>，读</a:t>
            </a:r>
            <a:endParaRPr lang="zh-CN" altLang="en-US" dirty="0"/>
          </a:p>
          <a:p>
            <a:pPr>
              <a:defRPr/>
            </a:pPr>
            <a:r>
              <a:rPr lang="zh-CN" altLang="en-US" dirty="0"/>
              <a:t>排他锁</a:t>
            </a:r>
            <a:r>
              <a:rPr lang="en-US" altLang="zh-CN" dirty="0"/>
              <a:t>X</a:t>
            </a:r>
            <a:r>
              <a:rPr lang="zh-CN" altLang="en-US" dirty="0"/>
              <a:t>：用于数据修改如</a:t>
            </a:r>
            <a:r>
              <a:rPr lang="en-US" altLang="zh-CN" dirty="0"/>
              <a:t>DML</a:t>
            </a:r>
            <a:r>
              <a:rPr lang="zh-CN" altLang="en-US" dirty="0"/>
              <a:t>，写</a:t>
            </a:r>
            <a:endParaRPr lang="zh-CN" altLang="en-US" dirty="0"/>
          </a:p>
          <a:p>
            <a:pPr>
              <a:defRPr/>
            </a:pPr>
            <a:r>
              <a:rPr lang="zh-CN" altLang="en-US" dirty="0"/>
              <a:t>更新锁</a:t>
            </a:r>
            <a:r>
              <a:rPr lang="en-US" altLang="zh-CN" dirty="0"/>
              <a:t>U</a:t>
            </a:r>
            <a:r>
              <a:rPr lang="zh-CN" altLang="en-US" dirty="0"/>
              <a:t>：用于批量</a:t>
            </a:r>
            <a:r>
              <a:rPr lang="en-US" altLang="zh-CN" dirty="0"/>
              <a:t>UPDATE</a:t>
            </a:r>
            <a:r>
              <a:rPr lang="zh-CN" altLang="en-US" dirty="0"/>
              <a:t>，读取阶段像</a:t>
            </a:r>
            <a:r>
              <a:rPr lang="en-US" altLang="zh-CN" dirty="0"/>
              <a:t>S</a:t>
            </a:r>
            <a:r>
              <a:rPr lang="zh-CN" altLang="en-US" dirty="0"/>
              <a:t>、修改阶段像</a:t>
            </a:r>
            <a:r>
              <a:rPr lang="en-US" altLang="zh-CN" dirty="0"/>
              <a:t>X</a:t>
            </a:r>
            <a:endParaRPr lang="en-US" altLang="zh-CN" dirty="0"/>
          </a:p>
          <a:p>
            <a:pPr>
              <a:defRPr/>
            </a:pPr>
            <a:r>
              <a:rPr lang="zh-CN" altLang="en-US" dirty="0"/>
              <a:t>意向锁</a:t>
            </a:r>
            <a:r>
              <a:rPr lang="en-US" altLang="zh-CN" dirty="0"/>
              <a:t>I</a:t>
            </a:r>
            <a:r>
              <a:rPr lang="zh-CN" altLang="en-US" dirty="0"/>
              <a:t>：对于锁作标记的假锁，用于自适应式锁升级</a:t>
            </a:r>
            <a:endParaRPr lang="en-US" altLang="zh-CN" dirty="0"/>
          </a:p>
          <a:p>
            <a:pPr>
              <a:defRPr/>
            </a:pPr>
            <a:endParaRPr lang="zh-CN" altLang="en-US" dirty="0"/>
          </a:p>
          <a:p>
            <a:pPr marL="285750" indent="-285750">
              <a:buFont typeface="Arial" panose="020B0604020202020204" pitchFamily="34" charset="0"/>
              <a:buChar char="•"/>
              <a:defRPr/>
            </a:pPr>
            <a:r>
              <a:rPr lang="zh-CN" altLang="en-US" dirty="0"/>
              <a:t>粒度</a:t>
            </a:r>
            <a:endParaRPr lang="zh-CN" altLang="en-US" dirty="0"/>
          </a:p>
          <a:p>
            <a:pPr>
              <a:defRPr/>
            </a:pPr>
            <a:r>
              <a:rPr lang="zh-CN" altLang="en-US" dirty="0"/>
              <a:t>数据库、表、键、行、范围（偏逻辑）</a:t>
            </a:r>
            <a:endParaRPr lang="zh-CN" altLang="en-US" dirty="0"/>
          </a:p>
          <a:p>
            <a:pPr>
              <a:defRPr/>
            </a:pPr>
            <a:r>
              <a:rPr lang="zh-CN" altLang="en-US" dirty="0"/>
              <a:t>文件、索引</a:t>
            </a:r>
            <a:r>
              <a:rPr lang="en-US" altLang="zh-CN" dirty="0"/>
              <a:t>/</a:t>
            </a:r>
            <a:r>
              <a:rPr lang="zh-CN" altLang="en-US" dirty="0"/>
              <a:t>堆、分配单元、区、页（偏物理）</a:t>
            </a:r>
            <a:endParaRPr lang="zh-CN" altLang="en-US" dirty="0"/>
          </a:p>
          <a:p>
            <a:pPr marL="742950" lvl="1" indent="-285750">
              <a:buFont typeface="Arial" panose="020B0604020202020204" pitchFamily="34" charset="0"/>
              <a:buChar char="•"/>
              <a:defRPr/>
            </a:pPr>
            <a:endParaRPr lang="en-US" altLang="zh-CN"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pic>
        <p:nvPicPr>
          <p:cNvPr id="11" name="图片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80907" y="5805943"/>
            <a:ext cx="4035425" cy="844550"/>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p:cNvSpPr txBox="1"/>
          <p:nvPr/>
        </p:nvSpPr>
        <p:spPr>
          <a:xfrm>
            <a:off x="6309368" y="2042238"/>
            <a:ext cx="4927952" cy="4247317"/>
          </a:xfrm>
          <a:prstGeom prst="rect">
            <a:avLst/>
          </a:prstGeom>
          <a:noFill/>
        </p:spPr>
        <p:txBody>
          <a:bodyPr wrap="square" rtlCol="0">
            <a:spAutoFit/>
          </a:bodyPr>
          <a:lstStyle/>
          <a:p>
            <a:pPr>
              <a:defRPr/>
            </a:pPr>
            <a:r>
              <a:rPr lang="zh-CN" altLang="en-US" dirty="0"/>
              <a:t>当某人查询某张表的一条记录时，就会在该记录上放置共享锁，在而其他人也要查询这张表的此记录时，因为共享锁彼此不互斥，所以也可以再次放置共享锁。</a:t>
            </a:r>
            <a:endParaRPr lang="en-US" altLang="zh-CN" dirty="0"/>
          </a:p>
          <a:p>
            <a:pPr>
              <a:defRPr/>
            </a:pPr>
            <a:r>
              <a:rPr lang="zh-CN" altLang="en-US" dirty="0"/>
              <a:t>也就是说</a:t>
            </a:r>
            <a:r>
              <a:rPr lang="en-US" altLang="zh-CN" dirty="0"/>
              <a:t>SQL SERVER</a:t>
            </a:r>
            <a:r>
              <a:rPr lang="zh-CN" altLang="en-US" dirty="0"/>
              <a:t>允许不同连接同时读取相同的数据。如果此时有人要更新此记录，因为独占锁与共享锁互斥，所以无法放置独占锁，要等到所有读取此记录的人都读取完毕，释放了共享锁，更新数据的人才能对该记录设置独占锁，并进一步更新数据。</a:t>
            </a:r>
            <a:endParaRPr lang="zh-CN" altLang="en-US" dirty="0"/>
          </a:p>
          <a:p>
            <a:pPr>
              <a:defRPr/>
            </a:pPr>
            <a:endParaRPr lang="zh-CN" altLang="en-US" dirty="0"/>
          </a:p>
          <a:p>
            <a:pPr>
              <a:defRPr/>
            </a:pPr>
            <a:r>
              <a:rPr lang="zh-CN" altLang="en-US" dirty="0"/>
              <a:t>锁粒度是被封锁目标的大小</a:t>
            </a:r>
            <a:r>
              <a:rPr lang="en-US" altLang="zh-CN" dirty="0"/>
              <a:t>,</a:t>
            </a:r>
            <a:r>
              <a:rPr lang="zh-CN" altLang="en-US" dirty="0"/>
              <a:t>封锁粒度小则并发性高</a:t>
            </a:r>
            <a:r>
              <a:rPr lang="en-US" altLang="zh-CN" dirty="0"/>
              <a:t>,</a:t>
            </a:r>
            <a:r>
              <a:rPr lang="zh-CN" altLang="en-US" dirty="0"/>
              <a:t>但开销大</a:t>
            </a:r>
            <a:r>
              <a:rPr lang="en-US" altLang="zh-CN" dirty="0"/>
              <a:t>,</a:t>
            </a:r>
            <a:r>
              <a:rPr lang="zh-CN" altLang="en-US" dirty="0"/>
              <a:t>封锁粒度大则并发性低但开销小 </a:t>
            </a:r>
            <a:endParaRPr lang="zh-CN" altLang="en-US" dirty="0"/>
          </a:p>
          <a:p>
            <a:pPr>
              <a:defRPr/>
            </a:pPr>
            <a:endParaRPr lang="zh-CN" altLang="en-US" dirty="0"/>
          </a:p>
          <a:p>
            <a:pPr>
              <a:defRPr/>
            </a:pPr>
            <a:r>
              <a:rPr lang="zh-CN" altLang="en-US" dirty="0"/>
              <a:t>排他锁又可以叫独占锁</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0" y="2042238"/>
            <a:ext cx="9144058" cy="4524315"/>
          </a:xfrm>
          <a:prstGeom prst="rect">
            <a:avLst/>
          </a:prstGeom>
          <a:noFill/>
        </p:spPr>
        <p:txBody>
          <a:bodyPr wrap="square" rtlCol="0">
            <a:spAutoFit/>
          </a:bodyPr>
          <a:lstStyle/>
          <a:p>
            <a:pPr>
              <a:defRPr/>
            </a:pPr>
            <a:r>
              <a:rPr lang="zh-CN" altLang="en-US" dirty="0"/>
              <a:t>事务：独立性</a:t>
            </a:r>
            <a:endParaRPr lang="zh-CN" altLang="en-US" dirty="0"/>
          </a:p>
          <a:p>
            <a:pPr marL="285750" indent="-285750">
              <a:buFont typeface="Arial" panose="020B0604020202020204" pitchFamily="34" charset="0"/>
              <a:buChar char="•"/>
              <a:defRPr/>
            </a:pPr>
            <a:r>
              <a:rPr lang="en-US" altLang="zh-CN" dirty="0"/>
              <a:t>ANSI</a:t>
            </a:r>
            <a:r>
              <a:rPr lang="zh-CN" altLang="en-US" dirty="0"/>
              <a:t>隔离层级标准：</a:t>
            </a:r>
            <a:endParaRPr lang="en-US" altLang="zh-CN" dirty="0"/>
          </a:p>
          <a:p>
            <a:pPr marL="285750" indent="-285750">
              <a:buFont typeface="Arial" panose="020B0604020202020204" pitchFamily="34" charset="0"/>
              <a:buChar char="•"/>
              <a:defRPr/>
            </a:pPr>
            <a:endParaRPr lang="zh-CN" altLang="en-US" dirty="0"/>
          </a:p>
          <a:p>
            <a:pPr>
              <a:defRPr/>
            </a:pPr>
            <a:r>
              <a:rPr lang="zh-CN" altLang="en-US" dirty="0"/>
              <a:t>读取未提交：不使用锁</a:t>
            </a:r>
            <a:endParaRPr lang="zh-CN" altLang="en-US" dirty="0"/>
          </a:p>
          <a:p>
            <a:pPr lvl="1">
              <a:defRPr/>
            </a:pPr>
            <a:r>
              <a:rPr lang="zh-CN" altLang="en-US" dirty="0"/>
              <a:t>可见其他事务</a:t>
            </a:r>
            <a:r>
              <a:rPr lang="zh-CN" altLang="en-US" b="1" dirty="0"/>
              <a:t>未提交的修改</a:t>
            </a:r>
            <a:r>
              <a:rPr lang="zh-CN" altLang="en-US" dirty="0"/>
              <a:t>；</a:t>
            </a:r>
            <a:r>
              <a:rPr lang="zh-CN" altLang="en-US" b="1" dirty="0"/>
              <a:t>脏读</a:t>
            </a:r>
            <a:endParaRPr lang="en-US" altLang="zh-CN" b="1" dirty="0"/>
          </a:p>
          <a:p>
            <a:pPr>
              <a:defRPr/>
            </a:pPr>
            <a:endParaRPr lang="zh-CN" altLang="en-US" dirty="0"/>
          </a:p>
          <a:p>
            <a:pPr>
              <a:defRPr/>
            </a:pPr>
            <a:r>
              <a:rPr lang="zh-CN" altLang="en-US" dirty="0"/>
              <a:t>读取已提交</a:t>
            </a:r>
            <a:r>
              <a:rPr lang="en-US" altLang="zh-CN" dirty="0"/>
              <a:t>(</a:t>
            </a:r>
            <a:r>
              <a:rPr lang="zh-CN" altLang="en-US" b="1" dirty="0"/>
              <a:t>默认</a:t>
            </a:r>
            <a:r>
              <a:rPr lang="zh-CN" altLang="en-US" dirty="0"/>
              <a:t>的隔离层级</a:t>
            </a:r>
            <a:r>
              <a:rPr lang="en-US" altLang="zh-CN" dirty="0"/>
              <a:t>)</a:t>
            </a:r>
            <a:r>
              <a:rPr lang="zh-CN" altLang="en-US" dirty="0"/>
              <a:t>：读时无</a:t>
            </a:r>
            <a:r>
              <a:rPr lang="en-US" altLang="zh-CN" dirty="0"/>
              <a:t>X</a:t>
            </a:r>
            <a:r>
              <a:rPr lang="zh-CN" altLang="en-US" dirty="0"/>
              <a:t>锁</a:t>
            </a:r>
            <a:endParaRPr lang="en-US" altLang="zh-CN" dirty="0"/>
          </a:p>
          <a:p>
            <a:pPr lvl="1">
              <a:defRPr/>
            </a:pPr>
            <a:r>
              <a:rPr lang="zh-CN" altLang="en-US" dirty="0"/>
              <a:t>可见其他事物已提交的</a:t>
            </a:r>
            <a:r>
              <a:rPr lang="zh-CN" altLang="en-US" b="1" dirty="0"/>
              <a:t>数据值</a:t>
            </a:r>
            <a:r>
              <a:rPr lang="zh-CN" altLang="en-US" dirty="0"/>
              <a:t>修改；</a:t>
            </a:r>
            <a:r>
              <a:rPr lang="zh-CN" altLang="en-US" b="1" dirty="0"/>
              <a:t>不可重复读</a:t>
            </a:r>
            <a:endParaRPr lang="zh-CN" altLang="en-US" b="1" dirty="0"/>
          </a:p>
          <a:p>
            <a:pPr lvl="1">
              <a:defRPr/>
            </a:pPr>
            <a:r>
              <a:rPr lang="zh-CN" altLang="en-US" dirty="0"/>
              <a:t>可见其他事物已提交的</a:t>
            </a:r>
            <a:r>
              <a:rPr lang="zh-CN" altLang="en-US" b="1" dirty="0"/>
              <a:t>记录数</a:t>
            </a:r>
            <a:r>
              <a:rPr lang="zh-CN" altLang="en-US" dirty="0"/>
              <a:t>修改；</a:t>
            </a:r>
            <a:r>
              <a:rPr lang="zh-CN" altLang="en-US" b="1" dirty="0"/>
              <a:t>幻读</a:t>
            </a:r>
            <a:endParaRPr lang="en-US" altLang="zh-CN" b="1" dirty="0"/>
          </a:p>
          <a:p>
            <a:pPr>
              <a:defRPr/>
            </a:pPr>
            <a:endParaRPr lang="zh-CN" altLang="en-US" dirty="0"/>
          </a:p>
          <a:p>
            <a:pPr>
              <a:defRPr/>
            </a:pPr>
            <a:r>
              <a:rPr lang="zh-CN" altLang="en-US" dirty="0"/>
              <a:t>可重复读：读时加有限范围的</a:t>
            </a:r>
            <a:r>
              <a:rPr lang="en-US" altLang="zh-CN" dirty="0"/>
              <a:t>S</a:t>
            </a:r>
            <a:r>
              <a:rPr lang="zh-CN" altLang="en-US" dirty="0"/>
              <a:t>锁并保持</a:t>
            </a:r>
            <a:endParaRPr lang="zh-CN" altLang="en-US" dirty="0"/>
          </a:p>
          <a:p>
            <a:pPr lvl="1">
              <a:defRPr/>
            </a:pPr>
            <a:r>
              <a:rPr lang="zh-CN" altLang="en-US" dirty="0"/>
              <a:t>不可见其他事务已提交的数据值修改，避免不可重复读</a:t>
            </a:r>
            <a:endParaRPr lang="en-US" altLang="zh-CN" dirty="0"/>
          </a:p>
          <a:p>
            <a:pPr>
              <a:defRPr/>
            </a:pPr>
            <a:endParaRPr lang="zh-CN" altLang="en-US" dirty="0"/>
          </a:p>
          <a:p>
            <a:pPr>
              <a:defRPr/>
            </a:pPr>
            <a:r>
              <a:rPr lang="zh-CN" altLang="en-US" dirty="0"/>
              <a:t>可序列化：读时全事务范围的</a:t>
            </a:r>
            <a:r>
              <a:rPr lang="en-US" altLang="zh-CN" dirty="0"/>
              <a:t>S</a:t>
            </a:r>
            <a:r>
              <a:rPr lang="zh-CN" altLang="en-US" dirty="0"/>
              <a:t>锁并保持</a:t>
            </a:r>
            <a:endParaRPr lang="zh-CN" altLang="en-US" dirty="0"/>
          </a:p>
          <a:p>
            <a:pPr lvl="1">
              <a:defRPr/>
            </a:pPr>
            <a:r>
              <a:rPr lang="zh-CN" altLang="en-US" dirty="0"/>
              <a:t>不可见其他事务的任何操作，避免任何读问题</a:t>
            </a:r>
            <a:endParaRPr lang="zh-CN" altLang="en-US" dirty="0"/>
          </a:p>
          <a:p>
            <a:pPr marL="742950" lvl="1" indent="-285750">
              <a:buFont typeface="Arial" panose="020B0604020202020204" pitchFamily="34" charset="0"/>
              <a:buChar char="•"/>
              <a:defRPr/>
            </a:pPr>
            <a:endParaRPr lang="en-US" altLang="zh-CN"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pic>
        <p:nvPicPr>
          <p:cNvPr id="12" name="图片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83792" y="2042238"/>
            <a:ext cx="3962400" cy="1647825"/>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0" y="2042238"/>
            <a:ext cx="9144058" cy="4524315"/>
          </a:xfrm>
          <a:prstGeom prst="rect">
            <a:avLst/>
          </a:prstGeom>
          <a:noFill/>
        </p:spPr>
        <p:txBody>
          <a:bodyPr wrap="square" rtlCol="0">
            <a:spAutoFit/>
          </a:bodyPr>
          <a:lstStyle/>
          <a:p>
            <a:pPr>
              <a:defRPr/>
            </a:pPr>
            <a:r>
              <a:rPr lang="zh-CN" altLang="en-US" dirty="0"/>
              <a:t>事务：独立性</a:t>
            </a:r>
            <a:endParaRPr lang="en-US" altLang="zh-CN" dirty="0"/>
          </a:p>
          <a:p>
            <a:pPr>
              <a:defRPr/>
            </a:pPr>
            <a:endParaRPr lang="en-US" altLang="zh-CN" dirty="0"/>
          </a:p>
          <a:p>
            <a:pPr marL="285750" indent="-285750">
              <a:buFont typeface="Arial" panose="020B0604020202020204" pitchFamily="34" charset="0"/>
              <a:buChar char="•"/>
              <a:defRPr/>
            </a:pPr>
            <a:r>
              <a:rPr lang="zh-CN" altLang="en-US" dirty="0"/>
              <a:t>阻塞</a:t>
            </a:r>
            <a:endParaRPr lang="zh-CN" altLang="en-US" dirty="0"/>
          </a:p>
          <a:p>
            <a:pPr>
              <a:defRPr/>
            </a:pPr>
            <a:r>
              <a:rPr lang="zh-CN" altLang="en-US" dirty="0"/>
              <a:t>有</a:t>
            </a:r>
            <a:r>
              <a:rPr lang="en-US" altLang="zh-CN" dirty="0"/>
              <a:t>S</a:t>
            </a:r>
            <a:r>
              <a:rPr lang="zh-CN" altLang="en-US" dirty="0"/>
              <a:t>锁不可写</a:t>
            </a:r>
            <a:endParaRPr lang="zh-CN" altLang="en-US" dirty="0"/>
          </a:p>
          <a:p>
            <a:pPr>
              <a:defRPr/>
            </a:pPr>
            <a:r>
              <a:rPr lang="zh-CN" altLang="en-US" dirty="0"/>
              <a:t>有</a:t>
            </a:r>
            <a:r>
              <a:rPr lang="en-US" altLang="zh-CN" dirty="0"/>
              <a:t>X</a:t>
            </a:r>
            <a:r>
              <a:rPr lang="zh-CN" altLang="en-US" dirty="0"/>
              <a:t>锁不可读写</a:t>
            </a:r>
            <a:endParaRPr lang="zh-CN" altLang="en-US" dirty="0"/>
          </a:p>
          <a:p>
            <a:pPr>
              <a:defRPr/>
            </a:pPr>
            <a:endParaRPr lang="zh-CN" altLang="en-US"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zh-CN" altLang="en-US" dirty="0"/>
          </a:p>
          <a:p>
            <a:pPr>
              <a:defRPr/>
            </a:pPr>
            <a:r>
              <a:rPr lang="zh-CN" altLang="en-US" b="1" dirty="0">
                <a:solidFill>
                  <a:srgbClr val="FF0000"/>
                </a:solidFill>
              </a:rPr>
              <a:t>注意：此类实验需要开多个查询窗口</a:t>
            </a:r>
            <a:r>
              <a:rPr lang="zh-CN" altLang="en-US" b="1" dirty="0">
                <a:solidFill>
                  <a:schemeClr val="tx1">
                    <a:lumMod val="95000"/>
                    <a:lumOff val="5000"/>
                  </a:schemeClr>
                </a:solidFill>
              </a:rPr>
              <a:t>（比如可以让用户</a:t>
            </a:r>
            <a:r>
              <a:rPr lang="en-US" altLang="zh-CN" b="1" dirty="0">
                <a:solidFill>
                  <a:schemeClr val="tx1">
                    <a:lumMod val="95000"/>
                    <a:lumOff val="5000"/>
                  </a:schemeClr>
                </a:solidFill>
              </a:rPr>
              <a:t>1</a:t>
            </a:r>
            <a:r>
              <a:rPr lang="zh-CN" altLang="en-US" b="1" dirty="0">
                <a:solidFill>
                  <a:schemeClr val="tx1">
                    <a:lumMod val="95000"/>
                    <a:lumOff val="5000"/>
                  </a:schemeClr>
                </a:solidFill>
              </a:rPr>
              <a:t>和用户</a:t>
            </a:r>
            <a:r>
              <a:rPr lang="en-US" altLang="zh-CN" b="1" dirty="0">
                <a:solidFill>
                  <a:schemeClr val="tx1">
                    <a:lumMod val="95000"/>
                    <a:lumOff val="5000"/>
                  </a:schemeClr>
                </a:solidFill>
              </a:rPr>
              <a:t>2</a:t>
            </a:r>
            <a:r>
              <a:rPr lang="zh-CN" altLang="en-US" b="1" dirty="0">
                <a:solidFill>
                  <a:schemeClr val="tx1">
                    <a:lumMod val="95000"/>
                    <a:lumOff val="5000"/>
                  </a:schemeClr>
                </a:solidFill>
              </a:rPr>
              <a:t>从两个</a:t>
            </a:r>
            <a:r>
              <a:rPr lang="en-US" altLang="zh-CN" b="1" dirty="0" err="1">
                <a:solidFill>
                  <a:schemeClr val="tx1">
                    <a:lumMod val="95000"/>
                    <a:lumOff val="5000"/>
                  </a:schemeClr>
                </a:solidFill>
              </a:rPr>
              <a:t>xxx.sql</a:t>
            </a:r>
            <a:r>
              <a:rPr lang="zh-CN" altLang="en-US" b="1" dirty="0">
                <a:solidFill>
                  <a:schemeClr val="tx1">
                    <a:lumMod val="95000"/>
                    <a:lumOff val="5000"/>
                  </a:schemeClr>
                </a:solidFill>
              </a:rPr>
              <a:t>文件分步执行）</a:t>
            </a:r>
            <a:endParaRPr lang="zh-CN" altLang="en-US" b="1" dirty="0">
              <a:solidFill>
                <a:schemeClr val="tx1">
                  <a:lumMod val="95000"/>
                  <a:lumOff val="5000"/>
                </a:schemeClr>
              </a:solidFill>
            </a:endParaRPr>
          </a:p>
          <a:p>
            <a:pPr>
              <a:defRPr/>
            </a:pPr>
            <a:endParaRPr lang="zh-CN" altLang="en-US"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pic>
        <p:nvPicPr>
          <p:cNvPr id="11" name="图片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26709" y="2042238"/>
            <a:ext cx="4461353" cy="3536161"/>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13770" y="1639941"/>
            <a:ext cx="5603281" cy="5078313"/>
          </a:xfrm>
          <a:prstGeom prst="rect">
            <a:avLst/>
          </a:prstGeom>
          <a:noFill/>
        </p:spPr>
        <p:txBody>
          <a:bodyPr wrap="square" rtlCol="0">
            <a:spAutoFit/>
          </a:bodyPr>
          <a:lstStyle/>
          <a:p>
            <a:pPr>
              <a:defRPr/>
            </a:pPr>
            <a:r>
              <a:rPr lang="zh-CN" altLang="en-US" dirty="0"/>
              <a:t>事务：独立性</a:t>
            </a:r>
            <a:endParaRPr lang="en-US" altLang="zh-CN" dirty="0"/>
          </a:p>
          <a:p>
            <a:pPr marL="285750" indent="-285750">
              <a:buFont typeface="Arial" panose="020B0604020202020204" pitchFamily="34" charset="0"/>
              <a:buChar char="•"/>
              <a:defRPr/>
            </a:pPr>
            <a:r>
              <a:rPr lang="zh-CN" altLang="en-US" dirty="0"/>
              <a:t>死锁：两个或多个会话相互请求对方持有的锁资源，导致循环等待的情况</a:t>
            </a:r>
            <a:endParaRPr lang="zh-CN" altLang="en-US" dirty="0"/>
          </a:p>
          <a:p>
            <a:pPr>
              <a:defRPr/>
            </a:pPr>
            <a:endParaRPr lang="zh-CN" altLang="en-US" dirty="0"/>
          </a:p>
          <a:p>
            <a:pPr marL="285750" indent="-285750">
              <a:buFont typeface="Arial" panose="020B0604020202020204" pitchFamily="34" charset="0"/>
              <a:buChar char="•"/>
              <a:defRPr/>
            </a:pPr>
            <a:r>
              <a:rPr lang="zh-CN" altLang="en-US" dirty="0"/>
              <a:t>死锁：四个必要条件</a:t>
            </a:r>
            <a:endParaRPr lang="zh-CN" altLang="en-US" dirty="0"/>
          </a:p>
          <a:p>
            <a:pPr>
              <a:defRPr/>
            </a:pPr>
            <a:r>
              <a:rPr lang="zh-CN" altLang="en-US" dirty="0"/>
              <a:t>（</a:t>
            </a:r>
            <a:r>
              <a:rPr lang="en-US" altLang="zh-CN" dirty="0"/>
              <a:t>1</a:t>
            </a:r>
            <a:r>
              <a:rPr lang="zh-CN" altLang="en-US" dirty="0"/>
              <a:t>） </a:t>
            </a:r>
            <a:r>
              <a:rPr lang="zh-CN" altLang="en-US" b="1" dirty="0"/>
              <a:t>互斥条件：</a:t>
            </a:r>
            <a:r>
              <a:rPr lang="zh-CN" altLang="en-US" dirty="0"/>
              <a:t>一个资源每次只能被一个进程使用。</a:t>
            </a:r>
            <a:br>
              <a:rPr lang="zh-CN" altLang="en-US" dirty="0"/>
            </a:br>
            <a:r>
              <a:rPr lang="zh-CN" altLang="en-US" dirty="0"/>
              <a:t>（</a:t>
            </a:r>
            <a:r>
              <a:rPr lang="en-US" altLang="zh-CN" dirty="0"/>
              <a:t>2</a:t>
            </a:r>
            <a:r>
              <a:rPr lang="zh-CN" altLang="en-US" dirty="0"/>
              <a:t>） </a:t>
            </a:r>
            <a:r>
              <a:rPr lang="zh-CN" altLang="en-US" b="1" dirty="0"/>
              <a:t>请求与保持条件：</a:t>
            </a:r>
            <a:r>
              <a:rPr lang="zh-CN" altLang="en-US" dirty="0"/>
              <a:t>一个进程因请求资源而阻塞时，对已获得的资源保持不放。</a:t>
            </a:r>
            <a:br>
              <a:rPr lang="zh-CN" altLang="en-US" dirty="0"/>
            </a:br>
            <a:r>
              <a:rPr lang="zh-CN" altLang="en-US" dirty="0"/>
              <a:t>（</a:t>
            </a:r>
            <a:r>
              <a:rPr lang="en-US" altLang="zh-CN" dirty="0"/>
              <a:t>3</a:t>
            </a:r>
            <a:r>
              <a:rPr lang="zh-CN" altLang="en-US" dirty="0"/>
              <a:t>） </a:t>
            </a:r>
            <a:r>
              <a:rPr lang="zh-CN" altLang="en-US" b="1" dirty="0"/>
              <a:t>不剥夺条件：</a:t>
            </a:r>
            <a:r>
              <a:rPr lang="zh-CN" altLang="en-US" dirty="0"/>
              <a:t>进程已获得的资源，在末使用完之前，不能强行剥夺。</a:t>
            </a:r>
            <a:br>
              <a:rPr lang="zh-CN" altLang="en-US" dirty="0"/>
            </a:br>
            <a:r>
              <a:rPr lang="zh-CN" altLang="en-US" dirty="0"/>
              <a:t>（</a:t>
            </a:r>
            <a:r>
              <a:rPr lang="en-US" altLang="zh-CN" dirty="0"/>
              <a:t>4</a:t>
            </a:r>
            <a:r>
              <a:rPr lang="zh-CN" altLang="en-US" dirty="0"/>
              <a:t>） </a:t>
            </a:r>
            <a:r>
              <a:rPr lang="zh-CN" altLang="en-US" b="1" dirty="0"/>
              <a:t>循环等待条件：</a:t>
            </a:r>
            <a:r>
              <a:rPr lang="zh-CN" altLang="en-US" dirty="0"/>
              <a:t>若干进程之间形成一种头尾相接的循环等待资源关系。</a:t>
            </a:r>
            <a:endParaRPr lang="zh-CN" altLang="en-US" dirty="0"/>
          </a:p>
          <a:p>
            <a:pPr>
              <a:defRPr/>
            </a:pPr>
            <a:endParaRPr lang="zh-CN" altLang="en-US" dirty="0"/>
          </a:p>
          <a:p>
            <a:pPr>
              <a:defRPr/>
            </a:pPr>
            <a:endParaRPr lang="zh-CN" altLang="en-US" dirty="0"/>
          </a:p>
          <a:p>
            <a:pPr>
              <a:defRPr/>
            </a:pPr>
            <a:r>
              <a:rPr lang="zh-CN" altLang="en-US" dirty="0"/>
              <a:t>表提示：</a:t>
            </a:r>
            <a:r>
              <a:rPr lang="en-US" altLang="zh-CN" dirty="0"/>
              <a:t>WITH()</a:t>
            </a:r>
            <a:endParaRPr lang="en-US" altLang="zh-CN" dirty="0"/>
          </a:p>
          <a:p>
            <a:pPr>
              <a:defRPr/>
            </a:pPr>
            <a:r>
              <a:rPr lang="en-US" altLang="zh-CN" dirty="0">
                <a:hlinkClick r:id="rId1"/>
              </a:rPr>
              <a:t>https://docs.microsoft.com/zh-cn/sql/t-sql/queries/hints-transact-sql-table?view=sql-server-2017</a:t>
            </a:r>
            <a:endParaRPr lang="en-US" altLang="zh-CN"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pic>
        <p:nvPicPr>
          <p:cNvPr id="12" name="图片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6055" y="5007776"/>
            <a:ext cx="6110100" cy="420565"/>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8867" y="2209490"/>
            <a:ext cx="4652962" cy="2578100"/>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8090668" y="5519299"/>
            <a:ext cx="3185487" cy="369332"/>
          </a:xfrm>
          <a:prstGeom prst="rect">
            <a:avLst/>
          </a:prstGeom>
          <a:noFill/>
        </p:spPr>
        <p:txBody>
          <a:bodyPr wrap="none" rtlCol="0">
            <a:spAutoFit/>
          </a:bodyPr>
          <a:lstStyle/>
          <a:p>
            <a:r>
              <a:rPr lang="zh-CN" altLang="en-US" b="1" dirty="0"/>
              <a:t>（同样需要开多个查询窗口）</a:t>
            </a:r>
            <a:endParaRPr lang="zh-CN" alt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2201563" cy="511876"/>
            <a:chOff x="1187820" y="652928"/>
            <a:chExt cx="2201563" cy="511876"/>
          </a:xfrm>
        </p:grpSpPr>
        <p:sp>
          <p:nvSpPr>
            <p:cNvPr id="7" name="文本框 6"/>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本次上机概览</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83632" y="2386639"/>
            <a:ext cx="5420074" cy="2246769"/>
          </a:xfrm>
          <a:prstGeom prst="rect">
            <a:avLst/>
          </a:prstGeom>
          <a:noFill/>
        </p:spPr>
        <p:txBody>
          <a:bodyPr wrap="none" rtlCol="0">
            <a:spAutoFit/>
          </a:bodyPr>
          <a:lstStyle/>
          <a:p>
            <a:r>
              <a:rPr lang="zh-CN" altLang="en-US" sz="2000" dirty="0">
                <a:latin typeface="+mn-ea"/>
              </a:rPr>
              <a:t>本次的上机内容为：</a:t>
            </a:r>
            <a:endParaRPr lang="en-US" altLang="zh-CN" sz="2000" dirty="0">
              <a:latin typeface="+mn-ea"/>
            </a:endParaRPr>
          </a:p>
          <a:p>
            <a:pPr marL="342900" indent="-342900">
              <a:buFont typeface="Arial" panose="020B0604020202020204" pitchFamily="34" charset="0"/>
              <a:buChar char="•"/>
            </a:pPr>
            <a:endParaRPr lang="en-US" altLang="zh-CN" sz="2000" dirty="0">
              <a:latin typeface="+mn-ea"/>
            </a:endParaRPr>
          </a:p>
          <a:p>
            <a:pPr marL="342900" indent="-342900">
              <a:buFont typeface="Arial" panose="020B0604020202020204" pitchFamily="34" charset="0"/>
              <a:buChar char="•"/>
            </a:pPr>
            <a:r>
              <a:rPr lang="zh-CN" altLang="en-US" sz="2000" dirty="0">
                <a:latin typeface="+mn-ea"/>
              </a:rPr>
              <a:t>并发控制</a:t>
            </a:r>
            <a:endParaRPr lang="zh-CN" altLang="en-US" sz="2000" dirty="0">
              <a:latin typeface="+mn-ea"/>
            </a:endParaRPr>
          </a:p>
          <a:p>
            <a:pPr marL="800100" lvl="1" indent="-342900">
              <a:buFont typeface="Arial" panose="020B0604020202020204" pitchFamily="34" charset="0"/>
              <a:buChar char="•"/>
            </a:pPr>
            <a:r>
              <a:rPr lang="zh-CN" altLang="en-US" sz="2000" dirty="0">
                <a:latin typeface="+mn-ea"/>
              </a:rPr>
              <a:t>数据库隔离级别实验</a:t>
            </a:r>
            <a:endParaRPr lang="zh-CN" altLang="en-US" sz="2000" dirty="0">
              <a:latin typeface="+mn-ea"/>
            </a:endParaRPr>
          </a:p>
          <a:p>
            <a:pPr marL="800100" lvl="1" indent="-342900">
              <a:buFont typeface="Arial" panose="020B0604020202020204" pitchFamily="34" charset="0"/>
              <a:buChar char="•"/>
            </a:pPr>
            <a:r>
              <a:rPr lang="zh-CN" altLang="en-US" sz="2000" dirty="0">
                <a:latin typeface="+mn-ea"/>
              </a:rPr>
              <a:t>死锁</a:t>
            </a:r>
            <a:endParaRPr lang="en-US" altLang="zh-CN" sz="2000" dirty="0">
              <a:latin typeface="+mn-ea"/>
            </a:endParaRPr>
          </a:p>
          <a:p>
            <a:pPr marL="800100" lvl="1" indent="-342900">
              <a:buFont typeface="Arial" panose="020B0604020202020204" pitchFamily="34" charset="0"/>
              <a:buChar char="•"/>
            </a:pPr>
            <a:endParaRPr lang="en-US" altLang="zh-CN" sz="2000" dirty="0">
              <a:latin typeface="+mn-ea"/>
            </a:endParaRPr>
          </a:p>
          <a:p>
            <a:pPr marL="342900" indent="-342900">
              <a:buFont typeface="Arial" panose="020B0604020202020204" pitchFamily="34" charset="0"/>
              <a:buChar char="•"/>
            </a:pPr>
            <a:r>
              <a:rPr lang="zh-CN" altLang="en-US" sz="2000" dirty="0">
                <a:latin typeface="+mn-ea"/>
              </a:rPr>
              <a:t>本次实验使用</a:t>
            </a:r>
            <a:r>
              <a:rPr lang="en-US" altLang="zh-CN" sz="2000" dirty="0">
                <a:latin typeface="+mn-ea"/>
              </a:rPr>
              <a:t>MySQL</a:t>
            </a:r>
            <a:r>
              <a:rPr lang="zh-CN" altLang="en-US" sz="2000" dirty="0">
                <a:latin typeface="+mn-ea"/>
              </a:rPr>
              <a:t>命令行界面进行实验；</a:t>
            </a:r>
            <a:endParaRPr lang="zh-CN" altLang="en-US" sz="2000" dirty="0">
              <a:latin typeface="+mn-ea"/>
            </a:endParaRPr>
          </a:p>
        </p:txBody>
      </p: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1" y="1671745"/>
            <a:ext cx="6865846" cy="3693319"/>
          </a:xfrm>
          <a:prstGeom prst="rect">
            <a:avLst/>
          </a:prstGeom>
          <a:noFill/>
        </p:spPr>
        <p:txBody>
          <a:bodyPr wrap="square" rtlCol="0">
            <a:spAutoFit/>
          </a:bodyPr>
          <a:lstStyle/>
          <a:p>
            <a:pPr>
              <a:defRPr/>
            </a:pPr>
            <a:r>
              <a:rPr lang="zh-CN" altLang="en-US" dirty="0"/>
              <a:t>事务：一致性</a:t>
            </a:r>
            <a:r>
              <a:rPr lang="en-US" altLang="zh-CN" dirty="0"/>
              <a:t>/</a:t>
            </a:r>
            <a:r>
              <a:rPr lang="zh-CN" altLang="en-US" dirty="0"/>
              <a:t>持续性</a:t>
            </a:r>
            <a:endParaRPr lang="en-US" altLang="zh-CN" dirty="0"/>
          </a:p>
          <a:p>
            <a:pPr>
              <a:defRPr/>
            </a:pPr>
            <a:endParaRPr lang="zh-CN" altLang="en-US" dirty="0"/>
          </a:p>
          <a:p>
            <a:pPr marL="285750" indent="-285750">
              <a:buFont typeface="Arial" panose="020B0604020202020204" pitchFamily="34" charset="0"/>
              <a:buChar char="•"/>
              <a:defRPr/>
            </a:pPr>
            <a:r>
              <a:rPr lang="zh-CN" altLang="en-US" dirty="0"/>
              <a:t>预写日志 </a:t>
            </a:r>
            <a:r>
              <a:rPr lang="en-US" altLang="zh-CN" dirty="0"/>
              <a:t>(Write-Ahead Logging)</a:t>
            </a:r>
            <a:r>
              <a:rPr lang="zh-CN" altLang="en-US" dirty="0"/>
              <a:t>和惰性写</a:t>
            </a:r>
            <a:r>
              <a:rPr lang="en-US" altLang="zh-CN" dirty="0"/>
              <a:t>(Lazy Writer)</a:t>
            </a:r>
            <a:r>
              <a:rPr lang="zh-CN" altLang="en-US" dirty="0"/>
              <a:t>作业流程</a:t>
            </a:r>
            <a:endParaRPr lang="zh-CN" altLang="en-US" dirty="0"/>
          </a:p>
          <a:p>
            <a:pPr lvl="1">
              <a:defRPr/>
            </a:pPr>
            <a:r>
              <a:rPr lang="zh-CN" altLang="en-US" dirty="0"/>
              <a:t>在 </a:t>
            </a:r>
            <a:r>
              <a:rPr lang="zh-CN" altLang="en-US" dirty="0">
                <a:solidFill>
                  <a:schemeClr val="accent1">
                    <a:lumMod val="75000"/>
                  </a:schemeClr>
                </a:solidFill>
              </a:rPr>
              <a:t>缓冲区日志 </a:t>
            </a:r>
            <a:r>
              <a:rPr lang="zh-CN" altLang="en-US" dirty="0"/>
              <a:t>中写入 </a:t>
            </a:r>
            <a:r>
              <a:rPr lang="en-US" altLang="zh-CN" dirty="0"/>
              <a:t>Begin Tran</a:t>
            </a:r>
            <a:r>
              <a:rPr lang="zh-CN" altLang="en-US" dirty="0"/>
              <a:t>记录</a:t>
            </a:r>
            <a:endParaRPr lang="zh-CN" altLang="en-US" dirty="0"/>
          </a:p>
          <a:p>
            <a:pPr lvl="1">
              <a:defRPr/>
            </a:pPr>
            <a:r>
              <a:rPr lang="zh-CN" altLang="en-US" dirty="0"/>
              <a:t>在 </a:t>
            </a:r>
            <a:r>
              <a:rPr lang="zh-CN" altLang="en-US" dirty="0">
                <a:solidFill>
                  <a:schemeClr val="accent1">
                    <a:lumMod val="75000"/>
                  </a:schemeClr>
                </a:solidFill>
              </a:rPr>
              <a:t>缓冲区日志 </a:t>
            </a:r>
            <a:r>
              <a:rPr lang="zh-CN" altLang="en-US" dirty="0"/>
              <a:t>中写入 要修改的信息</a:t>
            </a:r>
            <a:r>
              <a:rPr lang="en-US" altLang="zh-CN" dirty="0"/>
              <a:t>(</a:t>
            </a:r>
            <a:r>
              <a:rPr lang="zh-CN" altLang="en-US" dirty="0"/>
              <a:t>事务主体</a:t>
            </a:r>
            <a:r>
              <a:rPr lang="en-US" altLang="zh-CN" dirty="0"/>
              <a:t>)</a:t>
            </a:r>
            <a:endParaRPr lang="en-US" altLang="zh-CN" dirty="0"/>
          </a:p>
          <a:p>
            <a:pPr lvl="1">
              <a:defRPr/>
            </a:pPr>
            <a:r>
              <a:rPr lang="zh-CN" altLang="en-US" dirty="0"/>
              <a:t>将 </a:t>
            </a:r>
            <a:r>
              <a:rPr lang="zh-CN" altLang="en-US" dirty="0">
                <a:solidFill>
                  <a:schemeClr val="accent1">
                    <a:lumMod val="75000"/>
                  </a:schemeClr>
                </a:solidFill>
              </a:rPr>
              <a:t>缓冲区日志 </a:t>
            </a:r>
            <a:r>
              <a:rPr lang="zh-CN" altLang="en-US" dirty="0"/>
              <a:t>的修改写出到 </a:t>
            </a:r>
            <a:r>
              <a:rPr lang="zh-CN" altLang="en-US" dirty="0">
                <a:solidFill>
                  <a:schemeClr val="accent1">
                    <a:lumMod val="75000"/>
                  </a:schemeClr>
                </a:solidFill>
              </a:rPr>
              <a:t>缓冲区数据页</a:t>
            </a:r>
            <a:endParaRPr lang="zh-CN" altLang="en-US" dirty="0">
              <a:solidFill>
                <a:schemeClr val="accent1">
                  <a:lumMod val="75000"/>
                </a:schemeClr>
              </a:solidFill>
            </a:endParaRPr>
          </a:p>
          <a:p>
            <a:pPr lvl="1">
              <a:defRPr/>
            </a:pPr>
            <a:r>
              <a:rPr lang="zh-CN" altLang="en-US" dirty="0"/>
              <a:t>在 </a:t>
            </a:r>
            <a:r>
              <a:rPr lang="zh-CN" altLang="en-US" dirty="0">
                <a:solidFill>
                  <a:schemeClr val="accent1">
                    <a:lumMod val="75000"/>
                  </a:schemeClr>
                </a:solidFill>
              </a:rPr>
              <a:t>缓冲区日志 </a:t>
            </a:r>
            <a:r>
              <a:rPr lang="zh-CN" altLang="en-US" dirty="0"/>
              <a:t>中写入 </a:t>
            </a:r>
            <a:r>
              <a:rPr lang="en-US" altLang="zh-CN" dirty="0"/>
              <a:t>Commit Tran</a:t>
            </a:r>
            <a:r>
              <a:rPr lang="zh-CN" altLang="en-US" dirty="0"/>
              <a:t>记录</a:t>
            </a:r>
            <a:endParaRPr lang="zh-CN" altLang="en-US" dirty="0"/>
          </a:p>
          <a:p>
            <a:pPr lvl="1">
              <a:defRPr/>
            </a:pPr>
            <a:r>
              <a:rPr lang="zh-CN" altLang="en-US" dirty="0"/>
              <a:t>将 </a:t>
            </a:r>
            <a:r>
              <a:rPr lang="zh-CN" altLang="en-US" dirty="0">
                <a:solidFill>
                  <a:schemeClr val="accent1">
                    <a:lumMod val="75000"/>
                  </a:schemeClr>
                </a:solidFill>
              </a:rPr>
              <a:t>缓冲区日志 </a:t>
            </a:r>
            <a:r>
              <a:rPr lang="zh-CN" altLang="en-US" dirty="0"/>
              <a:t>写出到 </a:t>
            </a:r>
            <a:r>
              <a:rPr lang="zh-CN" altLang="en-US" dirty="0">
                <a:solidFill>
                  <a:schemeClr val="accent1">
                    <a:lumMod val="75000"/>
                  </a:schemeClr>
                </a:solidFill>
              </a:rPr>
              <a:t>磁盘日志文件</a:t>
            </a:r>
            <a:endParaRPr lang="zh-CN" altLang="en-US" dirty="0">
              <a:solidFill>
                <a:schemeClr val="accent1">
                  <a:lumMod val="75000"/>
                </a:schemeClr>
              </a:solidFill>
            </a:endParaRPr>
          </a:p>
          <a:p>
            <a:pPr lvl="1">
              <a:defRPr/>
            </a:pPr>
            <a:r>
              <a:rPr lang="zh-CN" altLang="en-US" dirty="0"/>
              <a:t>适时，将 </a:t>
            </a:r>
            <a:r>
              <a:rPr lang="zh-CN" altLang="en-US" dirty="0">
                <a:solidFill>
                  <a:schemeClr val="accent1">
                    <a:lumMod val="75000"/>
                  </a:schemeClr>
                </a:solidFill>
              </a:rPr>
              <a:t>缓冲区数据页</a:t>
            </a:r>
            <a:r>
              <a:rPr lang="zh-CN" altLang="en-US" dirty="0"/>
              <a:t> 写出到 </a:t>
            </a:r>
            <a:r>
              <a:rPr lang="zh-CN" altLang="en-US" dirty="0">
                <a:solidFill>
                  <a:schemeClr val="accent1">
                    <a:lumMod val="75000"/>
                  </a:schemeClr>
                </a:solidFill>
              </a:rPr>
              <a:t>磁盘主数据文件</a:t>
            </a:r>
            <a:endParaRPr lang="en-US" altLang="zh-CN" dirty="0">
              <a:solidFill>
                <a:schemeClr val="accent1">
                  <a:lumMod val="75000"/>
                </a:schemeClr>
              </a:solidFill>
            </a:endParaRPr>
          </a:p>
          <a:p>
            <a:pPr>
              <a:defRPr/>
            </a:pPr>
            <a:endParaRPr lang="zh-CN" altLang="en-US" dirty="0"/>
          </a:p>
          <a:p>
            <a:pPr marL="285750" indent="-285750">
              <a:buFont typeface="Arial" panose="020B0604020202020204" pitchFamily="34" charset="0"/>
              <a:buChar char="•"/>
              <a:defRPr/>
            </a:pPr>
            <a:r>
              <a:rPr lang="zh-CN" altLang="en-US" dirty="0"/>
              <a:t>预写日志</a:t>
            </a:r>
            <a:r>
              <a:rPr lang="en-US" altLang="zh-CN" dirty="0"/>
              <a:t>WAL</a:t>
            </a:r>
            <a:r>
              <a:rPr lang="zh-CN" altLang="en-US" dirty="0"/>
              <a:t>的灾难恢复</a:t>
            </a:r>
            <a:endParaRPr lang="zh-CN" altLang="en-US" dirty="0"/>
          </a:p>
          <a:p>
            <a:pPr lvl="1">
              <a:defRPr/>
            </a:pPr>
            <a:r>
              <a:rPr lang="zh-CN" altLang="en-US" dirty="0"/>
              <a:t>由早到晚</a:t>
            </a:r>
            <a:r>
              <a:rPr lang="zh-CN" altLang="en-US" b="1" dirty="0"/>
              <a:t>顺序</a:t>
            </a:r>
            <a:r>
              <a:rPr lang="en-US" altLang="zh-CN" dirty="0"/>
              <a:t>Redo</a:t>
            </a:r>
            <a:r>
              <a:rPr lang="zh-CN" altLang="en-US" dirty="0"/>
              <a:t>已提交却未写入主数据文件的数据</a:t>
            </a:r>
            <a:endParaRPr lang="zh-CN" altLang="en-US" dirty="0"/>
          </a:p>
          <a:p>
            <a:pPr lvl="1">
              <a:defRPr/>
            </a:pPr>
            <a:r>
              <a:rPr lang="zh-CN" altLang="en-US" dirty="0"/>
              <a:t>由晚到早</a:t>
            </a:r>
            <a:r>
              <a:rPr lang="zh-CN" altLang="en-US" b="1" dirty="0"/>
              <a:t>逆序</a:t>
            </a:r>
            <a:r>
              <a:rPr lang="en-US" altLang="zh-CN" dirty="0"/>
              <a:t>Undo</a:t>
            </a:r>
            <a:r>
              <a:rPr lang="zh-CN" altLang="en-US" dirty="0"/>
              <a:t>未提交却已写入日志文件的数据</a:t>
            </a:r>
            <a:endParaRPr lang="zh-CN" altLang="en-US"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sp>
        <p:nvSpPr>
          <p:cNvPr id="14" name="文本框 13"/>
          <p:cNvSpPr txBox="1"/>
          <p:nvPr/>
        </p:nvSpPr>
        <p:spPr>
          <a:xfrm>
            <a:off x="954680" y="5787580"/>
            <a:ext cx="10162495" cy="954107"/>
          </a:xfrm>
          <a:prstGeom prst="rect">
            <a:avLst/>
          </a:prstGeom>
          <a:noFill/>
        </p:spPr>
        <p:txBody>
          <a:bodyPr wrap="square" rtlCol="0">
            <a:spAutoFit/>
          </a:bodyPr>
          <a:lstStyle/>
          <a:p>
            <a:pPr>
              <a:defRPr/>
            </a:pPr>
            <a:r>
              <a:rPr lang="en-US" altLang="zh-CN" sz="1400" dirty="0"/>
              <a:t>log</a:t>
            </a:r>
            <a:r>
              <a:rPr lang="zh-CN" altLang="en-US" sz="1400" dirty="0"/>
              <a:t>文件中通常包括</a:t>
            </a:r>
            <a:r>
              <a:rPr lang="en-US" altLang="zh-CN" sz="1400" dirty="0"/>
              <a:t>redo</a:t>
            </a:r>
            <a:r>
              <a:rPr lang="zh-CN" altLang="en-US" sz="1400" dirty="0"/>
              <a:t>和</a:t>
            </a:r>
            <a:r>
              <a:rPr lang="en-US" altLang="zh-CN" sz="1400" dirty="0"/>
              <a:t>undo</a:t>
            </a:r>
            <a:r>
              <a:rPr lang="zh-CN" altLang="en-US" sz="1400" dirty="0"/>
              <a:t>信息。这样做的目的可以通过一个例子来说明。假设一个程序在执行某些操作的过程中机器掉电了。在重新启动时，程序可能需要知道当时执行的操作是成功了还是部分成功或者是失败了。如果使用了</a:t>
            </a:r>
            <a:r>
              <a:rPr lang="en-US" altLang="zh-CN" sz="1400" dirty="0"/>
              <a:t>WAL</a:t>
            </a:r>
            <a:r>
              <a:rPr lang="zh-CN" altLang="en-US" sz="1400" dirty="0"/>
              <a:t>，程序就可以检查</a:t>
            </a:r>
            <a:r>
              <a:rPr lang="en-US" altLang="zh-CN" sz="1400" dirty="0"/>
              <a:t>log</a:t>
            </a:r>
            <a:r>
              <a:rPr lang="zh-CN" altLang="en-US" sz="1400" dirty="0"/>
              <a:t>文件，并对突然掉电时计划执行的操作内容跟实际上执行的操作内容进行比较。在这个比较的基础上，程序就可以决定是撤销已做的操作还是继续完成已做的操作，或者是保持原样。</a:t>
            </a:r>
            <a:endParaRPr lang="zh-CN" alt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1" y="1671745"/>
            <a:ext cx="4673138" cy="2308324"/>
          </a:xfrm>
          <a:prstGeom prst="rect">
            <a:avLst/>
          </a:prstGeom>
          <a:noFill/>
        </p:spPr>
        <p:txBody>
          <a:bodyPr wrap="square" rtlCol="0">
            <a:spAutoFit/>
          </a:bodyPr>
          <a:lstStyle/>
          <a:p>
            <a:pPr>
              <a:defRPr/>
            </a:pPr>
            <a:r>
              <a:rPr lang="zh-CN" altLang="en-US" dirty="0"/>
              <a:t>事务：一致性</a:t>
            </a:r>
            <a:r>
              <a:rPr lang="en-US" altLang="zh-CN" dirty="0"/>
              <a:t>/</a:t>
            </a:r>
            <a:r>
              <a:rPr lang="zh-CN" altLang="en-US" dirty="0"/>
              <a:t>持续性</a:t>
            </a:r>
            <a:endParaRPr lang="en-US" altLang="zh-CN" dirty="0"/>
          </a:p>
          <a:p>
            <a:pPr>
              <a:defRPr/>
            </a:pPr>
            <a:endParaRPr lang="en-US" altLang="zh-CN" dirty="0"/>
          </a:p>
          <a:p>
            <a:pPr marL="285750" indent="-285750">
              <a:buFont typeface="Arial" panose="020B0604020202020204" pitchFamily="34" charset="0"/>
              <a:buChar char="•"/>
              <a:defRPr/>
            </a:pPr>
            <a:r>
              <a:rPr lang="zh-CN" altLang="en-US" dirty="0"/>
              <a:t>模拟</a:t>
            </a:r>
            <a:r>
              <a:rPr lang="en-US" altLang="zh-CN" dirty="0"/>
              <a:t>Redo(</a:t>
            </a:r>
            <a:r>
              <a:rPr lang="zh-CN" altLang="en-US" dirty="0"/>
              <a:t>此略</a:t>
            </a:r>
            <a:r>
              <a:rPr lang="en-US" altLang="zh-CN" dirty="0"/>
              <a:t>)</a:t>
            </a:r>
            <a:endParaRPr lang="en-US" altLang="zh-CN" dirty="0"/>
          </a:p>
          <a:p>
            <a:pPr>
              <a:defRPr/>
            </a:pPr>
            <a:r>
              <a:rPr lang="zh-CN" altLang="en-US" dirty="0"/>
              <a:t>（由于惰性写机制，手动模拟难预料）</a:t>
            </a:r>
            <a:endParaRPr lang="en-US" altLang="zh-CN" dirty="0"/>
          </a:p>
          <a:p>
            <a:pPr>
              <a:defRPr/>
            </a:pPr>
            <a:endParaRPr lang="zh-CN" altLang="en-US" dirty="0"/>
          </a:p>
          <a:p>
            <a:pPr marL="285750" indent="-285750">
              <a:buFont typeface="Arial" panose="020B0604020202020204" pitchFamily="34" charset="0"/>
              <a:buChar char="•"/>
              <a:defRPr/>
            </a:pPr>
            <a:r>
              <a:rPr lang="zh-CN" altLang="en-US" dirty="0"/>
              <a:t>模拟</a:t>
            </a:r>
            <a:r>
              <a:rPr lang="en-US" altLang="zh-CN" dirty="0"/>
              <a:t>Undo</a:t>
            </a:r>
            <a:endParaRPr lang="en-US" altLang="zh-CN" dirty="0"/>
          </a:p>
          <a:p>
            <a:pPr>
              <a:defRPr/>
            </a:pPr>
            <a:r>
              <a:rPr lang="zh-CN" altLang="en-US" dirty="0"/>
              <a:t>在事务提交之前结束服务器进程</a:t>
            </a:r>
            <a:endParaRPr lang="zh-CN" altLang="en-US" dirty="0"/>
          </a:p>
          <a:p>
            <a:pPr>
              <a:defRPr/>
            </a:pPr>
            <a:endParaRPr lang="zh-CN" altLang="en-US"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sp>
        <p:nvSpPr>
          <p:cNvPr id="14" name="文本框 13"/>
          <p:cNvSpPr txBox="1"/>
          <p:nvPr/>
        </p:nvSpPr>
        <p:spPr>
          <a:xfrm>
            <a:off x="5941009" y="5875312"/>
            <a:ext cx="4866105" cy="369332"/>
          </a:xfrm>
          <a:prstGeom prst="rect">
            <a:avLst/>
          </a:prstGeom>
          <a:noFill/>
        </p:spPr>
        <p:txBody>
          <a:bodyPr wrap="square" rtlCol="0">
            <a:spAutoFit/>
          </a:bodyPr>
          <a:lstStyle/>
          <a:p>
            <a:pPr>
              <a:defRPr/>
            </a:pPr>
            <a:r>
              <a:rPr lang="zh-CN" altLang="en-US" dirty="0"/>
              <a:t>（此实验需要使用任务管理器等方式杀死进程）</a:t>
            </a:r>
            <a:endParaRPr lang="zh-CN" altLang="en-US" dirty="0"/>
          </a:p>
        </p:txBody>
      </p:sp>
      <p:pic>
        <p:nvPicPr>
          <p:cNvPr id="11" name="图片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0" y="1671537"/>
            <a:ext cx="4556125" cy="3965575"/>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1" y="2042238"/>
            <a:ext cx="4894502" cy="4524315"/>
          </a:xfrm>
          <a:prstGeom prst="rect">
            <a:avLst/>
          </a:prstGeom>
          <a:noFill/>
        </p:spPr>
        <p:txBody>
          <a:bodyPr wrap="square" rtlCol="0">
            <a:spAutoFit/>
          </a:bodyPr>
          <a:lstStyle/>
          <a:p>
            <a:pPr>
              <a:defRPr/>
            </a:pPr>
            <a:r>
              <a:rPr lang="zh-CN" altLang="en-US" dirty="0"/>
              <a:t>本次实验用例的一些特性操作可能无法完成，实验里可以不写</a:t>
            </a:r>
            <a:endParaRPr lang="en-US" altLang="zh-CN" dirty="0"/>
          </a:p>
          <a:p>
            <a:pPr>
              <a:defRPr/>
            </a:pPr>
            <a:r>
              <a:rPr lang="zh-CN" altLang="en-US" dirty="0"/>
              <a:t>（如锁的忙等待、死锁、日志）</a:t>
            </a:r>
            <a:endParaRPr lang="en-US" altLang="zh-CN" dirty="0"/>
          </a:p>
          <a:p>
            <a:pPr>
              <a:defRPr/>
            </a:pPr>
            <a:endParaRPr lang="zh-CN" altLang="en-US" dirty="0"/>
          </a:p>
          <a:p>
            <a:pPr marL="285750" indent="-285750">
              <a:buFont typeface="Arial" panose="020B0604020202020204" pitchFamily="34" charset="0"/>
              <a:buChar char="•"/>
              <a:defRPr/>
            </a:pPr>
            <a:r>
              <a:rPr lang="en-US" altLang="zh-CN" dirty="0"/>
              <a:t>DCL</a:t>
            </a:r>
            <a:r>
              <a:rPr lang="zh-CN" altLang="en-US" dirty="0"/>
              <a:t>语法</a:t>
            </a:r>
            <a:endParaRPr lang="zh-CN" altLang="en-US" dirty="0"/>
          </a:p>
          <a:p>
            <a:pPr>
              <a:defRPr/>
            </a:pPr>
            <a:r>
              <a:rPr lang="en-US" altLang="zh-CN" dirty="0"/>
              <a:t>START TRASACTION;</a:t>
            </a:r>
            <a:r>
              <a:rPr lang="zh-CN" altLang="en-US" dirty="0"/>
              <a:t>（或</a:t>
            </a:r>
            <a:r>
              <a:rPr lang="en-US" altLang="zh-CN" dirty="0"/>
              <a:t>BEGIN;</a:t>
            </a:r>
            <a:r>
              <a:rPr lang="zh-CN" altLang="en-US" dirty="0"/>
              <a:t>）</a:t>
            </a:r>
            <a:endParaRPr lang="zh-CN" altLang="en-US" dirty="0"/>
          </a:p>
          <a:p>
            <a:pPr>
              <a:defRPr/>
            </a:pPr>
            <a:r>
              <a:rPr lang="en-US" altLang="zh-CN" dirty="0"/>
              <a:t>COMMIT;</a:t>
            </a:r>
            <a:endParaRPr lang="en-US" altLang="zh-CN" dirty="0"/>
          </a:p>
          <a:p>
            <a:pPr>
              <a:defRPr/>
            </a:pPr>
            <a:r>
              <a:rPr lang="en-US" altLang="zh-CN" dirty="0"/>
              <a:t>ROLLBACK;</a:t>
            </a:r>
            <a:endParaRPr lang="en-US" altLang="zh-CN" dirty="0"/>
          </a:p>
          <a:p>
            <a:pPr>
              <a:defRPr/>
            </a:pPr>
            <a:r>
              <a:rPr lang="en-US" altLang="zh-CN" dirty="0"/>
              <a:t>SAVEPOINT &lt;</a:t>
            </a:r>
            <a:r>
              <a:rPr lang="zh-CN" altLang="en-US" dirty="0"/>
              <a:t>存档点名</a:t>
            </a:r>
            <a:r>
              <a:rPr lang="en-US" altLang="zh-CN" dirty="0"/>
              <a:t>&gt;;</a:t>
            </a:r>
            <a:endParaRPr lang="en-US" altLang="zh-CN" dirty="0"/>
          </a:p>
          <a:p>
            <a:pPr>
              <a:defRPr/>
            </a:pPr>
            <a:r>
              <a:rPr lang="en-US" altLang="zh-CN" dirty="0"/>
              <a:t>ROLLBACK TO &lt;</a:t>
            </a:r>
            <a:r>
              <a:rPr lang="zh-CN" altLang="en-US" dirty="0"/>
              <a:t>存档点名</a:t>
            </a:r>
            <a:r>
              <a:rPr lang="en-US" altLang="zh-CN" dirty="0"/>
              <a:t>&gt;;</a:t>
            </a:r>
            <a:endParaRPr lang="en-US" altLang="zh-CN" dirty="0"/>
          </a:p>
          <a:p>
            <a:pPr>
              <a:defRPr/>
            </a:pPr>
            <a:r>
              <a:rPr lang="en-US" altLang="zh-CN" dirty="0"/>
              <a:t>SET TRANSACTION ISOLATION LEVEL &lt;</a:t>
            </a:r>
            <a:r>
              <a:rPr lang="zh-CN" altLang="en-US" dirty="0"/>
              <a:t>隔离级别</a:t>
            </a:r>
            <a:r>
              <a:rPr lang="en-US" altLang="zh-CN" dirty="0"/>
              <a:t>&gt;;</a:t>
            </a: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FOR MySQL</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pic>
        <p:nvPicPr>
          <p:cNvPr id="2" name="图片 1"/>
          <p:cNvPicPr>
            <a:picLocks noChangeAspect="1"/>
          </p:cNvPicPr>
          <p:nvPr/>
        </p:nvPicPr>
        <p:blipFill>
          <a:blip r:embed="rId1"/>
          <a:stretch>
            <a:fillRect/>
          </a:stretch>
        </p:blipFill>
        <p:spPr>
          <a:xfrm>
            <a:off x="6102597" y="711999"/>
            <a:ext cx="3534696" cy="2888273"/>
          </a:xfrm>
          <a:prstGeom prst="rect">
            <a:avLst/>
          </a:prstGeom>
        </p:spPr>
      </p:pic>
      <p:pic>
        <p:nvPicPr>
          <p:cNvPr id="4" name="图片 3"/>
          <p:cNvPicPr>
            <a:picLocks noChangeAspect="1"/>
          </p:cNvPicPr>
          <p:nvPr/>
        </p:nvPicPr>
        <p:blipFill>
          <a:blip r:embed="rId2"/>
          <a:stretch>
            <a:fillRect/>
          </a:stretch>
        </p:blipFill>
        <p:spPr>
          <a:xfrm>
            <a:off x="6096000" y="3742120"/>
            <a:ext cx="3141126" cy="2257483"/>
          </a:xfrm>
          <a:prstGeom prst="rect">
            <a:avLst/>
          </a:prstGeom>
        </p:spPr>
      </p:pic>
      <p:pic>
        <p:nvPicPr>
          <p:cNvPr id="3" name="图片 2"/>
          <p:cNvPicPr>
            <a:picLocks noChangeAspect="1"/>
          </p:cNvPicPr>
          <p:nvPr/>
        </p:nvPicPr>
        <p:blipFill>
          <a:blip r:embed="rId3"/>
          <a:stretch>
            <a:fillRect/>
          </a:stretch>
        </p:blipFill>
        <p:spPr>
          <a:xfrm>
            <a:off x="9137016" y="3681667"/>
            <a:ext cx="2009812" cy="2317936"/>
          </a:xfrm>
          <a:prstGeom prst="rect">
            <a:avLst/>
          </a:prstGeom>
        </p:spPr>
      </p:pic>
      <p:sp>
        <p:nvSpPr>
          <p:cNvPr id="5" name="文本框 4"/>
          <p:cNvSpPr txBox="1"/>
          <p:nvPr/>
        </p:nvSpPr>
        <p:spPr>
          <a:xfrm>
            <a:off x="954680" y="6035679"/>
            <a:ext cx="7241085" cy="923330"/>
          </a:xfrm>
          <a:prstGeom prst="rect">
            <a:avLst/>
          </a:prstGeom>
          <a:noFill/>
        </p:spPr>
        <p:txBody>
          <a:bodyPr wrap="none" rtlCol="0">
            <a:spAutoFit/>
          </a:bodyPr>
          <a:lstStyle/>
          <a:p>
            <a:pPr>
              <a:defRPr/>
            </a:pPr>
            <a:r>
              <a:rPr lang="zh-CN" altLang="en-US" dirty="0"/>
              <a:t>更多问题</a:t>
            </a:r>
            <a:endParaRPr lang="en-US" altLang="zh-CN" dirty="0"/>
          </a:p>
          <a:p>
            <a:pPr>
              <a:defRPr/>
            </a:pPr>
            <a:r>
              <a:rPr lang="en-US" altLang="zh-CN" dirty="0">
                <a:hlinkClick r:id="rId4"/>
              </a:rPr>
              <a:t>https://dev.mysql.com/doc/refman/8.0/en/sql-syntax-transactions.html</a:t>
            </a:r>
            <a:endParaRPr lang="en-US" altLang="zh-CN" dirty="0"/>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83633" y="1974689"/>
            <a:ext cx="9707202" cy="4247317"/>
          </a:xfrm>
          <a:prstGeom prst="rect">
            <a:avLst/>
          </a:prstGeom>
          <a:noFill/>
        </p:spPr>
        <p:txBody>
          <a:bodyPr wrap="square" rtlCol="0">
            <a:spAutoFit/>
          </a:bodyPr>
          <a:lstStyle/>
          <a:p>
            <a:r>
              <a:rPr lang="zh-CN" altLang="en-US" dirty="0">
                <a:latin typeface="+mn-ea"/>
              </a:rPr>
              <a:t>一般</a:t>
            </a:r>
            <a:r>
              <a:rPr lang="en-US" altLang="zh-CN" dirty="0">
                <a:latin typeface="+mn-ea"/>
              </a:rPr>
              <a:t>SQL</a:t>
            </a:r>
            <a:r>
              <a:rPr lang="zh-CN" altLang="en-US" dirty="0">
                <a:latin typeface="+mn-ea"/>
              </a:rPr>
              <a:t>语法：</a:t>
            </a:r>
            <a:endParaRPr lang="zh-CN" altLang="en-US" dirty="0">
              <a:latin typeface="+mn-ea"/>
            </a:endParaRPr>
          </a:p>
          <a:p>
            <a:r>
              <a:rPr lang="en-US" altLang="zh-CN" dirty="0">
                <a:latin typeface="+mn-ea"/>
                <a:hlinkClick r:id="rId1"/>
              </a:rPr>
              <a:t>http://www.w3school.com.cn/sql/index.asp</a:t>
            </a:r>
            <a:endParaRPr lang="en-US" altLang="zh-CN" dirty="0">
              <a:latin typeface="+mn-ea"/>
            </a:endParaRPr>
          </a:p>
          <a:p>
            <a:endParaRPr lang="en-US" altLang="zh-CN" dirty="0">
              <a:latin typeface="+mn-ea"/>
            </a:endParaRPr>
          </a:p>
          <a:p>
            <a:r>
              <a:rPr lang="zh-CN" altLang="en-US" dirty="0">
                <a:latin typeface="+mn-ea"/>
              </a:rPr>
              <a:t>官方文档：</a:t>
            </a:r>
            <a:endParaRPr lang="en-US" altLang="zh-CN" dirty="0">
              <a:latin typeface="+mn-ea"/>
            </a:endParaRPr>
          </a:p>
          <a:p>
            <a:r>
              <a:rPr lang="en-US" altLang="zh-CN" dirty="0"/>
              <a:t>SQL Server: </a:t>
            </a:r>
            <a:r>
              <a:rPr lang="en-US" altLang="zh-CN" dirty="0">
                <a:hlinkClick r:id="rId2"/>
              </a:rPr>
              <a:t>https://docs.microsoft.com/zh-cn/sql/t-sql/language-elements/transactions-transact-sql?view=sql-server-2017 </a:t>
            </a:r>
            <a:endParaRPr lang="en-US" altLang="zh-CN" dirty="0"/>
          </a:p>
          <a:p>
            <a:r>
              <a:rPr lang="en-US" altLang="zh-CN" dirty="0"/>
              <a:t>MySQL: </a:t>
            </a:r>
            <a:r>
              <a:rPr lang="en-US" altLang="zh-CN" dirty="0">
                <a:hlinkClick r:id="rId3"/>
              </a:rPr>
              <a:t>https://dev.mysql.com/doc/refman/8.0/en/sql-syntax-transactions.html</a:t>
            </a:r>
            <a:endParaRPr lang="en-US" altLang="zh-CN" dirty="0"/>
          </a:p>
          <a:p>
            <a:endParaRPr lang="en-US" altLang="zh-CN" dirty="0">
              <a:latin typeface="+mn-ea"/>
            </a:endParaRPr>
          </a:p>
          <a:p>
            <a:r>
              <a:rPr lang="zh-CN" altLang="en-US" dirty="0">
                <a:latin typeface="+mn-ea"/>
              </a:rPr>
              <a:t>多用搜索引擎：</a:t>
            </a:r>
            <a:endParaRPr lang="zh-CN" altLang="en-US" dirty="0">
              <a:latin typeface="+mn-ea"/>
            </a:endParaRPr>
          </a:p>
          <a:p>
            <a:r>
              <a:rPr lang="en-US" altLang="zh-CN" dirty="0">
                <a:latin typeface="+mn-ea"/>
                <a:hlinkClick r:id="rId4"/>
              </a:rPr>
              <a:t>https://cn.bing.com/</a:t>
            </a:r>
            <a:endParaRPr lang="en-US" altLang="zh-CN" dirty="0">
              <a:latin typeface="+mn-ea"/>
            </a:endParaRPr>
          </a:p>
          <a:p>
            <a:r>
              <a:rPr lang="en-US" altLang="zh-CN" dirty="0">
                <a:latin typeface="+mn-ea"/>
                <a:hlinkClick r:id="rId5"/>
              </a:rPr>
              <a:t>https://www.google.com/</a:t>
            </a:r>
            <a:endParaRPr lang="en-US" altLang="zh-CN" dirty="0">
              <a:latin typeface="+mn-ea"/>
            </a:endParaRPr>
          </a:p>
          <a:p>
            <a:r>
              <a:rPr lang="en-US" altLang="zh-CN" dirty="0">
                <a:latin typeface="+mn-ea"/>
                <a:hlinkClick r:id="rId6"/>
              </a:rPr>
              <a:t>https://www.baidu.com/</a:t>
            </a:r>
            <a:endParaRPr lang="en-US" altLang="zh-CN" dirty="0">
              <a:latin typeface="+mn-ea"/>
            </a:endParaRPr>
          </a:p>
          <a:p>
            <a:endParaRPr lang="en-US" altLang="zh-CN" dirty="0">
              <a:latin typeface="+mn-ea"/>
            </a:endParaRPr>
          </a:p>
          <a:p>
            <a:r>
              <a:rPr lang="zh-CN" altLang="en-US" dirty="0"/>
              <a:t>以及数据库课程</a:t>
            </a:r>
            <a:r>
              <a:rPr lang="en-US" altLang="zh-CN" dirty="0"/>
              <a:t>PPT</a:t>
            </a:r>
            <a:endParaRPr lang="en-US" altLang="zh-CN" dirty="0">
              <a:latin typeface="+mn-ea"/>
            </a:endParaRPr>
          </a:p>
          <a:p>
            <a:endParaRPr lang="zh-CN" altLang="en-US" dirty="0"/>
          </a:p>
        </p:txBody>
      </p:sp>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1586010" cy="511876"/>
            <a:chOff x="1187820" y="652928"/>
            <a:chExt cx="1586010" cy="511876"/>
          </a:xfrm>
        </p:grpSpPr>
        <p:sp>
          <p:nvSpPr>
            <p:cNvPr id="7" name="文本框 6"/>
            <p:cNvSpPr txBox="1"/>
            <p:nvPr/>
          </p:nvSpPr>
          <p:spPr>
            <a:xfrm>
              <a:off x="1273098" y="678033"/>
              <a:ext cx="1500732" cy="461665"/>
            </a:xfrm>
            <a:prstGeom prst="rect">
              <a:avLst/>
            </a:prstGeom>
            <a:noFill/>
          </p:spPr>
          <p:txBody>
            <a:bodyPr wrap="none" rtlCol="0">
              <a:spAutoFit/>
            </a:bodyPr>
            <a:lstStyle/>
            <a:p>
              <a:r>
                <a:rPr lang="zh-CN" altLang="en-US" sz="2400" dirty="0">
                  <a:solidFill>
                    <a:schemeClr val="bg1"/>
                  </a:solidFill>
                  <a:cs typeface="+mn-ea"/>
                  <a:sym typeface="+mn-lt"/>
                </a:rPr>
                <a:t> 相关参考</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2201563" cy="511876"/>
            <a:chOff x="1187820" y="652928"/>
            <a:chExt cx="2201563" cy="511876"/>
          </a:xfrm>
        </p:grpSpPr>
        <p:sp>
          <p:nvSpPr>
            <p:cNvPr id="7" name="文本框 6"/>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1266918" y="1791072"/>
            <a:ext cx="9282022" cy="427672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en-US" altLang="zh-CN" sz="1600" dirty="0"/>
              <a:t>Task1</a:t>
            </a:r>
            <a:r>
              <a:rPr lang="zh-CN" altLang="en-US" sz="1600" dirty="0"/>
              <a:t>：隔离级别的验证</a:t>
            </a:r>
            <a:endParaRPr lang="en-US" altLang="zh-CN" sz="1600" dirty="0">
              <a:solidFill>
                <a:schemeClr val="tx1"/>
              </a:solidFill>
            </a:endParaRPr>
          </a:p>
          <a:p>
            <a:r>
              <a:rPr lang="zh-CN" altLang="en-US" sz="1600" dirty="0"/>
              <a:t>使用命令行工具连接 </a:t>
            </a:r>
            <a:r>
              <a:rPr lang="en-GB" altLang="zh-CN" sz="1600" dirty="0"/>
              <a:t>MySQL </a:t>
            </a:r>
            <a:r>
              <a:rPr lang="zh-CN" altLang="en-US" sz="1600" dirty="0"/>
              <a:t>或使用可视化工具，实验需要设计 </a:t>
            </a:r>
            <a:r>
              <a:rPr lang="en-US" altLang="zh-CN" sz="1600" dirty="0"/>
              <a:t>2</a:t>
            </a:r>
            <a:r>
              <a:rPr lang="zh-CN" altLang="en-US" sz="1600" dirty="0"/>
              <a:t>个 </a:t>
            </a:r>
            <a:r>
              <a:rPr lang="en-GB" altLang="zh-CN" sz="1600" dirty="0"/>
              <a:t>MySQL session</a:t>
            </a:r>
            <a:r>
              <a:rPr lang="zh-CN" altLang="en-GB" sz="1600" dirty="0"/>
              <a:t>，</a:t>
            </a:r>
            <a:r>
              <a:rPr lang="zh-CN" altLang="en-US" sz="1600" dirty="0"/>
              <a:t>对应为 </a:t>
            </a:r>
            <a:r>
              <a:rPr lang="en-US" altLang="zh-CN" sz="1600" dirty="0"/>
              <a:t>2 </a:t>
            </a:r>
            <a:r>
              <a:rPr lang="zh-CN" altLang="en-US" sz="1600" dirty="0"/>
              <a:t>个建立连接的命令行窗口或可视化工具中 </a:t>
            </a:r>
            <a:r>
              <a:rPr lang="en-US" altLang="zh-CN" sz="1600" dirty="0"/>
              <a:t>2 </a:t>
            </a:r>
            <a:r>
              <a:rPr lang="zh-CN" altLang="en-US" sz="1600" dirty="0"/>
              <a:t>个会话框；</a:t>
            </a:r>
            <a:endParaRPr lang="zh-CN" altLang="en-US" sz="1600" dirty="0"/>
          </a:p>
          <a:p>
            <a:pPr>
              <a:lnSpc>
                <a:spcPct val="150000"/>
              </a:lnSpc>
            </a:pPr>
            <a:r>
              <a:rPr lang="zh-CN" altLang="en-US" sz="1600" dirty="0"/>
              <a:t>建表：</a:t>
            </a:r>
            <a:endParaRPr lang="en-US" altLang="zh-CN" sz="1600" dirty="0"/>
          </a:p>
          <a:p>
            <a:pPr>
              <a:lnSpc>
                <a:spcPct val="150000"/>
              </a:lnSpc>
            </a:pPr>
            <a:r>
              <a:rPr lang="en-GB" altLang="zh-CN" sz="1600" dirty="0"/>
              <a:t>CREATE TABLE account (</a:t>
            </a:r>
            <a:endParaRPr lang="en-GB" altLang="zh-CN" sz="1600" dirty="0"/>
          </a:p>
          <a:p>
            <a:pPr>
              <a:lnSpc>
                <a:spcPct val="150000"/>
              </a:lnSpc>
            </a:pPr>
            <a:r>
              <a:rPr lang="en-GB" altLang="zh-CN" sz="1600" dirty="0"/>
              <a:t>  id int NOT NULL PRIMARY KEY,</a:t>
            </a:r>
            <a:endParaRPr lang="en-GB" altLang="zh-CN" sz="1600" dirty="0"/>
          </a:p>
          <a:p>
            <a:pPr>
              <a:lnSpc>
                <a:spcPct val="150000"/>
              </a:lnSpc>
            </a:pPr>
            <a:r>
              <a:rPr lang="en-GB" altLang="zh-CN" sz="1600" dirty="0"/>
              <a:t>  name varchar(10) DEFAULT NULL,</a:t>
            </a:r>
            <a:endParaRPr lang="en-GB" altLang="zh-CN" sz="1600" dirty="0"/>
          </a:p>
          <a:p>
            <a:pPr>
              <a:lnSpc>
                <a:spcPct val="150000"/>
              </a:lnSpc>
            </a:pPr>
            <a:r>
              <a:rPr lang="en-GB" altLang="zh-CN" sz="1600" dirty="0"/>
              <a:t>  mone</a:t>
            </a:r>
            <a:r>
              <a:rPr lang="en-US" altLang="zh-CN" sz="1600" dirty="0"/>
              <a:t>y</a:t>
            </a:r>
            <a:r>
              <a:rPr lang="en-GB" altLang="zh-CN" sz="1600" dirty="0"/>
              <a:t> int DEFAULT 0</a:t>
            </a:r>
            <a:endParaRPr lang="en-GB" altLang="zh-CN" sz="1600" dirty="0"/>
          </a:p>
          <a:p>
            <a:pPr>
              <a:lnSpc>
                <a:spcPct val="150000"/>
              </a:lnSpc>
            </a:pPr>
            <a:r>
              <a:rPr lang="en-GB" altLang="zh-CN" sz="1600" dirty="0"/>
              <a:t>)</a:t>
            </a:r>
            <a:endParaRPr lang="en-GB" altLang="zh-CN" sz="1600" dirty="0"/>
          </a:p>
          <a:p>
            <a:pPr>
              <a:lnSpc>
                <a:spcPct val="150000"/>
              </a:lnSpc>
            </a:pPr>
            <a:r>
              <a:rPr lang="en-GB" altLang="zh-CN" sz="1600" dirty="0"/>
              <a:t>INSERT into account values(1, </a:t>
            </a:r>
            <a:r>
              <a:rPr altLang="zh-CN" sz="1600" dirty="0"/>
              <a:t>'tom'</a:t>
            </a:r>
            <a:r>
              <a:rPr lang="en-GB" altLang="zh-CN" sz="1600" dirty="0"/>
              <a:t>, </a:t>
            </a:r>
            <a:r>
              <a:rPr lang="en-US" altLang="zh-CN" sz="1600" dirty="0"/>
              <a:t>100</a:t>
            </a:r>
            <a:r>
              <a:rPr lang="en-GB" altLang="zh-CN" sz="1600" dirty="0"/>
              <a:t>0)</a:t>
            </a:r>
            <a:r>
              <a:rPr lang="en-US" altLang="zh-CN" sz="1600" dirty="0"/>
              <a:t>;</a:t>
            </a:r>
            <a:endParaRPr lang="en-GB" altLang="zh-CN" sz="1600" dirty="0"/>
          </a:p>
          <a:p>
            <a:pPr>
              <a:lnSpc>
                <a:spcPct val="150000"/>
              </a:lnSpc>
            </a:pPr>
            <a:r>
              <a:rPr lang="en-GB" altLang="zh-CN" sz="1600" dirty="0"/>
              <a:t>INSERT into account values(2, </a:t>
            </a:r>
            <a:r>
              <a:rPr sz="1600" dirty="0"/>
              <a:t>'bob'</a:t>
            </a:r>
            <a:r>
              <a:rPr lang="en-GB" altLang="zh-CN" sz="1600" dirty="0"/>
              <a:t>, 0);</a:t>
            </a:r>
            <a:endParaRPr lang="en-GB" altLang="zh-CN" sz="1600" dirty="0"/>
          </a:p>
          <a:p>
            <a:pPr>
              <a:lnSpc>
                <a:spcPct val="150000"/>
              </a:lnSpc>
            </a:pPr>
            <a:endParaRPr lang="en-US" altLang="zh-CN" sz="1600" dirty="0">
              <a:solidFill>
                <a:srgbClr val="FF0000"/>
              </a:solidFill>
            </a:endParaRPr>
          </a:p>
        </p:txBody>
      </p:sp>
      <p:sp>
        <p:nvSpPr>
          <p:cNvPr id="10" name="文本框 9"/>
          <p:cNvSpPr txBox="1"/>
          <p:nvPr/>
        </p:nvSpPr>
        <p:spPr>
          <a:xfrm>
            <a:off x="6400857" y="3013670"/>
            <a:ext cx="6097656" cy="2958630"/>
          </a:xfrm>
          <a:prstGeom prst="rect">
            <a:avLst/>
          </a:prstGeom>
          <a:noFill/>
        </p:spPr>
        <p:txBody>
          <a:bodyPr wrap="square">
            <a:spAutoFit/>
          </a:bodyPr>
          <a:lstStyle/>
          <a:p>
            <a:pPr>
              <a:lnSpc>
                <a:spcPct val="150000"/>
              </a:lnSpc>
            </a:pPr>
            <a:r>
              <a:rPr lang="zh-CN" altLang="en-US" sz="1800" dirty="0">
                <a:solidFill>
                  <a:srgbClr val="FF0000"/>
                </a:solidFill>
              </a:rPr>
              <a:t>隔离级别</a:t>
            </a:r>
            <a:r>
              <a:rPr lang="zh-CN" altLang="en-US" dirty="0">
                <a:solidFill>
                  <a:srgbClr val="FF0000"/>
                </a:solidFill>
              </a:rPr>
              <a:t>：</a:t>
            </a:r>
            <a:endParaRPr lang="en-US" altLang="zh-CN" dirty="0">
              <a:solidFill>
                <a:srgbClr val="FF0000"/>
              </a:solidFill>
            </a:endParaRPr>
          </a:p>
          <a:p>
            <a:pPr marL="342900" indent="-342900">
              <a:lnSpc>
                <a:spcPct val="150000"/>
              </a:lnSpc>
              <a:buAutoNum type="arabicPeriod"/>
            </a:pPr>
            <a:r>
              <a:rPr lang="en-US" altLang="zh-CN" dirty="0">
                <a:solidFill>
                  <a:srgbClr val="FF0000"/>
                </a:solidFill>
              </a:rPr>
              <a:t>read</a:t>
            </a:r>
            <a:r>
              <a:rPr lang="zh-CN" altLang="en-US" dirty="0">
                <a:solidFill>
                  <a:srgbClr val="FF0000"/>
                </a:solidFill>
              </a:rPr>
              <a:t> </a:t>
            </a:r>
            <a:r>
              <a:rPr lang="en-US" altLang="zh-CN" dirty="0">
                <a:solidFill>
                  <a:srgbClr val="FF0000"/>
                </a:solidFill>
              </a:rPr>
              <a:t>uncommitted</a:t>
            </a:r>
            <a:endParaRPr lang="en-US" altLang="zh-CN" dirty="0">
              <a:solidFill>
                <a:srgbClr val="FF0000"/>
              </a:solidFill>
            </a:endParaRPr>
          </a:p>
          <a:p>
            <a:pPr marL="342900" indent="-342900">
              <a:lnSpc>
                <a:spcPct val="150000"/>
              </a:lnSpc>
              <a:buAutoNum type="arabicPeriod"/>
            </a:pPr>
            <a:r>
              <a:rPr lang="en-US" altLang="zh-CN" dirty="0">
                <a:solidFill>
                  <a:srgbClr val="FF0000"/>
                </a:solidFill>
              </a:rPr>
              <a:t>r</a:t>
            </a:r>
            <a:r>
              <a:rPr lang="en-US" altLang="zh-CN" sz="1800" dirty="0">
                <a:solidFill>
                  <a:srgbClr val="FF0000"/>
                </a:solidFill>
              </a:rPr>
              <a:t>ead</a:t>
            </a:r>
            <a:r>
              <a:rPr lang="zh-CN" altLang="en-US" sz="1800" dirty="0">
                <a:solidFill>
                  <a:srgbClr val="FF0000"/>
                </a:solidFill>
              </a:rPr>
              <a:t> </a:t>
            </a:r>
            <a:r>
              <a:rPr lang="en-US" altLang="zh-CN" sz="1800" dirty="0">
                <a:solidFill>
                  <a:srgbClr val="FF0000"/>
                </a:solidFill>
              </a:rPr>
              <a:t>committed</a:t>
            </a:r>
            <a:endParaRPr lang="en-US" altLang="zh-CN" sz="1800" dirty="0">
              <a:solidFill>
                <a:srgbClr val="FF0000"/>
              </a:solidFill>
            </a:endParaRPr>
          </a:p>
          <a:p>
            <a:pPr marL="342900" indent="-342900">
              <a:lnSpc>
                <a:spcPct val="150000"/>
              </a:lnSpc>
              <a:buAutoNum type="arabicPeriod"/>
            </a:pPr>
            <a:r>
              <a:rPr lang="en-US" altLang="zh-CN" dirty="0">
                <a:solidFill>
                  <a:srgbClr val="FF0000"/>
                </a:solidFill>
              </a:rPr>
              <a:t>repeatable</a:t>
            </a:r>
            <a:r>
              <a:rPr lang="zh-CN" altLang="en-US" dirty="0">
                <a:solidFill>
                  <a:srgbClr val="FF0000"/>
                </a:solidFill>
              </a:rPr>
              <a:t> </a:t>
            </a:r>
            <a:r>
              <a:rPr lang="en-US" altLang="zh-CN" dirty="0">
                <a:solidFill>
                  <a:srgbClr val="FF0000"/>
                </a:solidFill>
              </a:rPr>
              <a:t>read</a:t>
            </a:r>
            <a:endParaRPr lang="en-US" altLang="zh-CN" dirty="0">
              <a:solidFill>
                <a:srgbClr val="FF0000"/>
              </a:solidFill>
            </a:endParaRPr>
          </a:p>
          <a:p>
            <a:pPr marL="342900" indent="-342900">
              <a:lnSpc>
                <a:spcPct val="150000"/>
              </a:lnSpc>
              <a:buAutoNum type="arabicPeriod"/>
            </a:pPr>
            <a:r>
              <a:rPr lang="en-US" altLang="zh-CN" sz="1800" dirty="0">
                <a:solidFill>
                  <a:srgbClr val="FF0000"/>
                </a:solidFill>
              </a:rPr>
              <a:t>Serializable</a:t>
            </a:r>
            <a:endParaRPr lang="en-US" altLang="zh-CN" sz="1800" dirty="0">
              <a:solidFill>
                <a:srgbClr val="FF0000"/>
              </a:solidFill>
            </a:endParaRPr>
          </a:p>
          <a:p>
            <a:pPr marL="342900" indent="-342900">
              <a:lnSpc>
                <a:spcPct val="150000"/>
              </a:lnSpc>
              <a:buAutoNum type="arabicPeriod"/>
            </a:pPr>
            <a:endParaRPr lang="en-US" altLang="zh-CN" sz="1800" dirty="0">
              <a:solidFill>
                <a:srgbClr val="FF0000"/>
              </a:solidFill>
            </a:endParaRPr>
          </a:p>
          <a:p>
            <a:pPr marL="342900" indent="-342900">
              <a:lnSpc>
                <a:spcPct val="150000"/>
              </a:lnSpc>
              <a:buAutoNum type="arabicPeriod"/>
            </a:pPr>
            <a:endParaRPr lang="en-US" altLang="zh-CN" sz="1800" dirty="0">
              <a:solidFill>
                <a:srgbClr val="FF0000"/>
              </a:solidFill>
            </a:endParaRPr>
          </a:p>
        </p:txBody>
      </p:sp>
      <p:sp>
        <p:nvSpPr>
          <p:cNvPr id="2" name="文本框 1"/>
          <p:cNvSpPr txBox="1"/>
          <p:nvPr/>
        </p:nvSpPr>
        <p:spPr>
          <a:xfrm>
            <a:off x="1303655" y="5758180"/>
            <a:ext cx="9131300" cy="922020"/>
          </a:xfrm>
          <a:prstGeom prst="rect">
            <a:avLst/>
          </a:prstGeom>
          <a:noFill/>
        </p:spPr>
        <p:txBody>
          <a:bodyPr wrap="square" rtlCol="0" anchor="t">
            <a:spAutoFit/>
          </a:bodyPr>
          <a:p>
            <a:pPr indent="0" algn="l">
              <a:lnSpc>
                <a:spcPct val="150000"/>
              </a:lnSpc>
              <a:buClrTx/>
              <a:buSzTx/>
              <a:buFontTx/>
              <a:buNone/>
            </a:pPr>
            <a:r>
              <a:rPr lang="en-US" altLang="zh-CN" dirty="0">
                <a:solidFill>
                  <a:srgbClr val="FF0000"/>
                </a:solidFill>
              </a:rPr>
              <a:t>mysql可以通过如下命令查看 MySQL 默认隔离级别以及当前隔离级别：</a:t>
            </a:r>
            <a:endParaRPr lang="en-US" altLang="zh-CN" dirty="0">
              <a:solidFill>
                <a:srgbClr val="FF0000"/>
              </a:solidFill>
            </a:endParaRPr>
          </a:p>
          <a:p>
            <a:pPr indent="0" algn="l">
              <a:lnSpc>
                <a:spcPct val="150000"/>
              </a:lnSpc>
              <a:buClrTx/>
              <a:buSzTx/>
              <a:buFontTx/>
              <a:buNone/>
            </a:pPr>
            <a:r>
              <a:rPr lang="en-US" altLang="zh-CN" dirty="0">
                <a:solidFill>
                  <a:srgbClr val="FF0000"/>
                </a:solidFill>
              </a:rPr>
              <a:t>SELECT @@GLOBAL.transaction_isolation, @@transaction_isolation;</a:t>
            </a:r>
            <a:endParaRPr lang="en-US" altLang="zh-CN"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2201563" cy="511876"/>
            <a:chOff x="1187820" y="652928"/>
            <a:chExt cx="2201563" cy="511876"/>
          </a:xfrm>
        </p:grpSpPr>
        <p:sp>
          <p:nvSpPr>
            <p:cNvPr id="7" name="文本框 6"/>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1266918" y="1791072"/>
            <a:ext cx="6179193" cy="526224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en-US" altLang="zh-CN" sz="1600" dirty="0" err="1"/>
              <a:t>openGauss</a:t>
            </a:r>
            <a:r>
              <a:rPr lang="zh-CN" altLang="en-US" sz="1600" dirty="0"/>
              <a:t>的隔离级别：</a:t>
            </a:r>
            <a:endParaRPr lang="en-US" altLang="zh-CN" sz="1600" dirty="0"/>
          </a:p>
          <a:p>
            <a:pPr>
              <a:lnSpc>
                <a:spcPct val="150000"/>
              </a:lnSpc>
            </a:pPr>
            <a:r>
              <a:rPr lang="en-GB" altLang="zh-CN" sz="1600" dirty="0"/>
              <a:t>READ COMMITTED</a:t>
            </a:r>
            <a:r>
              <a:rPr lang="zh-CN" altLang="en-GB" sz="1600" dirty="0"/>
              <a:t>：</a:t>
            </a:r>
            <a:r>
              <a:rPr lang="zh-CN" altLang="en-US" sz="1600" dirty="0"/>
              <a:t>读已提交隔离级别，只能读到已经提交的数据，而不会读到未提交的数据。</a:t>
            </a:r>
            <a:endParaRPr lang="zh-CN" altLang="en-US" sz="1600" dirty="0"/>
          </a:p>
          <a:p>
            <a:pPr>
              <a:lnSpc>
                <a:spcPct val="150000"/>
              </a:lnSpc>
            </a:pPr>
            <a:r>
              <a:rPr lang="en-GB" altLang="zh-CN" sz="1600" dirty="0"/>
              <a:t>REPEATABLE READ</a:t>
            </a:r>
            <a:r>
              <a:rPr lang="zh-CN" altLang="en-GB" sz="1600" dirty="0"/>
              <a:t>：</a:t>
            </a:r>
            <a:r>
              <a:rPr lang="zh-CN" altLang="en-US" sz="1600" dirty="0"/>
              <a:t>可重复读隔离级别，仅仅能看到事务开始之前提交的数据，不能看到未提交的数据，以及在事务执行期间由其它并发事务提交的修改。</a:t>
            </a:r>
            <a:endParaRPr lang="zh-CN" altLang="en-US" sz="1600" dirty="0"/>
          </a:p>
          <a:p>
            <a:pPr>
              <a:lnSpc>
                <a:spcPct val="150000"/>
              </a:lnSpc>
            </a:pPr>
            <a:r>
              <a:rPr lang="en-GB" altLang="zh-CN" sz="1600" dirty="0"/>
              <a:t>SERIALIZABLE</a:t>
            </a:r>
            <a:r>
              <a:rPr lang="zh-CN" altLang="en-GB" sz="1600" dirty="0"/>
              <a:t>：</a:t>
            </a:r>
            <a:r>
              <a:rPr lang="en-GB" altLang="zh-CN" sz="1600" dirty="0" err="1"/>
              <a:t>openGauss</a:t>
            </a:r>
            <a:r>
              <a:rPr lang="zh-CN" altLang="en-US" sz="1600" dirty="0"/>
              <a:t>目前功能上不支持此隔离级别，等价于</a:t>
            </a:r>
            <a:r>
              <a:rPr lang="en-GB" altLang="zh-CN" sz="1600" dirty="0"/>
              <a:t>REPEATABLE READ</a:t>
            </a:r>
            <a:r>
              <a:rPr lang="zh-CN" altLang="en-GB" sz="1600" dirty="0"/>
              <a:t>。</a:t>
            </a:r>
            <a:endParaRPr lang="en-US" altLang="zh-CN" sz="1600" dirty="0"/>
          </a:p>
          <a:p>
            <a:pPr>
              <a:lnSpc>
                <a:spcPct val="150000"/>
              </a:lnSpc>
            </a:pPr>
            <a:r>
              <a:rPr lang="zh-CN" altLang="en-US" sz="1600" dirty="0"/>
              <a:t>参考文档：</a:t>
            </a:r>
            <a:r>
              <a:rPr lang="en-GB" altLang="zh-CN" sz="1600" dirty="0"/>
              <a:t>https://</a:t>
            </a:r>
            <a:r>
              <a:rPr lang="en-GB" altLang="zh-CN" sz="1600" dirty="0" err="1"/>
              <a:t>opengauss.org</a:t>
            </a:r>
            <a:r>
              <a:rPr lang="en-GB" altLang="zh-CN" sz="1600" dirty="0"/>
              <a:t>/</a:t>
            </a:r>
            <a:r>
              <a:rPr lang="en-GB" altLang="zh-CN" sz="1600" dirty="0" err="1"/>
              <a:t>zh</a:t>
            </a:r>
            <a:r>
              <a:rPr lang="en-GB" altLang="zh-CN" sz="1600" dirty="0"/>
              <a:t>/docs/2.1.0/docs/</a:t>
            </a:r>
            <a:r>
              <a:rPr lang="en-GB" altLang="zh-CN" sz="1600" dirty="0" err="1"/>
              <a:t>Developerguide</a:t>
            </a:r>
            <a:r>
              <a:rPr lang="en-GB" altLang="zh-CN" sz="1600" dirty="0"/>
              <a:t>/SET-</a:t>
            </a:r>
            <a:r>
              <a:rPr lang="en-GB" altLang="zh-CN" sz="1600" dirty="0" err="1"/>
              <a:t>TRANSACTION.html</a:t>
            </a:r>
            <a:endParaRPr lang="en-US" altLang="zh-CN" sz="1600" dirty="0"/>
          </a:p>
          <a:p>
            <a:pPr>
              <a:lnSpc>
                <a:spcPct val="150000"/>
              </a:lnSpc>
            </a:pPr>
            <a:endParaRPr lang="en-US" altLang="zh-CN" sz="1600" dirty="0"/>
          </a:p>
          <a:p>
            <a:pPr>
              <a:lnSpc>
                <a:spcPct val="150000"/>
              </a:lnSpc>
            </a:pPr>
            <a:r>
              <a:rPr lang="zh-CN" altLang="en-US" sz="1600" dirty="0"/>
              <a:t>为完整实验，选择</a:t>
            </a:r>
            <a:r>
              <a:rPr lang="en-US" altLang="zh-CN" sz="1600" dirty="0"/>
              <a:t>MySQL</a:t>
            </a:r>
            <a:r>
              <a:rPr lang="zh-CN" altLang="en-US" sz="1600" dirty="0"/>
              <a:t>作为本次实验平台；</a:t>
            </a:r>
            <a:endParaRPr lang="zh-CN" altLang="en-GB" sz="1600" dirty="0"/>
          </a:p>
          <a:p>
            <a:pPr>
              <a:lnSpc>
                <a:spcPct val="150000"/>
              </a:lnSpc>
            </a:pPr>
            <a:endParaRPr lang="en-US" altLang="zh-CN" sz="1600" dirty="0"/>
          </a:p>
        </p:txBody>
      </p:sp>
      <p:pic>
        <p:nvPicPr>
          <p:cNvPr id="2" name="图片 1"/>
          <p:cNvPicPr>
            <a:picLocks noChangeAspect="1"/>
          </p:cNvPicPr>
          <p:nvPr/>
        </p:nvPicPr>
        <p:blipFill>
          <a:blip r:embed="rId1"/>
          <a:stretch>
            <a:fillRect/>
          </a:stretch>
        </p:blipFill>
        <p:spPr>
          <a:xfrm>
            <a:off x="7446112" y="0"/>
            <a:ext cx="4657890"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2201563" cy="511876"/>
            <a:chOff x="1187820" y="652928"/>
            <a:chExt cx="2201563" cy="511876"/>
          </a:xfrm>
        </p:grpSpPr>
        <p:sp>
          <p:nvSpPr>
            <p:cNvPr id="7" name="文本框 6"/>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1242204" y="1758120"/>
            <a:ext cx="9282022" cy="33855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600" dirty="0"/>
              <a:t>脏读</a:t>
            </a:r>
            <a:endParaRPr lang="en-US" altLang="zh-CN" sz="1600" dirty="0"/>
          </a:p>
        </p:txBody>
      </p:sp>
      <p:graphicFrame>
        <p:nvGraphicFramePr>
          <p:cNvPr id="2" name="表格 1"/>
          <p:cNvGraphicFramePr>
            <a:graphicFrameLocks noGrp="1"/>
          </p:cNvGraphicFramePr>
          <p:nvPr/>
        </p:nvGraphicFramePr>
        <p:xfrm>
          <a:off x="1349590" y="2315817"/>
          <a:ext cx="9492819" cy="4091076"/>
        </p:xfrm>
        <a:graphic>
          <a:graphicData uri="http://schemas.openxmlformats.org/drawingml/2006/table">
            <a:tbl>
              <a:tblPr/>
              <a:tblGrid>
                <a:gridCol w="556475"/>
                <a:gridCol w="4653761"/>
                <a:gridCol w="4282583"/>
              </a:tblGrid>
              <a:tr h="510239">
                <a:tc>
                  <a:txBody>
                    <a:bodyPr/>
                    <a:lstStyle/>
                    <a:p>
                      <a:pPr marL="0" marR="0">
                        <a:spcBef>
                          <a:spcPts val="0"/>
                        </a:spcBef>
                        <a:spcAft>
                          <a:spcPts val="0"/>
                        </a:spcAft>
                      </a:pPr>
                      <a:r>
                        <a:rPr lang="zh-CN" altLang="en-US" sz="1500">
                          <a:effectLst/>
                        </a:rPr>
                        <a:t>时间</a:t>
                      </a:r>
                      <a:endParaRPr lang="zh-CN" altLang="en-US"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dirty="0">
                          <a:effectLst/>
                        </a:rPr>
                        <a:t>session1</a:t>
                      </a:r>
                      <a:endParaRPr lang="en-GB"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a:effectLst/>
                        </a:rPr>
                        <a:t>session2</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1454977">
                <a:tc>
                  <a:txBody>
                    <a:bodyPr/>
                    <a:lstStyle/>
                    <a:p>
                      <a:pPr marL="0" marR="0">
                        <a:spcBef>
                          <a:spcPts val="0"/>
                        </a:spcBef>
                        <a:spcAft>
                          <a:spcPts val="0"/>
                        </a:spcAft>
                      </a:pPr>
                      <a:r>
                        <a:rPr lang="en-GB" sz="1500" dirty="0">
                          <a:effectLst/>
                        </a:rPr>
                        <a:t>T1</a:t>
                      </a:r>
                      <a:endParaRPr lang="en-GB"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US" altLang="zh-CN" sz="1500" dirty="0">
                          <a:solidFill>
                            <a:srgbClr val="FF0000"/>
                          </a:solidFill>
                          <a:effectLst/>
                        </a:rPr>
                        <a:t>s</a:t>
                      </a:r>
                      <a:r>
                        <a:rPr lang="en-GB" sz="1500" dirty="0">
                          <a:solidFill>
                            <a:srgbClr val="FF0000"/>
                          </a:solidFill>
                          <a:effectLst/>
                        </a:rPr>
                        <a:t>et session transaction isolation level read uncommi</a:t>
                      </a:r>
                      <a:r>
                        <a:rPr lang="en-US" altLang="zh-CN" sz="1500" dirty="0">
                          <a:solidFill>
                            <a:srgbClr val="FF0000"/>
                          </a:solidFill>
                          <a:effectLst/>
                        </a:rPr>
                        <a:t>t</a:t>
                      </a:r>
                      <a:r>
                        <a:rPr lang="en-GB" sz="1500" dirty="0">
                          <a:solidFill>
                            <a:srgbClr val="FF0000"/>
                          </a:solidFill>
                          <a:effectLst/>
                        </a:rPr>
                        <a:t>ted;</a:t>
                      </a:r>
                      <a:r>
                        <a:rPr lang="zh-CN" altLang="en-US" sz="1500" dirty="0">
                          <a:solidFill>
                            <a:srgbClr val="FF0000"/>
                          </a:solidFill>
                          <a:effectLst/>
                        </a:rPr>
                        <a:t> </a:t>
                      </a:r>
                      <a:r>
                        <a:rPr lang="en-US" altLang="zh-CN" sz="1500" dirty="0">
                          <a:solidFill>
                            <a:srgbClr val="FF0000"/>
                          </a:solidFill>
                          <a:effectLst/>
                        </a:rPr>
                        <a:t>//</a:t>
                      </a:r>
                      <a:r>
                        <a:rPr lang="zh-CN" altLang="en-US" sz="1500" dirty="0">
                          <a:solidFill>
                            <a:srgbClr val="FF0000"/>
                          </a:solidFill>
                          <a:effectLst/>
                        </a:rPr>
                        <a:t> 语句</a:t>
                      </a:r>
                      <a:r>
                        <a:rPr lang="en-US" altLang="zh-CN" sz="1500" dirty="0">
                          <a:solidFill>
                            <a:srgbClr val="FF0000"/>
                          </a:solidFill>
                          <a:effectLst/>
                        </a:rPr>
                        <a:t>1</a:t>
                      </a:r>
                      <a:endParaRPr lang="en-US" altLang="zh-CN" sz="1500" dirty="0">
                        <a:solidFill>
                          <a:srgbClr val="FF0000"/>
                        </a:solidFill>
                        <a:effectLst/>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500" kern="1200" dirty="0">
                          <a:solidFill>
                            <a:schemeClr val="tx1"/>
                          </a:solidFill>
                          <a:effectLst/>
                          <a:latin typeface="+mn-lt"/>
                          <a:ea typeface="+mn-ea"/>
                          <a:cs typeface="+mn-cs"/>
                        </a:rPr>
                        <a:t>set </a:t>
                      </a:r>
                      <a:r>
                        <a:rPr lang="en-US" altLang="zh-CN" sz="1500" kern="1200" dirty="0" err="1">
                          <a:solidFill>
                            <a:schemeClr val="tx1"/>
                          </a:solidFill>
                          <a:effectLst/>
                          <a:latin typeface="+mn-lt"/>
                          <a:ea typeface="+mn-ea"/>
                          <a:cs typeface="+mn-cs"/>
                        </a:rPr>
                        <a:t>autocommit</a:t>
                      </a:r>
                      <a:r>
                        <a:rPr lang="en-US" altLang="zh-CN" sz="1500" kern="1200" dirty="0">
                          <a:solidFill>
                            <a:schemeClr val="tx1"/>
                          </a:solidFill>
                          <a:effectLst/>
                          <a:latin typeface="+mn-lt"/>
                          <a:ea typeface="+mn-ea"/>
                          <a:cs typeface="+mn-cs"/>
                        </a:rPr>
                        <a:t> = 0; // </a:t>
                      </a:r>
                      <a:r>
                        <a:rPr lang="zh-CN" altLang="en-US" sz="1500" kern="1200" dirty="0">
                          <a:solidFill>
                            <a:schemeClr val="tx1"/>
                          </a:solidFill>
                          <a:effectLst/>
                          <a:latin typeface="+mn-lt"/>
                          <a:ea typeface="+mn-ea"/>
                          <a:cs typeface="+mn-cs"/>
                        </a:rPr>
                        <a:t>关闭事务自动提交</a:t>
                      </a:r>
                      <a:endParaRPr lang="en-GB" sz="1500" kern="1200" dirty="0">
                        <a:solidFill>
                          <a:schemeClr val="tx1"/>
                        </a:solidFill>
                        <a:effectLst/>
                        <a:latin typeface="+mn-lt"/>
                        <a:ea typeface="+mn-ea"/>
                        <a:cs typeface="+mn-cs"/>
                      </a:endParaRPr>
                    </a:p>
                    <a:p>
                      <a:pPr marL="0" marR="0">
                        <a:spcBef>
                          <a:spcPts val="0"/>
                        </a:spcBef>
                        <a:spcAft>
                          <a:spcPts val="0"/>
                        </a:spcAft>
                      </a:pPr>
                      <a:r>
                        <a:rPr lang="en-GB" sz="1500" dirty="0">
                          <a:effectLst/>
                        </a:rPr>
                        <a:t>start transaction;</a:t>
                      </a:r>
                      <a:endParaRPr lang="en-GB" sz="1500" dirty="0">
                        <a:effectLst/>
                      </a:endParaRPr>
                    </a:p>
                    <a:p>
                      <a:pPr marL="0" marR="0">
                        <a:spcBef>
                          <a:spcPts val="0"/>
                        </a:spcBef>
                        <a:spcAft>
                          <a:spcPts val="0"/>
                        </a:spcAft>
                      </a:pPr>
                      <a:r>
                        <a:rPr lang="en-GB" sz="1500" dirty="0">
                          <a:effectLst/>
                        </a:rPr>
                        <a:t>update account set money = money + 1000 where id = 1;</a:t>
                      </a:r>
                      <a:endParaRPr lang="en-GB" sz="1500" dirty="0">
                        <a:effectLst/>
                      </a:endParaRPr>
                    </a:p>
                    <a:p>
                      <a:pPr marL="0" marR="0">
                        <a:spcBef>
                          <a:spcPts val="0"/>
                        </a:spcBef>
                        <a:spcAft>
                          <a:spcPts val="0"/>
                        </a:spcAft>
                      </a:pPr>
                      <a:r>
                        <a:rPr lang="en-GB" sz="1500" dirty="0">
                          <a:solidFill>
                            <a:srgbClr val="FF0000"/>
                          </a:solidFill>
                          <a:effectLst/>
                        </a:rPr>
                        <a:t>select * from account where id = 1; // 语句</a:t>
                      </a:r>
                      <a:r>
                        <a:rPr lang="en-US" altLang="zh-CN" sz="1500" dirty="0">
                          <a:solidFill>
                            <a:srgbClr val="FF0000"/>
                          </a:solidFill>
                          <a:effectLst/>
                        </a:rPr>
                        <a:t>2</a:t>
                      </a:r>
                      <a:endParaRPr lang="en-GB"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995555">
                <a:tc>
                  <a:txBody>
                    <a:bodyPr/>
                    <a:lstStyle/>
                    <a:p>
                      <a:pPr marL="0" marR="0">
                        <a:spcBef>
                          <a:spcPts val="0"/>
                        </a:spcBef>
                        <a:spcAft>
                          <a:spcPts val="0"/>
                        </a:spcAft>
                      </a:pPr>
                      <a:r>
                        <a:rPr lang="en-GB" sz="1500">
                          <a:effectLst/>
                        </a:rPr>
                        <a:t>T2</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dirty="0">
                          <a:solidFill>
                            <a:srgbClr val="FF0000"/>
                          </a:solidFill>
                          <a:effectLst/>
                        </a:rPr>
                        <a:t>set session transaction isolation level read uncommitted;</a:t>
                      </a:r>
                      <a:r>
                        <a:rPr lang="zh-CN" altLang="en-US" sz="1500" dirty="0">
                          <a:solidFill>
                            <a:srgbClr val="FF0000"/>
                          </a:solidFill>
                          <a:effectLst/>
                        </a:rPr>
                        <a:t> </a:t>
                      </a:r>
                      <a:r>
                        <a:rPr lang="en-US" altLang="zh-CN" sz="1500" dirty="0">
                          <a:solidFill>
                            <a:srgbClr val="FF0000"/>
                          </a:solidFill>
                          <a:effectLst/>
                        </a:rPr>
                        <a:t>//</a:t>
                      </a:r>
                      <a:r>
                        <a:rPr lang="zh-CN" altLang="en-US" sz="1500" dirty="0">
                          <a:solidFill>
                            <a:srgbClr val="FF0000"/>
                          </a:solidFill>
                          <a:effectLst/>
                        </a:rPr>
                        <a:t> 语句</a:t>
                      </a:r>
                      <a:r>
                        <a:rPr lang="en-US" altLang="zh-CN" sz="1500" dirty="0">
                          <a:solidFill>
                            <a:srgbClr val="FF0000"/>
                          </a:solidFill>
                          <a:effectLst/>
                        </a:rPr>
                        <a:t>3</a:t>
                      </a:r>
                      <a:endParaRPr lang="en-GB" sz="1500" dirty="0">
                        <a:solidFill>
                          <a:srgbClr val="FF0000"/>
                        </a:solidFill>
                        <a:effectLst/>
                      </a:endParaRPr>
                    </a:p>
                    <a:p>
                      <a:pPr marL="0" marR="0">
                        <a:spcBef>
                          <a:spcPts val="0"/>
                        </a:spcBef>
                        <a:spcAft>
                          <a:spcPts val="0"/>
                        </a:spcAft>
                      </a:pPr>
                      <a:r>
                        <a:rPr lang="en-GB" sz="1500" dirty="0">
                          <a:effectLst/>
                        </a:rPr>
                        <a:t>start transaction;</a:t>
                      </a:r>
                      <a:endParaRPr lang="en-GB" sz="1500" dirty="0">
                        <a:effectLst/>
                      </a:endParaRPr>
                    </a:p>
                    <a:p>
                      <a:pPr marL="0" marR="0">
                        <a:spcBef>
                          <a:spcPts val="0"/>
                        </a:spcBef>
                        <a:spcAft>
                          <a:spcPts val="0"/>
                        </a:spcAft>
                      </a:pPr>
                      <a:r>
                        <a:rPr lang="en-GB" sz="1500" dirty="0">
                          <a:solidFill>
                            <a:srgbClr val="FF0000"/>
                          </a:solidFill>
                          <a:effectLst/>
                        </a:rPr>
                        <a:t>select * from account where id = 1;</a:t>
                      </a:r>
                      <a:r>
                        <a:rPr lang="en-GB" altLang="zh-CN" sz="1500" dirty="0">
                          <a:solidFill>
                            <a:srgbClr val="FF0000"/>
                          </a:solidFill>
                          <a:effectLst/>
                        </a:rPr>
                        <a:t> // 语句</a:t>
                      </a:r>
                      <a:r>
                        <a:rPr lang="en-US" altLang="zh-CN" sz="1500" dirty="0">
                          <a:solidFill>
                            <a:srgbClr val="FF0000"/>
                          </a:solidFill>
                          <a:effectLst/>
                        </a:rPr>
                        <a:t>4</a:t>
                      </a:r>
                      <a:endParaRPr lang="en-GB"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306422">
                <a:tc>
                  <a:txBody>
                    <a:bodyPr/>
                    <a:lstStyle/>
                    <a:p>
                      <a:pPr marL="0" marR="0">
                        <a:spcBef>
                          <a:spcPts val="0"/>
                        </a:spcBef>
                        <a:spcAft>
                          <a:spcPts val="0"/>
                        </a:spcAft>
                      </a:pPr>
                      <a:r>
                        <a:rPr lang="en-GB" sz="1500">
                          <a:effectLst/>
                        </a:rPr>
                        <a:t>T3</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US" sz="1500" dirty="0">
                          <a:effectLst/>
                        </a:rPr>
                        <a:t>r</a:t>
                      </a:r>
                      <a:r>
                        <a:rPr lang="en-GB" sz="1500" dirty="0">
                          <a:effectLst/>
                        </a:rPr>
                        <a:t>ollback</a:t>
                      </a:r>
                      <a:r>
                        <a:rPr lang="en-US" sz="1500" dirty="0">
                          <a:effectLst/>
                        </a:rPr>
                        <a:t>;</a:t>
                      </a:r>
                      <a:endParaRPr lang="en-US" sz="1500" dirty="0">
                        <a:effectLst/>
                      </a:endParaRPr>
                    </a:p>
                    <a:p>
                      <a:pPr marL="0" marR="0">
                        <a:spcBef>
                          <a:spcPts val="0"/>
                        </a:spcBef>
                        <a:spcAft>
                          <a:spcPts val="0"/>
                        </a:spcAft>
                      </a:pPr>
                      <a:r>
                        <a:rPr lang="en-US" sz="1500" dirty="0">
                          <a:effectLst/>
                        </a:rPr>
                        <a:t>commit;</a:t>
                      </a:r>
                      <a:endParaRPr lang="en-GB"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375202">
                <a:tc>
                  <a:txBody>
                    <a:bodyPr/>
                    <a:lstStyle/>
                    <a:p>
                      <a:pPr marL="0" marR="0">
                        <a:spcBef>
                          <a:spcPts val="0"/>
                        </a:spcBef>
                        <a:spcAft>
                          <a:spcPts val="0"/>
                        </a:spcAft>
                      </a:pPr>
                      <a:r>
                        <a:rPr lang="en-GB" sz="1500" dirty="0">
                          <a:effectLst/>
                        </a:rPr>
                        <a:t>T4</a:t>
                      </a:r>
                      <a:endParaRPr lang="en-GB"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dirty="0">
                          <a:solidFill>
                            <a:srgbClr val="FF0000"/>
                          </a:solidFill>
                          <a:effectLst/>
                        </a:rPr>
                        <a:t>select * from account where id = 1; // 语句</a:t>
                      </a:r>
                      <a:r>
                        <a:rPr lang="en-US" sz="1500" dirty="0">
                          <a:solidFill>
                            <a:srgbClr val="FF0000"/>
                          </a:solidFill>
                          <a:effectLst/>
                        </a:rPr>
                        <a:t>5</a:t>
                      </a:r>
                      <a:endParaRPr lang="en-GB"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bl>
          </a:graphicData>
        </a:graphic>
      </p:graphicFrame>
      <p:sp>
        <p:nvSpPr>
          <p:cNvPr id="10" name="文本框 9"/>
          <p:cNvSpPr txBox="1"/>
          <p:nvPr/>
        </p:nvSpPr>
        <p:spPr>
          <a:xfrm>
            <a:off x="4074161" y="139746"/>
            <a:ext cx="7319486" cy="207645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zh-CN" altLang="en-US" sz="1600" b="1" dirty="0">
                <a:solidFill>
                  <a:srgbClr val="FF0000"/>
                </a:solidFill>
              </a:rPr>
              <a:t>请在</a:t>
            </a:r>
            <a:r>
              <a:rPr lang="en-US" altLang="zh-CN" sz="1600" b="1" dirty="0">
                <a:solidFill>
                  <a:srgbClr val="FF0000"/>
                </a:solidFill>
              </a:rPr>
              <a:t>word</a:t>
            </a:r>
            <a:r>
              <a:rPr lang="zh-CN" altLang="en-US" sz="1600" b="1" dirty="0">
                <a:solidFill>
                  <a:srgbClr val="FF0000"/>
                </a:solidFill>
              </a:rPr>
              <a:t>或</a:t>
            </a:r>
            <a:r>
              <a:rPr lang="en-US" altLang="zh-CN" sz="1600" b="1" dirty="0">
                <a:solidFill>
                  <a:srgbClr val="FF0000"/>
                </a:solidFill>
              </a:rPr>
              <a:t>pdf</a:t>
            </a:r>
            <a:r>
              <a:rPr lang="zh-CN" altLang="en-US" sz="1600" b="1" dirty="0">
                <a:solidFill>
                  <a:srgbClr val="FF0000"/>
                </a:solidFill>
              </a:rPr>
              <a:t>中标明题号，给出对应输出结果，并附带截图</a:t>
            </a:r>
            <a:endParaRPr lang="en-US" altLang="zh-CN" sz="1600" b="1" dirty="0">
              <a:solidFill>
                <a:srgbClr val="FF0000"/>
              </a:solidFill>
            </a:endParaRPr>
          </a:p>
          <a:p>
            <a:pPr>
              <a:lnSpc>
                <a:spcPct val="150000"/>
              </a:lnSpc>
            </a:pPr>
            <a:r>
              <a:rPr lang="en-US" altLang="zh-CN" sz="1400" dirty="0">
                <a:solidFill>
                  <a:srgbClr val="FF0000"/>
                </a:solidFill>
              </a:rPr>
              <a:t>Q1:</a:t>
            </a:r>
            <a:r>
              <a:rPr lang="zh-CN" altLang="en-US" sz="1400" dirty="0">
                <a:solidFill>
                  <a:srgbClr val="FF0000"/>
                </a:solidFill>
              </a:rPr>
              <a:t> 按照表格顺序执行，给出语句</a:t>
            </a:r>
            <a:r>
              <a:rPr lang="en-US" altLang="zh-CN" sz="1400" dirty="0">
                <a:solidFill>
                  <a:srgbClr val="FF0000"/>
                </a:solidFill>
              </a:rPr>
              <a:t>2</a:t>
            </a:r>
            <a:r>
              <a:rPr lang="zh-CN" altLang="en-US" sz="1400" dirty="0">
                <a:solidFill>
                  <a:srgbClr val="FF0000"/>
                </a:solidFill>
              </a:rPr>
              <a:t>、语句</a:t>
            </a:r>
            <a:r>
              <a:rPr lang="en-US" altLang="zh-CN" sz="1400" dirty="0">
                <a:solidFill>
                  <a:srgbClr val="FF0000"/>
                </a:solidFill>
              </a:rPr>
              <a:t>4</a:t>
            </a:r>
            <a:r>
              <a:rPr lang="zh-CN" altLang="en-US" sz="1400" dirty="0">
                <a:solidFill>
                  <a:srgbClr val="FF0000"/>
                </a:solidFill>
              </a:rPr>
              <a:t>和语句</a:t>
            </a:r>
            <a:r>
              <a:rPr lang="en-US" altLang="zh-CN" sz="1400" dirty="0">
                <a:solidFill>
                  <a:srgbClr val="FF0000"/>
                </a:solidFill>
              </a:rPr>
              <a:t>5</a:t>
            </a:r>
            <a:r>
              <a:rPr lang="zh-CN" altLang="en-US" sz="1400" dirty="0">
                <a:solidFill>
                  <a:srgbClr val="FF0000"/>
                </a:solidFill>
              </a:rPr>
              <a:t>的输出结果，并分析结果</a:t>
            </a:r>
            <a:endParaRPr lang="en-US" altLang="zh-CN" sz="1400" dirty="0">
              <a:solidFill>
                <a:srgbClr val="FF0000"/>
              </a:solidFill>
            </a:endParaRPr>
          </a:p>
          <a:p>
            <a:pPr>
              <a:lnSpc>
                <a:spcPct val="150000"/>
              </a:lnSpc>
            </a:pPr>
            <a:r>
              <a:rPr lang="en-US" altLang="zh-CN" sz="1400" dirty="0">
                <a:solidFill>
                  <a:srgbClr val="FF0000"/>
                </a:solidFill>
              </a:rPr>
              <a:t>Q2:</a:t>
            </a:r>
            <a:r>
              <a:rPr lang="zh-CN" altLang="en-US" sz="1400" dirty="0">
                <a:solidFill>
                  <a:srgbClr val="FF0000"/>
                </a:solidFill>
              </a:rPr>
              <a:t> 将语句</a:t>
            </a:r>
            <a:r>
              <a:rPr lang="en-US" altLang="zh-CN" sz="1400" dirty="0">
                <a:solidFill>
                  <a:srgbClr val="FF0000"/>
                </a:solidFill>
              </a:rPr>
              <a:t>1</a:t>
            </a:r>
            <a:r>
              <a:rPr lang="zh-CN" altLang="en-US" sz="1400" dirty="0">
                <a:solidFill>
                  <a:srgbClr val="FF0000"/>
                </a:solidFill>
              </a:rPr>
              <a:t>，语句</a:t>
            </a:r>
            <a:r>
              <a:rPr lang="en-US" altLang="zh-CN" sz="1400" dirty="0">
                <a:solidFill>
                  <a:srgbClr val="FF0000"/>
                </a:solidFill>
              </a:rPr>
              <a:t>3</a:t>
            </a:r>
            <a:r>
              <a:rPr lang="zh-CN" altLang="en-US" sz="1400" dirty="0">
                <a:solidFill>
                  <a:srgbClr val="FF0000"/>
                </a:solidFill>
              </a:rPr>
              <a:t>的隔离级别修改为</a:t>
            </a:r>
            <a:r>
              <a:rPr lang="en-US" altLang="zh-CN" sz="1400" dirty="0">
                <a:solidFill>
                  <a:srgbClr val="FF0000"/>
                </a:solidFill>
              </a:rPr>
              <a:t> read</a:t>
            </a:r>
            <a:r>
              <a:rPr lang="zh-CN" altLang="en-US" sz="1400" dirty="0">
                <a:solidFill>
                  <a:srgbClr val="FF0000"/>
                </a:solidFill>
              </a:rPr>
              <a:t> </a:t>
            </a:r>
            <a:r>
              <a:rPr lang="en-US" altLang="zh-CN" sz="1400" dirty="0">
                <a:solidFill>
                  <a:srgbClr val="FF0000"/>
                </a:solidFill>
              </a:rPr>
              <a:t>committed</a:t>
            </a:r>
            <a:r>
              <a:rPr lang="zh-CN" altLang="en-US" sz="1400" dirty="0">
                <a:solidFill>
                  <a:srgbClr val="FF0000"/>
                </a:solidFill>
              </a:rPr>
              <a:t> </a:t>
            </a:r>
            <a:r>
              <a:rPr lang="en-US" altLang="zh-CN" sz="1400" dirty="0">
                <a:solidFill>
                  <a:srgbClr val="FF0000"/>
                </a:solidFill>
              </a:rPr>
              <a:t>/</a:t>
            </a:r>
            <a:r>
              <a:rPr lang="zh-CN" altLang="en-US" sz="1400" dirty="0">
                <a:solidFill>
                  <a:srgbClr val="FF0000"/>
                </a:solidFill>
              </a:rPr>
              <a:t> </a:t>
            </a:r>
            <a:r>
              <a:rPr lang="en-US" altLang="zh-CN" sz="1400" dirty="0">
                <a:solidFill>
                  <a:srgbClr val="FF0000"/>
                </a:solidFill>
              </a:rPr>
              <a:t>repeatable</a:t>
            </a:r>
            <a:r>
              <a:rPr lang="zh-CN" altLang="en-US" sz="1400" dirty="0">
                <a:solidFill>
                  <a:srgbClr val="FF0000"/>
                </a:solidFill>
              </a:rPr>
              <a:t> </a:t>
            </a:r>
            <a:r>
              <a:rPr lang="en-US" altLang="zh-CN" sz="1400" dirty="0">
                <a:solidFill>
                  <a:srgbClr val="FF0000"/>
                </a:solidFill>
              </a:rPr>
              <a:t>read</a:t>
            </a:r>
            <a:r>
              <a:rPr lang="zh-CN" altLang="en-US" sz="1400" dirty="0">
                <a:solidFill>
                  <a:srgbClr val="FF0000"/>
                </a:solidFill>
              </a:rPr>
              <a:t> </a:t>
            </a:r>
            <a:r>
              <a:rPr lang="en-US" altLang="zh-CN" sz="1400" dirty="0">
                <a:solidFill>
                  <a:srgbClr val="FF0000"/>
                </a:solidFill>
              </a:rPr>
              <a:t>/</a:t>
            </a:r>
            <a:r>
              <a:rPr lang="zh-CN" altLang="en-US" sz="1400" dirty="0">
                <a:solidFill>
                  <a:srgbClr val="FF0000"/>
                </a:solidFill>
              </a:rPr>
              <a:t> </a:t>
            </a:r>
            <a:r>
              <a:rPr lang="en-US" altLang="zh-CN" sz="1400" dirty="0">
                <a:solidFill>
                  <a:srgbClr val="FF0000"/>
                </a:solidFill>
              </a:rPr>
              <a:t>serializable</a:t>
            </a:r>
            <a:r>
              <a:rPr lang="zh-CN" altLang="en-US" sz="1400" dirty="0">
                <a:solidFill>
                  <a:srgbClr val="FF0000"/>
                </a:solidFill>
              </a:rPr>
              <a:t>，重新执行，记录语句</a:t>
            </a:r>
            <a:r>
              <a:rPr lang="en-US" altLang="zh-CN" sz="1400" dirty="0">
                <a:solidFill>
                  <a:srgbClr val="FF0000"/>
                </a:solidFill>
              </a:rPr>
              <a:t>2</a:t>
            </a:r>
            <a:r>
              <a:rPr lang="zh-CN" altLang="en-US" sz="1400" dirty="0">
                <a:solidFill>
                  <a:srgbClr val="FF0000"/>
                </a:solidFill>
              </a:rPr>
              <a:t>、语句</a:t>
            </a:r>
            <a:r>
              <a:rPr lang="en-US" altLang="zh-CN" sz="1400" dirty="0">
                <a:solidFill>
                  <a:srgbClr val="FF0000"/>
                </a:solidFill>
              </a:rPr>
              <a:t>4</a:t>
            </a:r>
            <a:r>
              <a:rPr lang="zh-CN" altLang="en-US" sz="1400" dirty="0">
                <a:solidFill>
                  <a:srgbClr val="FF0000"/>
                </a:solidFill>
              </a:rPr>
              <a:t>和语句</a:t>
            </a:r>
            <a:r>
              <a:rPr lang="en-US" altLang="zh-CN" sz="1400" dirty="0">
                <a:solidFill>
                  <a:srgbClr val="FF0000"/>
                </a:solidFill>
              </a:rPr>
              <a:t>5</a:t>
            </a:r>
            <a:r>
              <a:rPr lang="zh-CN" altLang="en-US" sz="1400" dirty="0">
                <a:solidFill>
                  <a:srgbClr val="FF0000"/>
                </a:solidFill>
              </a:rPr>
              <a:t>的输出结果，并分析结果（注意在修改隔离级别之前先</a:t>
            </a:r>
            <a:r>
              <a:rPr lang="en-US" altLang="zh-CN" sz="1400" dirty="0">
                <a:solidFill>
                  <a:srgbClr val="FF0000"/>
                </a:solidFill>
              </a:rPr>
              <a:t>commit</a:t>
            </a:r>
            <a:r>
              <a:rPr lang="zh-CN" altLang="en-US" sz="1400" dirty="0">
                <a:solidFill>
                  <a:srgbClr val="FF0000"/>
                </a:solidFill>
              </a:rPr>
              <a:t>一下两个事务！）</a:t>
            </a:r>
            <a:endParaRPr lang="en-US" altLang="zh-CN" sz="1400" dirty="0">
              <a:solidFill>
                <a:srgbClr val="FF0000"/>
              </a:solidFill>
            </a:endParaRPr>
          </a:p>
          <a:p>
            <a:pPr>
              <a:lnSpc>
                <a:spcPct val="150000"/>
              </a:lnSpc>
            </a:pPr>
            <a:r>
              <a:rPr lang="zh-CN" altLang="en-US" sz="1400" dirty="0">
                <a:solidFill>
                  <a:srgbClr val="FF0000"/>
                </a:solidFill>
              </a:rPr>
              <a:t>注意：以上每次执行时需要确认表格数据还原为原始状态，即 </a:t>
            </a:r>
            <a:r>
              <a:rPr lang="en-US" altLang="zh-CN" sz="1400" dirty="0">
                <a:solidFill>
                  <a:srgbClr val="FF0000"/>
                </a:solidFill>
              </a:rPr>
              <a:t>tom</a:t>
            </a:r>
            <a:r>
              <a:rPr lang="zh-CN" altLang="en-US" sz="1400" dirty="0">
                <a:solidFill>
                  <a:srgbClr val="FF0000"/>
                </a:solidFill>
              </a:rPr>
              <a:t> </a:t>
            </a:r>
            <a:r>
              <a:rPr lang="en-US" altLang="zh-CN" sz="1400" dirty="0">
                <a:solidFill>
                  <a:srgbClr val="FF0000"/>
                </a:solidFill>
              </a:rPr>
              <a:t>1000</a:t>
            </a:r>
            <a:r>
              <a:rPr lang="zh-CN" altLang="en-US" sz="1400" dirty="0">
                <a:solidFill>
                  <a:srgbClr val="FF0000"/>
                </a:solidFill>
              </a:rPr>
              <a:t>，</a:t>
            </a:r>
            <a:r>
              <a:rPr lang="en-US" altLang="zh-CN" sz="1400" dirty="0">
                <a:solidFill>
                  <a:srgbClr val="FF0000"/>
                </a:solidFill>
              </a:rPr>
              <a:t>bob</a:t>
            </a:r>
            <a:r>
              <a:rPr lang="zh-CN" altLang="en-US" sz="1400" dirty="0">
                <a:solidFill>
                  <a:srgbClr val="FF0000"/>
                </a:solidFill>
              </a:rPr>
              <a:t> </a:t>
            </a:r>
            <a:r>
              <a:rPr lang="en-US" altLang="zh-CN" sz="1400" dirty="0">
                <a:solidFill>
                  <a:srgbClr val="FF0000"/>
                </a:solidFill>
              </a:rPr>
              <a:t>0</a:t>
            </a:r>
            <a:endParaRPr lang="en-US" altLang="zh-CN" sz="1400"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2201563" cy="511876"/>
            <a:chOff x="1187820" y="652928"/>
            <a:chExt cx="2201563" cy="511876"/>
          </a:xfrm>
        </p:grpSpPr>
        <p:sp>
          <p:nvSpPr>
            <p:cNvPr id="7" name="文本框 6"/>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1242204" y="1758120"/>
            <a:ext cx="9282022" cy="33855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600" dirty="0"/>
              <a:t>不可重复读</a:t>
            </a:r>
            <a:endParaRPr lang="en-US" altLang="zh-CN" sz="1600" dirty="0"/>
          </a:p>
        </p:txBody>
      </p:sp>
      <p:graphicFrame>
        <p:nvGraphicFramePr>
          <p:cNvPr id="2" name="表格 1"/>
          <p:cNvGraphicFramePr>
            <a:graphicFrameLocks noGrp="1"/>
          </p:cNvGraphicFramePr>
          <p:nvPr/>
        </p:nvGraphicFramePr>
        <p:xfrm>
          <a:off x="1349589" y="2315817"/>
          <a:ext cx="9871688" cy="3490978"/>
        </p:xfrm>
        <a:graphic>
          <a:graphicData uri="http://schemas.openxmlformats.org/drawingml/2006/table">
            <a:tbl>
              <a:tblPr/>
              <a:tblGrid>
                <a:gridCol w="578485"/>
                <a:gridCol w="4492604"/>
                <a:gridCol w="4800599"/>
              </a:tblGrid>
              <a:tr h="510239">
                <a:tc>
                  <a:txBody>
                    <a:bodyPr/>
                    <a:lstStyle/>
                    <a:p>
                      <a:pPr marL="0" marR="0">
                        <a:spcBef>
                          <a:spcPts val="0"/>
                        </a:spcBef>
                        <a:spcAft>
                          <a:spcPts val="0"/>
                        </a:spcAft>
                      </a:pPr>
                      <a:r>
                        <a:rPr lang="zh-CN" altLang="en-US" sz="1500">
                          <a:effectLst/>
                        </a:rPr>
                        <a:t>时间</a:t>
                      </a:r>
                      <a:endParaRPr lang="zh-CN" altLang="en-US"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dirty="0">
                          <a:effectLst/>
                        </a:rPr>
                        <a:t>session1</a:t>
                      </a:r>
                      <a:endParaRPr lang="en-GB"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a:effectLst/>
                        </a:rPr>
                        <a:t>session2</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1454977">
                <a:tc>
                  <a:txBody>
                    <a:bodyPr/>
                    <a:lstStyle/>
                    <a:p>
                      <a:pPr marL="0" marR="0">
                        <a:spcBef>
                          <a:spcPts val="0"/>
                        </a:spcBef>
                        <a:spcAft>
                          <a:spcPts val="0"/>
                        </a:spcAft>
                      </a:pPr>
                      <a:r>
                        <a:rPr lang="en-GB" sz="1500">
                          <a:effectLst/>
                        </a:rPr>
                        <a:t>T1</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dirty="0">
                          <a:solidFill>
                            <a:srgbClr val="FF0000"/>
                          </a:solidFill>
                          <a:effectLst/>
                        </a:rPr>
                        <a:t>set session transaction isolation level read commit</a:t>
                      </a:r>
                      <a:r>
                        <a:rPr lang="en-US" altLang="zh-CN" sz="1500" dirty="0">
                          <a:solidFill>
                            <a:srgbClr val="FF0000"/>
                          </a:solidFill>
                          <a:effectLst/>
                        </a:rPr>
                        <a:t>t</a:t>
                      </a:r>
                      <a:r>
                        <a:rPr lang="en-GB" sz="1500" dirty="0">
                          <a:solidFill>
                            <a:srgbClr val="FF0000"/>
                          </a:solidFill>
                          <a:effectLst/>
                        </a:rPr>
                        <a:t>ed;</a:t>
                      </a:r>
                      <a:r>
                        <a:rPr lang="zh-CN" altLang="en-US" sz="1500" dirty="0">
                          <a:solidFill>
                            <a:srgbClr val="FF0000"/>
                          </a:solidFill>
                          <a:effectLst/>
                        </a:rPr>
                        <a:t> </a:t>
                      </a:r>
                      <a:r>
                        <a:rPr lang="en-US" altLang="zh-CN" sz="1500" dirty="0">
                          <a:solidFill>
                            <a:srgbClr val="FF0000"/>
                          </a:solidFill>
                          <a:effectLst/>
                        </a:rPr>
                        <a:t>//</a:t>
                      </a:r>
                      <a:r>
                        <a:rPr lang="zh-CN" altLang="en-US" sz="1500" dirty="0">
                          <a:solidFill>
                            <a:srgbClr val="FF0000"/>
                          </a:solidFill>
                          <a:effectLst/>
                        </a:rPr>
                        <a:t> 语句</a:t>
                      </a:r>
                      <a:r>
                        <a:rPr lang="en-US" altLang="zh-CN" sz="1500" dirty="0">
                          <a:solidFill>
                            <a:srgbClr val="FF0000"/>
                          </a:solidFill>
                          <a:effectLst/>
                        </a:rPr>
                        <a:t>1</a:t>
                      </a:r>
                      <a:endParaRPr lang="en-GB" sz="1500" dirty="0">
                        <a:solidFill>
                          <a:srgbClr val="FF0000"/>
                        </a:solidFill>
                        <a:effectLst/>
                      </a:endParaRPr>
                    </a:p>
                    <a:p>
                      <a:pPr marL="0" marR="0">
                        <a:spcBef>
                          <a:spcPts val="0"/>
                        </a:spcBef>
                        <a:spcAft>
                          <a:spcPts val="0"/>
                        </a:spcAft>
                      </a:pPr>
                      <a:r>
                        <a:rPr lang="en-GB" sz="1500" dirty="0">
                          <a:effectLst/>
                        </a:rPr>
                        <a:t>start transaction;</a:t>
                      </a:r>
                      <a:endParaRPr lang="en-GB" sz="1500" dirty="0">
                        <a:effectLst/>
                      </a:endParaRPr>
                    </a:p>
                    <a:p>
                      <a:pPr marL="0" marR="0">
                        <a:spcBef>
                          <a:spcPts val="0"/>
                        </a:spcBef>
                        <a:spcAft>
                          <a:spcPts val="0"/>
                        </a:spcAft>
                      </a:pPr>
                      <a:r>
                        <a:rPr lang="en-GB" sz="1500" dirty="0">
                          <a:solidFill>
                            <a:srgbClr val="FF0000"/>
                          </a:solidFill>
                          <a:effectLst/>
                        </a:rPr>
                        <a:t>select * from account where id = </a:t>
                      </a:r>
                      <a:r>
                        <a:rPr lang="en-US" altLang="zh-CN" sz="1500" dirty="0">
                          <a:solidFill>
                            <a:srgbClr val="FF0000"/>
                          </a:solidFill>
                          <a:effectLst/>
                        </a:rPr>
                        <a:t>2</a:t>
                      </a:r>
                      <a:r>
                        <a:rPr lang="en-GB" sz="1500" dirty="0">
                          <a:solidFill>
                            <a:srgbClr val="FF0000"/>
                          </a:solidFill>
                          <a:effectLst/>
                        </a:rPr>
                        <a:t>; // </a:t>
                      </a:r>
                      <a:r>
                        <a:rPr lang="en-GB" sz="1500" dirty="0" err="1">
                          <a:solidFill>
                            <a:srgbClr val="FF0000"/>
                          </a:solidFill>
                          <a:effectLst/>
                        </a:rPr>
                        <a:t>语句</a:t>
                      </a:r>
                      <a:r>
                        <a:rPr lang="en-US" altLang="zh-CN" sz="1500" dirty="0">
                          <a:solidFill>
                            <a:srgbClr val="FF0000"/>
                          </a:solidFill>
                          <a:effectLst/>
                        </a:rPr>
                        <a:t>2</a:t>
                      </a:r>
                      <a:endParaRPr lang="en-GB"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995555">
                <a:tc>
                  <a:txBody>
                    <a:bodyPr/>
                    <a:lstStyle/>
                    <a:p>
                      <a:pPr marL="0" marR="0">
                        <a:spcBef>
                          <a:spcPts val="0"/>
                        </a:spcBef>
                        <a:spcAft>
                          <a:spcPts val="0"/>
                        </a:spcAft>
                      </a:pPr>
                      <a:r>
                        <a:rPr lang="en-GB" sz="1500">
                          <a:effectLst/>
                        </a:rPr>
                        <a:t>T2</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dirty="0">
                          <a:solidFill>
                            <a:srgbClr val="FF0000"/>
                          </a:solidFill>
                          <a:effectLst/>
                        </a:rPr>
                        <a:t>set session transaction isolation level read </a:t>
                      </a:r>
                      <a:r>
                        <a:rPr lang="en-GB" sz="1500" dirty="0" err="1">
                          <a:solidFill>
                            <a:srgbClr val="FF0000"/>
                          </a:solidFill>
                          <a:effectLst/>
                        </a:rPr>
                        <a:t>commit</a:t>
                      </a:r>
                      <a:r>
                        <a:rPr lang="en-US" altLang="en-GB" sz="1500" dirty="0" err="1">
                          <a:solidFill>
                            <a:srgbClr val="FF0000"/>
                          </a:solidFill>
                          <a:effectLst/>
                        </a:rPr>
                        <a:t>t</a:t>
                      </a:r>
                      <a:r>
                        <a:rPr lang="en-GB" sz="1500" dirty="0" err="1">
                          <a:solidFill>
                            <a:srgbClr val="FF0000"/>
                          </a:solidFill>
                          <a:effectLst/>
                        </a:rPr>
                        <a:t>ed</a:t>
                      </a:r>
                      <a:r>
                        <a:rPr lang="en-GB" sz="1500" dirty="0">
                          <a:solidFill>
                            <a:srgbClr val="FF0000"/>
                          </a:solidFill>
                          <a:effectLst/>
                        </a:rPr>
                        <a:t>;</a:t>
                      </a:r>
                      <a:r>
                        <a:rPr lang="zh-CN" altLang="en-US" sz="1500" dirty="0">
                          <a:solidFill>
                            <a:srgbClr val="FF0000"/>
                          </a:solidFill>
                          <a:effectLst/>
                        </a:rPr>
                        <a:t> </a:t>
                      </a:r>
                      <a:r>
                        <a:rPr lang="en-US" altLang="zh-CN" sz="1500" dirty="0">
                          <a:solidFill>
                            <a:srgbClr val="FF0000"/>
                          </a:solidFill>
                          <a:effectLst/>
                        </a:rPr>
                        <a:t>//</a:t>
                      </a:r>
                      <a:r>
                        <a:rPr lang="zh-CN" altLang="en-US" sz="1500" dirty="0">
                          <a:solidFill>
                            <a:srgbClr val="FF0000"/>
                          </a:solidFill>
                          <a:effectLst/>
                        </a:rPr>
                        <a:t> 语句</a:t>
                      </a:r>
                      <a:r>
                        <a:rPr lang="en-US" altLang="zh-CN" sz="1500" dirty="0">
                          <a:solidFill>
                            <a:srgbClr val="FF0000"/>
                          </a:solidFill>
                          <a:effectLst/>
                        </a:rPr>
                        <a:t>3</a:t>
                      </a:r>
                      <a:endParaRPr lang="en-GB" sz="1500" dirty="0">
                        <a:solidFill>
                          <a:srgbClr val="FF0000"/>
                        </a:solidFill>
                        <a:effectLst/>
                      </a:endParaRPr>
                    </a:p>
                    <a:p>
                      <a:pPr marL="0" marR="0">
                        <a:spcBef>
                          <a:spcPts val="0"/>
                        </a:spcBef>
                        <a:spcAft>
                          <a:spcPts val="0"/>
                        </a:spcAft>
                      </a:pPr>
                      <a:r>
                        <a:rPr lang="en-GB" sz="1500" dirty="0">
                          <a:effectLst/>
                        </a:rPr>
                        <a:t>start transaction;</a:t>
                      </a:r>
                      <a:endParaRPr lang="en-GB" sz="1500" dirty="0">
                        <a:effectLst/>
                      </a:endParaRPr>
                    </a:p>
                    <a:p>
                      <a:pPr marL="0" marR="0">
                        <a:spcBef>
                          <a:spcPts val="0"/>
                        </a:spcBef>
                        <a:spcAft>
                          <a:spcPts val="0"/>
                        </a:spcAft>
                      </a:pPr>
                      <a:r>
                        <a:rPr lang="en-GB" sz="1500" dirty="0">
                          <a:effectLst/>
                        </a:rPr>
                        <a:t>update</a:t>
                      </a:r>
                      <a:r>
                        <a:rPr lang="zh-CN" altLang="en-US" sz="1500" dirty="0">
                          <a:effectLst/>
                        </a:rPr>
                        <a:t> </a:t>
                      </a:r>
                      <a:r>
                        <a:rPr lang="en-US" altLang="zh-CN" sz="1500" dirty="0">
                          <a:effectLst/>
                        </a:rPr>
                        <a:t>account set money = money+1000 where id=2;</a:t>
                      </a:r>
                      <a:endParaRPr lang="en-US" altLang="zh-CN" sz="1500" dirty="0">
                        <a:effectLst/>
                      </a:endParaRPr>
                    </a:p>
                    <a:p>
                      <a:pPr marL="0" marR="0">
                        <a:spcBef>
                          <a:spcPts val="0"/>
                        </a:spcBef>
                        <a:spcAft>
                          <a:spcPts val="0"/>
                        </a:spcAft>
                      </a:pPr>
                      <a:r>
                        <a:rPr lang="en-US" altLang="zh-CN" sz="1500" dirty="0">
                          <a:effectLst/>
                        </a:rPr>
                        <a:t>commit;</a:t>
                      </a:r>
                      <a:endParaRPr lang="en-US" altLang="zh-CN"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306422">
                <a:tc>
                  <a:txBody>
                    <a:bodyPr/>
                    <a:lstStyle/>
                    <a:p>
                      <a:pPr marL="0" marR="0">
                        <a:spcBef>
                          <a:spcPts val="0"/>
                        </a:spcBef>
                        <a:spcAft>
                          <a:spcPts val="0"/>
                        </a:spcAft>
                      </a:pPr>
                      <a:r>
                        <a:rPr lang="en-GB" sz="1500">
                          <a:effectLst/>
                        </a:rPr>
                        <a:t>T3</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dirty="0">
                          <a:solidFill>
                            <a:srgbClr val="FF0000"/>
                          </a:solidFill>
                          <a:effectLst/>
                        </a:rPr>
                        <a:t>select * from account where id = 2 // </a:t>
                      </a:r>
                      <a:r>
                        <a:rPr lang="en-GB" sz="1500" dirty="0" err="1">
                          <a:solidFill>
                            <a:srgbClr val="FF0000"/>
                          </a:solidFill>
                          <a:effectLst/>
                        </a:rPr>
                        <a:t>语句</a:t>
                      </a:r>
                      <a:r>
                        <a:rPr lang="en-US" altLang="zh-CN" sz="1500" dirty="0">
                          <a:solidFill>
                            <a:srgbClr val="FF0000"/>
                          </a:solidFill>
                          <a:effectLst/>
                        </a:rPr>
                        <a:t>4</a:t>
                      </a:r>
                      <a:endParaRPr lang="en-GB"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bl>
          </a:graphicData>
        </a:graphic>
      </p:graphicFrame>
      <p:sp>
        <p:nvSpPr>
          <p:cNvPr id="10" name="文本框 9"/>
          <p:cNvSpPr txBox="1"/>
          <p:nvPr/>
        </p:nvSpPr>
        <p:spPr>
          <a:xfrm>
            <a:off x="4074161" y="139746"/>
            <a:ext cx="7319486" cy="175323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zh-CN" altLang="en-US" sz="1600" b="1" dirty="0">
                <a:solidFill>
                  <a:srgbClr val="FF0000"/>
                </a:solidFill>
              </a:rPr>
              <a:t>请在</a:t>
            </a:r>
            <a:r>
              <a:rPr lang="en-US" altLang="zh-CN" sz="1600" b="1" dirty="0">
                <a:solidFill>
                  <a:srgbClr val="FF0000"/>
                </a:solidFill>
              </a:rPr>
              <a:t>word</a:t>
            </a:r>
            <a:r>
              <a:rPr lang="zh-CN" altLang="en-US" sz="1600" b="1" dirty="0">
                <a:solidFill>
                  <a:srgbClr val="FF0000"/>
                </a:solidFill>
              </a:rPr>
              <a:t>或</a:t>
            </a:r>
            <a:r>
              <a:rPr lang="en-US" altLang="zh-CN" sz="1600" b="1" dirty="0">
                <a:solidFill>
                  <a:srgbClr val="FF0000"/>
                </a:solidFill>
              </a:rPr>
              <a:t>pdf</a:t>
            </a:r>
            <a:r>
              <a:rPr lang="zh-CN" altLang="en-US" sz="1600" b="1" dirty="0">
                <a:solidFill>
                  <a:srgbClr val="FF0000"/>
                </a:solidFill>
              </a:rPr>
              <a:t>中标明题号，给出对应输出结果，并附带截图</a:t>
            </a:r>
            <a:endParaRPr lang="en-US" altLang="zh-CN" sz="1600" b="1" dirty="0">
              <a:solidFill>
                <a:srgbClr val="FF0000"/>
              </a:solidFill>
            </a:endParaRPr>
          </a:p>
          <a:p>
            <a:pPr>
              <a:lnSpc>
                <a:spcPct val="150000"/>
              </a:lnSpc>
            </a:pPr>
            <a:r>
              <a:rPr lang="en-US" altLang="zh-CN" sz="1400" dirty="0">
                <a:solidFill>
                  <a:srgbClr val="FF0000"/>
                </a:solidFill>
              </a:rPr>
              <a:t>Q3:</a:t>
            </a:r>
            <a:r>
              <a:rPr lang="zh-CN" altLang="en-US" sz="1400" dirty="0">
                <a:solidFill>
                  <a:srgbClr val="FF0000"/>
                </a:solidFill>
              </a:rPr>
              <a:t> 按照表格顺序执行，给出语句</a:t>
            </a:r>
            <a:r>
              <a:rPr lang="en-US" altLang="zh-CN" sz="1400" dirty="0">
                <a:solidFill>
                  <a:srgbClr val="FF0000"/>
                </a:solidFill>
              </a:rPr>
              <a:t>2</a:t>
            </a:r>
            <a:r>
              <a:rPr lang="zh-CN" altLang="en-US" sz="1400" dirty="0">
                <a:solidFill>
                  <a:srgbClr val="FF0000"/>
                </a:solidFill>
              </a:rPr>
              <a:t>和语句</a:t>
            </a:r>
            <a:r>
              <a:rPr lang="en-US" altLang="zh-CN" sz="1400" dirty="0">
                <a:solidFill>
                  <a:srgbClr val="FF0000"/>
                </a:solidFill>
              </a:rPr>
              <a:t>4</a:t>
            </a:r>
            <a:r>
              <a:rPr lang="zh-CN" altLang="en-US" sz="1400" dirty="0">
                <a:solidFill>
                  <a:srgbClr val="FF0000"/>
                </a:solidFill>
              </a:rPr>
              <a:t>的输出结果，并分析结果</a:t>
            </a:r>
            <a:endParaRPr lang="en-US" altLang="zh-CN" sz="1400" dirty="0">
              <a:solidFill>
                <a:srgbClr val="FF0000"/>
              </a:solidFill>
            </a:endParaRPr>
          </a:p>
          <a:p>
            <a:pPr>
              <a:lnSpc>
                <a:spcPct val="150000"/>
              </a:lnSpc>
            </a:pPr>
            <a:r>
              <a:rPr lang="en-US" altLang="zh-CN" sz="1400" dirty="0">
                <a:solidFill>
                  <a:srgbClr val="FF0000"/>
                </a:solidFill>
              </a:rPr>
              <a:t>Q4:</a:t>
            </a:r>
            <a:r>
              <a:rPr lang="zh-CN" altLang="en-US" sz="1400" dirty="0">
                <a:solidFill>
                  <a:srgbClr val="FF0000"/>
                </a:solidFill>
              </a:rPr>
              <a:t> 将语句</a:t>
            </a:r>
            <a:r>
              <a:rPr lang="en-US" altLang="zh-CN" sz="1400" dirty="0">
                <a:solidFill>
                  <a:srgbClr val="FF0000"/>
                </a:solidFill>
              </a:rPr>
              <a:t>1</a:t>
            </a:r>
            <a:r>
              <a:rPr lang="zh-CN" altLang="en-US" sz="1400" dirty="0">
                <a:solidFill>
                  <a:srgbClr val="FF0000"/>
                </a:solidFill>
              </a:rPr>
              <a:t>，语句</a:t>
            </a:r>
            <a:r>
              <a:rPr lang="en-US" altLang="zh-CN" sz="1400" dirty="0">
                <a:solidFill>
                  <a:srgbClr val="FF0000"/>
                </a:solidFill>
              </a:rPr>
              <a:t>3</a:t>
            </a:r>
            <a:r>
              <a:rPr lang="zh-CN" altLang="en-US" sz="1400" dirty="0">
                <a:solidFill>
                  <a:srgbClr val="FF0000"/>
                </a:solidFill>
              </a:rPr>
              <a:t>的隔离级别修改为</a:t>
            </a:r>
            <a:r>
              <a:rPr lang="en-US" altLang="zh-CN" sz="1400" dirty="0">
                <a:solidFill>
                  <a:srgbClr val="FF0000"/>
                </a:solidFill>
              </a:rPr>
              <a:t> repeatable</a:t>
            </a:r>
            <a:r>
              <a:rPr lang="zh-CN" altLang="en-US" sz="1400" dirty="0">
                <a:solidFill>
                  <a:srgbClr val="FF0000"/>
                </a:solidFill>
              </a:rPr>
              <a:t> </a:t>
            </a:r>
            <a:r>
              <a:rPr lang="en-US" altLang="zh-CN" sz="1400" dirty="0">
                <a:solidFill>
                  <a:srgbClr val="FF0000"/>
                </a:solidFill>
              </a:rPr>
              <a:t>read</a:t>
            </a:r>
            <a:r>
              <a:rPr lang="zh-CN" altLang="en-US" sz="1400" dirty="0">
                <a:solidFill>
                  <a:srgbClr val="FF0000"/>
                </a:solidFill>
              </a:rPr>
              <a:t> </a:t>
            </a:r>
            <a:r>
              <a:rPr lang="en-US" altLang="zh-CN" sz="1400" dirty="0">
                <a:solidFill>
                  <a:srgbClr val="FF0000"/>
                </a:solidFill>
              </a:rPr>
              <a:t>/</a:t>
            </a:r>
            <a:r>
              <a:rPr lang="zh-CN" altLang="en-US" sz="1400" dirty="0">
                <a:solidFill>
                  <a:srgbClr val="FF0000"/>
                </a:solidFill>
              </a:rPr>
              <a:t> </a:t>
            </a:r>
            <a:r>
              <a:rPr lang="en-US" altLang="zh-CN" sz="1400" dirty="0">
                <a:solidFill>
                  <a:srgbClr val="FF0000"/>
                </a:solidFill>
              </a:rPr>
              <a:t>serializable</a:t>
            </a:r>
            <a:r>
              <a:rPr lang="zh-CN" altLang="en-US" sz="1400" dirty="0">
                <a:solidFill>
                  <a:srgbClr val="FF0000"/>
                </a:solidFill>
              </a:rPr>
              <a:t>，重新执行，记录语句</a:t>
            </a:r>
            <a:r>
              <a:rPr lang="en-US" altLang="zh-CN" sz="1400" dirty="0">
                <a:solidFill>
                  <a:srgbClr val="FF0000"/>
                </a:solidFill>
              </a:rPr>
              <a:t>2</a:t>
            </a:r>
            <a:r>
              <a:rPr lang="zh-CN" altLang="en-US" sz="1400" dirty="0">
                <a:solidFill>
                  <a:srgbClr val="FF0000"/>
                </a:solidFill>
              </a:rPr>
              <a:t>和语句</a:t>
            </a:r>
            <a:r>
              <a:rPr lang="en-US" altLang="zh-CN" sz="1400" dirty="0">
                <a:solidFill>
                  <a:srgbClr val="FF0000"/>
                </a:solidFill>
              </a:rPr>
              <a:t>4</a:t>
            </a:r>
            <a:r>
              <a:rPr lang="zh-CN" altLang="en-US" sz="1400" dirty="0">
                <a:solidFill>
                  <a:srgbClr val="FF0000"/>
                </a:solidFill>
              </a:rPr>
              <a:t>的输出结果，并分析结果</a:t>
            </a:r>
            <a:r>
              <a:rPr lang="zh-CN" altLang="en-US" sz="1400" dirty="0">
                <a:solidFill>
                  <a:srgbClr val="FF0000"/>
                </a:solidFill>
                <a:sym typeface="+mn-ea"/>
              </a:rPr>
              <a:t>（注意在修改隔离级别之前先</a:t>
            </a:r>
            <a:r>
              <a:rPr lang="en-US" altLang="zh-CN" sz="1400" dirty="0">
                <a:solidFill>
                  <a:srgbClr val="FF0000"/>
                </a:solidFill>
                <a:sym typeface="+mn-ea"/>
              </a:rPr>
              <a:t>commit</a:t>
            </a:r>
            <a:r>
              <a:rPr lang="zh-CN" altLang="en-US" sz="1400" dirty="0">
                <a:solidFill>
                  <a:srgbClr val="FF0000"/>
                </a:solidFill>
                <a:sym typeface="+mn-ea"/>
              </a:rPr>
              <a:t>一下两个事务！）</a:t>
            </a:r>
            <a:endParaRPr lang="en-US" altLang="zh-CN" sz="1400" dirty="0">
              <a:solidFill>
                <a:srgbClr val="FF0000"/>
              </a:solidFill>
            </a:endParaRPr>
          </a:p>
          <a:p>
            <a:pPr>
              <a:lnSpc>
                <a:spcPct val="150000"/>
              </a:lnSpc>
            </a:pPr>
            <a:r>
              <a:rPr lang="zh-CN" altLang="en-US" sz="1400" dirty="0">
                <a:solidFill>
                  <a:srgbClr val="FF0000"/>
                </a:solidFill>
              </a:rPr>
              <a:t>注意：以上每次执行时需要确认表格数据还原为原始状态，即 </a:t>
            </a:r>
            <a:r>
              <a:rPr lang="en-US" altLang="zh-CN" sz="1400" dirty="0">
                <a:solidFill>
                  <a:srgbClr val="FF0000"/>
                </a:solidFill>
              </a:rPr>
              <a:t>tom</a:t>
            </a:r>
            <a:r>
              <a:rPr lang="zh-CN" altLang="en-US" sz="1400" dirty="0">
                <a:solidFill>
                  <a:srgbClr val="FF0000"/>
                </a:solidFill>
              </a:rPr>
              <a:t> </a:t>
            </a:r>
            <a:r>
              <a:rPr lang="en-US" altLang="zh-CN" sz="1400" dirty="0">
                <a:solidFill>
                  <a:srgbClr val="FF0000"/>
                </a:solidFill>
              </a:rPr>
              <a:t>1000</a:t>
            </a:r>
            <a:r>
              <a:rPr lang="zh-CN" altLang="en-US" sz="1400" dirty="0">
                <a:solidFill>
                  <a:srgbClr val="FF0000"/>
                </a:solidFill>
              </a:rPr>
              <a:t>，</a:t>
            </a:r>
            <a:r>
              <a:rPr lang="en-US" altLang="zh-CN" sz="1400" dirty="0">
                <a:solidFill>
                  <a:srgbClr val="FF0000"/>
                </a:solidFill>
              </a:rPr>
              <a:t>bob</a:t>
            </a:r>
            <a:r>
              <a:rPr lang="zh-CN" altLang="en-US" sz="1400" dirty="0">
                <a:solidFill>
                  <a:srgbClr val="FF0000"/>
                </a:solidFill>
              </a:rPr>
              <a:t> </a:t>
            </a:r>
            <a:r>
              <a:rPr lang="en-US" altLang="zh-CN" sz="1400" dirty="0">
                <a:solidFill>
                  <a:srgbClr val="FF0000"/>
                </a:solidFill>
              </a:rPr>
              <a:t>0</a:t>
            </a:r>
            <a:endParaRPr lang="en-US" altLang="zh-CN" sz="1400"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2201563" cy="511876"/>
            <a:chOff x="1187820" y="652928"/>
            <a:chExt cx="2201563" cy="511876"/>
          </a:xfrm>
        </p:grpSpPr>
        <p:sp>
          <p:nvSpPr>
            <p:cNvPr id="7" name="文本框 6"/>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1242204" y="1758120"/>
            <a:ext cx="9282022" cy="33855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600" dirty="0"/>
              <a:t>不可重复读</a:t>
            </a:r>
            <a:r>
              <a:rPr lang="en-US" altLang="zh-CN" sz="1600" dirty="0"/>
              <a:t> - </a:t>
            </a:r>
            <a:r>
              <a:rPr lang="zh-CN" altLang="en-US" sz="1600" dirty="0"/>
              <a:t>行锁</a:t>
            </a:r>
            <a:endParaRPr lang="en-US" altLang="zh-CN" sz="1600" dirty="0"/>
          </a:p>
        </p:txBody>
      </p:sp>
      <p:graphicFrame>
        <p:nvGraphicFramePr>
          <p:cNvPr id="2" name="表格 1"/>
          <p:cNvGraphicFramePr>
            <a:graphicFrameLocks noGrp="1"/>
          </p:cNvGraphicFramePr>
          <p:nvPr/>
        </p:nvGraphicFramePr>
        <p:xfrm>
          <a:off x="1349589" y="2315817"/>
          <a:ext cx="9871688" cy="3607483"/>
        </p:xfrm>
        <a:graphic>
          <a:graphicData uri="http://schemas.openxmlformats.org/drawingml/2006/table">
            <a:tbl>
              <a:tblPr/>
              <a:tblGrid>
                <a:gridCol w="578684"/>
                <a:gridCol w="4492405"/>
                <a:gridCol w="4800599"/>
              </a:tblGrid>
              <a:tr h="510239">
                <a:tc>
                  <a:txBody>
                    <a:bodyPr/>
                    <a:lstStyle/>
                    <a:p>
                      <a:pPr marL="0" marR="0">
                        <a:spcBef>
                          <a:spcPts val="0"/>
                        </a:spcBef>
                        <a:spcAft>
                          <a:spcPts val="0"/>
                        </a:spcAft>
                      </a:pPr>
                      <a:r>
                        <a:rPr lang="zh-CN" altLang="en-US" sz="1500">
                          <a:effectLst/>
                        </a:rPr>
                        <a:t>时间</a:t>
                      </a:r>
                      <a:endParaRPr lang="zh-CN" altLang="en-US"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dirty="0">
                          <a:effectLst/>
                        </a:rPr>
                        <a:t>session1</a:t>
                      </a:r>
                      <a:endParaRPr lang="en-GB"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a:effectLst/>
                        </a:rPr>
                        <a:t>session2</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1454977">
                <a:tc>
                  <a:txBody>
                    <a:bodyPr/>
                    <a:lstStyle/>
                    <a:p>
                      <a:pPr marL="0" marR="0">
                        <a:spcBef>
                          <a:spcPts val="0"/>
                        </a:spcBef>
                        <a:spcAft>
                          <a:spcPts val="0"/>
                        </a:spcAft>
                      </a:pPr>
                      <a:r>
                        <a:rPr lang="en-GB" sz="1500">
                          <a:effectLst/>
                        </a:rPr>
                        <a:t>T1</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dirty="0">
                          <a:solidFill>
                            <a:schemeClr val="tx1"/>
                          </a:solidFill>
                          <a:effectLst/>
                        </a:rPr>
                        <a:t>set session transaction isolation level </a:t>
                      </a:r>
                      <a:r>
                        <a:rPr lang="en-US" altLang="zh-CN" sz="1600" dirty="0">
                          <a:solidFill>
                            <a:schemeClr val="tx1"/>
                          </a:solidFill>
                        </a:rPr>
                        <a:t>repeatable</a:t>
                      </a:r>
                      <a:r>
                        <a:rPr lang="zh-CN" altLang="en-US" sz="1600" dirty="0">
                          <a:solidFill>
                            <a:schemeClr val="tx1"/>
                          </a:solidFill>
                        </a:rPr>
                        <a:t> </a:t>
                      </a:r>
                      <a:r>
                        <a:rPr lang="en-US" altLang="zh-CN" sz="1600" dirty="0">
                          <a:solidFill>
                            <a:schemeClr val="tx1"/>
                          </a:solidFill>
                        </a:rPr>
                        <a:t>read</a:t>
                      </a:r>
                      <a:r>
                        <a:rPr lang="en-GB" sz="1500" dirty="0">
                          <a:solidFill>
                            <a:schemeClr val="tx1"/>
                          </a:solidFill>
                          <a:effectLst/>
                        </a:rPr>
                        <a:t>;</a:t>
                      </a:r>
                      <a:r>
                        <a:rPr lang="zh-CN" altLang="en-US" sz="1500" dirty="0">
                          <a:solidFill>
                            <a:schemeClr val="tx1"/>
                          </a:solidFill>
                          <a:effectLst/>
                        </a:rPr>
                        <a:t> </a:t>
                      </a:r>
                      <a:endParaRPr lang="en-US" altLang="zh-CN" sz="1500" dirty="0">
                        <a:solidFill>
                          <a:schemeClr val="tx1"/>
                        </a:solidFill>
                        <a:effectLst/>
                      </a:endParaRPr>
                    </a:p>
                    <a:p>
                      <a:pPr marL="0" marR="0">
                        <a:spcBef>
                          <a:spcPts val="0"/>
                        </a:spcBef>
                        <a:spcAft>
                          <a:spcPts val="0"/>
                        </a:spcAft>
                      </a:pPr>
                      <a:r>
                        <a:rPr lang="en-US" altLang="zh-CN" sz="1500" kern="1200" dirty="0">
                          <a:solidFill>
                            <a:schemeClr val="tx1"/>
                          </a:solidFill>
                          <a:effectLst/>
                          <a:latin typeface="+mn-lt"/>
                          <a:ea typeface="+mn-ea"/>
                          <a:cs typeface="+mn-cs"/>
                        </a:rPr>
                        <a:t>set </a:t>
                      </a:r>
                      <a:r>
                        <a:rPr lang="en-US" altLang="zh-CN" sz="1500" kern="1200" dirty="0" err="1">
                          <a:solidFill>
                            <a:schemeClr val="tx1"/>
                          </a:solidFill>
                          <a:effectLst/>
                          <a:latin typeface="+mn-lt"/>
                          <a:ea typeface="+mn-ea"/>
                          <a:cs typeface="+mn-cs"/>
                        </a:rPr>
                        <a:t>autocommit</a:t>
                      </a:r>
                      <a:r>
                        <a:rPr lang="en-US" altLang="zh-CN" sz="1500" kern="1200" dirty="0">
                          <a:solidFill>
                            <a:schemeClr val="tx1"/>
                          </a:solidFill>
                          <a:effectLst/>
                          <a:latin typeface="+mn-lt"/>
                          <a:ea typeface="+mn-ea"/>
                          <a:cs typeface="+mn-cs"/>
                        </a:rPr>
                        <a:t> = 0; </a:t>
                      </a:r>
                      <a:endParaRPr lang="en-GB" sz="1500" dirty="0">
                        <a:solidFill>
                          <a:srgbClr val="FF0000"/>
                        </a:solidFill>
                        <a:effectLst/>
                      </a:endParaRPr>
                    </a:p>
                    <a:p>
                      <a:pPr marL="0" marR="0">
                        <a:spcBef>
                          <a:spcPts val="0"/>
                        </a:spcBef>
                        <a:spcAft>
                          <a:spcPts val="0"/>
                        </a:spcAft>
                      </a:pPr>
                      <a:r>
                        <a:rPr lang="en-GB" sz="1500" dirty="0">
                          <a:effectLst/>
                        </a:rPr>
                        <a:t>start transaction;</a:t>
                      </a:r>
                      <a:endParaRPr lang="en-GB" sz="1500" dirty="0">
                        <a:effectLst/>
                      </a:endParaRPr>
                    </a:p>
                    <a:p>
                      <a:pPr marL="0" marR="0">
                        <a:spcBef>
                          <a:spcPts val="0"/>
                        </a:spcBef>
                        <a:spcAft>
                          <a:spcPts val="0"/>
                        </a:spcAft>
                      </a:pPr>
                      <a:r>
                        <a:rPr lang="en-GB" sz="1500" dirty="0">
                          <a:solidFill>
                            <a:srgbClr val="FF0000"/>
                          </a:solidFill>
                          <a:effectLst/>
                        </a:rPr>
                        <a:t>select * from account where id = </a:t>
                      </a:r>
                      <a:r>
                        <a:rPr lang="en-US" altLang="zh-CN" sz="1500" dirty="0">
                          <a:solidFill>
                            <a:srgbClr val="FF0000"/>
                          </a:solidFill>
                          <a:effectLst/>
                        </a:rPr>
                        <a:t>2 lock in share mode</a:t>
                      </a:r>
                      <a:r>
                        <a:rPr lang="en-GB" sz="1500" dirty="0">
                          <a:solidFill>
                            <a:srgbClr val="FF0000"/>
                          </a:solidFill>
                          <a:effectLst/>
                        </a:rPr>
                        <a:t>; // 语句</a:t>
                      </a:r>
                      <a:r>
                        <a:rPr lang="en-US" sz="1500" dirty="0">
                          <a:solidFill>
                            <a:srgbClr val="FF0000"/>
                          </a:solidFill>
                          <a:effectLst/>
                        </a:rPr>
                        <a:t>1</a:t>
                      </a:r>
                      <a:endParaRPr lang="en-GB"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995555">
                <a:tc>
                  <a:txBody>
                    <a:bodyPr/>
                    <a:lstStyle/>
                    <a:p>
                      <a:pPr marL="0" marR="0">
                        <a:spcBef>
                          <a:spcPts val="0"/>
                        </a:spcBef>
                        <a:spcAft>
                          <a:spcPts val="0"/>
                        </a:spcAft>
                      </a:pPr>
                      <a:r>
                        <a:rPr lang="en-GB" sz="1500">
                          <a:effectLst/>
                        </a:rPr>
                        <a:t>T2</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dirty="0">
                          <a:solidFill>
                            <a:schemeClr val="tx1"/>
                          </a:solidFill>
                          <a:effectLst/>
                        </a:rPr>
                        <a:t>set session transaction isolation level </a:t>
                      </a:r>
                      <a:r>
                        <a:rPr lang="en-US" altLang="zh-CN" sz="1600" dirty="0">
                          <a:solidFill>
                            <a:schemeClr val="tx1"/>
                          </a:solidFill>
                        </a:rPr>
                        <a:t>repeatable</a:t>
                      </a:r>
                      <a:r>
                        <a:rPr lang="zh-CN" altLang="en-US" sz="1600" dirty="0">
                          <a:solidFill>
                            <a:schemeClr val="tx1"/>
                          </a:solidFill>
                        </a:rPr>
                        <a:t> </a:t>
                      </a:r>
                      <a:r>
                        <a:rPr lang="en-US" altLang="zh-CN" sz="1600" dirty="0">
                          <a:solidFill>
                            <a:schemeClr val="tx1"/>
                          </a:solidFill>
                        </a:rPr>
                        <a:t>read</a:t>
                      </a:r>
                      <a:r>
                        <a:rPr lang="en-GB" sz="1500" dirty="0">
                          <a:solidFill>
                            <a:schemeClr val="tx1"/>
                          </a:solidFill>
                          <a:effectLst/>
                        </a:rPr>
                        <a:t>;</a:t>
                      </a:r>
                      <a:r>
                        <a:rPr lang="zh-CN" altLang="en-US" sz="1500" dirty="0">
                          <a:solidFill>
                            <a:schemeClr val="tx1"/>
                          </a:solidFill>
                          <a:effectLst/>
                        </a:rPr>
                        <a:t> </a:t>
                      </a:r>
                      <a:r>
                        <a:rPr lang="en-GB" sz="1500" dirty="0">
                          <a:effectLst/>
                        </a:rPr>
                        <a:t>start transaction;</a:t>
                      </a:r>
                      <a:endParaRPr lang="en-GB" sz="1500" dirty="0">
                        <a:effectLst/>
                      </a:endParaRPr>
                    </a:p>
                    <a:p>
                      <a:pPr marL="0" marR="0">
                        <a:spcBef>
                          <a:spcPts val="0"/>
                        </a:spcBef>
                        <a:spcAft>
                          <a:spcPts val="0"/>
                        </a:spcAft>
                      </a:pPr>
                      <a:r>
                        <a:rPr lang="en-GB" sz="1500" dirty="0">
                          <a:solidFill>
                            <a:srgbClr val="FF0000"/>
                          </a:solidFill>
                          <a:effectLst/>
                        </a:rPr>
                        <a:t>update</a:t>
                      </a:r>
                      <a:r>
                        <a:rPr lang="zh-CN" altLang="en-US" sz="1500" dirty="0">
                          <a:solidFill>
                            <a:srgbClr val="FF0000"/>
                          </a:solidFill>
                          <a:effectLst/>
                        </a:rPr>
                        <a:t> </a:t>
                      </a:r>
                      <a:r>
                        <a:rPr lang="en-US" altLang="zh-CN" sz="1500" dirty="0">
                          <a:solidFill>
                            <a:srgbClr val="FF0000"/>
                          </a:solidFill>
                          <a:effectLst/>
                        </a:rPr>
                        <a:t>account set money = money+1000 where id=2;</a:t>
                      </a:r>
                      <a:endParaRPr lang="en-US" altLang="zh-CN" sz="1500" dirty="0">
                        <a:solidFill>
                          <a:srgbClr val="FF0000"/>
                        </a:solidFill>
                        <a:effectLst/>
                      </a:endParaRPr>
                    </a:p>
                    <a:p>
                      <a:pPr marL="0" marR="0">
                        <a:spcBef>
                          <a:spcPts val="0"/>
                        </a:spcBef>
                        <a:spcAft>
                          <a:spcPts val="0"/>
                        </a:spcAft>
                      </a:pPr>
                      <a:r>
                        <a:rPr lang="en-US" altLang="zh-CN" sz="1500" dirty="0">
                          <a:solidFill>
                            <a:srgbClr val="FF0000"/>
                          </a:solidFill>
                          <a:effectLst/>
                        </a:rPr>
                        <a:t>// </a:t>
                      </a:r>
                      <a:r>
                        <a:rPr lang="zh-CN" altLang="en-US" sz="1500" dirty="0">
                          <a:solidFill>
                            <a:srgbClr val="FF0000"/>
                          </a:solidFill>
                          <a:effectLst/>
                        </a:rPr>
                        <a:t>语句</a:t>
                      </a:r>
                      <a:r>
                        <a:rPr lang="en-US" altLang="zh-CN" sz="1500" dirty="0">
                          <a:solidFill>
                            <a:srgbClr val="FF0000"/>
                          </a:solidFill>
                          <a:effectLst/>
                        </a:rPr>
                        <a:t>2</a:t>
                      </a:r>
                      <a:endParaRPr lang="en-US" altLang="zh-CN"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306422">
                <a:tc>
                  <a:txBody>
                    <a:bodyPr/>
                    <a:lstStyle/>
                    <a:p>
                      <a:pPr marL="0" marR="0">
                        <a:spcBef>
                          <a:spcPts val="0"/>
                        </a:spcBef>
                        <a:spcAft>
                          <a:spcPts val="0"/>
                        </a:spcAft>
                      </a:pPr>
                      <a:r>
                        <a:rPr lang="en-GB" sz="1500">
                          <a:effectLst/>
                        </a:rPr>
                        <a:t>T3</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US" sz="1500" dirty="0">
                          <a:solidFill>
                            <a:schemeClr val="tx1"/>
                          </a:solidFill>
                          <a:effectLst/>
                        </a:rPr>
                        <a:t>c</a:t>
                      </a:r>
                      <a:r>
                        <a:rPr lang="en-GB" sz="1500" dirty="0">
                          <a:solidFill>
                            <a:schemeClr val="tx1"/>
                          </a:solidFill>
                          <a:effectLst/>
                        </a:rPr>
                        <a:t>ommit;</a:t>
                      </a:r>
                      <a:endParaRPr lang="en-GB" sz="1500" dirty="0">
                        <a:solidFill>
                          <a:schemeClr val="tx1"/>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306422">
                <a:tc>
                  <a:txBody>
                    <a:bodyPr/>
                    <a:lstStyle/>
                    <a:p>
                      <a:pPr marL="0" marR="0">
                        <a:spcBef>
                          <a:spcPts val="0"/>
                        </a:spcBef>
                        <a:spcAft>
                          <a:spcPts val="0"/>
                        </a:spcAft>
                      </a:pPr>
                      <a:r>
                        <a:rPr lang="en-US" altLang="zh-CN" sz="1500" dirty="0">
                          <a:effectLst/>
                        </a:rPr>
                        <a:t>T4</a:t>
                      </a:r>
                      <a:endParaRPr lang="en-GB"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endParaRPr lang="en-GB"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endParaRPr lang="en-US" altLang="zh-CN"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bl>
          </a:graphicData>
        </a:graphic>
      </p:graphicFrame>
      <p:sp>
        <p:nvSpPr>
          <p:cNvPr id="10" name="文本框 9"/>
          <p:cNvSpPr txBox="1"/>
          <p:nvPr/>
        </p:nvSpPr>
        <p:spPr>
          <a:xfrm>
            <a:off x="4074161" y="139746"/>
            <a:ext cx="7319486" cy="1398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zh-CN" altLang="en-US" sz="1600" b="1" dirty="0">
                <a:solidFill>
                  <a:srgbClr val="FF0000"/>
                </a:solidFill>
              </a:rPr>
              <a:t>请在</a:t>
            </a:r>
            <a:r>
              <a:rPr lang="en-US" altLang="zh-CN" sz="1600" b="1" dirty="0">
                <a:solidFill>
                  <a:srgbClr val="FF0000"/>
                </a:solidFill>
              </a:rPr>
              <a:t>word</a:t>
            </a:r>
            <a:r>
              <a:rPr lang="zh-CN" altLang="en-US" sz="1600" b="1" dirty="0">
                <a:solidFill>
                  <a:srgbClr val="FF0000"/>
                </a:solidFill>
              </a:rPr>
              <a:t>或</a:t>
            </a:r>
            <a:r>
              <a:rPr lang="en-US" altLang="zh-CN" sz="1600" b="1" dirty="0">
                <a:solidFill>
                  <a:srgbClr val="FF0000"/>
                </a:solidFill>
              </a:rPr>
              <a:t>pdf</a:t>
            </a:r>
            <a:r>
              <a:rPr lang="zh-CN" altLang="en-US" sz="1600" b="1" dirty="0">
                <a:solidFill>
                  <a:srgbClr val="FF0000"/>
                </a:solidFill>
              </a:rPr>
              <a:t>中标明题号，给出对应输出结果，并附带截图</a:t>
            </a:r>
            <a:endParaRPr lang="en-US" altLang="zh-CN" sz="1600" b="1" dirty="0">
              <a:solidFill>
                <a:srgbClr val="FF0000"/>
              </a:solidFill>
            </a:endParaRPr>
          </a:p>
          <a:p>
            <a:pPr>
              <a:lnSpc>
                <a:spcPct val="150000"/>
              </a:lnSpc>
            </a:pPr>
            <a:r>
              <a:rPr lang="en-US" altLang="zh-CN" sz="1400" dirty="0">
                <a:solidFill>
                  <a:srgbClr val="FF0000"/>
                </a:solidFill>
              </a:rPr>
              <a:t>Q5:</a:t>
            </a:r>
            <a:r>
              <a:rPr lang="zh-CN" altLang="en-US" sz="1400" dirty="0">
                <a:solidFill>
                  <a:srgbClr val="FF0000"/>
                </a:solidFill>
              </a:rPr>
              <a:t> 按照表格顺序执行，给出</a:t>
            </a:r>
            <a:r>
              <a:rPr lang="en-US" altLang="zh-CN" sz="1400" dirty="0">
                <a:solidFill>
                  <a:srgbClr val="FF0000"/>
                </a:solidFill>
              </a:rPr>
              <a:t>T2</a:t>
            </a:r>
            <a:r>
              <a:rPr lang="zh-CN" altLang="en-US" sz="1400" dirty="0">
                <a:solidFill>
                  <a:srgbClr val="FF0000"/>
                </a:solidFill>
              </a:rPr>
              <a:t>与</a:t>
            </a:r>
            <a:r>
              <a:rPr lang="en-US" altLang="zh-CN" sz="1400" dirty="0">
                <a:solidFill>
                  <a:srgbClr val="FF0000"/>
                </a:solidFill>
              </a:rPr>
              <a:t>T4</a:t>
            </a:r>
            <a:r>
              <a:rPr lang="zh-CN" altLang="en-US" sz="1400" dirty="0">
                <a:solidFill>
                  <a:srgbClr val="FF0000"/>
                </a:solidFill>
              </a:rPr>
              <a:t>时刻语句</a:t>
            </a:r>
            <a:r>
              <a:rPr lang="en-US" altLang="zh-CN" sz="1400" dirty="0">
                <a:solidFill>
                  <a:srgbClr val="FF0000"/>
                </a:solidFill>
              </a:rPr>
              <a:t>2</a:t>
            </a:r>
            <a:r>
              <a:rPr lang="zh-CN" altLang="en-US" sz="1400" dirty="0">
                <a:solidFill>
                  <a:srgbClr val="FF0000"/>
                </a:solidFill>
              </a:rPr>
              <a:t>的输出结果与状态，并解释其原因；</a:t>
            </a:r>
            <a:endParaRPr lang="en-US" altLang="zh-CN" sz="1400" dirty="0">
              <a:solidFill>
                <a:srgbClr val="FF0000"/>
              </a:solidFill>
            </a:endParaRPr>
          </a:p>
          <a:p>
            <a:pPr>
              <a:lnSpc>
                <a:spcPct val="150000"/>
              </a:lnSpc>
            </a:pPr>
            <a:r>
              <a:rPr lang="zh-CN" altLang="en-US" sz="1400" dirty="0">
                <a:solidFill>
                  <a:srgbClr val="FF0000"/>
                </a:solidFill>
              </a:rPr>
              <a:t>注意：以上每次执行时需要确认表格数据还原为原始状态，即 </a:t>
            </a:r>
            <a:r>
              <a:rPr lang="en-US" altLang="zh-CN" sz="1400" dirty="0">
                <a:solidFill>
                  <a:srgbClr val="FF0000"/>
                </a:solidFill>
              </a:rPr>
              <a:t>tom</a:t>
            </a:r>
            <a:r>
              <a:rPr lang="zh-CN" altLang="en-US" sz="1400" dirty="0">
                <a:solidFill>
                  <a:srgbClr val="FF0000"/>
                </a:solidFill>
              </a:rPr>
              <a:t> </a:t>
            </a:r>
            <a:r>
              <a:rPr lang="en-US" altLang="zh-CN" sz="1400" dirty="0">
                <a:solidFill>
                  <a:srgbClr val="FF0000"/>
                </a:solidFill>
              </a:rPr>
              <a:t>1000</a:t>
            </a:r>
            <a:r>
              <a:rPr lang="zh-CN" altLang="en-US" sz="1400" dirty="0">
                <a:solidFill>
                  <a:srgbClr val="FF0000"/>
                </a:solidFill>
              </a:rPr>
              <a:t>，</a:t>
            </a:r>
            <a:r>
              <a:rPr lang="en-US" altLang="zh-CN" sz="1400" dirty="0">
                <a:solidFill>
                  <a:srgbClr val="FF0000"/>
                </a:solidFill>
              </a:rPr>
              <a:t>bob</a:t>
            </a:r>
            <a:r>
              <a:rPr lang="zh-CN" altLang="en-US" sz="1400" dirty="0">
                <a:solidFill>
                  <a:srgbClr val="FF0000"/>
                </a:solidFill>
              </a:rPr>
              <a:t> </a:t>
            </a:r>
            <a:r>
              <a:rPr lang="en-US" altLang="zh-CN" sz="1400" dirty="0">
                <a:solidFill>
                  <a:srgbClr val="FF0000"/>
                </a:solidFill>
              </a:rPr>
              <a:t>0</a:t>
            </a:r>
            <a:endParaRPr lang="en-US" altLang="zh-CN" sz="1400" dirty="0">
              <a:solidFill>
                <a:srgbClr val="FF0000"/>
              </a:solidFill>
            </a:endParaRPr>
          </a:p>
          <a:p>
            <a:pPr>
              <a:lnSpc>
                <a:spcPct val="150000"/>
              </a:lnSpc>
            </a:pPr>
            <a:r>
              <a:rPr lang="zh-CN" altLang="en-US" sz="1400" dirty="0">
                <a:solidFill>
                  <a:srgbClr val="FF0000"/>
                </a:solidFill>
              </a:rPr>
              <a:t>（</a:t>
            </a:r>
            <a:r>
              <a:rPr lang="en-US" altLang="zh-CN" sz="1400" dirty="0">
                <a:solidFill>
                  <a:srgbClr val="FF0000"/>
                </a:solidFill>
              </a:rPr>
              <a:t>tips:</a:t>
            </a:r>
            <a:r>
              <a:rPr lang="zh-CN" altLang="en-US" sz="1400" dirty="0">
                <a:solidFill>
                  <a:srgbClr val="FF0000"/>
                </a:solidFill>
              </a:rPr>
              <a:t> </a:t>
            </a:r>
            <a:r>
              <a:rPr lang="en-US" altLang="zh-CN" sz="1400" dirty="0" err="1">
                <a:solidFill>
                  <a:srgbClr val="FF0000"/>
                </a:solidFill>
              </a:rPr>
              <a:t>innoDB</a:t>
            </a:r>
            <a:r>
              <a:rPr lang="zh-CN" altLang="en-US" sz="1400" dirty="0">
                <a:solidFill>
                  <a:srgbClr val="FF0000"/>
                </a:solidFill>
              </a:rPr>
              <a:t> 对一般的</a:t>
            </a:r>
            <a:r>
              <a:rPr lang="en-US" altLang="zh-CN" sz="1400" dirty="0">
                <a:solidFill>
                  <a:srgbClr val="FF0000"/>
                </a:solidFill>
              </a:rPr>
              <a:t>select</a:t>
            </a:r>
            <a:r>
              <a:rPr lang="zh-CN" altLang="en-US" sz="1400" dirty="0">
                <a:solidFill>
                  <a:srgbClr val="FF0000"/>
                </a:solidFill>
              </a:rPr>
              <a:t>仅作快照读，共享锁（</a:t>
            </a:r>
            <a:r>
              <a:rPr lang="en-US" altLang="zh-CN" sz="1400" dirty="0">
                <a:solidFill>
                  <a:srgbClr val="FF0000"/>
                </a:solidFill>
              </a:rPr>
              <a:t>S</a:t>
            </a:r>
            <a:r>
              <a:rPr lang="zh-CN" altLang="en-US" sz="1400" dirty="0">
                <a:solidFill>
                  <a:srgbClr val="FF0000"/>
                </a:solidFill>
              </a:rPr>
              <a:t>锁）读需要设置 </a:t>
            </a:r>
            <a:r>
              <a:rPr lang="en-US" altLang="zh-CN" sz="1400" dirty="0">
                <a:solidFill>
                  <a:srgbClr val="FF0000"/>
                </a:solidFill>
              </a:rPr>
              <a:t>lock in share mode;</a:t>
            </a:r>
            <a:r>
              <a:rPr lang="zh-CN" altLang="en-US" sz="1400" dirty="0">
                <a:solidFill>
                  <a:srgbClr val="FF0000"/>
                </a:solidFill>
              </a:rPr>
              <a:t>）</a:t>
            </a:r>
            <a:endParaRPr lang="en-US" altLang="zh-CN" sz="1400"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2201563" cy="511876"/>
            <a:chOff x="1187820" y="652928"/>
            <a:chExt cx="2201563" cy="511876"/>
          </a:xfrm>
        </p:grpSpPr>
        <p:sp>
          <p:nvSpPr>
            <p:cNvPr id="7" name="文本框 6"/>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1242204" y="1758120"/>
            <a:ext cx="9282022" cy="33855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600" dirty="0"/>
              <a:t>幻读</a:t>
            </a:r>
            <a:r>
              <a:rPr lang="en-US" altLang="zh-CN" sz="1600" dirty="0"/>
              <a:t>1</a:t>
            </a:r>
            <a:endParaRPr lang="en-US" altLang="zh-CN" sz="1600" dirty="0"/>
          </a:p>
        </p:txBody>
      </p:sp>
      <p:sp>
        <p:nvSpPr>
          <p:cNvPr id="10" name="文本框 9"/>
          <p:cNvSpPr txBox="1"/>
          <p:nvPr/>
        </p:nvSpPr>
        <p:spPr>
          <a:xfrm>
            <a:off x="4074161" y="46"/>
            <a:ext cx="7465170" cy="2399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zh-CN" altLang="en-US" sz="1600" b="1" dirty="0">
                <a:solidFill>
                  <a:srgbClr val="FF0000"/>
                </a:solidFill>
              </a:rPr>
              <a:t>请在</a:t>
            </a:r>
            <a:r>
              <a:rPr lang="en-US" altLang="zh-CN" sz="1600" b="1" dirty="0">
                <a:solidFill>
                  <a:srgbClr val="FF0000"/>
                </a:solidFill>
              </a:rPr>
              <a:t>word</a:t>
            </a:r>
            <a:r>
              <a:rPr lang="zh-CN" altLang="en-US" sz="1600" b="1" dirty="0">
                <a:solidFill>
                  <a:srgbClr val="FF0000"/>
                </a:solidFill>
              </a:rPr>
              <a:t>或</a:t>
            </a:r>
            <a:r>
              <a:rPr lang="en-US" altLang="zh-CN" sz="1600" b="1" dirty="0">
                <a:solidFill>
                  <a:srgbClr val="FF0000"/>
                </a:solidFill>
              </a:rPr>
              <a:t>pdf</a:t>
            </a:r>
            <a:r>
              <a:rPr lang="zh-CN" altLang="en-US" sz="1600" b="1" dirty="0">
                <a:solidFill>
                  <a:srgbClr val="FF0000"/>
                </a:solidFill>
              </a:rPr>
              <a:t>中标明题号，给出对应输出结果，并附带截图</a:t>
            </a:r>
            <a:endParaRPr lang="en-US" altLang="zh-CN" sz="1600" b="1" dirty="0">
              <a:solidFill>
                <a:srgbClr val="FF0000"/>
              </a:solidFill>
            </a:endParaRPr>
          </a:p>
          <a:p>
            <a:pPr>
              <a:lnSpc>
                <a:spcPct val="150000"/>
              </a:lnSpc>
            </a:pPr>
            <a:r>
              <a:rPr lang="en-US" altLang="zh-CN" sz="1400" dirty="0">
                <a:solidFill>
                  <a:srgbClr val="FF0000"/>
                </a:solidFill>
              </a:rPr>
              <a:t>Q6:</a:t>
            </a:r>
            <a:r>
              <a:rPr lang="zh-CN" altLang="en-US" sz="1400" dirty="0">
                <a:solidFill>
                  <a:srgbClr val="FF0000"/>
                </a:solidFill>
              </a:rPr>
              <a:t> 按照表格顺序执行，给出语句</a:t>
            </a:r>
            <a:r>
              <a:rPr lang="en-US" altLang="zh-CN" sz="1400" dirty="0">
                <a:solidFill>
                  <a:srgbClr val="FF0000"/>
                </a:solidFill>
              </a:rPr>
              <a:t>2</a:t>
            </a:r>
            <a:r>
              <a:rPr lang="zh-CN" altLang="en-US" sz="1400" dirty="0">
                <a:solidFill>
                  <a:srgbClr val="FF0000"/>
                </a:solidFill>
              </a:rPr>
              <a:t>、语句</a:t>
            </a:r>
            <a:r>
              <a:rPr lang="en-US" altLang="zh-CN" sz="1400" dirty="0">
                <a:solidFill>
                  <a:srgbClr val="FF0000"/>
                </a:solidFill>
              </a:rPr>
              <a:t>4</a:t>
            </a:r>
            <a:r>
              <a:rPr lang="zh-CN" altLang="en-US" sz="1400" dirty="0">
                <a:solidFill>
                  <a:srgbClr val="FF0000"/>
                </a:solidFill>
              </a:rPr>
              <a:t>、语句</a:t>
            </a:r>
            <a:r>
              <a:rPr lang="en-US" altLang="zh-CN" sz="1400" dirty="0">
                <a:solidFill>
                  <a:srgbClr val="FF0000"/>
                </a:solidFill>
              </a:rPr>
              <a:t>6</a:t>
            </a:r>
            <a:r>
              <a:rPr lang="zh-CN" altLang="en-US" sz="1400" dirty="0">
                <a:solidFill>
                  <a:srgbClr val="FF0000"/>
                </a:solidFill>
              </a:rPr>
              <a:t>和语句</a:t>
            </a:r>
            <a:r>
              <a:rPr lang="en-US" altLang="zh-CN" sz="1400" dirty="0">
                <a:solidFill>
                  <a:srgbClr val="FF0000"/>
                </a:solidFill>
              </a:rPr>
              <a:t>7</a:t>
            </a:r>
            <a:r>
              <a:rPr lang="zh-CN" altLang="en-US" sz="1400" dirty="0">
                <a:solidFill>
                  <a:srgbClr val="FF0000"/>
                </a:solidFill>
              </a:rPr>
              <a:t>的输出结果</a:t>
            </a:r>
            <a:endParaRPr lang="en-US" altLang="zh-CN" sz="1400" dirty="0">
              <a:solidFill>
                <a:srgbClr val="FF0000"/>
              </a:solidFill>
            </a:endParaRPr>
          </a:p>
          <a:p>
            <a:pPr>
              <a:lnSpc>
                <a:spcPct val="150000"/>
              </a:lnSpc>
            </a:pPr>
            <a:r>
              <a:rPr lang="en-US" altLang="zh-CN" sz="1400" dirty="0">
                <a:solidFill>
                  <a:srgbClr val="FF0000"/>
                </a:solidFill>
              </a:rPr>
              <a:t>Q7:</a:t>
            </a:r>
            <a:r>
              <a:rPr lang="zh-CN" altLang="en-US" sz="1400" dirty="0">
                <a:solidFill>
                  <a:srgbClr val="FF0000"/>
                </a:solidFill>
              </a:rPr>
              <a:t> 将语句</a:t>
            </a:r>
            <a:r>
              <a:rPr lang="en-US" altLang="zh-CN" sz="1400" dirty="0">
                <a:solidFill>
                  <a:srgbClr val="FF0000"/>
                </a:solidFill>
              </a:rPr>
              <a:t>1</a:t>
            </a:r>
            <a:r>
              <a:rPr lang="zh-CN" altLang="en-US" sz="1400" dirty="0">
                <a:solidFill>
                  <a:srgbClr val="FF0000"/>
                </a:solidFill>
              </a:rPr>
              <a:t>，语句</a:t>
            </a:r>
            <a:r>
              <a:rPr lang="en-US" altLang="zh-CN" sz="1400" dirty="0">
                <a:solidFill>
                  <a:srgbClr val="FF0000"/>
                </a:solidFill>
              </a:rPr>
              <a:t>3</a:t>
            </a:r>
            <a:r>
              <a:rPr lang="zh-CN" altLang="en-US" sz="1400" dirty="0">
                <a:solidFill>
                  <a:srgbClr val="FF0000"/>
                </a:solidFill>
              </a:rPr>
              <a:t>的隔离级别修改为</a:t>
            </a:r>
            <a:r>
              <a:rPr lang="en-US" altLang="zh-CN" sz="1400" dirty="0">
                <a:solidFill>
                  <a:srgbClr val="FF0000"/>
                </a:solidFill>
              </a:rPr>
              <a:t> serializable</a:t>
            </a:r>
            <a:r>
              <a:rPr lang="zh-CN" altLang="en-US" sz="1400" dirty="0">
                <a:solidFill>
                  <a:srgbClr val="FF0000"/>
                </a:solidFill>
              </a:rPr>
              <a:t>，重新执行，记录语句</a:t>
            </a:r>
            <a:r>
              <a:rPr lang="en-US" altLang="zh-CN" sz="1400" dirty="0">
                <a:solidFill>
                  <a:srgbClr val="FF0000"/>
                </a:solidFill>
              </a:rPr>
              <a:t>2</a:t>
            </a:r>
            <a:r>
              <a:rPr lang="zh-CN" altLang="en-US" sz="1400" dirty="0">
                <a:solidFill>
                  <a:srgbClr val="FF0000"/>
                </a:solidFill>
              </a:rPr>
              <a:t>和语句</a:t>
            </a:r>
            <a:r>
              <a:rPr lang="en-US" altLang="zh-CN" sz="1400" dirty="0">
                <a:solidFill>
                  <a:srgbClr val="FF0000"/>
                </a:solidFill>
              </a:rPr>
              <a:t>4</a:t>
            </a:r>
            <a:r>
              <a:rPr lang="zh-CN" altLang="en-US" sz="1400" dirty="0">
                <a:solidFill>
                  <a:srgbClr val="FF0000"/>
                </a:solidFill>
              </a:rPr>
              <a:t>的输出结果</a:t>
            </a:r>
            <a:endParaRPr lang="zh-CN" altLang="en-US" sz="1400" dirty="0">
              <a:solidFill>
                <a:srgbClr val="FF0000"/>
              </a:solidFill>
            </a:endParaRPr>
          </a:p>
          <a:p>
            <a:pPr>
              <a:lnSpc>
                <a:spcPct val="150000"/>
              </a:lnSpc>
            </a:pPr>
            <a:r>
              <a:rPr lang="zh-CN" altLang="en-US" sz="1400" dirty="0">
                <a:solidFill>
                  <a:srgbClr val="FF0000"/>
                </a:solidFill>
                <a:sym typeface="+mn-ea"/>
              </a:rPr>
              <a:t>（注意在修改隔离级别之前先</a:t>
            </a:r>
            <a:r>
              <a:rPr lang="en-US" altLang="zh-CN" sz="1400" dirty="0">
                <a:solidFill>
                  <a:srgbClr val="FF0000"/>
                </a:solidFill>
                <a:sym typeface="+mn-ea"/>
              </a:rPr>
              <a:t>commit</a:t>
            </a:r>
            <a:r>
              <a:rPr lang="zh-CN" altLang="en-US" sz="1400" dirty="0">
                <a:solidFill>
                  <a:srgbClr val="FF0000"/>
                </a:solidFill>
                <a:sym typeface="+mn-ea"/>
              </a:rPr>
              <a:t>一下两个事务！）</a:t>
            </a:r>
            <a:endParaRPr lang="en-US" altLang="zh-CN" sz="1400" dirty="0">
              <a:solidFill>
                <a:srgbClr val="FF0000"/>
              </a:solidFill>
            </a:endParaRPr>
          </a:p>
          <a:p>
            <a:pPr>
              <a:lnSpc>
                <a:spcPct val="150000"/>
              </a:lnSpc>
            </a:pPr>
            <a:r>
              <a:rPr lang="en-US" altLang="zh-CN" sz="1400" dirty="0">
                <a:solidFill>
                  <a:srgbClr val="FF0000"/>
                </a:solidFill>
              </a:rPr>
              <a:t>Q8: </a:t>
            </a:r>
            <a:r>
              <a:rPr lang="zh-CN" altLang="en-US" sz="1400" dirty="0">
                <a:solidFill>
                  <a:srgbClr val="FF0000"/>
                </a:solidFill>
              </a:rPr>
              <a:t>若语句</a:t>
            </a:r>
            <a:r>
              <a:rPr lang="en-US" altLang="zh-CN" sz="1400" dirty="0">
                <a:solidFill>
                  <a:srgbClr val="FF0000"/>
                </a:solidFill>
              </a:rPr>
              <a:t>2</a:t>
            </a:r>
            <a:r>
              <a:rPr lang="zh-CN" altLang="en-US" sz="1400" dirty="0">
                <a:solidFill>
                  <a:srgbClr val="FF0000"/>
                </a:solidFill>
              </a:rPr>
              <a:t> 增加了 </a:t>
            </a:r>
            <a:r>
              <a:rPr lang="en-US" altLang="zh-CN" sz="1400" dirty="0">
                <a:solidFill>
                  <a:srgbClr val="FF0000"/>
                </a:solidFill>
              </a:rPr>
              <a:t>lock in share mode</a:t>
            </a:r>
            <a:r>
              <a:rPr lang="en-GB" altLang="zh-CN" sz="1400" dirty="0">
                <a:solidFill>
                  <a:srgbClr val="FF0000"/>
                </a:solidFill>
              </a:rPr>
              <a:t>;</a:t>
            </a:r>
            <a:r>
              <a:rPr lang="zh-CN" altLang="en-US" sz="1400" dirty="0">
                <a:solidFill>
                  <a:srgbClr val="FF0000"/>
                </a:solidFill>
              </a:rPr>
              <a:t> 的设置，</a:t>
            </a:r>
            <a:r>
              <a:rPr lang="en-US" altLang="zh-CN" sz="1400" dirty="0">
                <a:solidFill>
                  <a:srgbClr val="FF0000"/>
                </a:solidFill>
              </a:rPr>
              <a:t>T2</a:t>
            </a:r>
            <a:r>
              <a:rPr lang="zh-CN" altLang="en-US" sz="1400" dirty="0">
                <a:solidFill>
                  <a:srgbClr val="FF0000"/>
                </a:solidFill>
              </a:rPr>
              <a:t>中语句 </a:t>
            </a:r>
            <a:r>
              <a:rPr lang="en-US" altLang="zh-CN" sz="1400" dirty="0">
                <a:solidFill>
                  <a:srgbClr val="FF0000"/>
                </a:solidFill>
              </a:rPr>
              <a:t>5</a:t>
            </a:r>
            <a:r>
              <a:rPr lang="zh-CN" altLang="en-US" sz="1400" dirty="0">
                <a:solidFill>
                  <a:srgbClr val="FF0000"/>
                </a:solidFill>
              </a:rPr>
              <a:t> 会阻塞；请结合两种隔离级别下解锁前后的现象，分析阻塞原因。</a:t>
            </a:r>
            <a:endParaRPr lang="en-US" altLang="zh-CN" sz="1400" dirty="0">
              <a:solidFill>
                <a:srgbClr val="FF0000"/>
              </a:solidFill>
            </a:endParaRPr>
          </a:p>
          <a:p>
            <a:pPr>
              <a:lnSpc>
                <a:spcPct val="150000"/>
              </a:lnSpc>
            </a:pPr>
            <a:r>
              <a:rPr lang="zh-CN" altLang="en-US" sz="1400" dirty="0">
                <a:solidFill>
                  <a:srgbClr val="FF0000"/>
                </a:solidFill>
              </a:rPr>
              <a:t>注意：以上每次执行时需要确认表格数据还原为原始状态，即 </a:t>
            </a:r>
            <a:r>
              <a:rPr lang="en-US" altLang="zh-CN" sz="1400" dirty="0">
                <a:solidFill>
                  <a:srgbClr val="FF0000"/>
                </a:solidFill>
              </a:rPr>
              <a:t>tom</a:t>
            </a:r>
            <a:r>
              <a:rPr lang="zh-CN" altLang="en-US" sz="1400" dirty="0">
                <a:solidFill>
                  <a:srgbClr val="FF0000"/>
                </a:solidFill>
              </a:rPr>
              <a:t> </a:t>
            </a:r>
            <a:r>
              <a:rPr lang="en-US" altLang="zh-CN" sz="1400" dirty="0">
                <a:solidFill>
                  <a:srgbClr val="FF0000"/>
                </a:solidFill>
              </a:rPr>
              <a:t>1000</a:t>
            </a:r>
            <a:r>
              <a:rPr lang="zh-CN" altLang="en-US" sz="1400" dirty="0">
                <a:solidFill>
                  <a:srgbClr val="FF0000"/>
                </a:solidFill>
              </a:rPr>
              <a:t>，</a:t>
            </a:r>
            <a:r>
              <a:rPr lang="en-US" altLang="zh-CN" sz="1400" dirty="0">
                <a:solidFill>
                  <a:srgbClr val="FF0000"/>
                </a:solidFill>
              </a:rPr>
              <a:t>bob</a:t>
            </a:r>
            <a:r>
              <a:rPr lang="zh-CN" altLang="en-US" sz="1400" dirty="0">
                <a:solidFill>
                  <a:srgbClr val="FF0000"/>
                </a:solidFill>
              </a:rPr>
              <a:t> </a:t>
            </a:r>
            <a:r>
              <a:rPr lang="en-US" altLang="zh-CN" sz="1400" dirty="0">
                <a:solidFill>
                  <a:srgbClr val="FF0000"/>
                </a:solidFill>
              </a:rPr>
              <a:t>0</a:t>
            </a:r>
            <a:endParaRPr lang="en-US" altLang="zh-CN" sz="1400" dirty="0">
              <a:solidFill>
                <a:srgbClr val="FF0000"/>
              </a:solidFill>
            </a:endParaRPr>
          </a:p>
        </p:txBody>
      </p:sp>
      <p:graphicFrame>
        <p:nvGraphicFramePr>
          <p:cNvPr id="12" name="表格 11"/>
          <p:cNvGraphicFramePr>
            <a:graphicFrameLocks noGrp="1"/>
          </p:cNvGraphicFramePr>
          <p:nvPr/>
        </p:nvGraphicFramePr>
        <p:xfrm>
          <a:off x="884075" y="2334236"/>
          <a:ext cx="10133965" cy="4428490"/>
        </p:xfrm>
        <a:graphic>
          <a:graphicData uri="http://schemas.openxmlformats.org/drawingml/2006/table">
            <a:tbl>
              <a:tblPr/>
              <a:tblGrid>
                <a:gridCol w="594071"/>
                <a:gridCol w="4718050"/>
                <a:gridCol w="4822045"/>
              </a:tblGrid>
              <a:tr h="510239">
                <a:tc>
                  <a:txBody>
                    <a:bodyPr/>
                    <a:lstStyle/>
                    <a:p>
                      <a:pPr marL="0" marR="0">
                        <a:spcBef>
                          <a:spcPts val="0"/>
                        </a:spcBef>
                        <a:spcAft>
                          <a:spcPts val="0"/>
                        </a:spcAft>
                      </a:pPr>
                      <a:r>
                        <a:rPr lang="zh-CN" altLang="en-US" sz="1500" dirty="0">
                          <a:effectLst/>
                        </a:rPr>
                        <a:t>时间</a:t>
                      </a:r>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dirty="0">
                          <a:effectLst/>
                        </a:rPr>
                        <a:t>session1</a:t>
                      </a:r>
                      <a:endParaRPr lang="en-GB"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dirty="0">
                          <a:effectLst/>
                        </a:rPr>
                        <a:t>session2</a:t>
                      </a:r>
                      <a:endParaRPr lang="en-GB"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1454977">
                <a:tc>
                  <a:txBody>
                    <a:bodyPr/>
                    <a:lstStyle/>
                    <a:p>
                      <a:pPr marL="0" marR="0">
                        <a:spcBef>
                          <a:spcPts val="0"/>
                        </a:spcBef>
                        <a:spcAft>
                          <a:spcPts val="0"/>
                        </a:spcAft>
                      </a:pPr>
                      <a:r>
                        <a:rPr lang="en-GB" sz="1500">
                          <a:effectLst/>
                        </a:rPr>
                        <a:t>T1</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dirty="0">
                          <a:solidFill>
                            <a:srgbClr val="FF0000"/>
                          </a:solidFill>
                          <a:effectLst/>
                        </a:rPr>
                        <a:t>set session transaction isolation level</a:t>
                      </a:r>
                      <a:r>
                        <a:rPr lang="zh-CN" altLang="en-US" sz="1500" dirty="0">
                          <a:solidFill>
                            <a:srgbClr val="FF0000"/>
                          </a:solidFill>
                          <a:effectLst/>
                        </a:rPr>
                        <a:t> </a:t>
                      </a:r>
                      <a:r>
                        <a:rPr lang="en-US" altLang="zh-CN" sz="1500" dirty="0">
                          <a:solidFill>
                            <a:srgbClr val="FF0000"/>
                          </a:solidFill>
                          <a:effectLst/>
                        </a:rPr>
                        <a:t>repeatable</a:t>
                      </a:r>
                      <a:r>
                        <a:rPr lang="zh-CN" altLang="en-US" sz="1500" dirty="0">
                          <a:solidFill>
                            <a:srgbClr val="FF0000"/>
                          </a:solidFill>
                          <a:effectLst/>
                        </a:rPr>
                        <a:t> </a:t>
                      </a:r>
                      <a:r>
                        <a:rPr lang="en-US" altLang="zh-CN" sz="1500" dirty="0">
                          <a:solidFill>
                            <a:srgbClr val="FF0000"/>
                          </a:solidFill>
                          <a:effectLst/>
                        </a:rPr>
                        <a:t>read</a:t>
                      </a:r>
                      <a:r>
                        <a:rPr lang="en-GB" sz="1500" dirty="0">
                          <a:solidFill>
                            <a:srgbClr val="FF0000"/>
                          </a:solidFill>
                          <a:effectLst/>
                        </a:rPr>
                        <a:t>;</a:t>
                      </a:r>
                      <a:r>
                        <a:rPr lang="zh-CN" altLang="en-US" sz="1500" dirty="0">
                          <a:solidFill>
                            <a:srgbClr val="FF0000"/>
                          </a:solidFill>
                          <a:effectLst/>
                        </a:rPr>
                        <a:t> </a:t>
                      </a:r>
                      <a:r>
                        <a:rPr lang="en-US" altLang="zh-CN" sz="1500" dirty="0">
                          <a:solidFill>
                            <a:srgbClr val="FF0000"/>
                          </a:solidFill>
                          <a:effectLst/>
                        </a:rPr>
                        <a:t>//</a:t>
                      </a:r>
                      <a:r>
                        <a:rPr lang="zh-CN" altLang="en-US" sz="1500" dirty="0">
                          <a:solidFill>
                            <a:srgbClr val="FF0000"/>
                          </a:solidFill>
                          <a:effectLst/>
                        </a:rPr>
                        <a:t> 语句</a:t>
                      </a:r>
                      <a:r>
                        <a:rPr lang="en-US" altLang="zh-CN" sz="1500" dirty="0">
                          <a:solidFill>
                            <a:srgbClr val="FF0000"/>
                          </a:solidFill>
                          <a:effectLst/>
                        </a:rPr>
                        <a:t>1</a:t>
                      </a:r>
                      <a:endParaRPr lang="en-GB" sz="1500" dirty="0">
                        <a:solidFill>
                          <a:srgbClr val="FF0000"/>
                        </a:solidFill>
                        <a:effectLst/>
                      </a:endParaRPr>
                    </a:p>
                    <a:p>
                      <a:pPr marL="0" marR="0">
                        <a:spcBef>
                          <a:spcPts val="0"/>
                        </a:spcBef>
                        <a:spcAft>
                          <a:spcPts val="0"/>
                        </a:spcAft>
                      </a:pPr>
                      <a:r>
                        <a:rPr lang="en-GB" sz="1500" dirty="0">
                          <a:effectLst/>
                        </a:rPr>
                        <a:t>start transaction;</a:t>
                      </a:r>
                      <a:endParaRPr lang="en-GB" sz="1500" dirty="0">
                        <a:effectLst/>
                      </a:endParaRPr>
                    </a:p>
                    <a:p>
                      <a:pPr marL="0" marR="0">
                        <a:spcBef>
                          <a:spcPts val="0"/>
                        </a:spcBef>
                        <a:spcAft>
                          <a:spcPts val="0"/>
                        </a:spcAft>
                      </a:pPr>
                      <a:r>
                        <a:rPr lang="en-GB" sz="1500" dirty="0">
                          <a:effectLst/>
                        </a:rPr>
                        <a:t>set </a:t>
                      </a:r>
                      <a:r>
                        <a:rPr lang="en-GB" sz="1500" dirty="0" err="1">
                          <a:effectLst/>
                        </a:rPr>
                        <a:t>autocommit</a:t>
                      </a:r>
                      <a:r>
                        <a:rPr lang="en-GB" sz="1500" dirty="0">
                          <a:effectLst/>
                        </a:rPr>
                        <a:t> = 0;</a:t>
                      </a:r>
                      <a:endParaRPr lang="en-GB" sz="1500" dirty="0">
                        <a:effectLst/>
                      </a:endParaRPr>
                    </a:p>
                    <a:p>
                      <a:pPr marL="0" marR="0">
                        <a:spcBef>
                          <a:spcPts val="0"/>
                        </a:spcBef>
                        <a:spcAft>
                          <a:spcPts val="0"/>
                        </a:spcAft>
                      </a:pPr>
                      <a:r>
                        <a:rPr lang="en-GB" sz="1500" dirty="0">
                          <a:solidFill>
                            <a:srgbClr val="FF0000"/>
                          </a:solidFill>
                          <a:effectLst/>
                        </a:rPr>
                        <a:t>select * from account where </a:t>
                      </a:r>
                      <a:r>
                        <a:rPr lang="en-GB" sz="1500" kern="1200" dirty="0">
                          <a:solidFill>
                            <a:srgbClr val="FF0000"/>
                          </a:solidFill>
                          <a:effectLst/>
                          <a:latin typeface="+mn-lt"/>
                          <a:ea typeface="+mn-ea"/>
                          <a:cs typeface="+mn-cs"/>
                        </a:rPr>
                        <a:t>id &lt; 10</a:t>
                      </a:r>
                      <a:r>
                        <a:rPr lang="en-GB" sz="1500" dirty="0">
                          <a:solidFill>
                            <a:srgbClr val="FF0000"/>
                          </a:solidFill>
                          <a:effectLst/>
                        </a:rPr>
                        <a:t>; // 语句</a:t>
                      </a:r>
                      <a:r>
                        <a:rPr lang="en-US" altLang="zh-CN" sz="1500" dirty="0">
                          <a:solidFill>
                            <a:srgbClr val="FF0000"/>
                          </a:solidFill>
                          <a:effectLst/>
                        </a:rPr>
                        <a:t>2</a:t>
                      </a:r>
                      <a:endParaRPr lang="en-GB"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1701165">
                <a:tc>
                  <a:txBody>
                    <a:bodyPr/>
                    <a:lstStyle/>
                    <a:p>
                      <a:pPr marL="0" marR="0">
                        <a:spcBef>
                          <a:spcPts val="0"/>
                        </a:spcBef>
                        <a:spcAft>
                          <a:spcPts val="0"/>
                        </a:spcAft>
                      </a:pPr>
                      <a:r>
                        <a:rPr lang="en-GB" sz="1500">
                          <a:effectLst/>
                        </a:rPr>
                        <a:t>T2</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en-GB"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altLang="zh-CN" sz="1500" dirty="0">
                          <a:solidFill>
                            <a:srgbClr val="FF0000"/>
                          </a:solidFill>
                          <a:effectLst/>
                        </a:rPr>
                        <a:t>set session transaction isolation level</a:t>
                      </a:r>
                      <a:r>
                        <a:rPr lang="zh-CN" altLang="en-US" sz="1500" dirty="0">
                          <a:solidFill>
                            <a:srgbClr val="FF0000"/>
                          </a:solidFill>
                          <a:effectLst/>
                        </a:rPr>
                        <a:t> </a:t>
                      </a:r>
                      <a:r>
                        <a:rPr lang="en-US" altLang="zh-CN" sz="1500" dirty="0">
                          <a:solidFill>
                            <a:srgbClr val="FF0000"/>
                          </a:solidFill>
                          <a:effectLst/>
                        </a:rPr>
                        <a:t>repeatable</a:t>
                      </a:r>
                      <a:r>
                        <a:rPr lang="zh-CN" altLang="en-US" sz="1500" dirty="0">
                          <a:solidFill>
                            <a:srgbClr val="FF0000"/>
                          </a:solidFill>
                          <a:effectLst/>
                        </a:rPr>
                        <a:t> </a:t>
                      </a:r>
                      <a:r>
                        <a:rPr lang="en-US" altLang="zh-CN" sz="1500" dirty="0">
                          <a:solidFill>
                            <a:srgbClr val="FF0000"/>
                          </a:solidFill>
                          <a:effectLst/>
                        </a:rPr>
                        <a:t>read</a:t>
                      </a:r>
                      <a:r>
                        <a:rPr lang="en-GB" sz="1500" dirty="0">
                          <a:solidFill>
                            <a:srgbClr val="FF0000"/>
                          </a:solidFill>
                          <a:effectLst/>
                        </a:rPr>
                        <a:t>;</a:t>
                      </a:r>
                      <a:r>
                        <a:rPr lang="zh-CN" altLang="en-US" sz="1500" dirty="0">
                          <a:solidFill>
                            <a:srgbClr val="FF0000"/>
                          </a:solidFill>
                          <a:effectLst/>
                        </a:rPr>
                        <a:t> </a:t>
                      </a:r>
                      <a:r>
                        <a:rPr lang="en-US" altLang="zh-CN" sz="1500" dirty="0">
                          <a:solidFill>
                            <a:srgbClr val="FF0000"/>
                          </a:solidFill>
                          <a:effectLst/>
                        </a:rPr>
                        <a:t>//</a:t>
                      </a:r>
                      <a:r>
                        <a:rPr lang="zh-CN" altLang="en-US" sz="1500" dirty="0">
                          <a:solidFill>
                            <a:srgbClr val="FF0000"/>
                          </a:solidFill>
                          <a:effectLst/>
                        </a:rPr>
                        <a:t> 语句</a:t>
                      </a:r>
                      <a:r>
                        <a:rPr lang="en-US" altLang="zh-CN" sz="1500" dirty="0">
                          <a:solidFill>
                            <a:srgbClr val="FF0000"/>
                          </a:solidFill>
                          <a:effectLst/>
                        </a:rPr>
                        <a:t>3</a:t>
                      </a:r>
                      <a:endParaRPr lang="en-GB" sz="1500" dirty="0">
                        <a:solidFill>
                          <a:srgbClr val="FF0000"/>
                        </a:solidFill>
                        <a:effectLst/>
                      </a:endParaRPr>
                    </a:p>
                    <a:p>
                      <a:pPr marL="0" marR="0">
                        <a:spcBef>
                          <a:spcPts val="0"/>
                        </a:spcBef>
                        <a:spcAft>
                          <a:spcPts val="0"/>
                        </a:spcAft>
                      </a:pPr>
                      <a:r>
                        <a:rPr lang="en-GB" sz="1500" dirty="0">
                          <a:effectLst/>
                        </a:rPr>
                        <a:t>start transaction;</a:t>
                      </a:r>
                      <a:endParaRPr lang="en-GB" sz="1500" dirty="0">
                        <a:effectLst/>
                      </a:endParaRPr>
                    </a:p>
                    <a:p>
                      <a:pPr marL="0" marR="0" algn="l" defTabSz="914400" rtl="0" eaLnBrk="1" latinLnBrk="0" hangingPunct="1">
                        <a:spcBef>
                          <a:spcPts val="0"/>
                        </a:spcBef>
                        <a:spcAft>
                          <a:spcPts val="0"/>
                        </a:spcAft>
                      </a:pPr>
                      <a:r>
                        <a:rPr lang="en-GB" sz="1500" kern="1200" dirty="0">
                          <a:solidFill>
                            <a:srgbClr val="FF0000"/>
                          </a:solidFill>
                          <a:effectLst/>
                          <a:latin typeface="+mn-lt"/>
                          <a:ea typeface="+mn-ea"/>
                          <a:cs typeface="+mn-cs"/>
                        </a:rPr>
                        <a:t>insert into account values(3, </a:t>
                      </a:r>
                      <a:r>
                        <a:rPr lang="en-US" altLang="en-GB" sz="1500" kern="1200" dirty="0">
                          <a:solidFill>
                            <a:srgbClr val="FF0000"/>
                          </a:solidFill>
                          <a:effectLst/>
                          <a:latin typeface="+mn-lt"/>
                          <a:ea typeface="+mn-ea"/>
                          <a:cs typeface="+mn-cs"/>
                        </a:rPr>
                        <a:t>‘</a:t>
                      </a:r>
                      <a:r>
                        <a:rPr lang="en-GB" sz="1500" kern="1200" dirty="0" err="1">
                          <a:solidFill>
                            <a:srgbClr val="FF0000"/>
                          </a:solidFill>
                          <a:effectLst/>
                          <a:latin typeface="+mn-lt"/>
                          <a:ea typeface="+mn-ea"/>
                          <a:cs typeface="+mn-cs"/>
                        </a:rPr>
                        <a:t>alen</a:t>
                      </a:r>
                      <a:r>
                        <a:rPr lang="en-US" altLang="en-GB" sz="1500" kern="1200" dirty="0" err="1">
                          <a:solidFill>
                            <a:srgbClr val="FF0000"/>
                          </a:solidFill>
                          <a:effectLst/>
                          <a:latin typeface="+mn-lt"/>
                          <a:ea typeface="+mn-ea"/>
                          <a:cs typeface="+mn-cs"/>
                        </a:rPr>
                        <a:t>’0</a:t>
                      </a:r>
                      <a:r>
                        <a:rPr lang="en-GB" sz="1500" kern="1200" dirty="0">
                          <a:solidFill>
                            <a:srgbClr val="FF0000"/>
                          </a:solidFill>
                          <a:effectLst/>
                          <a:latin typeface="+mn-lt"/>
                          <a:ea typeface="+mn-ea"/>
                          <a:cs typeface="+mn-cs"/>
                        </a:rPr>
                        <a:t>, 0); </a:t>
                      </a:r>
                      <a:r>
                        <a:rPr lang="zh-CN" altLang="en-US" sz="1500" kern="1200" dirty="0">
                          <a:solidFill>
                            <a:srgbClr val="FF0000"/>
                          </a:solidFill>
                          <a:effectLst/>
                          <a:latin typeface="+mn-lt"/>
                          <a:ea typeface="+mn-ea"/>
                          <a:cs typeface="+mn-cs"/>
                        </a:rPr>
                        <a:t> </a:t>
                      </a:r>
                      <a:r>
                        <a:rPr lang="en-US" altLang="zh-CN" sz="1500" kern="1200" dirty="0">
                          <a:solidFill>
                            <a:srgbClr val="FF0000"/>
                          </a:solidFill>
                          <a:effectLst/>
                          <a:latin typeface="+mn-lt"/>
                          <a:ea typeface="+mn-ea"/>
                          <a:cs typeface="+mn-cs"/>
                        </a:rPr>
                        <a:t>//</a:t>
                      </a:r>
                      <a:r>
                        <a:rPr lang="zh-CN" altLang="en-US" sz="1500" kern="1200" dirty="0">
                          <a:solidFill>
                            <a:srgbClr val="FF0000"/>
                          </a:solidFill>
                          <a:effectLst/>
                          <a:latin typeface="+mn-lt"/>
                          <a:ea typeface="+mn-ea"/>
                          <a:cs typeface="+mn-cs"/>
                        </a:rPr>
                        <a:t> 语句</a:t>
                      </a:r>
                      <a:r>
                        <a:rPr lang="en-US" altLang="zh-CN" sz="1500" kern="1200" dirty="0">
                          <a:solidFill>
                            <a:srgbClr val="FF0000"/>
                          </a:solidFill>
                          <a:effectLst/>
                          <a:latin typeface="+mn-lt"/>
                          <a:ea typeface="+mn-ea"/>
                          <a:cs typeface="+mn-cs"/>
                        </a:rPr>
                        <a:t>5</a:t>
                      </a:r>
                      <a:endParaRPr lang="en-US" altLang="zh-CN" sz="1500" kern="1200" dirty="0">
                        <a:solidFill>
                          <a:srgbClr val="FF0000"/>
                        </a:solidFill>
                        <a:effectLst/>
                        <a:latin typeface="+mn-lt"/>
                        <a:ea typeface="+mn-ea"/>
                        <a:cs typeface="+mn-cs"/>
                      </a:endParaRPr>
                    </a:p>
                    <a:p>
                      <a:pPr marL="0" marR="0" algn="l" defTabSz="914400" rtl="0" eaLnBrk="1" latinLnBrk="0" hangingPunct="1">
                        <a:spcBef>
                          <a:spcPts val="0"/>
                        </a:spcBef>
                        <a:spcAft>
                          <a:spcPts val="0"/>
                        </a:spcAft>
                      </a:pPr>
                      <a:r>
                        <a:rPr lang="en-GB" sz="1500" dirty="0">
                          <a:solidFill>
                            <a:srgbClr val="FF0000"/>
                          </a:solidFill>
                          <a:effectLst/>
                          <a:sym typeface="+mn-ea"/>
                        </a:rPr>
                        <a:t>select * from account where id &lt; 10;</a:t>
                      </a:r>
                      <a:r>
                        <a:rPr lang="en-US" altLang="en-GB" sz="1500" dirty="0">
                          <a:solidFill>
                            <a:srgbClr val="FF0000"/>
                          </a:solidFill>
                          <a:effectLst/>
                          <a:sym typeface="+mn-ea"/>
                        </a:rPr>
                        <a:t> </a:t>
                      </a:r>
                      <a:r>
                        <a:rPr lang="en-US" altLang="zh-CN" sz="1500" dirty="0">
                          <a:solidFill>
                            <a:srgbClr val="FF0000"/>
                          </a:solidFill>
                          <a:effectLst/>
                          <a:sym typeface="+mn-ea"/>
                        </a:rPr>
                        <a:t>//</a:t>
                      </a:r>
                      <a:r>
                        <a:rPr lang="zh-CN" altLang="en-US" sz="1500" dirty="0">
                          <a:solidFill>
                            <a:srgbClr val="FF0000"/>
                          </a:solidFill>
                          <a:effectLst/>
                          <a:sym typeface="+mn-ea"/>
                        </a:rPr>
                        <a:t> 语句</a:t>
                      </a:r>
                      <a:r>
                        <a:rPr lang="en-US" altLang="zh-CN" sz="1500" dirty="0">
                          <a:solidFill>
                            <a:srgbClr val="FF0000"/>
                          </a:solidFill>
                          <a:effectLst/>
                          <a:sym typeface="+mn-ea"/>
                        </a:rPr>
                        <a:t>6</a:t>
                      </a:r>
                      <a:endParaRPr lang="en-US" altLang="zh-CN" sz="1500" kern="1200" dirty="0">
                        <a:solidFill>
                          <a:srgbClr val="FF0000"/>
                        </a:solidFill>
                        <a:effectLst/>
                        <a:latin typeface="+mn-lt"/>
                        <a:ea typeface="+mn-ea"/>
                        <a:cs typeface="+mn-cs"/>
                      </a:endParaRPr>
                    </a:p>
                    <a:p>
                      <a:pPr marL="0" marR="0" algn="l" defTabSz="914400" rtl="0" eaLnBrk="1" latinLnBrk="0" hangingPunct="1">
                        <a:spcBef>
                          <a:spcPts val="0"/>
                        </a:spcBef>
                        <a:spcAft>
                          <a:spcPts val="0"/>
                        </a:spcAft>
                      </a:pPr>
                      <a:r>
                        <a:rPr lang="en-US" altLang="zh-CN" sz="1500" kern="1200" dirty="0">
                          <a:solidFill>
                            <a:srgbClr val="FF0000"/>
                          </a:solidFill>
                          <a:effectLst/>
                          <a:latin typeface="+mn-lt"/>
                          <a:ea typeface="+mn-ea"/>
                          <a:cs typeface="+mn-cs"/>
                        </a:rPr>
                        <a:t>commit;</a:t>
                      </a:r>
                      <a:endParaRPr lang="en-GB"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306422">
                <a:tc>
                  <a:txBody>
                    <a:bodyPr/>
                    <a:lstStyle/>
                    <a:p>
                      <a:pPr marL="0" marR="0">
                        <a:spcBef>
                          <a:spcPts val="0"/>
                        </a:spcBef>
                        <a:spcAft>
                          <a:spcPts val="0"/>
                        </a:spcAft>
                      </a:pPr>
                      <a:r>
                        <a:rPr lang="en-GB" sz="1500">
                          <a:effectLst/>
                        </a:rPr>
                        <a:t>T3</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altLang="zh-CN" sz="1500" dirty="0">
                          <a:solidFill>
                            <a:srgbClr val="FF0000"/>
                          </a:solidFill>
                          <a:effectLst/>
                        </a:rPr>
                        <a:t>select * from account where id &lt; 10; // 语句</a:t>
                      </a:r>
                      <a:r>
                        <a:rPr lang="en-US" altLang="zh-CN" sz="1500" dirty="0">
                          <a:solidFill>
                            <a:srgbClr val="FF0000"/>
                          </a:solidFill>
                          <a:effectLst/>
                        </a:rPr>
                        <a:t>4</a:t>
                      </a:r>
                      <a:endParaRPr lang="en-US" altLang="zh-CN" sz="1500" dirty="0">
                        <a:solidFill>
                          <a:srgbClr val="FF0000"/>
                        </a:solidFill>
                        <a:effectLst/>
                      </a:endParaRPr>
                    </a:p>
                    <a:p>
                      <a:pPr marL="0" marR="0">
                        <a:spcBef>
                          <a:spcPts val="0"/>
                        </a:spcBef>
                        <a:spcAft>
                          <a:spcPts val="0"/>
                        </a:spcAft>
                      </a:pPr>
                      <a:r>
                        <a:rPr lang="en-GB" altLang="zh-CN" sz="1500" dirty="0">
                          <a:solidFill>
                            <a:srgbClr val="FF0000"/>
                          </a:solidFill>
                          <a:effectLst/>
                          <a:sym typeface="+mn-ea"/>
                        </a:rPr>
                        <a:t>update</a:t>
                      </a:r>
                      <a:r>
                        <a:rPr lang="zh-CN" altLang="en-US" sz="1500" dirty="0">
                          <a:solidFill>
                            <a:srgbClr val="FF0000"/>
                          </a:solidFill>
                          <a:effectLst/>
                          <a:sym typeface="+mn-ea"/>
                        </a:rPr>
                        <a:t> </a:t>
                      </a:r>
                      <a:r>
                        <a:rPr lang="en-US" altLang="zh-CN" sz="1500" dirty="0">
                          <a:solidFill>
                            <a:srgbClr val="FF0000"/>
                          </a:solidFill>
                          <a:effectLst/>
                          <a:sym typeface="+mn-ea"/>
                        </a:rPr>
                        <a:t>account set money = money+1000 where id=3</a:t>
                      </a:r>
                      <a:endParaRPr lang="en-US" altLang="zh-CN" sz="1500" dirty="0">
                        <a:solidFill>
                          <a:srgbClr val="FF0000"/>
                        </a:solidFill>
                        <a:effectLst/>
                        <a:sym typeface="+mn-ea"/>
                      </a:endParaRPr>
                    </a:p>
                    <a:p>
                      <a:pPr marL="0" marR="0">
                        <a:spcBef>
                          <a:spcPts val="0"/>
                        </a:spcBef>
                        <a:spcAft>
                          <a:spcPts val="0"/>
                        </a:spcAft>
                      </a:pPr>
                      <a:r>
                        <a:rPr lang="en-GB" altLang="zh-CN" sz="1500" dirty="0">
                          <a:solidFill>
                            <a:srgbClr val="FF0000"/>
                          </a:solidFill>
                          <a:effectLst/>
                          <a:sym typeface="+mn-ea"/>
                        </a:rPr>
                        <a:t>select * from account where id &lt; 10; // 语句</a:t>
                      </a:r>
                      <a:r>
                        <a:rPr lang="en-US" altLang="zh-CN" sz="1500" dirty="0">
                          <a:solidFill>
                            <a:srgbClr val="FF0000"/>
                          </a:solidFill>
                          <a:effectLst/>
                          <a:sym typeface="+mn-ea"/>
                        </a:rPr>
                        <a:t>7</a:t>
                      </a:r>
                      <a:endParaRPr lang="en-US" altLang="zh-CN"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2201563" cy="511876"/>
            <a:chOff x="1187820" y="652928"/>
            <a:chExt cx="2201563" cy="511876"/>
          </a:xfrm>
        </p:grpSpPr>
        <p:sp>
          <p:nvSpPr>
            <p:cNvPr id="7" name="文本框 6"/>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1242204" y="1758120"/>
            <a:ext cx="9282022" cy="33855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600" dirty="0"/>
              <a:t>幻读</a:t>
            </a:r>
            <a:r>
              <a:rPr lang="en-US" altLang="zh-CN" sz="1600" dirty="0"/>
              <a:t> – </a:t>
            </a:r>
            <a:r>
              <a:rPr lang="zh-CN" altLang="en-US" sz="1600" dirty="0"/>
              <a:t>行锁</a:t>
            </a:r>
            <a:endParaRPr lang="en-US" altLang="zh-CN" sz="1600" dirty="0"/>
          </a:p>
        </p:txBody>
      </p:sp>
      <p:sp>
        <p:nvSpPr>
          <p:cNvPr id="10" name="文本框 9"/>
          <p:cNvSpPr txBox="1"/>
          <p:nvPr/>
        </p:nvSpPr>
        <p:spPr>
          <a:xfrm>
            <a:off x="4074160" y="390417"/>
            <a:ext cx="7637667" cy="1398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zh-CN" altLang="en-US" sz="1600" b="1" dirty="0">
                <a:solidFill>
                  <a:srgbClr val="FF0000"/>
                </a:solidFill>
              </a:rPr>
              <a:t>请在</a:t>
            </a:r>
            <a:r>
              <a:rPr lang="en-US" altLang="zh-CN" sz="1600" b="1" dirty="0">
                <a:solidFill>
                  <a:srgbClr val="FF0000"/>
                </a:solidFill>
              </a:rPr>
              <a:t>word</a:t>
            </a:r>
            <a:r>
              <a:rPr lang="zh-CN" altLang="en-US" sz="1600" b="1" dirty="0">
                <a:solidFill>
                  <a:srgbClr val="FF0000"/>
                </a:solidFill>
              </a:rPr>
              <a:t>或</a:t>
            </a:r>
            <a:r>
              <a:rPr lang="en-US" altLang="zh-CN" sz="1600" b="1" dirty="0">
                <a:solidFill>
                  <a:srgbClr val="FF0000"/>
                </a:solidFill>
              </a:rPr>
              <a:t>pdf</a:t>
            </a:r>
            <a:r>
              <a:rPr lang="zh-CN" altLang="en-US" sz="1600" b="1" dirty="0">
                <a:solidFill>
                  <a:srgbClr val="FF0000"/>
                </a:solidFill>
              </a:rPr>
              <a:t>中标明题号，给出对应输出结果，并附带截图</a:t>
            </a:r>
            <a:endParaRPr lang="en-US" altLang="zh-CN" sz="1600" b="1" dirty="0">
              <a:solidFill>
                <a:srgbClr val="FF0000"/>
              </a:solidFill>
            </a:endParaRPr>
          </a:p>
          <a:p>
            <a:pPr>
              <a:lnSpc>
                <a:spcPct val="150000"/>
              </a:lnSpc>
            </a:pPr>
            <a:r>
              <a:rPr lang="en-US" altLang="zh-CN" sz="1400" dirty="0">
                <a:solidFill>
                  <a:srgbClr val="FF0000"/>
                </a:solidFill>
              </a:rPr>
              <a:t>Q9:</a:t>
            </a:r>
            <a:r>
              <a:rPr lang="zh-CN" altLang="en-US" sz="1400" dirty="0">
                <a:solidFill>
                  <a:srgbClr val="FF0000"/>
                </a:solidFill>
              </a:rPr>
              <a:t> 按照表格顺序执行，给出语句</a:t>
            </a:r>
            <a:r>
              <a:rPr lang="en-US" altLang="zh-CN" sz="1400" dirty="0">
                <a:solidFill>
                  <a:srgbClr val="FF0000"/>
                </a:solidFill>
              </a:rPr>
              <a:t>2</a:t>
            </a:r>
            <a:r>
              <a:rPr lang="zh-CN" altLang="en-US" sz="1400" dirty="0">
                <a:solidFill>
                  <a:srgbClr val="FF0000"/>
                </a:solidFill>
              </a:rPr>
              <a:t>、语句</a:t>
            </a:r>
            <a:r>
              <a:rPr lang="en-US" altLang="zh-CN" sz="1400" dirty="0">
                <a:solidFill>
                  <a:srgbClr val="FF0000"/>
                </a:solidFill>
              </a:rPr>
              <a:t>3</a:t>
            </a:r>
            <a:r>
              <a:rPr lang="zh-CN" altLang="en-US" sz="1400" dirty="0">
                <a:solidFill>
                  <a:srgbClr val="FF0000"/>
                </a:solidFill>
              </a:rPr>
              <a:t>的执行结果，并分析原因</a:t>
            </a:r>
            <a:endParaRPr lang="en-US" altLang="zh-CN" sz="1400" dirty="0">
              <a:solidFill>
                <a:srgbClr val="FF0000"/>
              </a:solidFill>
            </a:endParaRPr>
          </a:p>
          <a:p>
            <a:pPr>
              <a:lnSpc>
                <a:spcPct val="150000"/>
              </a:lnSpc>
            </a:pPr>
            <a:r>
              <a:rPr lang="zh-CN" altLang="en-US" sz="1400" dirty="0">
                <a:solidFill>
                  <a:srgbClr val="FF0000"/>
                </a:solidFill>
              </a:rPr>
              <a:t>注意：以上每次执行时需要确认表格数据还原为原始状态，即 </a:t>
            </a:r>
            <a:r>
              <a:rPr lang="en-US" altLang="zh-CN" sz="1400" dirty="0">
                <a:solidFill>
                  <a:srgbClr val="FF0000"/>
                </a:solidFill>
              </a:rPr>
              <a:t>tom</a:t>
            </a:r>
            <a:r>
              <a:rPr lang="zh-CN" altLang="en-US" sz="1400" dirty="0">
                <a:solidFill>
                  <a:srgbClr val="FF0000"/>
                </a:solidFill>
              </a:rPr>
              <a:t> </a:t>
            </a:r>
            <a:r>
              <a:rPr lang="en-US" altLang="zh-CN" sz="1400" dirty="0">
                <a:solidFill>
                  <a:srgbClr val="FF0000"/>
                </a:solidFill>
              </a:rPr>
              <a:t>1000</a:t>
            </a:r>
            <a:r>
              <a:rPr lang="zh-CN" altLang="en-US" sz="1400" dirty="0">
                <a:solidFill>
                  <a:srgbClr val="FF0000"/>
                </a:solidFill>
              </a:rPr>
              <a:t>，</a:t>
            </a:r>
            <a:r>
              <a:rPr lang="en-US" altLang="zh-CN" sz="1400" dirty="0">
                <a:solidFill>
                  <a:srgbClr val="FF0000"/>
                </a:solidFill>
              </a:rPr>
              <a:t>bob</a:t>
            </a:r>
            <a:r>
              <a:rPr lang="zh-CN" altLang="en-US" sz="1400" dirty="0">
                <a:solidFill>
                  <a:srgbClr val="FF0000"/>
                </a:solidFill>
              </a:rPr>
              <a:t> </a:t>
            </a:r>
            <a:r>
              <a:rPr lang="en-US" altLang="zh-CN" sz="1400" dirty="0">
                <a:solidFill>
                  <a:srgbClr val="FF0000"/>
                </a:solidFill>
              </a:rPr>
              <a:t>0</a:t>
            </a:r>
            <a:endParaRPr lang="en-US" altLang="zh-CN" sz="1400" dirty="0">
              <a:solidFill>
                <a:srgbClr val="FF0000"/>
              </a:solidFill>
            </a:endParaRPr>
          </a:p>
          <a:p>
            <a:pPr>
              <a:lnSpc>
                <a:spcPct val="150000"/>
              </a:lnSpc>
            </a:pPr>
            <a:r>
              <a:rPr lang="en-US" altLang="zh-CN" sz="1400" dirty="0">
                <a:solidFill>
                  <a:srgbClr val="FF0000"/>
                </a:solidFill>
              </a:rPr>
              <a:t>tips:</a:t>
            </a:r>
            <a:r>
              <a:rPr lang="zh-CN" altLang="en-US" sz="1400" dirty="0">
                <a:solidFill>
                  <a:srgbClr val="FF0000"/>
                </a:solidFill>
              </a:rPr>
              <a:t> </a:t>
            </a:r>
            <a:r>
              <a:rPr lang="en-US" altLang="zh-CN" sz="1400" dirty="0" err="1">
                <a:solidFill>
                  <a:srgbClr val="FF0000"/>
                </a:solidFill>
              </a:rPr>
              <a:t>innoDB</a:t>
            </a:r>
            <a:r>
              <a:rPr lang="zh-CN" altLang="en-US" sz="1400" dirty="0">
                <a:solidFill>
                  <a:srgbClr val="FF0000"/>
                </a:solidFill>
              </a:rPr>
              <a:t> 对</a:t>
            </a:r>
            <a:r>
              <a:rPr lang="en-US" altLang="zh-CN" sz="1400" dirty="0">
                <a:solidFill>
                  <a:srgbClr val="FF0000"/>
                </a:solidFill>
              </a:rPr>
              <a:t>insert/update/delete </a:t>
            </a:r>
            <a:r>
              <a:rPr lang="zh-CN" altLang="en-US" sz="1400" dirty="0">
                <a:solidFill>
                  <a:srgbClr val="FF0000"/>
                </a:solidFill>
              </a:rPr>
              <a:t>语句会加排他锁（</a:t>
            </a:r>
            <a:r>
              <a:rPr lang="en-US" altLang="zh-CN" sz="1400" dirty="0">
                <a:solidFill>
                  <a:srgbClr val="FF0000"/>
                </a:solidFill>
              </a:rPr>
              <a:t>X</a:t>
            </a:r>
            <a:r>
              <a:rPr lang="zh-CN" altLang="en-US" sz="1400" dirty="0">
                <a:solidFill>
                  <a:srgbClr val="FF0000"/>
                </a:solidFill>
              </a:rPr>
              <a:t>锁）</a:t>
            </a:r>
            <a:r>
              <a:rPr lang="en-US" altLang="zh-CN" sz="1400" dirty="0">
                <a:solidFill>
                  <a:srgbClr val="FF0000"/>
                </a:solidFill>
              </a:rPr>
              <a:t> </a:t>
            </a:r>
            <a:endParaRPr lang="en-US" altLang="zh-CN" sz="1400" dirty="0">
              <a:solidFill>
                <a:srgbClr val="FF0000"/>
              </a:solidFill>
            </a:endParaRPr>
          </a:p>
        </p:txBody>
      </p:sp>
      <p:graphicFrame>
        <p:nvGraphicFramePr>
          <p:cNvPr id="12" name="表格 11"/>
          <p:cNvGraphicFramePr>
            <a:graphicFrameLocks noGrp="1"/>
          </p:cNvGraphicFramePr>
          <p:nvPr/>
        </p:nvGraphicFramePr>
        <p:xfrm>
          <a:off x="1136805" y="2106143"/>
          <a:ext cx="10134166" cy="3573615"/>
        </p:xfrm>
        <a:graphic>
          <a:graphicData uri="http://schemas.openxmlformats.org/drawingml/2006/table">
            <a:tbl>
              <a:tblPr/>
              <a:tblGrid>
                <a:gridCol w="594071"/>
                <a:gridCol w="4699741"/>
                <a:gridCol w="4840354"/>
              </a:tblGrid>
              <a:tr h="510239">
                <a:tc>
                  <a:txBody>
                    <a:bodyPr/>
                    <a:lstStyle/>
                    <a:p>
                      <a:pPr marL="0" marR="0">
                        <a:spcBef>
                          <a:spcPts val="0"/>
                        </a:spcBef>
                        <a:spcAft>
                          <a:spcPts val="0"/>
                        </a:spcAft>
                      </a:pPr>
                      <a:r>
                        <a:rPr lang="zh-CN" altLang="en-US" sz="1500" dirty="0">
                          <a:effectLst/>
                        </a:rPr>
                        <a:t>时间</a:t>
                      </a:r>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dirty="0">
                          <a:effectLst/>
                        </a:rPr>
                        <a:t>session1</a:t>
                      </a:r>
                      <a:endParaRPr lang="en-GB"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a:effectLst/>
                        </a:rPr>
                        <a:t>session2</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1454977">
                <a:tc>
                  <a:txBody>
                    <a:bodyPr/>
                    <a:lstStyle/>
                    <a:p>
                      <a:pPr marL="0" marR="0">
                        <a:spcBef>
                          <a:spcPts val="0"/>
                        </a:spcBef>
                        <a:spcAft>
                          <a:spcPts val="0"/>
                        </a:spcAft>
                      </a:pPr>
                      <a:r>
                        <a:rPr lang="en-GB" sz="1500">
                          <a:effectLst/>
                        </a:rPr>
                        <a:t>T1</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dirty="0">
                          <a:solidFill>
                            <a:schemeClr val="tx1"/>
                          </a:solidFill>
                          <a:effectLst/>
                        </a:rPr>
                        <a:t>set session transaction isolation level</a:t>
                      </a:r>
                      <a:r>
                        <a:rPr lang="zh-CN" altLang="en-US" sz="1500" dirty="0">
                          <a:solidFill>
                            <a:schemeClr val="tx1"/>
                          </a:solidFill>
                          <a:effectLst/>
                        </a:rPr>
                        <a:t> </a:t>
                      </a:r>
                      <a:r>
                        <a:rPr lang="en-US" altLang="zh-CN" sz="1600" dirty="0">
                          <a:solidFill>
                            <a:schemeClr val="tx1"/>
                          </a:solidFill>
                        </a:rPr>
                        <a:t>serializable</a:t>
                      </a:r>
                      <a:r>
                        <a:rPr lang="en-GB" sz="1500" dirty="0">
                          <a:solidFill>
                            <a:schemeClr val="tx1"/>
                          </a:solidFill>
                          <a:effectLst/>
                        </a:rPr>
                        <a:t>;</a:t>
                      </a:r>
                      <a:r>
                        <a:rPr lang="zh-CN" altLang="en-US" sz="1500" dirty="0">
                          <a:solidFill>
                            <a:schemeClr val="tx1"/>
                          </a:solidFill>
                          <a:effectLst/>
                        </a:rPr>
                        <a:t> </a:t>
                      </a:r>
                      <a:endParaRPr lang="en-US" altLang="zh-CN" sz="1500" dirty="0">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500" kern="1200" dirty="0">
                          <a:solidFill>
                            <a:schemeClr val="tx1"/>
                          </a:solidFill>
                          <a:effectLst/>
                          <a:latin typeface="+mn-lt"/>
                          <a:ea typeface="+mn-ea"/>
                          <a:cs typeface="+mn-cs"/>
                        </a:rPr>
                        <a:t>set </a:t>
                      </a:r>
                      <a:r>
                        <a:rPr lang="en-US" altLang="zh-CN" sz="1500" kern="1200" dirty="0" err="1">
                          <a:solidFill>
                            <a:schemeClr val="tx1"/>
                          </a:solidFill>
                          <a:effectLst/>
                          <a:latin typeface="+mn-lt"/>
                          <a:ea typeface="+mn-ea"/>
                          <a:cs typeface="+mn-cs"/>
                        </a:rPr>
                        <a:t>autocommit</a:t>
                      </a:r>
                      <a:r>
                        <a:rPr lang="en-US" altLang="zh-CN" sz="1500" kern="1200" dirty="0">
                          <a:solidFill>
                            <a:schemeClr val="tx1"/>
                          </a:solidFill>
                          <a:effectLst/>
                          <a:latin typeface="+mn-lt"/>
                          <a:ea typeface="+mn-ea"/>
                          <a:cs typeface="+mn-cs"/>
                        </a:rPr>
                        <a:t> = 0; </a:t>
                      </a:r>
                      <a:endParaRPr lang="en-US" altLang="zh-CN" sz="1500" dirty="0">
                        <a:solidFill>
                          <a:schemeClr val="tx1"/>
                        </a:solidFill>
                        <a:effectLst/>
                      </a:endParaRPr>
                    </a:p>
                    <a:p>
                      <a:pPr marL="0" marR="0">
                        <a:spcBef>
                          <a:spcPts val="0"/>
                        </a:spcBef>
                        <a:spcAft>
                          <a:spcPts val="0"/>
                        </a:spcAft>
                      </a:pPr>
                      <a:r>
                        <a:rPr lang="en-GB" sz="1500" dirty="0">
                          <a:effectLst/>
                        </a:rPr>
                        <a:t>start transaction;</a:t>
                      </a:r>
                      <a:endParaRPr lang="en-GB" sz="1500" dirty="0">
                        <a:effectLst/>
                      </a:endParaRPr>
                    </a:p>
                    <a:p>
                      <a:pPr marL="0" marR="0" algn="l" defTabSz="914400" rtl="0" eaLnBrk="1" latinLnBrk="0" hangingPunct="1">
                        <a:spcBef>
                          <a:spcPts val="0"/>
                        </a:spcBef>
                        <a:spcAft>
                          <a:spcPts val="0"/>
                        </a:spcAft>
                      </a:pPr>
                      <a:r>
                        <a:rPr lang="en-US" altLang="zh-CN" sz="1500" kern="1200" dirty="0">
                          <a:solidFill>
                            <a:srgbClr val="FF0000"/>
                          </a:solidFill>
                          <a:effectLst/>
                          <a:latin typeface="+mn-lt"/>
                          <a:ea typeface="+mn-ea"/>
                          <a:cs typeface="+mn-cs"/>
                        </a:rPr>
                        <a:t>update account set money=money+1000 where id=1;</a:t>
                      </a:r>
                      <a:r>
                        <a:rPr lang="en-GB" altLang="zh-CN" sz="1500" dirty="0">
                          <a:solidFill>
                            <a:srgbClr val="FF0000"/>
                          </a:solidFill>
                          <a:effectLst/>
                        </a:rPr>
                        <a:t> //</a:t>
                      </a:r>
                      <a:r>
                        <a:rPr lang="zh-CN" altLang="en-US" sz="1500" dirty="0">
                          <a:solidFill>
                            <a:srgbClr val="FF0000"/>
                          </a:solidFill>
                          <a:effectLst/>
                        </a:rPr>
                        <a:t>语句</a:t>
                      </a:r>
                      <a:r>
                        <a:rPr lang="en-US" altLang="zh-CN" sz="1500" dirty="0">
                          <a:solidFill>
                            <a:srgbClr val="FF0000"/>
                          </a:solidFill>
                          <a:effectLst/>
                        </a:rPr>
                        <a:t>1</a:t>
                      </a:r>
                      <a:endParaRPr lang="en-GB" sz="1500" kern="1200" dirty="0">
                        <a:solidFill>
                          <a:srgbClr val="FF0000"/>
                        </a:solidFill>
                        <a:effectLst/>
                        <a:latin typeface="+mn-lt"/>
                        <a:ea typeface="+mn-ea"/>
                        <a:cs typeface="+mn-cs"/>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995555">
                <a:tc>
                  <a:txBody>
                    <a:bodyPr/>
                    <a:lstStyle/>
                    <a:p>
                      <a:pPr marL="0" marR="0">
                        <a:spcBef>
                          <a:spcPts val="0"/>
                        </a:spcBef>
                        <a:spcAft>
                          <a:spcPts val="0"/>
                        </a:spcAft>
                      </a:pPr>
                      <a:r>
                        <a:rPr lang="en-GB" sz="1500">
                          <a:effectLst/>
                        </a:rPr>
                        <a:t>T2</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altLang="zh-CN" sz="1500" dirty="0">
                          <a:solidFill>
                            <a:schemeClr val="tx1"/>
                          </a:solidFill>
                          <a:effectLst/>
                        </a:rPr>
                        <a:t>set session transaction isolation level</a:t>
                      </a:r>
                      <a:r>
                        <a:rPr lang="zh-CN" altLang="en-US" sz="1500" dirty="0">
                          <a:solidFill>
                            <a:schemeClr val="tx1"/>
                          </a:solidFill>
                          <a:effectLst/>
                        </a:rPr>
                        <a:t> </a:t>
                      </a:r>
                      <a:r>
                        <a:rPr lang="en-US" altLang="zh-CN" sz="1400" dirty="0">
                          <a:solidFill>
                            <a:schemeClr val="tx1"/>
                          </a:solidFill>
                        </a:rPr>
                        <a:t>serializable</a:t>
                      </a:r>
                      <a:r>
                        <a:rPr lang="en-GB" sz="1500" dirty="0">
                          <a:solidFill>
                            <a:schemeClr val="tx1"/>
                          </a:solidFill>
                          <a:effectLst/>
                        </a:rPr>
                        <a:t>;</a:t>
                      </a:r>
                      <a:r>
                        <a:rPr lang="zh-CN" altLang="en-US" sz="1500" dirty="0">
                          <a:solidFill>
                            <a:schemeClr val="tx1"/>
                          </a:solidFill>
                          <a:effectLst/>
                        </a:rPr>
                        <a:t> </a:t>
                      </a:r>
                      <a:endParaRPr lang="en-US" altLang="zh-CN" sz="1500" dirty="0">
                        <a:solidFill>
                          <a:schemeClr val="tx1"/>
                        </a:solidFill>
                        <a:effectLst/>
                      </a:endParaRPr>
                    </a:p>
                    <a:p>
                      <a:pPr marL="0" marR="0">
                        <a:spcBef>
                          <a:spcPts val="0"/>
                        </a:spcBef>
                        <a:spcAft>
                          <a:spcPts val="0"/>
                        </a:spcAft>
                      </a:pPr>
                      <a:r>
                        <a:rPr lang="en-GB" sz="1500" dirty="0">
                          <a:effectLst/>
                        </a:rPr>
                        <a:t>start transaction;</a:t>
                      </a:r>
                      <a:endParaRPr lang="en-GB" altLang="zh-CN" sz="1500" dirty="0">
                        <a:solidFill>
                          <a:srgbClr val="FF0000"/>
                        </a:solidFill>
                        <a:effectLst/>
                      </a:endParaRPr>
                    </a:p>
                    <a:p>
                      <a:pPr marL="0" marR="0">
                        <a:spcBef>
                          <a:spcPts val="0"/>
                        </a:spcBef>
                        <a:spcAft>
                          <a:spcPts val="0"/>
                        </a:spcAft>
                      </a:pPr>
                      <a:r>
                        <a:rPr lang="en-US" altLang="zh-CN" sz="1500" dirty="0">
                          <a:solidFill>
                            <a:srgbClr val="FF0000"/>
                          </a:solidFill>
                          <a:effectLst/>
                        </a:rPr>
                        <a:t>delete from account where id=1; // </a:t>
                      </a:r>
                      <a:r>
                        <a:rPr lang="zh-CN" altLang="en-US" sz="1500" dirty="0">
                          <a:solidFill>
                            <a:srgbClr val="FF0000"/>
                          </a:solidFill>
                          <a:effectLst/>
                        </a:rPr>
                        <a:t>语句</a:t>
                      </a:r>
                      <a:r>
                        <a:rPr lang="en-US" altLang="zh-CN" sz="1500" dirty="0">
                          <a:solidFill>
                            <a:srgbClr val="FF0000"/>
                          </a:solidFill>
                          <a:effectLst/>
                        </a:rPr>
                        <a:t>2</a:t>
                      </a:r>
                      <a:endParaRPr lang="en-US" altLang="zh-CN"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306422">
                <a:tc>
                  <a:txBody>
                    <a:bodyPr/>
                    <a:lstStyle/>
                    <a:p>
                      <a:pPr marL="0" marR="0">
                        <a:spcBef>
                          <a:spcPts val="0"/>
                        </a:spcBef>
                        <a:spcAft>
                          <a:spcPts val="0"/>
                        </a:spcAft>
                      </a:pPr>
                      <a:r>
                        <a:rPr lang="en-GB" sz="1500">
                          <a:effectLst/>
                        </a:rPr>
                        <a:t>T3</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US" altLang="zh-CN" sz="1500" dirty="0">
                          <a:solidFill>
                            <a:schemeClr val="tx1"/>
                          </a:solidFill>
                          <a:effectLst/>
                        </a:rPr>
                        <a:t>commit;</a:t>
                      </a:r>
                      <a:endParaRPr lang="en-US" altLang="zh-CN" sz="1500" dirty="0">
                        <a:solidFill>
                          <a:schemeClr val="tx1"/>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306422">
                <a:tc>
                  <a:txBody>
                    <a:bodyPr/>
                    <a:lstStyle/>
                    <a:p>
                      <a:pPr marL="0" marR="0">
                        <a:spcBef>
                          <a:spcPts val="0"/>
                        </a:spcBef>
                        <a:spcAft>
                          <a:spcPts val="0"/>
                        </a:spcAft>
                      </a:pPr>
                      <a:r>
                        <a:rPr lang="en-US" altLang="zh-CN" sz="1500" dirty="0">
                          <a:effectLst/>
                        </a:rPr>
                        <a:t>T4</a:t>
                      </a:r>
                      <a:endParaRPr lang="en-GB"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endParaRPr lang="en-US" altLang="zh-CN"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500" dirty="0">
                          <a:solidFill>
                            <a:srgbClr val="FF0000"/>
                          </a:solidFill>
                          <a:effectLst/>
                        </a:rPr>
                        <a:t>delete from account where id=1; // </a:t>
                      </a:r>
                      <a:r>
                        <a:rPr lang="zh-CN" altLang="en-US" sz="1500" dirty="0">
                          <a:solidFill>
                            <a:srgbClr val="FF0000"/>
                          </a:solidFill>
                          <a:effectLst/>
                        </a:rPr>
                        <a:t>语句</a:t>
                      </a:r>
                      <a:r>
                        <a:rPr lang="en-US" altLang="zh-CN" sz="1500" dirty="0">
                          <a:solidFill>
                            <a:srgbClr val="FF0000"/>
                          </a:solidFill>
                          <a:effectLst/>
                        </a:rPr>
                        <a:t>3</a:t>
                      </a:r>
                      <a:endParaRPr lang="en-US" altLang="zh-CN"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bl>
          </a:graphicData>
        </a:graphic>
      </p:graphicFrame>
    </p:spTree>
  </p:cSld>
  <p:clrMapOvr>
    <a:masterClrMapping/>
  </p:clrMapOvr>
</p:sld>
</file>

<file path=ppt/tags/tag1.xml><?xml version="1.0" encoding="utf-8"?>
<p:tagLst xmlns:p="http://schemas.openxmlformats.org/presentationml/2006/main">
  <p:tag name="commondata" val="eyJoZGlkIjoiYTg1MzUzYjM1ZGFmNDNhNDMyNzY0NzVhYWMxZDEyYm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7413</Words>
  <Application>WPS 演示</Application>
  <PresentationFormat>宽屏</PresentationFormat>
  <Paragraphs>489</Paragraphs>
  <Slides>23</Slides>
  <Notes>11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宋体</vt:lpstr>
      <vt:lpstr>Wingdings</vt:lpstr>
      <vt:lpstr>等线</vt:lpstr>
      <vt:lpstr>微软雅黑</vt:lpstr>
      <vt:lpstr>思源黑体 CN Light</vt:lpstr>
      <vt:lpstr>Segoe UI Light</vt:lpstr>
      <vt:lpstr>等线 Light</vt:lpstr>
      <vt:lpstr>Arial Unicode MS</vt:lpstr>
      <vt:lpstr>Calibri</vt:lpstr>
      <vt:lpstr>黑体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C2H6 _</dc:creator>
  <cp:lastModifiedBy>21373272高嘉轩</cp:lastModifiedBy>
  <cp:revision>695</cp:revision>
  <dcterms:created xsi:type="dcterms:W3CDTF">2019-03-19T10:42:00Z</dcterms:created>
  <dcterms:modified xsi:type="dcterms:W3CDTF">2024-05-12T09:53:00Z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CB9DDF2BD31D415B90B123921B27F8ED_12</vt:lpwstr>
  </property>
  <property fmtid="{D5CDD505-2E9C-101B-9397-08002B2CF9AE}" pid="3" name="KSOProductBuildVer">
    <vt:lpwstr>2052-12.1.0.16729</vt:lpwstr>
  </property>
</Properties>
</file>