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/KoTnJZ4P+XAo//ve0s2M3k67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1.png"/><Relationship Id="rId3" Type="http://schemas.openxmlformats.org/officeDocument/2006/relationships/image" Target="../media/image1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To start,  let’s provide you with an overview of Oracle’s EPM System.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6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" type="body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7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8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8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9"/>
          <p:cNvSpPr txBox="1"/>
          <p:nvPr>
            <p:ph idx="2" type="body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9"/>
          <p:cNvSpPr txBox="1"/>
          <p:nvPr>
            <p:ph idx="3" type="body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9"/>
          <p:cNvSpPr txBox="1"/>
          <p:nvPr>
            <p:ph idx="4" type="body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9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3575050" y="273051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3.jpg"/><Relationship Id="rId5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2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8.jpg"/><Relationship Id="rId6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11" Type="http://schemas.openxmlformats.org/officeDocument/2006/relationships/image" Target="../media/image3.png"/><Relationship Id="rId10" Type="http://schemas.openxmlformats.org/officeDocument/2006/relationships/oleObject" Target="../embeddings/oleObject3.bin"/><Relationship Id="rId9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619296" y="4113592"/>
            <a:ext cx="7881939" cy="121615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17365D"/>
                </a:solidFill>
              </a:rPr>
              <a:t>Cálculos en Essbase</a:t>
            </a:r>
            <a:br>
              <a:rPr b="1" lang="en-US" sz="2800">
                <a:solidFill>
                  <a:srgbClr val="17365D"/>
                </a:solidFill>
              </a:rPr>
            </a:br>
            <a:endParaRPr b="1" sz="2800">
              <a:solidFill>
                <a:srgbClr val="17365D"/>
              </a:solidFill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689778" y="5013176"/>
            <a:ext cx="208823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Junio 2020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2276" y="6016626"/>
            <a:ext cx="2371725" cy="84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"/>
          <p:cNvCxnSpPr/>
          <p:nvPr/>
        </p:nvCxnSpPr>
        <p:spPr>
          <a:xfrm rot="10800000">
            <a:off x="1475656" y="5949280"/>
            <a:ext cx="7668344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2" name="Google Shape;92;p1"/>
          <p:cNvCxnSpPr/>
          <p:nvPr/>
        </p:nvCxnSpPr>
        <p:spPr>
          <a:xfrm rot="10800000">
            <a:off x="0" y="821405"/>
            <a:ext cx="7668344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Imagen que contiene dibujo, tabla&#10;&#10;Descripción generada automáticamente"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857" y="1589297"/>
            <a:ext cx="5714286" cy="19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0272" y="6093296"/>
            <a:ext cx="190500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10"/>
          <p:cNvCxnSpPr/>
          <p:nvPr/>
        </p:nvCxnSpPr>
        <p:spPr>
          <a:xfrm rot="10800000">
            <a:off x="1475656" y="5949280"/>
            <a:ext cx="7668344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4" name="Google Shape;214;p10"/>
          <p:cNvCxnSpPr/>
          <p:nvPr/>
        </p:nvCxnSpPr>
        <p:spPr>
          <a:xfrm rot="10800000">
            <a:off x="0" y="821405"/>
            <a:ext cx="7668344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5" name="Google Shape;215;p10"/>
          <p:cNvSpPr txBox="1"/>
          <p:nvPr/>
        </p:nvSpPr>
        <p:spPr>
          <a:xfrm>
            <a:off x="609600" y="1030287"/>
            <a:ext cx="7918451" cy="262175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-285781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⮚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utilizan para los cálculos de menos complejidad</a:t>
            </a:r>
            <a:endParaRPr/>
          </a:p>
          <a:p>
            <a:pPr indent="-285781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⮚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Siguen las relaciones de esquemas</a:t>
            </a:r>
            <a:endParaRPr/>
          </a:p>
        </p:txBody>
      </p:sp>
      <p:sp>
        <p:nvSpPr>
          <p:cNvPr id="216" name="Google Shape;216;p10"/>
          <p:cNvSpPr/>
          <p:nvPr/>
        </p:nvSpPr>
        <p:spPr>
          <a:xfrm>
            <a:off x="428596" y="1000108"/>
            <a:ext cx="810096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2500298" y="214290"/>
            <a:ext cx="40591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Cálculos basados en el Outline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2276" y="6016626"/>
            <a:ext cx="2371725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0"/>
          <p:cNvSpPr txBox="1"/>
          <p:nvPr/>
        </p:nvSpPr>
        <p:spPr>
          <a:xfrm>
            <a:off x="6087790" y="3211845"/>
            <a:ext cx="12334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calculada</a:t>
            </a:r>
            <a:endParaRPr/>
          </a:p>
        </p:txBody>
      </p:sp>
      <p:pic>
        <p:nvPicPr>
          <p:cNvPr id="220" name="Google Shape;22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2090" y="2062495"/>
            <a:ext cx="1066800" cy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10"/>
          <p:cNvCxnSpPr/>
          <p:nvPr/>
        </p:nvCxnSpPr>
        <p:spPr>
          <a:xfrm>
            <a:off x="2382565" y="3030870"/>
            <a:ext cx="1143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sm" w="sm" type="triangle"/>
          </a:ln>
        </p:spPr>
      </p:cxnSp>
      <p:cxnSp>
        <p:nvCxnSpPr>
          <p:cNvPr id="222" name="Google Shape;222;p10"/>
          <p:cNvCxnSpPr/>
          <p:nvPr/>
        </p:nvCxnSpPr>
        <p:spPr>
          <a:xfrm>
            <a:off x="5136877" y="2633995"/>
            <a:ext cx="106838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sm" w="sm" type="triangle"/>
          </a:ln>
        </p:spPr>
      </p:cxnSp>
      <p:cxnSp>
        <p:nvCxnSpPr>
          <p:cNvPr id="223" name="Google Shape;223;p10"/>
          <p:cNvCxnSpPr/>
          <p:nvPr/>
        </p:nvCxnSpPr>
        <p:spPr>
          <a:xfrm rot="10800000">
            <a:off x="4363765" y="4564395"/>
            <a:ext cx="163988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sm" w="sm" type="triangle"/>
          </a:ln>
        </p:spPr>
      </p:cxnSp>
      <p:sp>
        <p:nvSpPr>
          <p:cNvPr id="224" name="Google Shape;224;p10"/>
          <p:cNvSpPr txBox="1"/>
          <p:nvPr/>
        </p:nvSpPr>
        <p:spPr>
          <a:xfrm>
            <a:off x="5675040" y="4761245"/>
            <a:ext cx="21209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cálculo default</a:t>
            </a:r>
            <a:endParaRPr/>
          </a:p>
        </p:txBody>
      </p:sp>
      <p:sp>
        <p:nvSpPr>
          <p:cNvPr id="225" name="Google Shape;225;p10"/>
          <p:cNvSpPr txBox="1"/>
          <p:nvPr/>
        </p:nvSpPr>
        <p:spPr>
          <a:xfrm>
            <a:off x="6002065" y="4391358"/>
            <a:ext cx="1465262" cy="323850"/>
          </a:xfrm>
          <a:prstGeom prst="rect">
            <a:avLst/>
          </a:prstGeom>
          <a:solidFill>
            <a:srgbClr val="DDDDD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CALC all;</a:t>
            </a:r>
            <a:endParaRPr/>
          </a:p>
        </p:txBody>
      </p:sp>
      <p:pic>
        <p:nvPicPr>
          <p:cNvPr id="226" name="Google Shape;22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1640" y="2457783"/>
            <a:ext cx="105092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0"/>
          <p:cNvSpPr txBox="1"/>
          <p:nvPr/>
        </p:nvSpPr>
        <p:spPr>
          <a:xfrm>
            <a:off x="1172890" y="3596020"/>
            <a:ext cx="137001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 cargados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25565" y="2345070"/>
            <a:ext cx="1676400" cy="101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43052" y="3856370"/>
            <a:ext cx="622300" cy="1416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10"/>
          <p:cNvCxnSpPr/>
          <p:nvPr/>
        </p:nvCxnSpPr>
        <p:spPr>
          <a:xfrm rot="10800000">
            <a:off x="4054202" y="3364245"/>
            <a:ext cx="0" cy="6413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sm" w="sm" type="triangle"/>
          </a:ln>
        </p:spPr>
      </p:cxnSp>
      <p:pic>
        <p:nvPicPr>
          <p:cNvPr id="231" name="Google Shape;231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2248" y="4154164"/>
            <a:ext cx="2709624" cy="1651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p11"/>
          <p:cNvCxnSpPr/>
          <p:nvPr/>
        </p:nvCxnSpPr>
        <p:spPr>
          <a:xfrm rot="10800000">
            <a:off x="1475656" y="5949280"/>
            <a:ext cx="7668344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37" name="Google Shape;23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2276" y="6016626"/>
            <a:ext cx="2371725" cy="84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11"/>
          <p:cNvCxnSpPr/>
          <p:nvPr/>
        </p:nvCxnSpPr>
        <p:spPr>
          <a:xfrm rot="10800000">
            <a:off x="0" y="821405"/>
            <a:ext cx="7668344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9" name="Google Shape;239;p11"/>
          <p:cNvSpPr/>
          <p:nvPr/>
        </p:nvSpPr>
        <p:spPr>
          <a:xfrm>
            <a:off x="2232289" y="214290"/>
            <a:ext cx="36603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Cálculos basados en Scripts</a:t>
            </a:r>
            <a:endParaRPr/>
          </a:p>
        </p:txBody>
      </p:sp>
      <p:sp>
        <p:nvSpPr>
          <p:cNvPr id="240" name="Google Shape;240;p11"/>
          <p:cNvSpPr txBox="1"/>
          <p:nvPr/>
        </p:nvSpPr>
        <p:spPr>
          <a:xfrm>
            <a:off x="643954" y="1124744"/>
            <a:ext cx="784711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 la totalidad o una parte de la base de datos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 cálculos complejos</a:t>
            </a:r>
            <a:endParaRPr/>
          </a:p>
        </p:txBody>
      </p:sp>
      <p:sp>
        <p:nvSpPr>
          <p:cNvPr id="241" name="Google Shape;241;p11"/>
          <p:cNvSpPr txBox="1"/>
          <p:nvPr/>
        </p:nvSpPr>
        <p:spPr>
          <a:xfrm>
            <a:off x="6359304" y="3284537"/>
            <a:ext cx="1274762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 calculada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3279" y="2135187"/>
            <a:ext cx="1066800" cy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11"/>
          <p:cNvCxnSpPr/>
          <p:nvPr/>
        </p:nvCxnSpPr>
        <p:spPr>
          <a:xfrm>
            <a:off x="2593754" y="3103562"/>
            <a:ext cx="1143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sm" w="sm" type="triangle"/>
          </a:ln>
        </p:spPr>
      </p:cxnSp>
      <p:cxnSp>
        <p:nvCxnSpPr>
          <p:cNvPr id="244" name="Google Shape;244;p11"/>
          <p:cNvCxnSpPr/>
          <p:nvPr/>
        </p:nvCxnSpPr>
        <p:spPr>
          <a:xfrm>
            <a:off x="5348066" y="2706687"/>
            <a:ext cx="106838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sm" w="sm" type="triangle"/>
          </a:ln>
        </p:spPr>
      </p:cxnSp>
      <p:sp>
        <p:nvSpPr>
          <p:cNvPr id="245" name="Google Shape;245;p11"/>
          <p:cNvSpPr txBox="1"/>
          <p:nvPr/>
        </p:nvSpPr>
        <p:spPr>
          <a:xfrm>
            <a:off x="3220816" y="5194300"/>
            <a:ext cx="20923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 de calculo</a:t>
            </a:r>
            <a:endParaRPr/>
          </a:p>
        </p:txBody>
      </p:sp>
      <p:pic>
        <p:nvPicPr>
          <p:cNvPr id="246" name="Google Shape;24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2829" y="2530475"/>
            <a:ext cx="105092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1"/>
          <p:cNvSpPr txBox="1"/>
          <p:nvPr/>
        </p:nvSpPr>
        <p:spPr>
          <a:xfrm>
            <a:off x="1384079" y="3668712"/>
            <a:ext cx="137001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 de entrada</a:t>
            </a:r>
            <a:endParaRPr/>
          </a:p>
        </p:txBody>
      </p:sp>
      <p:pic>
        <p:nvPicPr>
          <p:cNvPr id="248" name="Google Shape;24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36754" y="2417762"/>
            <a:ext cx="1676400" cy="10112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11"/>
          <p:cNvCxnSpPr/>
          <p:nvPr/>
        </p:nvCxnSpPr>
        <p:spPr>
          <a:xfrm rot="10800000">
            <a:off x="4265391" y="3436937"/>
            <a:ext cx="0" cy="6413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sm" w="sm" type="triangle"/>
          </a:ln>
        </p:spPr>
      </p:cxnSp>
      <p:pic>
        <p:nvPicPr>
          <p:cNvPr id="250" name="Google Shape;250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49479" y="3798887"/>
            <a:ext cx="622300" cy="14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p12"/>
          <p:cNvCxnSpPr/>
          <p:nvPr/>
        </p:nvCxnSpPr>
        <p:spPr>
          <a:xfrm rot="10800000">
            <a:off x="1475656" y="5949280"/>
            <a:ext cx="7668344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6" name="Google Shape;256;p12"/>
          <p:cNvCxnSpPr/>
          <p:nvPr/>
        </p:nvCxnSpPr>
        <p:spPr>
          <a:xfrm rot="10800000">
            <a:off x="0" y="821405"/>
            <a:ext cx="7668344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7" name="Google Shape;257;p12"/>
          <p:cNvSpPr/>
          <p:nvPr/>
        </p:nvSpPr>
        <p:spPr>
          <a:xfrm>
            <a:off x="3491880" y="214290"/>
            <a:ext cx="17484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Editor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2276" y="6016626"/>
            <a:ext cx="2371725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2"/>
          <p:cNvSpPr/>
          <p:nvPr/>
        </p:nvSpPr>
        <p:spPr>
          <a:xfrm>
            <a:off x="428596" y="1000108"/>
            <a:ext cx="8100963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8098" y="954551"/>
            <a:ext cx="4446587" cy="49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2"/>
          <p:cNvSpPr/>
          <p:nvPr/>
        </p:nvSpPr>
        <p:spPr>
          <a:xfrm>
            <a:off x="652463" y="1973263"/>
            <a:ext cx="1641475" cy="654050"/>
          </a:xfrm>
          <a:prstGeom prst="wedgeRectCallout">
            <a:avLst>
              <a:gd fmla="val 60583" name="adj1"/>
              <a:gd fmla="val 124722" name="adj2"/>
            </a:avLst>
          </a:prstGeom>
          <a:solidFill>
            <a:srgbClr val="FFFFCC"/>
          </a:solidFill>
          <a:ln cap="flat" cmpd="sng" w="12700">
            <a:solidFill>
              <a:srgbClr val="5F5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Dimensiones y miembros</a:t>
            </a:r>
            <a:endParaRPr/>
          </a:p>
        </p:txBody>
      </p:sp>
      <p:sp>
        <p:nvSpPr>
          <p:cNvPr id="262" name="Google Shape;262;p12"/>
          <p:cNvSpPr/>
          <p:nvPr/>
        </p:nvSpPr>
        <p:spPr>
          <a:xfrm>
            <a:off x="4366126" y="4195900"/>
            <a:ext cx="1639888" cy="654050"/>
          </a:xfrm>
          <a:prstGeom prst="wedgeRectCallout">
            <a:avLst>
              <a:gd fmla="val -78356" name="adj1"/>
              <a:gd fmla="val 86944" name="adj2"/>
            </a:avLst>
          </a:prstGeom>
          <a:solidFill>
            <a:srgbClr val="FFFFCC"/>
          </a:solidFill>
          <a:ln cap="flat" cmpd="sng" w="12700">
            <a:solidFill>
              <a:srgbClr val="5F5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Funciones y comandos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p13"/>
          <p:cNvCxnSpPr/>
          <p:nvPr/>
        </p:nvCxnSpPr>
        <p:spPr>
          <a:xfrm rot="10800000">
            <a:off x="1475656" y="5949280"/>
            <a:ext cx="7668344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8" name="Google Shape;268;p13"/>
          <p:cNvCxnSpPr/>
          <p:nvPr/>
        </p:nvCxnSpPr>
        <p:spPr>
          <a:xfrm rot="10800000">
            <a:off x="0" y="821405"/>
            <a:ext cx="7668344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9" name="Google Shape;269;p13"/>
          <p:cNvSpPr/>
          <p:nvPr/>
        </p:nvSpPr>
        <p:spPr>
          <a:xfrm>
            <a:off x="2263002" y="218260"/>
            <a:ext cx="46179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Razones para usar script de cálculo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2276" y="6016626"/>
            <a:ext cx="2371725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3"/>
          <p:cNvSpPr/>
          <p:nvPr/>
        </p:nvSpPr>
        <p:spPr>
          <a:xfrm>
            <a:off x="428596" y="1000108"/>
            <a:ext cx="810096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3"/>
          <p:cNvSpPr txBox="1"/>
          <p:nvPr/>
        </p:nvSpPr>
        <p:spPr>
          <a:xfrm>
            <a:off x="899592" y="1363476"/>
            <a:ext cx="8100963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necesitamos cálculos iterativos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 Variables.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 mesActual = Junio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Optimización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Comandos de cálculo específicos disponibles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calculo que requiere complejidad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Google Shape;277;p14"/>
          <p:cNvCxnSpPr/>
          <p:nvPr/>
        </p:nvCxnSpPr>
        <p:spPr>
          <a:xfrm rot="10800000">
            <a:off x="1475656" y="5949280"/>
            <a:ext cx="7668344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78" name="Google Shape;278;p14"/>
          <p:cNvCxnSpPr/>
          <p:nvPr/>
        </p:nvCxnSpPr>
        <p:spPr>
          <a:xfrm rot="10800000">
            <a:off x="0" y="821405"/>
            <a:ext cx="7668344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9" name="Google Shape;279;p14"/>
          <p:cNvSpPr/>
          <p:nvPr/>
        </p:nvSpPr>
        <p:spPr>
          <a:xfrm>
            <a:off x="2514853" y="181038"/>
            <a:ext cx="39284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es y cómo realizar un FIX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2276" y="6016626"/>
            <a:ext cx="2371725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4"/>
          <p:cNvSpPr/>
          <p:nvPr/>
        </p:nvSpPr>
        <p:spPr>
          <a:xfrm>
            <a:off x="428596" y="1000108"/>
            <a:ext cx="810096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323528" y="1124744"/>
            <a:ext cx="839187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 permite restringir a la sección del modelo en la que vamos a realizar un cálculo. Esta estructura debe comenzar con la sentencia “FIX” y finalizar con “ENDFIX”.  Dentro del FIX podemos elegir la cantidad de miembros de una dimensión que queremos calcular, individualmente o usando funciones. Aquella dimensión que no sea llamada en un FIX recorrerá todos sus miembros.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3244" y="2629583"/>
            <a:ext cx="65151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Google Shape;289;p15"/>
          <p:cNvCxnSpPr/>
          <p:nvPr/>
        </p:nvCxnSpPr>
        <p:spPr>
          <a:xfrm rot="10800000">
            <a:off x="1475656" y="5949280"/>
            <a:ext cx="7668344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0" name="Google Shape;290;p15"/>
          <p:cNvCxnSpPr/>
          <p:nvPr/>
        </p:nvCxnSpPr>
        <p:spPr>
          <a:xfrm rot="10800000">
            <a:off x="0" y="821405"/>
            <a:ext cx="7668344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15"/>
          <p:cNvSpPr/>
          <p:nvPr/>
        </p:nvSpPr>
        <p:spPr>
          <a:xfrm>
            <a:off x="2915816" y="214290"/>
            <a:ext cx="33418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más utilizadas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2276" y="6016626"/>
            <a:ext cx="2371725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841069" y="1704436"/>
            <a:ext cx="367240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específicas: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 DIM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CLEARBLOCK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DATACOPY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4513477" y="1618268"/>
            <a:ext cx="5112568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Situacionales: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@Relative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@Prior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@Descendants / @Idescendants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@Remove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@Accum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@xRef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Google Shape;299;p16"/>
          <p:cNvCxnSpPr/>
          <p:nvPr/>
        </p:nvCxnSpPr>
        <p:spPr>
          <a:xfrm rot="10800000">
            <a:off x="0" y="821405"/>
            <a:ext cx="7668344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0" name="Google Shape;300;p16"/>
          <p:cNvSpPr/>
          <p:nvPr/>
        </p:nvSpPr>
        <p:spPr>
          <a:xfrm>
            <a:off x="2915816" y="214290"/>
            <a:ext cx="33418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más utilizadas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Google Shape;301;p16"/>
          <p:cNvCxnSpPr/>
          <p:nvPr/>
        </p:nvCxnSpPr>
        <p:spPr>
          <a:xfrm rot="10800000">
            <a:off x="1475656" y="5949280"/>
            <a:ext cx="7668344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02" name="Google Shape;3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2276" y="6016626"/>
            <a:ext cx="2371725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6"/>
          <p:cNvSpPr txBox="1"/>
          <p:nvPr/>
        </p:nvSpPr>
        <p:spPr>
          <a:xfrm>
            <a:off x="251520" y="980728"/>
            <a:ext cx="82089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 DIM</a:t>
            </a:r>
            <a:endParaRPr/>
          </a:p>
        </p:txBody>
      </p:sp>
      <p:sp>
        <p:nvSpPr>
          <p:cNvPr id="304" name="Google Shape;304;p16"/>
          <p:cNvSpPr txBox="1"/>
          <p:nvPr/>
        </p:nvSpPr>
        <p:spPr>
          <a:xfrm>
            <a:off x="441140" y="4129447"/>
            <a:ext cx="8064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Consolida los valores de la base de datos. Este comando ignora todas las fórmulas de miembros, consolidando solo las relaciones padre / hijo.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716" y="2278890"/>
            <a:ext cx="46482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6"/>
          <p:cNvSpPr txBox="1"/>
          <p:nvPr/>
        </p:nvSpPr>
        <p:spPr>
          <a:xfrm>
            <a:off x="369132" y="3666890"/>
            <a:ext cx="82089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</a:t>
            </a:r>
            <a:endParaRPr/>
          </a:p>
        </p:txBody>
      </p:sp>
      <p:sp>
        <p:nvSpPr>
          <p:cNvPr id="307" name="Google Shape;307;p16"/>
          <p:cNvSpPr txBox="1"/>
          <p:nvPr/>
        </p:nvSpPr>
        <p:spPr>
          <a:xfrm>
            <a:off x="403920" y="1489452"/>
            <a:ext cx="8064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Consolida las dimensiones que se le indiquen y ejecuta las fórmulas de los miembros formulados de esas dimensiones.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132" y="4766811"/>
            <a:ext cx="867727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/>
          <p:nvPr/>
        </p:nvSpPr>
        <p:spPr>
          <a:xfrm>
            <a:off x="2915816" y="214290"/>
            <a:ext cx="33418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más utilizadas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p17"/>
          <p:cNvCxnSpPr/>
          <p:nvPr/>
        </p:nvCxnSpPr>
        <p:spPr>
          <a:xfrm rot="10800000">
            <a:off x="0" y="821405"/>
            <a:ext cx="7668344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5" name="Google Shape;315;p17"/>
          <p:cNvCxnSpPr/>
          <p:nvPr/>
        </p:nvCxnSpPr>
        <p:spPr>
          <a:xfrm rot="10800000">
            <a:off x="1475656" y="5949280"/>
            <a:ext cx="7668344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16" name="Google Shape;3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2276" y="6016626"/>
            <a:ext cx="2371725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7"/>
          <p:cNvSpPr txBox="1"/>
          <p:nvPr/>
        </p:nvSpPr>
        <p:spPr>
          <a:xfrm>
            <a:off x="323528" y="1052736"/>
            <a:ext cx="8424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CLEARBLOCK</a:t>
            </a:r>
            <a:endParaRPr/>
          </a:p>
        </p:txBody>
      </p:sp>
      <p:sp>
        <p:nvSpPr>
          <p:cNvPr id="318" name="Google Shape;318;p17"/>
          <p:cNvSpPr txBox="1"/>
          <p:nvPr/>
        </p:nvSpPr>
        <p:spPr>
          <a:xfrm>
            <a:off x="179512" y="1422068"/>
            <a:ext cx="82809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función se utiliza para borrar los datos de una sección de la base de datos: no sólo borra el dato sino que incluso elimina el bloque.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Generalmente se utiliza cuando se quieren borrar los datos antiguos de la base antes de cargar nuevos datos.</a:t>
            </a:r>
            <a:endParaRPr/>
          </a:p>
        </p:txBody>
      </p:sp>
      <p:pic>
        <p:nvPicPr>
          <p:cNvPr id="319" name="Google Shape;3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168" y="2622397"/>
            <a:ext cx="57245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7"/>
          <p:cNvSpPr txBox="1"/>
          <p:nvPr/>
        </p:nvSpPr>
        <p:spPr>
          <a:xfrm>
            <a:off x="323528" y="3643144"/>
            <a:ext cx="8424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CLEARDATA</a:t>
            </a:r>
            <a:endParaRPr/>
          </a:p>
        </p:txBody>
      </p:sp>
      <p:sp>
        <p:nvSpPr>
          <p:cNvPr id="321" name="Google Shape;321;p17"/>
          <p:cNvSpPr txBox="1"/>
          <p:nvPr/>
        </p:nvSpPr>
        <p:spPr>
          <a:xfrm>
            <a:off x="247468" y="4079821"/>
            <a:ext cx="82152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comando se utiliza para borrar parcialmente los datos de una base de datos, sustituyendo los valores del bloque por #missing pero sin eliminar el bloque.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168" y="4671789"/>
            <a:ext cx="60483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/>
          <p:nvPr/>
        </p:nvSpPr>
        <p:spPr>
          <a:xfrm>
            <a:off x="2915816" y="214290"/>
            <a:ext cx="33418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más utilizadas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p18"/>
          <p:cNvCxnSpPr/>
          <p:nvPr/>
        </p:nvCxnSpPr>
        <p:spPr>
          <a:xfrm rot="10800000">
            <a:off x="0" y="821405"/>
            <a:ext cx="7668344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29" name="Google Shape;329;p18"/>
          <p:cNvCxnSpPr/>
          <p:nvPr/>
        </p:nvCxnSpPr>
        <p:spPr>
          <a:xfrm rot="10800000">
            <a:off x="1475656" y="5949280"/>
            <a:ext cx="7668344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30" name="Google Shape;3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2276" y="6016626"/>
            <a:ext cx="2371725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8"/>
          <p:cNvSpPr txBox="1"/>
          <p:nvPr/>
        </p:nvSpPr>
        <p:spPr>
          <a:xfrm>
            <a:off x="179512" y="908720"/>
            <a:ext cx="820891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DATACOPY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Copia un rango de celdas de datos a otro rango dentro de la base de datos.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comando es útil cuando debe mantener un conjunto original de valores de datos y realizar cambios en el conjunto de datos copiado.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54" y="2560040"/>
            <a:ext cx="9144000" cy="8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8"/>
          <p:cNvSpPr txBox="1"/>
          <p:nvPr/>
        </p:nvSpPr>
        <p:spPr>
          <a:xfrm>
            <a:off x="179512" y="3717032"/>
            <a:ext cx="84969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@XREF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incorporar valores de otra base de datos Essbase.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70521" y="4468479"/>
            <a:ext cx="51149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92" y="2655228"/>
            <a:ext cx="9144000" cy="20147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19"/>
          <p:cNvCxnSpPr/>
          <p:nvPr/>
        </p:nvCxnSpPr>
        <p:spPr>
          <a:xfrm rot="10800000">
            <a:off x="0" y="821405"/>
            <a:ext cx="7668344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41" name="Google Shape;341;p19"/>
          <p:cNvSpPr/>
          <p:nvPr/>
        </p:nvSpPr>
        <p:spPr>
          <a:xfrm>
            <a:off x="2915816" y="214290"/>
            <a:ext cx="33418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más utilizadas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19"/>
          <p:cNvCxnSpPr/>
          <p:nvPr/>
        </p:nvCxnSpPr>
        <p:spPr>
          <a:xfrm rot="10800000">
            <a:off x="1475656" y="5949280"/>
            <a:ext cx="7668344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43" name="Google Shape;34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2276" y="6016626"/>
            <a:ext cx="2371725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9"/>
          <p:cNvSpPr txBox="1"/>
          <p:nvPr/>
        </p:nvSpPr>
        <p:spPr>
          <a:xfrm>
            <a:off x="107504" y="980728"/>
            <a:ext cx="82089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ELSEIF</a:t>
            </a:r>
            <a:endParaRPr/>
          </a:p>
        </p:txBody>
      </p:sp>
      <p:sp>
        <p:nvSpPr>
          <p:cNvPr id="345" name="Google Shape;345;p19"/>
          <p:cNvSpPr txBox="1"/>
          <p:nvPr/>
        </p:nvSpPr>
        <p:spPr>
          <a:xfrm>
            <a:off x="251520" y="1434507"/>
            <a:ext cx="792088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 condicional. Realiza pruebas dentro de una fórmula. Con la instrucción IF, puede definir una prueba booleana, así como fórmulas para calcular si la prueba devuelve un valor VERDADERO o FALSO.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0272" y="6093296"/>
            <a:ext cx="190500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2"/>
          <p:cNvCxnSpPr/>
          <p:nvPr/>
        </p:nvCxnSpPr>
        <p:spPr>
          <a:xfrm rot="10800000">
            <a:off x="1475656" y="5949280"/>
            <a:ext cx="7668344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0" name="Google Shape;100;p2"/>
          <p:cNvCxnSpPr/>
          <p:nvPr/>
        </p:nvCxnSpPr>
        <p:spPr>
          <a:xfrm rot="10800000">
            <a:off x="0" y="821405"/>
            <a:ext cx="7668344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1" name="Google Shape;101;p2"/>
          <p:cNvSpPr txBox="1"/>
          <p:nvPr/>
        </p:nvSpPr>
        <p:spPr>
          <a:xfrm>
            <a:off x="1428729" y="1627188"/>
            <a:ext cx="6858047" cy="4106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67322" lvl="0" marL="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Objetivo de la capacitation</a:t>
            </a:r>
            <a:endParaRPr/>
          </a:p>
          <a:p>
            <a:pPr indent="-167322" lvl="0" marL="0" marR="0" rtl="0" algn="just">
              <a:spcBef>
                <a:spcPts val="527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Almacenamiento de Datos</a:t>
            </a:r>
            <a:endParaRPr/>
          </a:p>
          <a:p>
            <a:pPr indent="-167322" lvl="0" marL="0" marR="0" rtl="0" algn="just">
              <a:spcBef>
                <a:spcPts val="527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Operadores de Consolidación</a:t>
            </a:r>
            <a:endParaRPr/>
          </a:p>
          <a:p>
            <a:pPr indent="-167322" lvl="0" marL="0" marR="0" rtl="0" algn="just">
              <a:spcBef>
                <a:spcPts val="527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Tipos de cálculos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7322" lvl="0" marL="0" marR="0" rtl="0" algn="just">
              <a:spcBef>
                <a:spcPts val="527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Calc Script</a:t>
            </a:r>
            <a:endParaRPr/>
          </a:p>
          <a:p>
            <a:pPr indent="-167322" lvl="0" marL="0" marR="0" rtl="0" algn="just">
              <a:spcBef>
                <a:spcPts val="527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Ventajas de los Calc Script</a:t>
            </a:r>
            <a:endParaRPr/>
          </a:p>
          <a:p>
            <a:pPr indent="-167322" lvl="0" marL="0" marR="0" rtl="0" algn="just">
              <a:spcBef>
                <a:spcPts val="527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Como realizar un FIX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31" lvl="1" marL="742950" marR="0" rtl="0" algn="just">
              <a:spcBef>
                <a:spcPts val="387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Caracteristicas Principales</a:t>
            </a:r>
            <a:endParaRPr/>
          </a:p>
          <a:p>
            <a:pPr indent="-167322" lvl="0" marL="0" marR="0" rtl="0" algn="just">
              <a:spcBef>
                <a:spcPts val="527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Funciones más usadas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7322" lvl="0" marL="0" marR="0" rtl="0" algn="just">
              <a:spcBef>
                <a:spcPts val="527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Ejemplos de cálculos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232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609600" y="1030288"/>
            <a:ext cx="7918451" cy="59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Contenidos</a:t>
            </a:r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2276" y="6016626"/>
            <a:ext cx="2371725" cy="8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0" name="Google Shape;350;p20"/>
          <p:cNvCxnSpPr/>
          <p:nvPr/>
        </p:nvCxnSpPr>
        <p:spPr>
          <a:xfrm rot="10800000">
            <a:off x="1475656" y="5949280"/>
            <a:ext cx="7668344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51" name="Google Shape;351;p20"/>
          <p:cNvCxnSpPr/>
          <p:nvPr/>
        </p:nvCxnSpPr>
        <p:spPr>
          <a:xfrm rot="10800000">
            <a:off x="0" y="821405"/>
            <a:ext cx="7668344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52" name="Google Shape;3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2276" y="6016626"/>
            <a:ext cx="2371725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0"/>
          <p:cNvSpPr/>
          <p:nvPr/>
        </p:nvSpPr>
        <p:spPr>
          <a:xfrm>
            <a:off x="-14808" y="610589"/>
            <a:ext cx="8100963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función permite seleccionar todos  los miembros de una dimensión que estén en cierto nivel o generación de la dimensión que se utiliza como referencia.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Muy utilizada para obtener todos los miembros nivel 0 de una dimensión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0"/>
          <p:cNvSpPr/>
          <p:nvPr/>
        </p:nvSpPr>
        <p:spPr>
          <a:xfrm>
            <a:off x="2915816" y="214290"/>
            <a:ext cx="33418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más utilizadas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0"/>
          <p:cNvSpPr txBox="1"/>
          <p:nvPr/>
        </p:nvSpPr>
        <p:spPr>
          <a:xfrm>
            <a:off x="86589" y="881799"/>
            <a:ext cx="87849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@Relative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4101" y="2377891"/>
            <a:ext cx="4556546" cy="3504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749" y="2875216"/>
            <a:ext cx="41148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"/>
          <p:cNvSpPr/>
          <p:nvPr/>
        </p:nvSpPr>
        <p:spPr>
          <a:xfrm>
            <a:off x="3834172" y="182688"/>
            <a:ext cx="13484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3" name="Google Shape;363;p21"/>
          <p:cNvCxnSpPr/>
          <p:nvPr/>
        </p:nvCxnSpPr>
        <p:spPr>
          <a:xfrm rot="10800000">
            <a:off x="0" y="821405"/>
            <a:ext cx="7668344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4" name="Google Shape;364;p21"/>
          <p:cNvCxnSpPr/>
          <p:nvPr/>
        </p:nvCxnSpPr>
        <p:spPr>
          <a:xfrm rot="10800000">
            <a:off x="1475656" y="5949280"/>
            <a:ext cx="7668344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65" name="Google Shape;3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2276" y="6016626"/>
            <a:ext cx="2371725" cy="841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ánto gana un hacker freelance por probar la seguridad de ..." id="366" name="Google Shape;36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828" y="1102873"/>
            <a:ext cx="7668344" cy="4324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0272" y="6093296"/>
            <a:ext cx="190500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2" name="Google Shape;372;p22"/>
          <p:cNvCxnSpPr/>
          <p:nvPr/>
        </p:nvCxnSpPr>
        <p:spPr>
          <a:xfrm rot="10800000">
            <a:off x="1475656" y="5949280"/>
            <a:ext cx="7668344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3" name="Google Shape;373;p22"/>
          <p:cNvCxnSpPr/>
          <p:nvPr/>
        </p:nvCxnSpPr>
        <p:spPr>
          <a:xfrm rot="10800000">
            <a:off x="0" y="821405"/>
            <a:ext cx="7668344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74" name="Google Shape;374;p22"/>
          <p:cNvSpPr txBox="1"/>
          <p:nvPr/>
        </p:nvSpPr>
        <p:spPr>
          <a:xfrm>
            <a:off x="609600" y="1030288"/>
            <a:ext cx="7918451" cy="59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2276" y="6016626"/>
            <a:ext cx="2371725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2"/>
          <p:cNvSpPr txBox="1"/>
          <p:nvPr/>
        </p:nvSpPr>
        <p:spPr>
          <a:xfrm>
            <a:off x="3714745" y="1285860"/>
            <a:ext cx="3643313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Consultas</a:t>
            </a:r>
            <a:endParaRPr sz="9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igno_de_pregunta.jpg" id="377" name="Google Shape;37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7555" y="2284517"/>
            <a:ext cx="273367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0272" y="6093296"/>
            <a:ext cx="190500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3"/>
          <p:cNvCxnSpPr/>
          <p:nvPr/>
        </p:nvCxnSpPr>
        <p:spPr>
          <a:xfrm rot="10800000">
            <a:off x="1475656" y="5949280"/>
            <a:ext cx="7668344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0" name="Google Shape;110;p3"/>
          <p:cNvCxnSpPr/>
          <p:nvPr/>
        </p:nvCxnSpPr>
        <p:spPr>
          <a:xfrm rot="10800000">
            <a:off x="0" y="821405"/>
            <a:ext cx="7668344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1" name="Google Shape;111;p3"/>
          <p:cNvSpPr txBox="1"/>
          <p:nvPr/>
        </p:nvSpPr>
        <p:spPr>
          <a:xfrm>
            <a:off x="609600" y="1030288"/>
            <a:ext cx="7918451" cy="59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427087" y="1988840"/>
            <a:ext cx="8100963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Presentar los diversos conceptos que componen a los cálculos en Essbase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1570018" y="1090211"/>
            <a:ext cx="5202258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de la capacitación</a:t>
            </a:r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2276" y="6016626"/>
            <a:ext cx="2371725" cy="841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C2JRPCA1ZEVBZCAR05NKWCAXR2CY7CABUYEABCARQZJTOCAY7LLSQCAXPI0KBCA0OJCXSCAUFPVCTCA19WQU0CAQ40F6QCAHBH8R0CAGA6REFCA56YTZICAPZSWCNCADEFR7DCA8VR0R5CAFGFQ96CADVMQVB" id="115" name="Google Shape;11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3100" y="0"/>
            <a:ext cx="2120900" cy="2139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JGCJNCA8BY8CACAKTWXV7CATB397GCATGJUKHCAZZC4B4CAFUS7Q9CA6TTO5TCALAAUJ1CAAUW8O0CANTK2QYCA1IKIN5CAGEZ9FQCAL5PWKECAF96YUBCACAFGMTCA56HMOACA43PTPLCAUDX89WCATK5CZ3" id="116" name="Google Shape;11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184" y="4514868"/>
            <a:ext cx="2138362" cy="1414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2276" y="6016626"/>
            <a:ext cx="2371725" cy="84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4"/>
          <p:cNvCxnSpPr/>
          <p:nvPr/>
        </p:nvCxnSpPr>
        <p:spPr>
          <a:xfrm rot="10800000">
            <a:off x="1475656" y="5949280"/>
            <a:ext cx="7668344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3" name="Google Shape;123;p4"/>
          <p:cNvCxnSpPr/>
          <p:nvPr/>
        </p:nvCxnSpPr>
        <p:spPr>
          <a:xfrm rot="10800000">
            <a:off x="0" y="821405"/>
            <a:ext cx="7668344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4" name="Google Shape;124;p4"/>
          <p:cNvSpPr/>
          <p:nvPr/>
        </p:nvSpPr>
        <p:spPr>
          <a:xfrm>
            <a:off x="2793596" y="292395"/>
            <a:ext cx="35568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Almacenamiento de Datos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251520" y="980736"/>
            <a:ext cx="8712968" cy="6647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Essbase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ofrece diversas opciones de almacenamiento para los miembros del outline: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Almacenar Datos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dato se almacena en el miembro correspondiente en el momento en el que se carga a la base de datos o se calcula.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Calculo dinámico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dato no se calcula hasta que un usuario lo consulta pero Essbase no lo almacena. Cada vez que un usuario lo consulta se vuelve a calcular. Su ventaja es que no se calcula hasta que no se requiere, ahorrando espacio de almacenamiento y aligerando los cálculos de la base.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Miembro Compartido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miembro no tiene dato propio sino que replica el dato contenido en otro miembro (miembro origen) que tiene su mismo nombre y que debe ser del tipo “Almacenar datos”.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5"/>
          <p:cNvCxnSpPr/>
          <p:nvPr/>
        </p:nvCxnSpPr>
        <p:spPr>
          <a:xfrm rot="10800000">
            <a:off x="1475656" y="5949280"/>
            <a:ext cx="7668344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2276" y="6016626"/>
            <a:ext cx="2371725" cy="84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5"/>
          <p:cNvCxnSpPr/>
          <p:nvPr/>
        </p:nvCxnSpPr>
        <p:spPr>
          <a:xfrm rot="10800000">
            <a:off x="0" y="821405"/>
            <a:ext cx="7668344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3" name="Google Shape;133;p5"/>
          <p:cNvSpPr/>
          <p:nvPr/>
        </p:nvSpPr>
        <p:spPr>
          <a:xfrm>
            <a:off x="2793596" y="292395"/>
            <a:ext cx="39254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Operadores de Consolidación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107504" y="980728"/>
            <a:ext cx="8784976" cy="6771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operador de consolidación determina como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Essbase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calcula los padres como agregación de los datos de sus hijos, es decir el tipo de operador matemático que aplica en este cálculo.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 distintos operadores de consolidación: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(+) Suma: el dato del miembro suma para calcular el dato del padre. Es el operador que Essbase aplica por defecto.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(-) Resta: el dato del miembro resta para calcular el dato del padre.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(*) Multiplicación: el dato del miembro multiplica el dato calculado de los miembros hermanos anteriores para calcular el dato del padre.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(/) División: el dato del miembro divide el dato calculado de los miembros hermanos anteriores para calcular el dato del padre.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(%) Porcentaje: el dato del miembro divide el dato calculado de los miembros hermanos anteriores  y lo multiplica por 100.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(~) Omitir: el dato del miembro no interviene al calcular el dato del padre.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6"/>
          <p:cNvCxnSpPr/>
          <p:nvPr/>
        </p:nvCxnSpPr>
        <p:spPr>
          <a:xfrm rot="10800000">
            <a:off x="0" y="821405"/>
            <a:ext cx="7668344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0" name="Google Shape;140;p6"/>
          <p:cNvCxnSpPr/>
          <p:nvPr/>
        </p:nvCxnSpPr>
        <p:spPr>
          <a:xfrm rot="10800000">
            <a:off x="1475656" y="5949280"/>
            <a:ext cx="7668344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2276" y="6016626"/>
            <a:ext cx="2371725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/>
          <p:nvPr/>
        </p:nvSpPr>
        <p:spPr>
          <a:xfrm>
            <a:off x="2793596" y="292395"/>
            <a:ext cx="51982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Operadores de Consolidación - Ejemplo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0" y="863227"/>
            <a:ext cx="601980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2957" y="3288084"/>
            <a:ext cx="58769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7"/>
          <p:cNvGraphicFramePr/>
          <p:nvPr/>
        </p:nvGraphicFramePr>
        <p:xfrm>
          <a:off x="6125022" y="3792109"/>
          <a:ext cx="1687512" cy="1835150"/>
        </p:xfrm>
        <a:graphic>
          <a:graphicData uri="http://schemas.openxmlformats.org/presentationml/2006/ole">
            <mc:AlternateContent>
              <mc:Choice Requires="v">
                <p:oleObj r:id="rId4" imgH="1835150" imgW="1687512" progId="" spid="_x0000_s1">
                  <p:embed/>
                </p:oleObj>
              </mc:Choice>
              <mc:Fallback>
                <p:oleObj r:id="rId5" imgH="1835150" imgW="1687512" progId="">
                  <p:embed/>
                  <p:pic>
                    <p:nvPicPr>
                      <p:cNvPr id="149" name="Google Shape;149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125022" y="3792109"/>
                        <a:ext cx="1687512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Google Shape;150;p7"/>
          <p:cNvSpPr txBox="1"/>
          <p:nvPr/>
        </p:nvSpPr>
        <p:spPr>
          <a:xfrm>
            <a:off x="664022" y="1248934"/>
            <a:ext cx="3286125" cy="1565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5825" lIns="175825" spcFirstLastPara="1" rIns="175825" wrap="square" tIns="175825">
            <a:normAutofit fontScale="62500" lnSpcReduction="20000"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Terminología  de Jerarquías:</a:t>
            </a:r>
            <a:endParaRPr/>
          </a:p>
          <a:p>
            <a:pPr indent="0" lvl="0" marL="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75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Genealogía (hijo, padre)</a:t>
            </a:r>
            <a:endParaRPr/>
          </a:p>
          <a:p>
            <a:pPr indent="-285750" lvl="1" marL="742950" marR="0" rtl="0" algn="l">
              <a:lnSpc>
                <a:spcPct val="75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Generaciones (1, 2) </a:t>
            </a:r>
            <a:endParaRPr/>
          </a:p>
          <a:p>
            <a:pPr indent="-285750" lvl="1" marL="742950" marR="0" rtl="0" algn="l">
              <a:lnSpc>
                <a:spcPct val="75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Niveles (0,1)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1" name="Google Shape;151;p7"/>
          <p:cNvGraphicFramePr/>
          <p:nvPr/>
        </p:nvGraphicFramePr>
        <p:xfrm>
          <a:off x="6401247" y="1474359"/>
          <a:ext cx="733425" cy="796925"/>
        </p:xfrm>
        <a:graphic>
          <a:graphicData uri="http://schemas.openxmlformats.org/presentationml/2006/ole">
            <mc:AlternateContent>
              <mc:Choice Requires="v">
                <p:oleObj r:id="rId7" imgH="796925" imgW="733425" progId="" spid="_x0000_s2">
                  <p:embed/>
                </p:oleObj>
              </mc:Choice>
              <mc:Fallback>
                <p:oleObj r:id="rId8" imgH="796925" imgW="733425" progId="">
                  <p:embed/>
                  <p:pic>
                    <p:nvPicPr>
                      <p:cNvPr id="151" name="Google Shape;151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401247" y="1474359"/>
                        <a:ext cx="7334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" name="Google Shape;152;p7"/>
          <p:cNvSpPr txBox="1"/>
          <p:nvPr/>
        </p:nvSpPr>
        <p:spPr>
          <a:xfrm>
            <a:off x="2892872" y="4676346"/>
            <a:ext cx="12906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Generación 3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2892872" y="3860371"/>
            <a:ext cx="1270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Generación 2</a:t>
            </a:r>
            <a:endParaRPr/>
          </a:p>
        </p:txBody>
      </p:sp>
      <p:graphicFrame>
        <p:nvGraphicFramePr>
          <p:cNvPr id="154" name="Google Shape;154;p7"/>
          <p:cNvGraphicFramePr/>
          <p:nvPr/>
        </p:nvGraphicFramePr>
        <p:xfrm>
          <a:off x="916434" y="3212671"/>
          <a:ext cx="1763713" cy="1917700"/>
        </p:xfrm>
        <a:graphic>
          <a:graphicData uri="http://schemas.openxmlformats.org/presentationml/2006/ole">
            <mc:AlternateContent>
              <mc:Choice Requires="v">
                <p:oleObj r:id="rId9" imgH="1917700" imgW="1763713" progId="" spid="_x0000_s3">
                  <p:embed/>
                </p:oleObj>
              </mc:Choice>
              <mc:Fallback>
                <p:oleObj r:id="rId10" imgH="1917700" imgW="1763713" progId="">
                  <p:embed/>
                  <p:pic>
                    <p:nvPicPr>
                      <p:cNvPr id="154" name="Google Shape;154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16434" y="3212671"/>
                        <a:ext cx="1763713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Google Shape;155;p7"/>
          <p:cNvSpPr/>
          <p:nvPr/>
        </p:nvSpPr>
        <p:spPr>
          <a:xfrm>
            <a:off x="2480122" y="4628721"/>
            <a:ext cx="411162" cy="43815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2453134" y="3485721"/>
            <a:ext cx="438150" cy="814388"/>
          </a:xfrm>
          <a:prstGeom prst="rightBrace">
            <a:avLst>
              <a:gd fmla="val 0" name="adj1"/>
              <a:gd fmla="val 64009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6740972" y="5073221"/>
            <a:ext cx="904875" cy="525463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4834384" y="4827159"/>
            <a:ext cx="9239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Nivel 1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>
            <a:off x="4791522" y="3717496"/>
            <a:ext cx="1077912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Nivel 2 o Nivel 1</a:t>
            </a: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6502847" y="4006421"/>
            <a:ext cx="1128712" cy="881063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6137722" y="1572784"/>
            <a:ext cx="273050" cy="1069975"/>
          </a:xfrm>
          <a:custGeom>
            <a:rect b="b" l="l" r="r" t="t"/>
            <a:pathLst>
              <a:path extrusionOk="0" h="552" w="390">
                <a:moveTo>
                  <a:pt x="288" y="0"/>
                </a:moveTo>
                <a:lnTo>
                  <a:pt x="0" y="0"/>
                </a:lnTo>
                <a:lnTo>
                  <a:pt x="0" y="552"/>
                </a:lnTo>
                <a:lnTo>
                  <a:pt x="390" y="552"/>
                </a:ln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4461322" y="1637871"/>
            <a:ext cx="1347787" cy="757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-119063" lvl="0" marL="1190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Antepasados ​​de</a:t>
            </a:r>
            <a:endParaRPr/>
          </a:p>
          <a:p>
            <a:pPr indent="-119063" lvl="0" marL="1190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Ley vs Bud</a:t>
            </a:r>
            <a:endParaRPr/>
          </a:p>
          <a:p>
            <a:pPr indent="-119063" lvl="0" marL="1190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Ley vs FCST</a:t>
            </a:r>
            <a:endParaRPr/>
          </a:p>
          <a:p>
            <a:pPr indent="-119063" lvl="0" marL="1190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Bud vs FCST</a:t>
            </a:r>
            <a:endParaRPr/>
          </a:p>
        </p:txBody>
      </p:sp>
      <p:cxnSp>
        <p:nvCxnSpPr>
          <p:cNvPr id="163" name="Google Shape;163;p7"/>
          <p:cNvCxnSpPr/>
          <p:nvPr/>
        </p:nvCxnSpPr>
        <p:spPr>
          <a:xfrm rot="10800000">
            <a:off x="5745609" y="2109359"/>
            <a:ext cx="354013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7"/>
          <p:cNvSpPr/>
          <p:nvPr/>
        </p:nvSpPr>
        <p:spPr>
          <a:xfrm>
            <a:off x="7739509" y="1658509"/>
            <a:ext cx="334963" cy="153035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4427984" y="2699909"/>
            <a:ext cx="17367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Hijos de varianzas Escenario</a:t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6188522" y="2787221"/>
            <a:ext cx="700087" cy="390525"/>
          </a:xfrm>
          <a:prstGeom prst="leftBrace">
            <a:avLst>
              <a:gd fmla="val 0" name="adj1"/>
              <a:gd fmla="val 46750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7"/>
          <p:cNvCxnSpPr/>
          <p:nvPr/>
        </p:nvCxnSpPr>
        <p:spPr>
          <a:xfrm>
            <a:off x="5782122" y="3895296"/>
            <a:ext cx="482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7"/>
          <p:cNvSpPr/>
          <p:nvPr/>
        </p:nvSpPr>
        <p:spPr>
          <a:xfrm>
            <a:off x="7633147" y="4209621"/>
            <a:ext cx="500062" cy="1255713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2891284" y="3136471"/>
            <a:ext cx="1225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Generación 1</a:t>
            </a:r>
            <a:endParaRPr/>
          </a:p>
        </p:txBody>
      </p:sp>
      <p:cxnSp>
        <p:nvCxnSpPr>
          <p:cNvPr id="170" name="Google Shape;170;p7"/>
          <p:cNvCxnSpPr/>
          <p:nvPr/>
        </p:nvCxnSpPr>
        <p:spPr>
          <a:xfrm rot="10800000">
            <a:off x="1838772" y="3299984"/>
            <a:ext cx="1052512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7"/>
          <p:cNvCxnSpPr/>
          <p:nvPr/>
        </p:nvCxnSpPr>
        <p:spPr>
          <a:xfrm>
            <a:off x="5569397" y="4981146"/>
            <a:ext cx="804862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7"/>
          <p:cNvCxnSpPr/>
          <p:nvPr/>
        </p:nvCxnSpPr>
        <p:spPr>
          <a:xfrm rot="10800000">
            <a:off x="0" y="821405"/>
            <a:ext cx="7668344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3" name="Google Shape;173;p7"/>
          <p:cNvCxnSpPr/>
          <p:nvPr/>
        </p:nvCxnSpPr>
        <p:spPr>
          <a:xfrm rot="10800000">
            <a:off x="1475656" y="5949280"/>
            <a:ext cx="7668344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74" name="Google Shape;174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772276" y="6016626"/>
            <a:ext cx="2371725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/>
          <p:nvPr/>
        </p:nvSpPr>
        <p:spPr>
          <a:xfrm>
            <a:off x="2793596" y="292395"/>
            <a:ext cx="28723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Repaso de Jerarquías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8100573" y="4668409"/>
            <a:ext cx="11128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Nivel 0 (nodo hoja)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ght Red"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5638" y="0"/>
            <a:ext cx="2138362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8"/>
          <p:cNvSpPr txBox="1"/>
          <p:nvPr/>
        </p:nvSpPr>
        <p:spPr>
          <a:xfrm>
            <a:off x="642910" y="2786058"/>
            <a:ext cx="785818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Calculos en Essbase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Funcionalidades Básicas</a:t>
            </a:r>
            <a:endParaRPr/>
          </a:p>
        </p:txBody>
      </p:sp>
      <p:pic>
        <p:nvPicPr>
          <p:cNvPr descr="3e548d23-MEDIUM-22156135" id="184" name="Google Shape;18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5638" y="677863"/>
            <a:ext cx="2138362" cy="2138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8"/>
          <p:cNvCxnSpPr/>
          <p:nvPr/>
        </p:nvCxnSpPr>
        <p:spPr>
          <a:xfrm rot="10800000">
            <a:off x="1475656" y="5949280"/>
            <a:ext cx="7668344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86" name="Google Shape;18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72276" y="6016626"/>
            <a:ext cx="2371725" cy="841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ight Red" id="187" name="Google Shape;18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714348" cy="714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9"/>
          <p:cNvCxnSpPr/>
          <p:nvPr/>
        </p:nvCxnSpPr>
        <p:spPr>
          <a:xfrm rot="10800000">
            <a:off x="0" y="821405"/>
            <a:ext cx="7668344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93" name="Google Shape;193;p9"/>
          <p:cNvSpPr/>
          <p:nvPr/>
        </p:nvSpPr>
        <p:spPr>
          <a:xfrm>
            <a:off x="3347864" y="267296"/>
            <a:ext cx="23727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Cálculos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9"/>
          <p:cNvCxnSpPr/>
          <p:nvPr/>
        </p:nvCxnSpPr>
        <p:spPr>
          <a:xfrm rot="10800000">
            <a:off x="1475656" y="5949280"/>
            <a:ext cx="7668344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95" name="Google Shape;1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2276" y="6016626"/>
            <a:ext cx="2371725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9"/>
          <p:cNvSpPr txBox="1"/>
          <p:nvPr/>
        </p:nvSpPr>
        <p:spPr>
          <a:xfrm>
            <a:off x="197596" y="853281"/>
            <a:ext cx="792088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 3 tipos de cálculo: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Operadores en Outline: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ejemplo: + -  * / %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basan en la Jerarquia.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2857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Formulas de miembros: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Permiten calculos complejos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pueden usar funciones y condicionales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2857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 de Cálculo: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Alterar el orden de cálculo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Ofrece mayor control</a:t>
            </a:r>
            <a:endParaRPr/>
          </a:p>
        </p:txBody>
      </p:sp>
      <p:sp>
        <p:nvSpPr>
          <p:cNvPr id="197" name="Google Shape;197;p9"/>
          <p:cNvSpPr txBox="1"/>
          <p:nvPr/>
        </p:nvSpPr>
        <p:spPr>
          <a:xfrm>
            <a:off x="7431088" y="5294189"/>
            <a:ext cx="10541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Informe</a:t>
            </a:r>
            <a:endParaRPr/>
          </a:p>
        </p:txBody>
      </p:sp>
      <p:sp>
        <p:nvSpPr>
          <p:cNvPr id="198" name="Google Shape;198;p9"/>
          <p:cNvSpPr txBox="1"/>
          <p:nvPr/>
        </p:nvSpPr>
        <p:spPr>
          <a:xfrm>
            <a:off x="4941094" y="5078537"/>
            <a:ext cx="12954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 calculada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9"/>
          <p:cNvCxnSpPr/>
          <p:nvPr/>
        </p:nvCxnSpPr>
        <p:spPr>
          <a:xfrm>
            <a:off x="6338888" y="4371975"/>
            <a:ext cx="122078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sm" w="sm" type="triangle"/>
          </a:ln>
        </p:spPr>
      </p:cxnSp>
      <p:cxnSp>
        <p:nvCxnSpPr>
          <p:cNvPr id="200" name="Google Shape;200;p9"/>
          <p:cNvCxnSpPr/>
          <p:nvPr/>
        </p:nvCxnSpPr>
        <p:spPr>
          <a:xfrm>
            <a:off x="1844675" y="5091113"/>
            <a:ext cx="9128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sm" w="sm" type="triangle"/>
          </a:ln>
        </p:spPr>
      </p:cxnSp>
      <p:cxnSp>
        <p:nvCxnSpPr>
          <p:cNvPr id="201" name="Google Shape;201;p9"/>
          <p:cNvCxnSpPr/>
          <p:nvPr/>
        </p:nvCxnSpPr>
        <p:spPr>
          <a:xfrm>
            <a:off x="4357688" y="4673600"/>
            <a:ext cx="91598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sm" w="sm" type="triangle"/>
          </a:ln>
        </p:spPr>
      </p:cxnSp>
      <p:sp>
        <p:nvSpPr>
          <p:cNvPr id="202" name="Google Shape;202;p9"/>
          <p:cNvSpPr txBox="1"/>
          <p:nvPr/>
        </p:nvSpPr>
        <p:spPr>
          <a:xfrm>
            <a:off x="-217487" y="5508625"/>
            <a:ext cx="1600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 cargados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cu005" id="203" name="Google Shape;20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3013" y="3719513"/>
            <a:ext cx="7493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78438" y="3986213"/>
            <a:ext cx="1065212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3438" y="4521200"/>
            <a:ext cx="1065212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nu001" id="206" name="Google Shape;20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88444" y="4557713"/>
            <a:ext cx="1600200" cy="95091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 txBox="1"/>
          <p:nvPr/>
        </p:nvSpPr>
        <p:spPr>
          <a:xfrm>
            <a:off x="2838450" y="5656263"/>
            <a:ext cx="14478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Cálculo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2011-07-11T15:34:40Z</dcterms:created>
  <dc:creator>pdaneri</dc:creator>
</cp:coreProperties>
</file>