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70" r:id="rId6"/>
    <p:sldId id="276" r:id="rId7"/>
    <p:sldId id="272" r:id="rId8"/>
    <p:sldId id="273" r:id="rId9"/>
    <p:sldId id="275" r:id="rId10"/>
    <p:sldId id="277" r:id="rId11"/>
    <p:sldId id="331" r:id="rId12"/>
    <p:sldId id="279" r:id="rId13"/>
    <p:sldId id="280" r:id="rId14"/>
    <p:sldId id="269" r:id="rId15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69" d="100"/>
          <a:sy n="69" d="100"/>
        </p:scale>
        <p:origin x="178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912610" y="45085"/>
            <a:ext cx="223139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08E68A2-AD48-4974-B9F0-FEADD0E590E4}" type="datetime1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广播网络实验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实验依赖</a:t>
            </a:r>
            <a:r>
              <a:rPr lang="en-US" altLang="zh-CN" dirty="0" err="1"/>
              <a:t>ethtool</a:t>
            </a:r>
            <a:r>
              <a:rPr lang="zh-CN" altLang="en-US" dirty="0"/>
              <a:t>工具，某些发行版不包含，可用</a:t>
            </a:r>
            <a:r>
              <a:rPr lang="en-US" altLang="zh-CN" dirty="0"/>
              <a:t>apt</a:t>
            </a:r>
            <a:r>
              <a:rPr lang="zh-CN" altLang="en-US" dirty="0"/>
              <a:t>进行安装</a:t>
            </a:r>
            <a:endParaRPr lang="en-US" altLang="zh-CN" dirty="0"/>
          </a:p>
          <a:p>
            <a:pPr marL="857250" lvl="1" indent="-457200">
              <a:lnSpc>
                <a:spcPct val="130000"/>
              </a:lnSpc>
            </a:pPr>
            <a:r>
              <a:rPr lang="en-US" altLang="zh-CN" dirty="0"/>
              <a:t>three_nodes_bw.py</a:t>
            </a:r>
            <a:r>
              <a:rPr lang="zh-CN" altLang="en-US" dirty="0"/>
              <a:t>通过执行</a:t>
            </a:r>
            <a:r>
              <a:rPr lang="en-US" altLang="zh-CN" dirty="0"/>
              <a:t>disable_offloading.sh</a:t>
            </a:r>
            <a:r>
              <a:rPr lang="zh-CN" altLang="en-US" dirty="0"/>
              <a:t>脚本禁止掉节点的某些功能，该脚本依赖</a:t>
            </a:r>
            <a:r>
              <a:rPr lang="en-US" altLang="zh-CN" dirty="0" err="1"/>
              <a:t>ethtool</a:t>
            </a:r>
            <a:r>
              <a:rPr lang="zh-CN" altLang="en-US" dirty="0"/>
              <a:t>工具</a:t>
            </a:r>
            <a:endParaRPr lang="zh-CN" altLang="en-US" dirty="0"/>
          </a:p>
          <a:p>
            <a:pPr marL="857250" lvl="1" indent="-457200">
              <a:lnSpc>
                <a:spcPct val="130000"/>
              </a:lnSpc>
            </a:pPr>
            <a:endParaRPr lang="en-US" altLang="zh-CN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需要先在</a:t>
            </a:r>
            <a:r>
              <a:rPr lang="en-US" altLang="zh-CN" dirty="0"/>
              <a:t>b1-b3</a:t>
            </a:r>
            <a:r>
              <a:rPr lang="zh-CN" altLang="en-US" dirty="0"/>
              <a:t>节点上运行</a:t>
            </a:r>
            <a:r>
              <a:rPr lang="en-US" altLang="zh-CN" dirty="0"/>
              <a:t>hub(</a:t>
            </a:r>
            <a:r>
              <a:rPr lang="zh-CN" altLang="en-US" dirty="0"/>
              <a:t>或</a:t>
            </a:r>
            <a:r>
              <a:rPr lang="en-US" altLang="zh-CN" dirty="0"/>
              <a:t>hub-reference)</a:t>
            </a:r>
            <a:r>
              <a:rPr lang="zh-CN" altLang="en-US" dirty="0"/>
              <a:t>，然后在其他节点</a:t>
            </a:r>
            <a:r>
              <a:rPr lang="en-US" altLang="zh-CN" dirty="0"/>
              <a:t>(h1-h3)</a:t>
            </a:r>
            <a:r>
              <a:rPr lang="zh-CN" altLang="en-US" dirty="0"/>
              <a:t>上运行相应网络程序</a:t>
            </a:r>
            <a:r>
              <a:rPr lang="en-US" altLang="zh-CN" dirty="0"/>
              <a:t>(ping</a:t>
            </a:r>
            <a:r>
              <a:rPr lang="zh-CN" altLang="en-US" dirty="0"/>
              <a:t>或</a:t>
            </a:r>
            <a:r>
              <a:rPr lang="en-US" altLang="zh-CN" dirty="0" err="1"/>
              <a:t>iperf</a:t>
            </a:r>
            <a:r>
              <a:rPr lang="en-US" altLang="zh-CN" dirty="0"/>
              <a:t>)</a:t>
            </a:r>
            <a:endParaRPr lang="en-US" altLang="zh-CN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网络链路的带宽是双向的</a:t>
            </a:r>
            <a:endParaRPr lang="en-US" altLang="zh-CN" dirty="0"/>
          </a:p>
          <a:p>
            <a:pPr marL="857250" lvl="1" indent="-457200">
              <a:lnSpc>
                <a:spcPct val="130000"/>
              </a:lnSpc>
            </a:pPr>
            <a:r>
              <a:rPr lang="zh-CN" altLang="en-US" dirty="0"/>
              <a:t>节点</a:t>
            </a:r>
            <a:r>
              <a:rPr lang="en-US" altLang="zh-CN" dirty="0"/>
              <a:t>h1</a:t>
            </a:r>
            <a:r>
              <a:rPr lang="zh-CN" altLang="en-US" dirty="0"/>
              <a:t>与</a:t>
            </a:r>
            <a:r>
              <a:rPr lang="en-US" altLang="zh-CN" dirty="0"/>
              <a:t>b1</a:t>
            </a:r>
            <a:r>
              <a:rPr lang="zh-CN" altLang="en-US" dirty="0"/>
              <a:t>之间的链路带宽为</a:t>
            </a:r>
            <a:r>
              <a:rPr lang="en-US" altLang="zh-CN" dirty="0"/>
              <a:t>20Mbps</a:t>
            </a:r>
            <a:r>
              <a:rPr lang="zh-CN" altLang="en-US" dirty="0"/>
              <a:t>，</a:t>
            </a:r>
            <a:r>
              <a:rPr lang="en-US" altLang="zh-CN" dirty="0"/>
              <a:t>h1</a:t>
            </a:r>
            <a:r>
              <a:rPr lang="zh-CN" altLang="en-US" dirty="0"/>
              <a:t>以</a:t>
            </a:r>
            <a:r>
              <a:rPr lang="en-US" altLang="zh-CN" dirty="0"/>
              <a:t>20Mbps</a:t>
            </a:r>
            <a:r>
              <a:rPr lang="zh-CN" altLang="en-US" dirty="0"/>
              <a:t>速率向</a:t>
            </a:r>
            <a:r>
              <a:rPr lang="en-US" altLang="zh-CN" dirty="0"/>
              <a:t>b1</a:t>
            </a:r>
            <a:r>
              <a:rPr lang="zh-CN" altLang="en-US" dirty="0"/>
              <a:t>传输数据的同时，</a:t>
            </a:r>
            <a:r>
              <a:rPr lang="en-US" altLang="zh-CN" dirty="0"/>
              <a:t>b1</a:t>
            </a:r>
            <a:r>
              <a:rPr lang="zh-CN" altLang="en-US" dirty="0"/>
              <a:t>也能以</a:t>
            </a:r>
            <a:r>
              <a:rPr lang="en-US" altLang="zh-CN" dirty="0"/>
              <a:t>20Mbps</a:t>
            </a:r>
            <a:r>
              <a:rPr lang="zh-CN" altLang="en-US" dirty="0"/>
              <a:t>速率向</a:t>
            </a:r>
            <a:r>
              <a:rPr lang="en-US" altLang="zh-CN" dirty="0"/>
              <a:t>h1</a:t>
            </a:r>
            <a:r>
              <a:rPr lang="zh-CN" altLang="en-US" dirty="0"/>
              <a:t>传输数据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broadcast.c</a:t>
            </a: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/>
              <a:t>		# </a:t>
            </a:r>
            <a:r>
              <a:rPr lang="zh-CN" altLang="en-US" dirty="0"/>
              <a:t>待实现部分</a:t>
            </a:r>
            <a:endParaRPr lang="en-US" altLang="zh-CN" dirty="0"/>
          </a:p>
          <a:p>
            <a:r>
              <a:rPr lang="en-US" altLang="zh-CN" dirty="0" err="1"/>
              <a:t>device_internal.c</a:t>
            </a:r>
            <a:r>
              <a:rPr lang="en-US" altLang="zh-CN" dirty="0"/>
              <a:t>		# </a:t>
            </a:r>
            <a:r>
              <a:rPr lang="zh-CN" altLang="en-US" dirty="0"/>
              <a:t>网口管理等内部实现</a:t>
            </a:r>
            <a:endParaRPr lang="en-US" altLang="zh-CN" dirty="0"/>
          </a:p>
          <a:p>
            <a:r>
              <a:rPr lang="en-US" altLang="zh-CN" dirty="0"/>
              <a:t>example			# </a:t>
            </a:r>
            <a:r>
              <a:rPr lang="en-US" altLang="zh-CN" dirty="0" err="1"/>
              <a:t>list_head</a:t>
            </a:r>
            <a:r>
              <a:rPr lang="zh-CN" altLang="en-US" dirty="0"/>
              <a:t>数据结构使用例子</a:t>
            </a:r>
            <a:endParaRPr lang="en-US" altLang="zh-CN" dirty="0"/>
          </a:p>
          <a:p>
            <a:r>
              <a:rPr lang="en-US" altLang="zh-CN" dirty="0"/>
              <a:t>hub-reference(.32)		# hub</a:t>
            </a:r>
            <a:r>
              <a:rPr lang="zh-CN" altLang="en-US" dirty="0"/>
              <a:t>参考实现</a:t>
            </a:r>
            <a:endParaRPr lang="en-US" altLang="zh-CN" dirty="0"/>
          </a:p>
          <a:p>
            <a:r>
              <a:rPr lang="en-US" altLang="zh-CN" dirty="0"/>
              <a:t>include			# </a:t>
            </a:r>
            <a:r>
              <a:rPr lang="zh-CN" altLang="en-US" dirty="0"/>
              <a:t>所有相关头文件</a:t>
            </a:r>
            <a:endParaRPr lang="en-US" altLang="zh-CN" dirty="0"/>
          </a:p>
          <a:p>
            <a:r>
              <a:rPr lang="en-US" altLang="zh-CN" dirty="0" err="1"/>
              <a:t>main.c</a:t>
            </a:r>
            <a:r>
              <a:rPr lang="en-US" altLang="zh-CN" dirty="0"/>
              <a:t>			# </a:t>
            </a:r>
            <a:r>
              <a:rPr lang="zh-CN" altLang="en-US" dirty="0"/>
              <a:t>主程序逻辑</a:t>
            </a:r>
            <a:endParaRPr lang="en-US" altLang="zh-CN" dirty="0"/>
          </a:p>
          <a:p>
            <a:r>
              <a:rPr lang="en-US" altLang="zh-CN" dirty="0" err="1"/>
              <a:t>Makefile</a:t>
            </a:r>
            <a:endParaRPr lang="en-US" altLang="zh-CN" dirty="0"/>
          </a:p>
          <a:p>
            <a:r>
              <a:rPr lang="en-US" altLang="zh-CN" dirty="0"/>
              <a:t>scripts			# </a:t>
            </a:r>
            <a:r>
              <a:rPr lang="zh-CN" altLang="en-US" dirty="0"/>
              <a:t>禁止</a:t>
            </a:r>
            <a:r>
              <a:rPr lang="en-US" altLang="zh-CN" dirty="0"/>
              <a:t>TCP Offloading, IPv6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three_nodes_bw.py	# Mininet topo</a:t>
            </a:r>
            <a:r>
              <a:rPr lang="zh-CN" altLang="en-US" dirty="0"/>
              <a:t>脚本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广播网络</a:t>
            </a:r>
            <a:endParaRPr lang="en-US" altLang="zh-CN" dirty="0"/>
          </a:p>
          <a:p>
            <a:r>
              <a:rPr lang="zh-CN" altLang="en-US" dirty="0"/>
              <a:t>广播网络实现</a:t>
            </a:r>
            <a:endParaRPr lang="en-US" altLang="zh-CN" dirty="0"/>
          </a:p>
          <a:p>
            <a:pPr lvl="1"/>
            <a:r>
              <a:rPr lang="zh-CN" altLang="en-US" dirty="0"/>
              <a:t>网络端口和发送数据包函数</a:t>
            </a:r>
            <a:endParaRPr lang="en-US" altLang="zh-CN" dirty="0"/>
          </a:p>
          <a:p>
            <a:pPr lvl="1"/>
            <a:r>
              <a:rPr lang="zh-CN" altLang="en-US" dirty="0"/>
              <a:t>链表实现机制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如何构建一个多节点网络？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043980" y="1595935"/>
            <a:ext cx="4108025" cy="962337"/>
            <a:chOff x="2485259" y="1908013"/>
            <a:chExt cx="4108025" cy="962337"/>
          </a:xfrm>
        </p:grpSpPr>
        <p:sp>
          <p:nvSpPr>
            <p:cNvPr id="9" name="矩形 8"/>
            <p:cNvSpPr/>
            <p:nvPr/>
          </p:nvSpPr>
          <p:spPr>
            <a:xfrm>
              <a:off x="2623755" y="226792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82106" y="226792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5259" y="1908013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10.0.0.1/8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443610" y="1908013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10.0.0.2/8</a:t>
              </a:r>
              <a:endParaRPr lang="zh-CN" altLang="en-US" dirty="0"/>
            </a:p>
          </p:txBody>
        </p:sp>
      </p:grpSp>
      <p:cxnSp>
        <p:nvCxnSpPr>
          <p:cNvPr id="19" name="直接连接符 18"/>
          <p:cNvCxnSpPr/>
          <p:nvPr/>
        </p:nvCxnSpPr>
        <p:spPr>
          <a:xfrm flipH="1">
            <a:off x="4172179" y="2257058"/>
            <a:ext cx="19686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2550482" y="3443804"/>
            <a:ext cx="5236223" cy="3261797"/>
            <a:chOff x="1604486" y="3259462"/>
            <a:chExt cx="5236223" cy="3261797"/>
          </a:xfrm>
        </p:grpSpPr>
        <p:grpSp>
          <p:nvGrpSpPr>
            <p:cNvPr id="20" name="组合 19"/>
            <p:cNvGrpSpPr/>
            <p:nvPr/>
          </p:nvGrpSpPr>
          <p:grpSpPr>
            <a:xfrm>
              <a:off x="1604486" y="3259462"/>
              <a:ext cx="5236223" cy="962337"/>
              <a:chOff x="2485259" y="1703617"/>
              <a:chExt cx="5236223" cy="962337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623755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1</a:t>
                </a:r>
                <a:endParaRPr lang="zh-CN" altLang="en-US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710304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2</a:t>
                </a:r>
                <a:endParaRPr lang="zh-CN" altLang="en-US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485259" y="170361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10.0.0.1/8</a:t>
                </a:r>
                <a:endParaRPr lang="zh-CN" altLang="en-US" dirty="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571808" y="170361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10.0.0.2/8</a:t>
                </a:r>
                <a:endParaRPr lang="zh-CN" altLang="en-US" dirty="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3855504" y="5586677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3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17008" y="6151927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10.0.0.3/8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78681" y="4104927"/>
            <a:ext cx="3096846" cy="1666092"/>
            <a:chOff x="2732685" y="3920585"/>
            <a:chExt cx="3096846" cy="1666092"/>
          </a:xfrm>
        </p:grpSpPr>
        <p:sp>
          <p:nvSpPr>
            <p:cNvPr id="28" name="圆角矩形 27"/>
            <p:cNvSpPr/>
            <p:nvPr/>
          </p:nvSpPr>
          <p:spPr>
            <a:xfrm>
              <a:off x="3855504" y="4221799"/>
              <a:ext cx="989703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Hub</a:t>
              </a:r>
              <a:endParaRPr lang="zh-CN" altLang="en-US" dirty="0"/>
            </a:p>
          </p:txBody>
        </p:sp>
        <p:cxnSp>
          <p:nvCxnSpPr>
            <p:cNvPr id="30" name="直接连接符 29"/>
            <p:cNvCxnSpPr>
              <a:stCxn id="21" idx="3"/>
              <a:endCxn id="28" idx="1"/>
            </p:cNvCxnSpPr>
            <p:nvPr/>
          </p:nvCxnSpPr>
          <p:spPr>
            <a:xfrm>
              <a:off x="2732685" y="3920585"/>
              <a:ext cx="1122819" cy="6107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8" idx="3"/>
              <a:endCxn id="22" idx="1"/>
            </p:cNvCxnSpPr>
            <p:nvPr/>
          </p:nvCxnSpPr>
          <p:spPr>
            <a:xfrm flipV="1">
              <a:off x="4845207" y="3920585"/>
              <a:ext cx="984324" cy="6107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8" idx="2"/>
              <a:endCxn id="25" idx="0"/>
            </p:cNvCxnSpPr>
            <p:nvPr/>
          </p:nvCxnSpPr>
          <p:spPr>
            <a:xfrm>
              <a:off x="4350356" y="4840941"/>
              <a:ext cx="0" cy="7457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接箭头连接符 37"/>
          <p:cNvCxnSpPr/>
          <p:nvPr/>
        </p:nvCxnSpPr>
        <p:spPr>
          <a:xfrm>
            <a:off x="3774266" y="4422467"/>
            <a:ext cx="888738" cy="48448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5517996" y="4378386"/>
            <a:ext cx="1149953" cy="1252561"/>
            <a:chOff x="4572000" y="4194044"/>
            <a:chExt cx="1149953" cy="1252561"/>
          </a:xfrm>
        </p:grpSpPr>
        <p:cxnSp>
          <p:nvCxnSpPr>
            <p:cNvPr id="40" name="直接箭头连接符 39"/>
            <p:cNvCxnSpPr/>
            <p:nvPr/>
          </p:nvCxnSpPr>
          <p:spPr>
            <a:xfrm flipV="1">
              <a:off x="4940793" y="4194044"/>
              <a:ext cx="781160" cy="476763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4572000" y="4944267"/>
              <a:ext cx="0" cy="502338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接箭头连接符 45"/>
          <p:cNvCxnSpPr/>
          <p:nvPr/>
        </p:nvCxnSpPr>
        <p:spPr>
          <a:xfrm flipH="1">
            <a:off x="5886789" y="3965490"/>
            <a:ext cx="695607" cy="448059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3817176" y="4019385"/>
            <a:ext cx="1257533" cy="1650532"/>
            <a:chOff x="3817176" y="4019385"/>
            <a:chExt cx="1257533" cy="1650532"/>
          </a:xfrm>
        </p:grpSpPr>
        <p:cxnSp>
          <p:nvCxnSpPr>
            <p:cNvPr id="48" name="直接箭头连接符 47"/>
            <p:cNvCxnSpPr/>
            <p:nvPr/>
          </p:nvCxnSpPr>
          <p:spPr>
            <a:xfrm flipH="1">
              <a:off x="5059371" y="5145841"/>
              <a:ext cx="15338" cy="524076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H="1" flipV="1">
              <a:off x="3817176" y="4019385"/>
              <a:ext cx="845828" cy="403082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/>
        </p:nvSpPr>
        <p:spPr>
          <a:xfrm>
            <a:off x="457199" y="202622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两个节点互连</a:t>
            </a:r>
            <a:endParaRPr lang="zh-CN" altLang="en-US" sz="2400" dirty="0"/>
          </a:p>
        </p:txBody>
      </p:sp>
      <p:sp>
        <p:nvSpPr>
          <p:cNvPr id="59" name="文本框 58"/>
          <p:cNvSpPr txBox="1"/>
          <p:nvPr/>
        </p:nvSpPr>
        <p:spPr>
          <a:xfrm>
            <a:off x="457200" y="387409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多个节点互连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2661535" y="547633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广播网络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广播网络（</a:t>
            </a:r>
            <a:r>
              <a:rPr lang="en-US" altLang="zh-CN" dirty="0"/>
              <a:t>Hub</a:t>
            </a:r>
            <a:r>
              <a:rPr lang="zh-CN" altLang="en-US" dirty="0"/>
              <a:t>）实现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已知网络端口数据结构和发送数据包函数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2397" y="2259106"/>
            <a:ext cx="38234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GB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list;</a:t>
            </a:r>
            <a:endParaRPr lang="en-GB" altLang="zh-CN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index;</a:t>
            </a: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u8 mac[ETH_ALEN];</a:t>
            </a: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char name[16];</a:t>
            </a: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0682" y="2259106"/>
            <a:ext cx="486331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iface_send_packet(iface_info_t *iface, const char *packet, int len)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sockaddr_ll addr;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fill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..., omitted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sendto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(iface-&gt;fd, packet, len, 0, &amp;addr, sizeof(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04857" y="5135337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iface_list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rx_iface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iface_send_packet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packet,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3871" y="4635911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节点广播的逻辑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*next, *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list;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number;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list_empty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(list) ((list)-&gt;next == (list))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list_entry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type, member) </a:t>
            </a: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(type *)((char *)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offsetof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(type, member))</a:t>
            </a: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list_for_each_entry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head, member)</a:t>
            </a: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list_for_each_entry_safe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q, head, member)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709424" y="152771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指针数据结构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709424" y="26948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内容数据结构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实现节点广播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 err="1"/>
              <a:t>broadcast.c</a:t>
            </a:r>
            <a:r>
              <a:rPr lang="zh-CN" altLang="en-US" dirty="0"/>
              <a:t>中的</a:t>
            </a:r>
            <a:r>
              <a:rPr lang="en-US" altLang="zh-CN" dirty="0" err="1"/>
              <a:t>broadcast_packet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en-US" altLang="zh-CN" dirty="0"/>
              <a:t>instance-&gt;</a:t>
            </a:r>
            <a:r>
              <a:rPr lang="en-US" altLang="zh-CN" dirty="0" err="1"/>
              <a:t>iface_list</a:t>
            </a:r>
            <a:r>
              <a:rPr lang="zh-CN" altLang="en-US" dirty="0"/>
              <a:t>链表中保存所有网络端口的信息</a:t>
            </a:r>
            <a:endParaRPr lang="en-US" altLang="zh-CN" dirty="0"/>
          </a:p>
          <a:p>
            <a:pPr lvl="1"/>
            <a:r>
              <a:rPr lang="zh-CN" altLang="en-US" dirty="0"/>
              <a:t>收到每个数据包，将该包从所有其它网络端口发出去</a:t>
            </a:r>
            <a:endParaRPr lang="zh-CN" altLang="en-US" dirty="0"/>
          </a:p>
          <a:p>
            <a:r>
              <a:rPr lang="zh-CN" altLang="en-US" dirty="0"/>
              <a:t>结果验证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three_nodes_bw.py</a:t>
            </a:r>
            <a:r>
              <a:rPr lang="zh-CN" altLang="en-US" dirty="0"/>
              <a:t>拓扑文件</a:t>
            </a:r>
            <a:endParaRPr lang="en-US" altLang="zh-CN" dirty="0"/>
          </a:p>
          <a:p>
            <a:pPr lvl="1"/>
            <a:r>
              <a:rPr lang="zh-CN" altLang="en-US" dirty="0"/>
              <a:t>三个节点相互能够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b="35430"/>
          <a:stretch>
            <a:fillRect/>
          </a:stretch>
        </p:blipFill>
        <p:spPr>
          <a:xfrm>
            <a:off x="1782362" y="4480428"/>
            <a:ext cx="4610100" cy="21095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广播网络传输效率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进行</a:t>
            </a:r>
            <a:r>
              <a:rPr lang="en-US" altLang="zh-CN" dirty="0" err="1"/>
              <a:t>iperf</a:t>
            </a:r>
            <a:r>
              <a:rPr lang="zh-CN" altLang="en-US" dirty="0"/>
              <a:t>测试</a:t>
            </a:r>
            <a:endParaRPr lang="en-US" altLang="zh-CN" dirty="0"/>
          </a:p>
          <a:p>
            <a:pPr lvl="1"/>
            <a:r>
              <a:rPr lang="zh-CN" altLang="en-US" dirty="0"/>
              <a:t>实验验证广播网络的链路利用效率</a:t>
            </a:r>
            <a:endParaRPr lang="en-US" altLang="zh-CN" dirty="0"/>
          </a:p>
          <a:p>
            <a:pPr lvl="1"/>
            <a:r>
              <a:rPr lang="en-US" altLang="zh-CN" dirty="0" err="1"/>
              <a:t>iperf</a:t>
            </a:r>
            <a:r>
              <a:rPr lang="zh-CN" altLang="en-US" dirty="0"/>
              <a:t>测试（</a:t>
            </a:r>
            <a:r>
              <a:rPr lang="en-US" altLang="zh-CN" dirty="0"/>
              <a:t>Client -&gt; Server</a:t>
            </a:r>
            <a:r>
              <a:rPr lang="zh-CN" altLang="en-US" dirty="0"/>
              <a:t>）：</a:t>
            </a:r>
            <a:endParaRPr lang="zh-CN" altLang="en-US" dirty="0"/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client; H2, H3: </a:t>
            </a:r>
            <a:r>
              <a:rPr lang="en-US" altLang="zh-CN" dirty="0" err="1"/>
              <a:t>iperf</a:t>
            </a:r>
            <a:r>
              <a:rPr lang="en-US" altLang="zh-CN" dirty="0"/>
              <a:t> servers</a:t>
            </a:r>
            <a:endParaRPr lang="en-US" altLang="zh-CN" dirty="0"/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server; H2, H3: </a:t>
            </a:r>
            <a:r>
              <a:rPr lang="en-US" altLang="zh-CN" dirty="0" err="1"/>
              <a:t>iperf</a:t>
            </a:r>
            <a:r>
              <a:rPr lang="en-US" altLang="zh-CN" dirty="0"/>
              <a:t> clients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b="14138"/>
          <a:stretch>
            <a:fillRect/>
          </a:stretch>
        </p:blipFill>
        <p:spPr>
          <a:xfrm>
            <a:off x="75450" y="3796442"/>
            <a:ext cx="8993100" cy="2765722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5467738" y="1220422"/>
            <a:ext cx="3219062" cy="2576020"/>
            <a:chOff x="5467738" y="1045370"/>
            <a:chExt cx="3219062" cy="2576020"/>
          </a:xfrm>
        </p:grpSpPr>
        <p:sp>
          <p:nvSpPr>
            <p:cNvPr id="19" name="文本框 18"/>
            <p:cNvSpPr txBox="1"/>
            <p:nvPr/>
          </p:nvSpPr>
          <p:spPr>
            <a:xfrm>
              <a:off x="8209384" y="325205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h3</a:t>
              </a:r>
              <a:endParaRPr lang="zh-CN" altLang="en-US" dirty="0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5467738" y="1045370"/>
              <a:ext cx="3219062" cy="2195292"/>
              <a:chOff x="5467738" y="1045370"/>
              <a:chExt cx="3219062" cy="2195292"/>
            </a:xfrm>
          </p:grpSpPr>
          <p:sp>
            <p:nvSpPr>
              <p:cNvPr id="6" name="矩形: 圆角 5"/>
              <p:cNvSpPr/>
              <p:nvPr/>
            </p:nvSpPr>
            <p:spPr>
              <a:xfrm>
                <a:off x="5467738" y="2192694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6757696" y="2139043"/>
                <a:ext cx="643812" cy="5458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: 圆角 7"/>
              <p:cNvSpPr/>
              <p:nvPr/>
            </p:nvSpPr>
            <p:spPr>
              <a:xfrm>
                <a:off x="8038322" y="1465742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: 圆角 8"/>
              <p:cNvSpPr/>
              <p:nvPr/>
            </p:nvSpPr>
            <p:spPr>
              <a:xfrm>
                <a:off x="8038322" y="2802123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/>
              <p:cNvCxnSpPr>
                <a:stCxn id="6" idx="3"/>
              </p:cNvCxnSpPr>
              <p:nvPr/>
            </p:nvCxnSpPr>
            <p:spPr>
              <a:xfrm flipV="1">
                <a:off x="6116216" y="2411963"/>
                <a:ext cx="779106" cy="1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stCxn id="7" idx="7"/>
                <a:endCxn id="8" idx="1"/>
              </p:cNvCxnSpPr>
              <p:nvPr/>
            </p:nvCxnSpPr>
            <p:spPr>
              <a:xfrm flipV="1">
                <a:off x="7307224" y="1685012"/>
                <a:ext cx="731098" cy="5339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stCxn id="7" idx="5"/>
                <a:endCxn id="9" idx="1"/>
              </p:cNvCxnSpPr>
              <p:nvPr/>
            </p:nvCxnSpPr>
            <p:spPr>
              <a:xfrm>
                <a:off x="7307224" y="2604947"/>
                <a:ext cx="731098" cy="4164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5565711" y="1779377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h1</a:t>
                </a:r>
                <a:endParaRPr lang="zh-CN" altLang="en-US" dirty="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6842448" y="1791821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b1</a:t>
                </a:r>
                <a:endParaRPr lang="zh-CN" altLang="en-US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8223378" y="1045370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h2</a:t>
                </a:r>
                <a:endParaRPr lang="zh-CN" altLang="en-US" dirty="0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6015259" y="2628201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20Mb/s</a:t>
                </a:r>
                <a:endParaRPr lang="zh-CN" altLang="en-US" dirty="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7449747" y="2010987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10Mb/s</a:t>
                </a:r>
                <a:endParaRPr lang="zh-CN" altLang="en-US" dirty="0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7081129" y="2802123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10Mb/s</a:t>
                </a:r>
                <a:endParaRPr lang="zh-CN" altLang="en-US" dirty="0"/>
              </a:p>
            </p:txBody>
          </p:sp>
        </p:grpSp>
      </p:grpSp>
      <p:sp>
        <p:nvSpPr>
          <p:cNvPr id="29" name="任意多边形: 形状 28"/>
          <p:cNvSpPr/>
          <p:nvPr/>
        </p:nvSpPr>
        <p:spPr>
          <a:xfrm>
            <a:off x="6186196" y="1789248"/>
            <a:ext cx="1716833" cy="702152"/>
          </a:xfrm>
          <a:custGeom>
            <a:avLst/>
            <a:gdLst>
              <a:gd name="connsiteX0" fmla="*/ 0 w 1716833"/>
              <a:gd name="connsiteY0" fmla="*/ 662473 h 702152"/>
              <a:gd name="connsiteX1" fmla="*/ 741784 w 1716833"/>
              <a:gd name="connsiteY1" fmla="*/ 629816 h 702152"/>
              <a:gd name="connsiteX2" fmla="*/ 1716833 w 1716833"/>
              <a:gd name="connsiteY2" fmla="*/ 0 h 7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6833" h="702152">
                <a:moveTo>
                  <a:pt x="0" y="662473"/>
                </a:moveTo>
                <a:cubicBezTo>
                  <a:pt x="227822" y="701350"/>
                  <a:pt x="455645" y="740228"/>
                  <a:pt x="741784" y="629816"/>
                </a:cubicBezTo>
                <a:cubicBezTo>
                  <a:pt x="1027923" y="519404"/>
                  <a:pt x="1372378" y="259702"/>
                  <a:pt x="1716833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任意多边形: 形状 29"/>
          <p:cNvSpPr/>
          <p:nvPr/>
        </p:nvSpPr>
        <p:spPr>
          <a:xfrm>
            <a:off x="6186196" y="2660083"/>
            <a:ext cx="1600200" cy="500765"/>
          </a:xfrm>
          <a:custGeom>
            <a:avLst/>
            <a:gdLst>
              <a:gd name="connsiteX0" fmla="*/ 0 w 1600200"/>
              <a:gd name="connsiteY0" fmla="*/ 71557 h 500765"/>
              <a:gd name="connsiteX1" fmla="*/ 699796 w 1600200"/>
              <a:gd name="connsiteY1" fmla="*/ 34234 h 500765"/>
              <a:gd name="connsiteX2" fmla="*/ 1600200 w 1600200"/>
              <a:gd name="connsiteY2" fmla="*/ 500765 h 50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00765">
                <a:moveTo>
                  <a:pt x="0" y="71557"/>
                </a:moveTo>
                <a:cubicBezTo>
                  <a:pt x="216548" y="17128"/>
                  <a:pt x="433096" y="-37301"/>
                  <a:pt x="699796" y="34234"/>
                </a:cubicBezTo>
                <a:cubicBezTo>
                  <a:pt x="966496" y="105769"/>
                  <a:pt x="1283348" y="303267"/>
                  <a:pt x="1600200" y="500765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04741" y="5524049"/>
            <a:ext cx="281051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h2 #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iperf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-s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h3 #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iperf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-s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数据包在环路中不断广播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环形网络拓扑</a:t>
            </a:r>
            <a:endParaRPr lang="en-US" altLang="zh-CN" dirty="0"/>
          </a:p>
          <a:p>
            <a:pPr lvl="1"/>
            <a:r>
              <a:rPr lang="zh-CN" altLang="en-US" dirty="0"/>
              <a:t>三个</a:t>
            </a:r>
            <a:r>
              <a:rPr lang="en-US" altLang="zh-CN" dirty="0"/>
              <a:t>Hub</a:t>
            </a:r>
            <a:r>
              <a:rPr lang="zh-CN" altLang="en-US" dirty="0"/>
              <a:t>节点，</a:t>
            </a:r>
            <a:r>
              <a:rPr lang="en-US" altLang="zh-CN" dirty="0"/>
              <a:t>b1, b2, b3</a:t>
            </a:r>
            <a:r>
              <a:rPr lang="zh-CN" altLang="en-US" dirty="0"/>
              <a:t>，两两互联</a:t>
            </a:r>
            <a:endParaRPr lang="en-US" altLang="zh-CN" dirty="0"/>
          </a:p>
          <a:p>
            <a:pPr lvl="1"/>
            <a:r>
              <a:rPr lang="zh-CN" altLang="en-US" dirty="0"/>
              <a:t>两个主机节点，</a:t>
            </a:r>
            <a:r>
              <a:rPr lang="en-US" altLang="zh-CN" dirty="0"/>
              <a:t>h1</a:t>
            </a:r>
            <a:r>
              <a:rPr lang="zh-CN" altLang="en-US" dirty="0"/>
              <a:t>连接到</a:t>
            </a:r>
            <a:r>
              <a:rPr lang="en-US" altLang="zh-CN" dirty="0"/>
              <a:t>b1</a:t>
            </a:r>
            <a:r>
              <a:rPr lang="zh-CN" altLang="en-US" dirty="0"/>
              <a:t>，</a:t>
            </a:r>
            <a:r>
              <a:rPr lang="en-US" altLang="zh-CN" dirty="0"/>
              <a:t>h2</a:t>
            </a:r>
            <a:r>
              <a:rPr lang="zh-CN" altLang="en-US" dirty="0"/>
              <a:t>连接到</a:t>
            </a:r>
            <a:r>
              <a:rPr lang="en-US" altLang="zh-CN" dirty="0"/>
              <a:t>b2</a:t>
            </a:r>
            <a:endParaRPr lang="en-US" altLang="zh-CN" dirty="0"/>
          </a:p>
          <a:p>
            <a:r>
              <a:rPr lang="zh-CN" altLang="en-US" dirty="0"/>
              <a:t>由</a:t>
            </a:r>
            <a:r>
              <a:rPr lang="en-US" altLang="zh-CN" dirty="0"/>
              <a:t>h1</a:t>
            </a:r>
            <a:r>
              <a:rPr lang="zh-CN" altLang="en-US" dirty="0"/>
              <a:t>向</a:t>
            </a:r>
            <a:r>
              <a:rPr lang="en-US" altLang="zh-CN" dirty="0"/>
              <a:t>h2</a:t>
            </a:r>
            <a:r>
              <a:rPr lang="zh-CN" altLang="en-US" dirty="0"/>
              <a:t>发送一个数据包</a:t>
            </a:r>
            <a:endParaRPr lang="en-US" altLang="zh-CN" dirty="0"/>
          </a:p>
          <a:p>
            <a:pPr lvl="1"/>
            <a:r>
              <a:rPr lang="en-US" altLang="zh-CN" dirty="0"/>
              <a:t>h1# ping -c 1 10.0.0.2</a:t>
            </a:r>
            <a:endParaRPr lang="en-US" altLang="zh-CN" dirty="0"/>
          </a:p>
          <a:p>
            <a:pPr lvl="1"/>
            <a:r>
              <a:rPr lang="zh-CN" altLang="en-US" dirty="0"/>
              <a:t>抓包看到一个数据包不断被广播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428500" y="1571778"/>
            <a:ext cx="4463827" cy="2617808"/>
            <a:chOff x="2045681" y="1923842"/>
            <a:chExt cx="4463827" cy="2617808"/>
          </a:xfrm>
        </p:grpSpPr>
        <p:sp>
          <p:nvSpPr>
            <p:cNvPr id="6" name="文本框 5"/>
            <p:cNvSpPr txBox="1"/>
            <p:nvPr/>
          </p:nvSpPr>
          <p:spPr>
            <a:xfrm>
              <a:off x="5984276" y="417231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h2</a:t>
              </a:r>
              <a:endParaRPr lang="zh-CN" altLang="en-US" dirty="0"/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2045681" y="3628410"/>
              <a:ext cx="648478" cy="438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002902" y="2271064"/>
              <a:ext cx="643812" cy="545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136650" y="414839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h1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087654" y="1923842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b3</a:t>
              </a:r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419528" y="3574759"/>
              <a:ext cx="643812" cy="545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573804" y="3574759"/>
              <a:ext cx="643812" cy="545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416809" y="414839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b1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750312" y="417231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b2</a:t>
              </a:r>
              <a:endParaRPr lang="zh-CN" altLang="en-US" dirty="0"/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5861030" y="3628410"/>
              <a:ext cx="648478" cy="438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>
              <a:stCxn id="8" idx="3"/>
              <a:endCxn id="11" idx="0"/>
            </p:cNvCxnSpPr>
            <p:nvPr/>
          </p:nvCxnSpPr>
          <p:spPr>
            <a:xfrm flipH="1">
              <a:off x="3741434" y="2736968"/>
              <a:ext cx="355752" cy="837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8" idx="5"/>
              <a:endCxn id="12" idx="0"/>
            </p:cNvCxnSpPr>
            <p:nvPr/>
          </p:nvCxnSpPr>
          <p:spPr>
            <a:xfrm>
              <a:off x="4552430" y="2736968"/>
              <a:ext cx="343280" cy="837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1" idx="6"/>
              <a:endCxn id="12" idx="2"/>
            </p:cNvCxnSpPr>
            <p:nvPr/>
          </p:nvCxnSpPr>
          <p:spPr>
            <a:xfrm>
              <a:off x="4063340" y="3847679"/>
              <a:ext cx="5104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6"/>
              <a:endCxn id="15" idx="1"/>
            </p:cNvCxnSpPr>
            <p:nvPr/>
          </p:nvCxnSpPr>
          <p:spPr>
            <a:xfrm>
              <a:off x="5217616" y="3847679"/>
              <a:ext cx="64341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1" idx="2"/>
              <a:endCxn id="7" idx="3"/>
            </p:cNvCxnSpPr>
            <p:nvPr/>
          </p:nvCxnSpPr>
          <p:spPr>
            <a:xfrm flipH="1">
              <a:off x="2694159" y="3847679"/>
              <a:ext cx="72536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933" y="3796333"/>
            <a:ext cx="5552514" cy="2997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12896" cy="5034843"/>
          </a:xfrm>
        </p:spPr>
        <p:txBody>
          <a:bodyPr/>
          <a:lstStyle/>
          <a:p>
            <a:r>
              <a:rPr lang="zh-CN" altLang="en-US" dirty="0"/>
              <a:t>实现节点广播的</a:t>
            </a:r>
            <a:r>
              <a:rPr lang="en-US" altLang="zh-CN" dirty="0" err="1"/>
              <a:t>broadcast_packet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验证广播网络能够正常运行</a:t>
            </a:r>
            <a:endParaRPr lang="en-US" altLang="zh-CN" dirty="0"/>
          </a:p>
          <a:p>
            <a:pPr lvl="1"/>
            <a:r>
              <a:rPr lang="zh-CN" altLang="en-US" dirty="0"/>
              <a:t>从一个端节点</a:t>
            </a:r>
            <a:r>
              <a:rPr lang="en-US" altLang="zh-CN" dirty="0"/>
              <a:t>ping</a:t>
            </a:r>
            <a:r>
              <a:rPr lang="zh-CN" altLang="en-US" dirty="0"/>
              <a:t>另一个端节点</a:t>
            </a:r>
            <a:endParaRPr lang="en-US" altLang="zh-CN" dirty="0"/>
          </a:p>
          <a:p>
            <a:r>
              <a:rPr lang="zh-CN" altLang="en-US" dirty="0"/>
              <a:t>验证广播网络的效率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three_nodes_bw.py</a:t>
            </a:r>
            <a:r>
              <a:rPr lang="zh-CN" altLang="en-US" dirty="0"/>
              <a:t>进行</a:t>
            </a:r>
            <a:r>
              <a:rPr lang="en-US" altLang="zh-CN" dirty="0" err="1"/>
              <a:t>iperf</a:t>
            </a:r>
            <a:r>
              <a:rPr lang="zh-CN" altLang="en-US" dirty="0"/>
              <a:t>测量</a:t>
            </a:r>
            <a:endParaRPr lang="en-US" altLang="zh-CN" dirty="0"/>
          </a:p>
          <a:p>
            <a:pPr lvl="1"/>
            <a:r>
              <a:rPr lang="zh-CN" altLang="en-US" dirty="0"/>
              <a:t>两种场景：</a:t>
            </a:r>
            <a:endParaRPr lang="en-US" altLang="zh-CN" dirty="0"/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client; H2, H3: servers</a:t>
            </a:r>
            <a:r>
              <a:rPr lang="zh-CN" altLang="en-US" dirty="0"/>
              <a:t> （</a:t>
            </a:r>
            <a:r>
              <a:rPr lang="en-US" altLang="zh-CN" dirty="0">
                <a:solidFill>
                  <a:srgbClr val="FF0000"/>
                </a:solidFill>
              </a:rPr>
              <a:t>h1</a:t>
            </a:r>
            <a:r>
              <a:rPr lang="zh-CN" altLang="en-US" dirty="0">
                <a:solidFill>
                  <a:srgbClr val="FF0000"/>
                </a:solidFill>
              </a:rPr>
              <a:t>同时向</a:t>
            </a:r>
            <a:r>
              <a:rPr lang="en-US" altLang="zh-CN" dirty="0">
                <a:solidFill>
                  <a:srgbClr val="FF0000"/>
                </a:solidFill>
              </a:rPr>
              <a:t>h2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h3</a:t>
            </a:r>
            <a:r>
              <a:rPr lang="zh-CN" altLang="en-US" dirty="0">
                <a:solidFill>
                  <a:srgbClr val="FF0000"/>
                </a:solidFill>
              </a:rPr>
              <a:t>测量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server; H2, H3: clients</a:t>
            </a:r>
            <a:r>
              <a:rPr lang="zh-CN" altLang="en-US" dirty="0"/>
              <a:t> （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h2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h3 </a:t>
            </a:r>
            <a:r>
              <a:rPr lang="zh-CN" altLang="en-US" dirty="0">
                <a:solidFill>
                  <a:srgbClr val="FF0000"/>
                </a:solidFill>
              </a:rPr>
              <a:t>同时向</a:t>
            </a:r>
            <a:r>
              <a:rPr lang="en-US" altLang="zh-CN" dirty="0">
                <a:solidFill>
                  <a:srgbClr val="FF0000"/>
                </a:solidFill>
              </a:rPr>
              <a:t>h1</a:t>
            </a:r>
            <a:r>
              <a:rPr lang="zh-CN" altLang="en-US" dirty="0">
                <a:solidFill>
                  <a:srgbClr val="FF0000"/>
                </a:solidFill>
              </a:rPr>
              <a:t>测量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自己动手构建环形拓扑，验证该拓扑下节点广播会产生数据包环路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Tk1MTBmMWI2ZWVhOGQ1MGVmOGJiNWU4YjM2NzRjODAifQ==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2097</Words>
  <Application>WPS 演示</Application>
  <PresentationFormat>全屏显示(4:3)</PresentationFormat>
  <Paragraphs>209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Arial Black</vt:lpstr>
      <vt:lpstr>Times New Roman</vt:lpstr>
      <vt:lpstr>黑体</vt:lpstr>
      <vt:lpstr>Wingdings 2</vt:lpstr>
      <vt:lpstr>Calibri</vt:lpstr>
      <vt:lpstr>微软雅黑</vt:lpstr>
      <vt:lpstr>Courier New</vt:lpstr>
      <vt:lpstr>Arial Unicode MS</vt:lpstr>
      <vt:lpstr>Pixel</vt:lpstr>
      <vt:lpstr>自定义设计方案</vt:lpstr>
      <vt:lpstr>广播网络实验</vt:lpstr>
      <vt:lpstr>提纲</vt:lpstr>
      <vt:lpstr>如何构建一个多节点网络？</vt:lpstr>
      <vt:lpstr>广播网络（Hub）实现</vt:lpstr>
      <vt:lpstr>链表实现</vt:lpstr>
      <vt:lpstr>实现节点广播</vt:lpstr>
      <vt:lpstr>广播网络传输效率</vt:lpstr>
      <vt:lpstr>数据包在环路中不断广播</vt:lpstr>
      <vt:lpstr>实验内容</vt:lpstr>
      <vt:lpstr>注意事项</vt:lpstr>
      <vt:lpstr>附件文件列表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</cp:lastModifiedBy>
  <cp:revision>1340</cp:revision>
  <dcterms:created xsi:type="dcterms:W3CDTF">2017-02-15T05:09:00Z</dcterms:created>
  <dcterms:modified xsi:type="dcterms:W3CDTF">2022-09-14T14:17:25Z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FA3D9F83ADF24ECDA701FC7A6B31FA9B</vt:lpwstr>
  </property>
  <property fmtid="{D5CDD505-2E9C-101B-9397-08002B2CF9AE}" pid="3" name="KSOProductBuildVer">
    <vt:lpwstr>2052-11.1.0.12302</vt:lpwstr>
  </property>
</Properties>
</file>