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81" r:id="rId9"/>
    <p:sldId id="261" r:id="rId10"/>
    <p:sldId id="263" r:id="rId11"/>
    <p:sldId id="278" r:id="rId12"/>
    <p:sldId id="283" r:id="rId13"/>
    <p:sldId id="282" r:id="rId14"/>
    <p:sldId id="287" r:id="rId15"/>
    <p:sldId id="288" r:id="rId16"/>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3"/>
            <p14:sldId id="282"/>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p:cViewPr varScale="1">
        <p:scale>
          <a:sx n="62" d="100"/>
          <a:sy n="62" d="100"/>
        </p:scale>
        <p:origin x="197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理论课中讲到的唯一前缀</a:t>
            </a:r>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6873875" y="45085"/>
            <a:ext cx="2270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59FE6EEE-6BAD-4F5E-A73F-6DF9344AB00C}"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F29B87F2-C5A8-499F-8BE6-B210A540A9BE}"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E70100BC-356E-4CD0-83C7-E928FE7FB4A1}"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0EB8C3A8-96A5-4727-BA8F-A180279982ED}"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54772B1F-4DEA-4197-95C2-41DC0B95CC2C}"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C0F43902-A60E-4A29-990F-1C55CE974D9E}"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667AE24C-E48B-449E-BE23-185B84018974}"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89E6DAA8-37C9-411C-8283-3C089A684980}"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1526DA48-342A-45F4-87A0-184CE68114A8}"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EE89BB59-CEE1-4FE5-95FC-43F0DB4E0042}"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535C263B-628B-44C8-BB09-84B3DE21A649}"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性能评估</a:t>
            </a:r>
            <a:endParaRPr lang="zh-CN" altLang="en-US" dirty="0"/>
          </a:p>
        </p:txBody>
      </p:sp>
      <p:sp>
        <p:nvSpPr>
          <p:cNvPr id="3" name="内容占位符 2"/>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语言中（或其他编程语言），计算每次申请内存时的大小，内存开销为最终申请的所有内存大小之和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50"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endParaRPr lang="en-US" altLang="zh-CN" sz="1600" dirty="0">
              <a:latin typeface="Courier New" panose="02070309020205020404" pitchFamily="49" charset="0"/>
              <a:cs typeface="Courier New" panose="02070309020205020404" pitchFamily="49" charset="0"/>
            </a:endParaRPr>
          </a:p>
          <a:p>
            <a:pPr marL="857250"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框架代码使用</a:t>
            </a:r>
            <a:endParaRPr lang="zh-CN" altLang="en-US" dirty="0"/>
          </a:p>
        </p:txBody>
      </p:sp>
      <p:sp>
        <p:nvSpPr>
          <p:cNvPr id="3" name="内容占位符 2"/>
          <p:cNvSpPr>
            <a:spLocks noGrp="1"/>
          </p:cNvSpPr>
          <p:nvPr>
            <p:ph idx="1"/>
          </p:nvPr>
        </p:nvSpPr>
        <p:spPr>
          <a:xfrm>
            <a:off x="369570" y="1445260"/>
            <a:ext cx="8458200" cy="5034915"/>
          </a:xfrm>
        </p:spPr>
        <p:txBody>
          <a:bodyPr/>
          <a:lstStyle/>
          <a:p>
            <a:r>
              <a:rPr lang="zh-CN" altLang="en-US" dirty="0"/>
              <a:t>完善位于</a:t>
            </a:r>
            <a:r>
              <a:rPr lang="en-US" altLang="zh-CN" dirty="0" err="1"/>
              <a:t>tree.c</a:t>
            </a:r>
            <a:r>
              <a:rPr lang="zh-CN" altLang="en-US" dirty="0"/>
              <a:t>的四个函数</a:t>
            </a:r>
            <a:r>
              <a:rPr lang="en-US" altLang="zh-CN" dirty="0"/>
              <a:t>(</a:t>
            </a:r>
            <a:r>
              <a:rPr lang="zh-CN" altLang="en-US" dirty="0"/>
              <a:t>调用方法见</a:t>
            </a:r>
            <a:r>
              <a:rPr lang="en-US" altLang="zh-CN" dirty="0" err="1"/>
              <a:t>main.c</a:t>
            </a:r>
            <a:r>
              <a:rPr lang="en-US" altLang="zh-CN" dirty="0"/>
              <a:t>)</a:t>
            </a:r>
            <a:endParaRPr lang="en-US" altLang="zh-CN" dirty="0"/>
          </a:p>
          <a:p>
            <a:pPr lvl="1"/>
            <a:r>
              <a:rPr lang="en-US" altLang="zh-CN" b="1" dirty="0"/>
              <a:t>void </a:t>
            </a:r>
            <a:r>
              <a:rPr lang="en-US" altLang="zh-CN" b="1" dirty="0" err="1"/>
              <a:t>create_tree</a:t>
            </a:r>
            <a:r>
              <a:rPr lang="en-US" altLang="zh-CN" b="1" dirty="0"/>
              <a:t>(const char* fname)</a:t>
            </a:r>
            <a:r>
              <a:rPr lang="en-US" altLang="zh-CN" dirty="0"/>
              <a:t>;/</a:t>
            </a:r>
            <a:r>
              <a:rPr lang="zh-CN" altLang="en-US" dirty="0"/>
              <a:t>创建基本的</a:t>
            </a:r>
            <a:r>
              <a:rPr lang="en-US" altLang="zh-CN" dirty="0" err="1"/>
              <a:t>ip</a:t>
            </a:r>
            <a:r>
              <a:rPr lang="zh-CN" altLang="en-US" dirty="0"/>
              <a:t>前缀树，表项来自</a:t>
            </a:r>
            <a:r>
              <a:rPr lang="en-US" altLang="zh-CN" dirty="0"/>
              <a:t>fname</a:t>
            </a:r>
            <a:r>
              <a:rPr lang="zh-CN" altLang="en-US" dirty="0"/>
              <a:t>，每一行格式为</a:t>
            </a:r>
            <a:r>
              <a:rPr lang="en-US" altLang="zh-CN" dirty="0"/>
              <a:t>(</a:t>
            </a:r>
            <a:r>
              <a:rPr lang="en-US" altLang="zh-CN" dirty="0" err="1"/>
              <a:t>ip</a:t>
            </a:r>
            <a:r>
              <a:rPr lang="en-US" altLang="zh-CN" dirty="0"/>
              <a:t>, </a:t>
            </a:r>
            <a:r>
              <a:rPr lang="en-US" altLang="zh-CN" dirty="0" err="1"/>
              <a:t>mask_len</a:t>
            </a:r>
            <a:r>
              <a:rPr lang="en-US" altLang="zh-CN" dirty="0"/>
              <a:t>, port)</a:t>
            </a:r>
            <a:endParaRPr lang="en-US" altLang="zh-CN" dirty="0"/>
          </a:p>
          <a:p>
            <a:pPr lvl="1"/>
            <a:r>
              <a:rPr lang="en-US" altLang="zh-CN" b="1" dirty="0">
                <a:sym typeface="+mn-ea"/>
              </a:rPr>
              <a:t>uint32_t*</a:t>
            </a:r>
            <a:r>
              <a:rPr lang="en-US" altLang="zh-CN" b="1" dirty="0"/>
              <a:t> </a:t>
            </a:r>
            <a:r>
              <a:rPr lang="en-US" altLang="zh-CN" b="1" dirty="0" err="1"/>
              <a:t>lookup_tree</a:t>
            </a:r>
            <a:r>
              <a:rPr lang="en-US" altLang="zh-CN" b="1" dirty="0"/>
              <a:t>(uint32_t* ip_vec)</a:t>
            </a:r>
            <a:r>
              <a:rPr lang="en-US" altLang="zh-CN" dirty="0"/>
              <a:t>;//</a:t>
            </a:r>
            <a:r>
              <a:rPr lang="zh-CN" altLang="en-US" dirty="0"/>
              <a:t>根据</a:t>
            </a:r>
            <a:r>
              <a:rPr lang="en-US" altLang="zh-CN" dirty="0" err="1"/>
              <a:t>create_tree</a:t>
            </a:r>
            <a:r>
              <a:rPr lang="zh-CN" altLang="en-US" dirty="0"/>
              <a:t>创建的前缀树，去查找</a:t>
            </a:r>
            <a:r>
              <a:rPr lang="en-US" altLang="zh-CN" dirty="0"/>
              <a:t>ip_vec</a:t>
            </a:r>
            <a:r>
              <a:rPr lang="zh-CN" altLang="en-US" dirty="0"/>
              <a:t>中每个</a:t>
            </a:r>
            <a:r>
              <a:rPr lang="en-US" altLang="zh-CN" dirty="0" err="1"/>
              <a:t>ip</a:t>
            </a:r>
            <a:r>
              <a:rPr lang="zh-CN" altLang="en-US" dirty="0"/>
              <a:t>对应的</a:t>
            </a:r>
            <a:r>
              <a:rPr lang="en-US" altLang="zh-CN" dirty="0"/>
              <a:t>port</a:t>
            </a:r>
            <a:r>
              <a:rPr lang="zh-CN" altLang="en-US" dirty="0"/>
              <a:t>，保存到数组内并返回，查询不到的条目设置结果为</a:t>
            </a:r>
            <a:r>
              <a:rPr lang="en-US" altLang="zh-CN" dirty="0"/>
              <a:t>-1</a:t>
            </a:r>
            <a:r>
              <a:rPr lang="zh-CN" altLang="en-US" dirty="0">
                <a:sym typeface="+mn-ea"/>
              </a:rPr>
              <a:t>，数组长度见</a:t>
            </a:r>
            <a:r>
              <a:rPr lang="en-US" altLang="zh-CN" dirty="0" err="1">
                <a:sym typeface="+mn-ea"/>
              </a:rPr>
              <a:t>tree.h</a:t>
            </a:r>
            <a:endParaRPr lang="en-US" altLang="zh-CN" dirty="0"/>
          </a:p>
          <a:p>
            <a:pPr lvl="1"/>
            <a:r>
              <a:rPr lang="en-US" altLang="zh-CN" b="1" dirty="0"/>
              <a:t>void </a:t>
            </a:r>
            <a:r>
              <a:rPr lang="en-US" altLang="zh-CN" b="1" dirty="0" err="1"/>
              <a:t>create_tree_advance</a:t>
            </a:r>
            <a:r>
              <a:rPr lang="en-US" altLang="zh-CN" b="1" dirty="0"/>
              <a:t>(const char *fname)</a:t>
            </a:r>
            <a:r>
              <a:rPr lang="en-US" altLang="zh-CN" dirty="0"/>
              <a:t>;//</a:t>
            </a:r>
            <a:r>
              <a:rPr lang="zh-CN" altLang="en-US" dirty="0"/>
              <a:t>功能同</a:t>
            </a:r>
            <a:r>
              <a:rPr lang="en-US" altLang="zh-CN" dirty="0" err="1"/>
              <a:t>create_tree</a:t>
            </a:r>
            <a:r>
              <a:rPr lang="zh-CN" altLang="en-US" dirty="0"/>
              <a:t>，优化版本</a:t>
            </a:r>
            <a:endParaRPr lang="en-US" altLang="zh-CN" dirty="0"/>
          </a:p>
          <a:p>
            <a:pPr lvl="1"/>
            <a:r>
              <a:rPr lang="en-US" altLang="zh-CN" b="1" dirty="0">
                <a:sym typeface="+mn-ea"/>
              </a:rPr>
              <a:t>uint32_t*</a:t>
            </a:r>
            <a:r>
              <a:rPr lang="en-US" altLang="zh-CN" b="1" dirty="0">
                <a:sym typeface="+mn-ea"/>
              </a:rPr>
              <a:t> </a:t>
            </a:r>
            <a:r>
              <a:rPr lang="en-US" altLang="zh-CN" b="1" dirty="0" err="1"/>
              <a:t>lookup_tree_advance</a:t>
            </a:r>
            <a:r>
              <a:rPr lang="en-US" altLang="zh-CN" b="1" dirty="0"/>
              <a:t>(uint32_t *ip_vec)</a:t>
            </a:r>
            <a:r>
              <a:rPr lang="en-US" altLang="zh-CN" dirty="0"/>
              <a:t>;//</a:t>
            </a:r>
            <a:r>
              <a:rPr lang="zh-CN" altLang="en-US" dirty="0"/>
              <a:t>功能同</a:t>
            </a:r>
            <a:r>
              <a:rPr lang="en-US" altLang="zh-CN" dirty="0" err="1"/>
              <a:t>lookup_tree</a:t>
            </a:r>
            <a:r>
              <a:rPr lang="zh-CN" altLang="en-US" dirty="0"/>
              <a:t>，优化版本</a:t>
            </a:r>
            <a:endParaRPr lang="zh-CN" altLang="en-US" dirty="0"/>
          </a:p>
          <a:p>
            <a:pPr lvl="1"/>
            <a:r>
              <a:rPr lang="en-US" altLang="zh-CN" b="1" dirty="0"/>
              <a:t>uint32_t* read_test_data(const char* lookup_file); </a:t>
            </a:r>
            <a:r>
              <a:rPr lang="en-US" altLang="zh-CN" dirty="0"/>
              <a:t>//</a:t>
            </a:r>
            <a:r>
              <a:rPr lang="zh-CN" altLang="en-US" dirty="0"/>
              <a:t>读取测试数据集</a:t>
            </a:r>
            <a:endParaRPr lang="en-US" altLang="zh-CN" b="1" dirty="0"/>
          </a:p>
          <a:p>
            <a:pPr lvl="1"/>
            <a:endParaRPr lang="en-US" altLang="zh-CN" b="1"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框架使用</a:t>
            </a:r>
            <a:endParaRPr lang="zh-CN" altLang="en-US"/>
          </a:p>
        </p:txBody>
      </p:sp>
      <p:sp>
        <p:nvSpPr>
          <p:cNvPr id="3" name="内容占位符 2"/>
          <p:cNvSpPr>
            <a:spLocks noGrp="1"/>
          </p:cNvSpPr>
          <p:nvPr>
            <p:ph idx="1"/>
          </p:nvPr>
        </p:nvSpPr>
        <p:spPr>
          <a:xfrm>
            <a:off x="457200" y="1351633"/>
            <a:ext cx="8229600" cy="5034843"/>
          </a:xfrm>
        </p:spPr>
        <p:txBody>
          <a:bodyPr/>
          <a:lstStyle/>
          <a:p>
            <a:r>
              <a:rPr lang="zh-CN" altLang="en-US" dirty="0"/>
              <a:t>注意事项</a:t>
            </a:r>
            <a:endParaRPr lang="en-US" altLang="zh-CN" dirty="0"/>
          </a:p>
          <a:p>
            <a:pPr lvl="1"/>
            <a:r>
              <a:rPr lang="zh-CN" altLang="en-US" dirty="0"/>
              <a:t>只需要修改</a:t>
            </a:r>
            <a:r>
              <a:rPr lang="en-US" altLang="zh-CN" dirty="0"/>
              <a:t>tree.c</a:t>
            </a:r>
            <a:r>
              <a:rPr lang="zh-CN" altLang="en-US" dirty="0"/>
              <a:t>，实现</a:t>
            </a:r>
            <a:r>
              <a:rPr lang="en-US" altLang="zh-CN" dirty="0"/>
              <a:t>5</a:t>
            </a:r>
            <a:r>
              <a:rPr lang="zh-CN" altLang="en-US" dirty="0"/>
              <a:t>个函数，调用方法见</a:t>
            </a:r>
            <a:r>
              <a:rPr lang="en-US" altLang="zh-CN" dirty="0" err="1"/>
              <a:t>main.c</a:t>
            </a:r>
            <a:r>
              <a:rPr lang="zh-CN" altLang="en-US" dirty="0"/>
              <a:t>。</a:t>
            </a:r>
            <a:r>
              <a:rPr lang="zh-CN" altLang="en-US" dirty="0">
                <a:solidFill>
                  <a:srgbClr val="FF0000"/>
                </a:solidFill>
              </a:rPr>
              <a:t>不要更改</a:t>
            </a:r>
            <a:r>
              <a:rPr lang="en-US" altLang="zh-CN" dirty="0" err="1">
                <a:solidFill>
                  <a:srgbClr val="FF0000"/>
                </a:solidFill>
              </a:rPr>
              <a:t>main.c</a:t>
            </a:r>
            <a:r>
              <a:rPr lang="zh-CN" altLang="en-US" dirty="0">
                <a:solidFill>
                  <a:srgbClr val="FF0000"/>
                </a:solidFill>
              </a:rPr>
              <a:t>以及增删文件。</a:t>
            </a:r>
            <a:endParaRPr lang="en-US" altLang="zh-CN" dirty="0">
              <a:solidFill>
                <a:srgbClr val="FF0000"/>
              </a:solidFill>
            </a:endParaRPr>
          </a:p>
          <a:p>
            <a:pPr lvl="1"/>
            <a:r>
              <a:rPr lang="zh-CN" altLang="en-US" dirty="0"/>
              <a:t>文件中，</a:t>
            </a:r>
            <a:endParaRPr lang="en-US" altLang="zh-CN" dirty="0"/>
          </a:p>
          <a:p>
            <a:pPr lvl="2"/>
            <a:r>
              <a:rPr lang="en-US" altLang="zh-CN" b="1" dirty="0" err="1"/>
              <a:t>tree.c</a:t>
            </a:r>
            <a:r>
              <a:rPr lang="zh-CN" altLang="en-US" dirty="0"/>
              <a:t>：前缀树相关函数</a:t>
            </a:r>
            <a:endParaRPr lang="en-US" altLang="zh-CN" dirty="0"/>
          </a:p>
          <a:p>
            <a:pPr lvl="2"/>
            <a:r>
              <a:rPr lang="en-US" altLang="zh-CN" b="1" dirty="0" err="1"/>
              <a:t>main.c</a:t>
            </a:r>
            <a:r>
              <a:rPr lang="zh-CN" altLang="en-US" dirty="0"/>
              <a:t>：调用函数并进行测试</a:t>
            </a:r>
            <a:endParaRPr lang="en-US" altLang="zh-CN" dirty="0"/>
          </a:p>
          <a:p>
            <a:pPr lvl="2"/>
            <a:r>
              <a:rPr lang="en-US" altLang="zh-CN" b="1" dirty="0" err="1"/>
              <a:t>util.c</a:t>
            </a:r>
            <a:r>
              <a:rPr lang="zh-CN" altLang="en-US" dirty="0"/>
              <a:t>：功能函数</a:t>
            </a:r>
            <a:endParaRPr lang="en-US" altLang="zh-CN" dirty="0"/>
          </a:p>
          <a:p>
            <a:pPr lvl="2"/>
            <a:r>
              <a:rPr lang="en-US" altLang="zh-CN" b="1" dirty="0"/>
              <a:t>forwarding-table.txt</a:t>
            </a:r>
            <a:r>
              <a:rPr lang="zh-CN" altLang="en-US" dirty="0"/>
              <a:t>用来生成树；</a:t>
            </a:r>
            <a:r>
              <a:rPr lang="en-US" altLang="zh-CN" b="1" dirty="0"/>
              <a:t>lookup_file.txt</a:t>
            </a:r>
            <a:r>
              <a:rPr lang="zh-CN" altLang="en-US" dirty="0"/>
              <a:t>中的</a:t>
            </a:r>
            <a:r>
              <a:rPr lang="en-US" altLang="zh-CN" dirty="0" err="1"/>
              <a:t>ip</a:t>
            </a:r>
            <a:r>
              <a:rPr lang="zh-CN" altLang="en-US" dirty="0"/>
              <a:t>用来测试；</a:t>
            </a:r>
            <a:r>
              <a:rPr lang="en-US" altLang="zh-CN" b="1" dirty="0"/>
              <a:t>compare_file.txt</a:t>
            </a:r>
            <a:r>
              <a:rPr lang="zh-CN" altLang="en-US" dirty="0"/>
              <a:t>中每一行对应</a:t>
            </a:r>
            <a:r>
              <a:rPr lang="en-US" altLang="zh-CN" dirty="0"/>
              <a:t>lookup_file.txt</a:t>
            </a:r>
            <a:r>
              <a:rPr lang="zh-CN" altLang="en-US" dirty="0"/>
              <a:t>中同一行的</a:t>
            </a:r>
            <a:r>
              <a:rPr lang="en-US" altLang="zh-CN" dirty="0"/>
              <a:t>port</a:t>
            </a:r>
            <a:endParaRPr lang="en-US" altLang="zh-CN" dirty="0"/>
          </a:p>
          <a:p>
            <a:pPr lvl="1"/>
            <a:r>
              <a:rPr lang="zh-CN" altLang="en-US" dirty="0"/>
              <a:t>若运行</a:t>
            </a:r>
            <a:r>
              <a:rPr lang="en-US" altLang="zh-CN" dirty="0"/>
              <a:t>./</a:t>
            </a:r>
            <a:r>
              <a:rPr lang="en-US" altLang="zh-CN" dirty="0" err="1"/>
              <a:t>ip_trie_tree</a:t>
            </a:r>
            <a:r>
              <a:rPr lang="zh-CN" altLang="en-US" dirty="0"/>
              <a:t>后显示</a:t>
            </a:r>
            <a:r>
              <a:rPr lang="en-US" altLang="zh-CN" dirty="0" err="1"/>
              <a:t>basic_pass</a:t>
            </a:r>
            <a:r>
              <a:rPr lang="zh-CN" altLang="en-US" dirty="0"/>
              <a:t>和</a:t>
            </a:r>
            <a:r>
              <a:rPr lang="en-US" altLang="zh-CN" dirty="0" err="1"/>
              <a:t>advance_pass</a:t>
            </a:r>
            <a:r>
              <a:rPr lang="zh-CN" altLang="en-US" dirty="0"/>
              <a:t>都为</a:t>
            </a:r>
            <a:r>
              <a:rPr lang="en-US" altLang="zh-CN" dirty="0"/>
              <a:t>1</a:t>
            </a:r>
            <a:r>
              <a:rPr lang="zh-CN" altLang="en-US" dirty="0"/>
              <a:t>，且</a:t>
            </a:r>
            <a:r>
              <a:rPr lang="en-US" altLang="zh-CN" dirty="0" err="1"/>
              <a:t>total_time</a:t>
            </a:r>
            <a:r>
              <a:rPr lang="zh-CN" altLang="en-US" dirty="0"/>
              <a:t>有</a:t>
            </a:r>
            <a:r>
              <a:rPr lang="en-US" altLang="zh-CN" dirty="0"/>
              <a:t>2</a:t>
            </a:r>
            <a:r>
              <a:rPr lang="zh-CN" altLang="en-US" dirty="0"/>
              <a:t>倍查询时间提升（具体见</a:t>
            </a:r>
            <a:r>
              <a:rPr lang="en-US" altLang="zh-CN" dirty="0"/>
              <a:t>OJ</a:t>
            </a:r>
            <a:r>
              <a:rPr lang="zh-CN" altLang="en-US" dirty="0"/>
              <a:t>提交界面），则为</a:t>
            </a:r>
            <a:r>
              <a:rPr lang="zh-CN" altLang="en-US" b="1" dirty="0"/>
              <a:t>通过</a:t>
            </a:r>
            <a:r>
              <a:rPr lang="zh-CN" altLang="en-US" dirty="0"/>
              <a:t>。</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路由查找效率</a:t>
            </a:r>
            <a:endParaRPr lang="zh-CN" altLang="en-US" dirty="0"/>
          </a:p>
        </p:txBody>
      </p:sp>
      <p:sp>
        <p:nvSpPr>
          <p:cNvPr id="3" name="内容占位符 2"/>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endParaRPr lang="en-US" altLang="zh-CN" dirty="0"/>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endParaRPr lang="en-US" altLang="zh-CN" dirty="0"/>
          </a:p>
          <a:p>
            <a:r>
              <a:rPr lang="en-US" altLang="zh-CN" dirty="0"/>
              <a:t>IP</a:t>
            </a:r>
            <a:r>
              <a:rPr lang="zh-CN" altLang="en-US" dirty="0"/>
              <a:t>路由表前缀数目</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矩形 5"/>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endParaRPr lang="zh-CN" altLang="en-US" dirty="0">
              <a:solidFill>
                <a:srgbClr val="FF0000"/>
              </a:solidFill>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111" y="3861917"/>
            <a:ext cx="4366954" cy="29340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路由查找机制</a:t>
            </a:r>
            <a:endParaRPr lang="zh-CN" altLang="en-US" dirty="0"/>
          </a:p>
        </p:txBody>
      </p:sp>
      <p:sp>
        <p:nvSpPr>
          <p:cNvPr id="3" name="内容占位符 2"/>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endParaRPr lang="en-US" altLang="zh-CN" dirty="0"/>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endParaRPr lang="en-US" altLang="zh-CN" dirty="0"/>
          </a:p>
          <a:p>
            <a:pPr lvl="1">
              <a:lnSpc>
                <a:spcPct val="130000"/>
              </a:lnSpc>
            </a:pPr>
            <a:r>
              <a:rPr lang="zh-CN" altLang="en-US" dirty="0"/>
              <a:t>待查询的</a:t>
            </a:r>
            <a:r>
              <a:rPr lang="en-US" altLang="zh-CN" dirty="0"/>
              <a:t>IP</a:t>
            </a:r>
            <a:r>
              <a:rPr lang="zh-CN" altLang="en-US" dirty="0"/>
              <a:t>地址空间为</a:t>
            </a:r>
            <a:r>
              <a:rPr lang="en-US" altLang="zh-CN" dirty="0"/>
              <a:t>2^32</a:t>
            </a:r>
            <a:endParaRPr lang="en-US" altLang="zh-CN" dirty="0"/>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基于前缀树的</a:t>
            </a:r>
            <a:r>
              <a:rPr lang="en-US" altLang="zh-CN" dirty="0"/>
              <a:t>IP</a:t>
            </a:r>
            <a:r>
              <a:rPr lang="zh-CN" altLang="en-US" dirty="0"/>
              <a:t>查找</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(Network, Prefix Length, Port)</a:t>
            </a:r>
            <a:r>
              <a:rPr lang="zh-CN" altLang="en-US" dirty="0"/>
              <a:t>构建查找结构和进行查找测试</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44" name="椭圆 43"/>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p:cNvGrpSpPr/>
          <p:nvPr/>
        </p:nvGrpSpPr>
        <p:grpSpPr>
          <a:xfrm>
            <a:off x="727099" y="3769530"/>
            <a:ext cx="1992807" cy="862750"/>
            <a:chOff x="6135281" y="5029843"/>
            <a:chExt cx="1992807" cy="862750"/>
          </a:xfrm>
        </p:grpSpPr>
        <p:sp>
          <p:nvSpPr>
            <p:cNvPr id="65" name="椭圆 64"/>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830" y="457200"/>
            <a:ext cx="8229600" cy="811560"/>
          </a:xfrm>
        </p:spPr>
        <p:txBody>
          <a:bodyPr/>
          <a:lstStyle/>
          <a:p>
            <a:r>
              <a:rPr lang="zh-CN" altLang="en-US" dirty="0"/>
              <a:t>前缀树优化</a:t>
            </a:r>
            <a:endParaRPr lang="zh-CN" altLang="en-US" dirty="0"/>
          </a:p>
        </p:txBody>
      </p:sp>
      <p:sp>
        <p:nvSpPr>
          <p:cNvPr id="3" name="内容占位符 2"/>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前缀树优化举例一</a:t>
            </a:r>
            <a:endParaRPr lang="zh-CN" altLang="en-US" dirty="0"/>
          </a:p>
        </p:txBody>
      </p:sp>
      <p:sp>
        <p:nvSpPr>
          <p:cNvPr id="3" name="内容占位符 2"/>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1" name="组合 20"/>
          <p:cNvGrpSpPr/>
          <p:nvPr/>
        </p:nvGrpSpPr>
        <p:grpSpPr>
          <a:xfrm>
            <a:off x="613329" y="2400015"/>
            <a:ext cx="3309634" cy="2749902"/>
            <a:chOff x="1036950" y="1454289"/>
            <a:chExt cx="3309634" cy="2749902"/>
          </a:xfrm>
        </p:grpSpPr>
        <p:sp>
          <p:nvSpPr>
            <p:cNvPr id="5" name="椭圆 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p:cNvSpPr/>
          <p:nvPr/>
        </p:nvSpPr>
        <p:spPr>
          <a:xfrm>
            <a:off x="4112215"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5207212" y="2768675"/>
            <a:ext cx="3479588" cy="1968757"/>
            <a:chOff x="1062780" y="1454289"/>
            <a:chExt cx="3479588" cy="1968757"/>
          </a:xfrm>
        </p:grpSpPr>
        <p:sp>
          <p:nvSpPr>
            <p:cNvPr id="25" name="椭圆 24"/>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p:cNvSpPr txBox="1"/>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50" indent="-285750"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3000" indent="-228600"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200" indent="-228600"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400" indent="-228600"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前缀树优化举例二</a:t>
            </a:r>
            <a:endParaRPr lang="zh-CN" altLang="en-US" dirty="0"/>
          </a:p>
        </p:txBody>
      </p:sp>
      <p:sp>
        <p:nvSpPr>
          <p:cNvPr id="3" name="内容占位符 2"/>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63686" y="3045449"/>
            <a:ext cx="3437419" cy="2856463"/>
            <a:chOff x="93205" y="2466846"/>
            <a:chExt cx="3437419" cy="2856463"/>
          </a:xfrm>
        </p:grpSpPr>
        <p:sp>
          <p:nvSpPr>
            <p:cNvPr id="6" name="椭圆 5"/>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p:cNvGrpSpPr/>
          <p:nvPr/>
        </p:nvGrpSpPr>
        <p:grpSpPr>
          <a:xfrm>
            <a:off x="5531036" y="3536521"/>
            <a:ext cx="2583543" cy="2006400"/>
            <a:chOff x="5835678" y="2466846"/>
            <a:chExt cx="2583543" cy="2006400"/>
          </a:xfrm>
        </p:grpSpPr>
        <p:sp>
          <p:nvSpPr>
            <p:cNvPr id="27" name="椭圆 26"/>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p:cNvSpPr/>
          <p:nvPr/>
        </p:nvSpPr>
        <p:spPr>
          <a:xfrm>
            <a:off x="4215644" y="4304863"/>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 ACM SIGCOMM, 2015</a:t>
            </a:r>
            <a:endParaRPr lang="en-US" altLang="zh-CN" dirty="0"/>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(Network, Prefix Length, Port)</a:t>
            </a:r>
            <a:endParaRPr lang="en-US" altLang="zh-CN" dirty="0"/>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CIDR</a:t>
            </a:r>
            <a:r>
              <a:rPr lang="zh-CN" altLang="en-US" dirty="0"/>
              <a:t>机制，将数据集中的</a:t>
            </a:r>
            <a:r>
              <a:rPr lang="en-US" altLang="zh-CN" dirty="0"/>
              <a:t>IP</a:t>
            </a:r>
            <a:r>
              <a:rPr lang="zh-CN" altLang="en-US" dirty="0"/>
              <a:t>输入查询，所得结果不一定等于该条目中的端口</a:t>
            </a:r>
            <a:endParaRPr lang="en-US" altLang="zh-CN" dirty="0"/>
          </a:p>
          <a:p>
            <a:pPr lvl="1"/>
            <a:r>
              <a:rPr lang="zh-CN" altLang="en-US" dirty="0"/>
              <a:t>例如，如果存在如下两个条目：</a:t>
            </a:r>
            <a:endParaRPr lang="en-US" altLang="zh-CN" dirty="0"/>
          </a:p>
          <a:p>
            <a:pPr lvl="2"/>
            <a:r>
              <a:rPr lang="en-US" altLang="zh-CN" dirty="0"/>
              <a:t>128.0.0.0, 1, 3;       128.0.0.0, 2, 4;</a:t>
            </a:r>
            <a:endParaRPr lang="en-US" altLang="zh-CN" dirty="0"/>
          </a:p>
          <a:p>
            <a:pPr lvl="1"/>
            <a:r>
              <a:rPr lang="zh-CN" altLang="en-US" dirty="0"/>
              <a:t>输入</a:t>
            </a:r>
            <a:r>
              <a:rPr lang="en-US" altLang="zh-CN" dirty="0"/>
              <a:t>IP</a:t>
            </a:r>
            <a:r>
              <a:rPr lang="zh-CN" altLang="en-US" dirty="0"/>
              <a:t>地址</a:t>
            </a:r>
            <a:r>
              <a:rPr lang="en-US" altLang="zh-CN" dirty="0"/>
              <a:t>128.0.0.0</a:t>
            </a:r>
            <a:r>
              <a:rPr lang="zh-CN" altLang="en-US" dirty="0"/>
              <a:t>进行查询，返回端口值应为</a:t>
            </a:r>
            <a:r>
              <a:rPr lang="en-US" altLang="zh-CN" dirty="0"/>
              <a:t>4</a:t>
            </a:r>
            <a:endParaRPr lang="en-US" altLang="zh-CN" dirty="0"/>
          </a:p>
          <a:p>
            <a:r>
              <a:rPr lang="zh-CN" altLang="en-US" dirty="0"/>
              <a:t>数据集中存在重叠冲突的情况，所构造的查询数据结构应该能够处理这种问题</a:t>
            </a:r>
            <a:endParaRPr lang="en-US" altLang="zh-CN" dirty="0"/>
          </a:p>
          <a:p>
            <a:pPr lvl="1"/>
            <a:r>
              <a:rPr lang="zh-CN" altLang="en-US" dirty="0"/>
              <a:t>例如，数据集中存在类似条目：</a:t>
            </a:r>
            <a:endParaRPr lang="en-US" altLang="zh-CN" dirty="0"/>
          </a:p>
          <a:p>
            <a:pPr lvl="2"/>
            <a:r>
              <a:rPr lang="en-US" altLang="zh-CN" dirty="0"/>
              <a:t>128.0.0.0,  1,  3;       128.0.0.0, 2, 4;       192.0.0.0, 2, 5;</a:t>
            </a:r>
            <a:endParaRPr lang="en-US" altLang="zh-CN" dirty="0"/>
          </a:p>
          <a:p>
            <a:pPr lvl="1"/>
            <a:r>
              <a:rPr lang="zh-CN" altLang="en-US" dirty="0"/>
              <a:t>即第一个条目中的网络对应于后两个条目中的网络，但后两个条目的转出端口与第一个的端口完全不同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NTM2NTZlNDJlY2JjODRiN2ExYmFlZWMyYWVkMDUzOW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2749</Words>
  <Application>WPS 演示</Application>
  <PresentationFormat>全屏显示(4:3)</PresentationFormat>
  <Paragraphs>241</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Arial Black</vt:lpstr>
      <vt:lpstr>Times New Roman</vt:lpstr>
      <vt:lpstr>黑体</vt:lpstr>
      <vt:lpstr>Calibri</vt:lpstr>
      <vt:lpstr>微软雅黑</vt:lpstr>
      <vt:lpstr>Courier New</vt:lpstr>
      <vt:lpstr>Arial Unicode MS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注意事项</vt:lpstr>
      <vt:lpstr>性能评估</vt:lpstr>
      <vt:lpstr>框架代码使用</vt:lpstr>
      <vt:lpstr>框架使用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1979</cp:revision>
  <dcterms:created xsi:type="dcterms:W3CDTF">2017-02-15T05:09:00Z</dcterms:created>
  <dcterms:modified xsi:type="dcterms:W3CDTF">2022-10-05T23:54:39Z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9B578129EEC949E48DE44CF5B214A3F2</vt:lpwstr>
  </property>
  <property fmtid="{D5CDD505-2E9C-101B-9397-08002B2CF9AE}" pid="3" name="KSOProductBuildVer">
    <vt:lpwstr>2052-11.1.0.12358</vt:lpwstr>
  </property>
</Properties>
</file>