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9" r:id="rId6"/>
    <p:sldId id="287" r:id="rId7"/>
    <p:sldId id="288" r:id="rId8"/>
    <p:sldId id="289" r:id="rId9"/>
    <p:sldId id="290" r:id="rId10"/>
    <p:sldId id="296" r:id="rId11"/>
    <p:sldId id="297" r:id="rId12"/>
    <p:sldId id="299" r:id="rId13"/>
    <p:sldId id="300" r:id="rId14"/>
    <p:sldId id="292" r:id="rId15"/>
    <p:sldId id="293" r:id="rId16"/>
    <p:sldId id="294" r:id="rId17"/>
    <p:sldId id="301" r:id="rId18"/>
    <p:sldId id="303" r:id="rId19"/>
    <p:sldId id="304" r:id="rId20"/>
    <p:sldId id="305" r:id="rId21"/>
    <p:sldId id="307" r:id="rId22"/>
    <p:sldId id="308" r:id="rId23"/>
    <p:sldId id="295" r:id="rId24"/>
    <p:sldId id="302" r:id="rId25"/>
    <p:sldId id="309" r:id="rId26"/>
    <p:sldId id="310" r:id="rId27"/>
    <p:sldId id="311" r:id="rId28"/>
    <p:sldId id="316" r:id="rId29"/>
    <p:sldId id="298" r:id="rId30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7"/>
            <p14:sldId id="288"/>
            <p14:sldId id="289"/>
            <p14:sldId id="290"/>
            <p14:sldId id="296"/>
            <p14:sldId id="297"/>
            <p14:sldId id="299"/>
            <p14:sldId id="300"/>
            <p14:sldId id="292"/>
            <p14:sldId id="293"/>
            <p14:sldId id="294"/>
            <p14:sldId id="301"/>
            <p14:sldId id="303"/>
            <p14:sldId id="304"/>
            <p14:sldId id="305"/>
            <p14:sldId id="307"/>
            <p14:sldId id="308"/>
            <p14:sldId id="295"/>
            <p14:sldId id="302"/>
            <p14:sldId id="309"/>
            <p14:sldId id="310"/>
            <p14:sldId id="311"/>
            <p14:sldId id="316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3718" autoAdjust="0"/>
  </p:normalViewPr>
  <p:slideViewPr>
    <p:cSldViewPr snapToGrid="0">
      <p:cViewPr varScale="1">
        <p:scale>
          <a:sx n="73" d="100"/>
          <a:sy n="73" d="100"/>
        </p:scale>
        <p:origin x="17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9015" y="45156"/>
            <a:ext cx="2074986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nbr_id;         // neighbor ID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nbr_ip;         // neighbor IP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nbr_mask;       // neighbor mask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     alive;          // alive for #(seconds)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mospf_nbr_t;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rid;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router which sends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sequence number of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nadv;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advertisement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mospf_lsa *array;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// (network, mask, rid)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mospf_db_entry_t;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Header</a:t>
            </a:r>
            <a:endParaRPr lang="zh-CN" altLang="en-US" b="1" dirty="0"/>
          </a:p>
        </p:txBody>
      </p:sp>
      <p:sp>
        <p:nvSpPr>
          <p:cNvPr id="16" name="箭头: 右 15"/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Version: 2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Type: 1 -&gt; Hello; 4 -&gt; LSU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of mOSPF message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 of router which generates this message</a:t>
            </a:r>
            <a:endParaRPr lang="zh-CN" altLang="en-US" dirty="0"/>
          </a:p>
        </p:txBody>
      </p:sp>
      <p:sp>
        <p:nvSpPr>
          <p:cNvPr id="24" name="箭头: 右 23"/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0.0.0.0</a:t>
            </a:r>
            <a:endParaRPr lang="zh-CN" altLang="en-US" dirty="0"/>
          </a:p>
        </p:txBody>
      </p:sp>
      <p:sp>
        <p:nvSpPr>
          <p:cNvPr id="30" name="箭头: 右 29"/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checksum of mOSPF message</a:t>
            </a:r>
            <a:endParaRPr lang="zh-CN" altLang="en-US" dirty="0"/>
          </a:p>
        </p:txBody>
      </p:sp>
      <p:sp>
        <p:nvSpPr>
          <p:cNvPr id="32" name="箭头: 右 31"/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1) &lt;&lt; mOSPF hello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4) &lt;&lt; mOSPF LSU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Hello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8331" y="4193313"/>
            <a:ext cx="4097175" cy="17055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mOSPF LSU</a:t>
            </a:r>
            <a:endParaRPr lang="zh-CN" altLang="en-US" b="1" dirty="0"/>
          </a:p>
        </p:txBody>
      </p:sp>
      <p:sp>
        <p:nvSpPr>
          <p:cNvPr id="9" name="箭头: 右 8"/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mask of the interface which generates this message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interval between hellos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number of this LSU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Time-to-live of this message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3164" y="4690365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of a neighbor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mask of a neighbor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id of a neighbor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neighbors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mOSPF</a:t>
            </a:r>
            <a:r>
              <a:rPr lang="zh-CN" altLang="en-US" dirty="0"/>
              <a:t>解析脚本加入</a:t>
            </a:r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wireshark</a:t>
            </a:r>
            <a:r>
              <a:rPr lang="zh-CN" altLang="en-US" dirty="0"/>
              <a:t>解析插件的存储路径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mospf.lua</a:t>
            </a:r>
            <a:r>
              <a:rPr lang="zh-CN" altLang="en-US" dirty="0"/>
              <a:t>文件放到该目录下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48895"/>
          <a:stretch>
            <a:fillRect/>
          </a:stretch>
        </p:blipFill>
        <p:spPr>
          <a:xfrm>
            <a:off x="1840019" y="2735242"/>
            <a:ext cx="4875621" cy="23248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1483" y="4137482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/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/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/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/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/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/>
            <p:cNvCxnSpPr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路由条目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eth0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eth1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路由计算过程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/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/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/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/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/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7024" y="2154265"/>
            <a:ext cx="697338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/>
                <a:gridCol w="2593383"/>
                <a:gridCol w="2717370"/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2"/>
          <p:cNvSpPr txBox="1"/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网络路由</a:t>
            </a:r>
            <a:endParaRPr lang="en-US" altLang="zh-CN" dirty="0"/>
          </a:p>
          <a:p>
            <a:pPr lvl="1"/>
            <a:r>
              <a:rPr lang="zh-CN" altLang="en-US" dirty="0"/>
              <a:t>网络转发与网络路由</a:t>
            </a:r>
            <a:endParaRPr lang="en-US" altLang="zh-CN" dirty="0"/>
          </a:p>
          <a:p>
            <a:pPr lvl="1"/>
            <a:r>
              <a:rPr lang="zh-CN" altLang="en-US" dirty="0"/>
              <a:t>基于链路状态的路由机制</a:t>
            </a:r>
            <a:endParaRPr lang="en-US" altLang="zh-CN" dirty="0"/>
          </a:p>
          <a:p>
            <a:pPr lvl="2"/>
            <a:r>
              <a:rPr lang="zh-CN" altLang="en-US" dirty="0"/>
              <a:t>构建一致性链路状态数据库</a:t>
            </a:r>
            <a:endParaRPr lang="en-US" altLang="zh-CN" dirty="0"/>
          </a:p>
          <a:p>
            <a:pPr lvl="3"/>
            <a:r>
              <a:rPr lang="zh-CN" altLang="en-US" dirty="0"/>
              <a:t>邻居发现与管理</a:t>
            </a:r>
            <a:endParaRPr lang="en-US" altLang="zh-CN" dirty="0"/>
          </a:p>
          <a:p>
            <a:pPr lvl="3"/>
            <a:r>
              <a:rPr lang="zh-CN" altLang="en-US" dirty="0"/>
              <a:t>链路状态信息洪泛</a:t>
            </a:r>
            <a:endParaRPr lang="en-US" altLang="zh-CN" dirty="0"/>
          </a:p>
          <a:p>
            <a:pPr lvl="2"/>
            <a:r>
              <a:rPr lang="zh-CN" altLang="en-US" dirty="0"/>
              <a:t>网络路由计算</a:t>
            </a:r>
            <a:endParaRPr lang="en-US" altLang="zh-CN" dirty="0"/>
          </a:p>
          <a:p>
            <a:pPr lvl="3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zh-CN" altLang="en-US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09-router</a:t>
            </a:r>
            <a:r>
              <a:rPr lang="zh-CN" altLang="en-US" dirty="0"/>
              <a:t>中自己实现的</a:t>
            </a:r>
            <a:r>
              <a:rPr lang="en-US" altLang="zh-CN" dirty="0"/>
              <a:t>“arp.c arpcache.c device_internal.c icmp.c ip_base.c rtable.c rtable_internal.c”</a:t>
            </a:r>
            <a:r>
              <a:rPr lang="zh-CN" altLang="en-US" dirty="0"/>
              <a:t>拷贝到本实验目录，编译生成</a:t>
            </a:r>
            <a:r>
              <a:rPr lang="en-US" altLang="zh-CN" dirty="0"/>
              <a:t>mospfd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  <a:endParaRPr lang="en-US" altLang="zh-CN" dirty="0"/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9" name="圆角矩形 27"/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14" name="圆角矩形 27"/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15" name="圆角矩形 27"/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16" name="圆角矩形 27"/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10.0.2.2   10.0.2.0   255.255.255.0   10.0.1.1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10.0.2.2   10.0.4.0   255.255.255.0   10.0.4.4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10.0.1.1   10.0.1.0   255.255.255.0   0.0.0.0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10.0.1.1   10.0.2.0   255.255.255.0   10.0.2.2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10.0.1.1   10.0.3.0   255.255.255.0   10.0.3.3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RID            Network      Mask                 Neighbor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基于实验一，实现路由器计算路由表项的相关操作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  <a:endParaRPr lang="en-US" altLang="zh-CN" dirty="0"/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  <a:endParaRPr lang="en-US" altLang="zh-CN" dirty="0"/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4"/>
          <a:stretch>
            <a:fillRect/>
          </a:stretch>
        </p:blipFill>
        <p:spPr bwMode="auto">
          <a:xfrm>
            <a:off x="734970" y="1927113"/>
            <a:ext cx="7509539" cy="352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更新路由表时需要注意区分这些条目和计算生成的路由条目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90" y="1445260"/>
            <a:ext cx="8284210" cy="503491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在构建一致性链路状态数据库中，为什么邻居发现使用组播</a:t>
            </a:r>
            <a:r>
              <a:rPr lang="en-US" altLang="zh-CN" sz="2000" dirty="0"/>
              <a:t>(Multicast)</a:t>
            </a:r>
            <a:r>
              <a:rPr lang="zh-CN" altLang="en-US" sz="2000" dirty="0"/>
              <a:t>机制，链路状态扩散用单播</a:t>
            </a:r>
            <a:r>
              <a:rPr lang="en-US" altLang="zh-CN" sz="2000" dirty="0"/>
              <a:t>(Unicast)</a:t>
            </a:r>
            <a:r>
              <a:rPr lang="zh-CN" altLang="en-US" sz="2000" dirty="0"/>
              <a:t>机制？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该实验的路由收敛时间大约为</a:t>
            </a:r>
            <a:r>
              <a:rPr lang="en-US" altLang="zh-CN" sz="2000" dirty="0"/>
              <a:t>20-30</a:t>
            </a:r>
            <a:r>
              <a:rPr lang="zh-CN" altLang="en-US" sz="2000" dirty="0"/>
              <a:t>秒，网络规模增大时收敛时间会进一步增加，如何改进路由算法的可扩展性？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路由查找的时间尺度为</a:t>
            </a:r>
            <a:r>
              <a:rPr lang="en-US" altLang="zh-CN" sz="2000" dirty="0"/>
              <a:t>~ns</a:t>
            </a:r>
            <a:r>
              <a:rPr lang="zh-CN" altLang="en-US" sz="2000" dirty="0"/>
              <a:t>，路由更新的时间尺度为</a:t>
            </a:r>
            <a:r>
              <a:rPr lang="en-US" altLang="zh-CN" sz="2000" dirty="0"/>
              <a:t>~10s</a:t>
            </a:r>
            <a:r>
              <a:rPr lang="zh-CN" altLang="en-US" sz="2000" dirty="0"/>
              <a:t>，如何设计路由查找更新数据结构，使得更新对查找的影响尽可能小？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565" y="1268730"/>
            <a:ext cx="9025890" cy="5329555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include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ip.c				</a:t>
            </a:r>
            <a:r>
              <a:rPr lang="en-US" altLang="zh-CN" dirty="0" err="1">
                <a:solidFill>
                  <a:schemeClr val="tx1"/>
                </a:solidFill>
              </a:rPr>
              <a:t># </a:t>
            </a:r>
            <a:r>
              <a:rPr lang="zh-CN" altLang="en-US" dirty="0" err="1">
                <a:solidFill>
                  <a:schemeClr val="tx1"/>
                </a:solidFill>
              </a:rPr>
              <a:t>处理</a:t>
            </a:r>
            <a:r>
              <a:rPr lang="en-US" altLang="zh-CN" dirty="0" err="1">
                <a:solidFill>
                  <a:schemeClr val="tx1"/>
                </a:solidFill>
              </a:rPr>
              <a:t>IP</a:t>
            </a:r>
            <a:r>
              <a:rPr lang="zh-CN" altLang="en-US" dirty="0" err="1">
                <a:solidFill>
                  <a:schemeClr val="tx1"/>
                </a:solidFill>
              </a:rPr>
              <a:t>数据包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/>
              <a:t>main.c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/>
              <a:t>Makefile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mospf_daemon.c</a:t>
            </a:r>
            <a:r>
              <a:rPr lang="en-US" altLang="zh-CN" dirty="0"/>
              <a:t>		# </a:t>
            </a:r>
            <a:r>
              <a:rPr lang="zh-CN" altLang="en-US" dirty="0"/>
              <a:t>处理</a:t>
            </a:r>
            <a:r>
              <a:rPr lang="en-US" altLang="zh-CN" dirty="0"/>
              <a:t>Hello</a:t>
            </a:r>
            <a:r>
              <a:rPr lang="zh-CN" altLang="en-US" dirty="0"/>
              <a:t>、</a:t>
            </a:r>
            <a:r>
              <a:rPr lang="en-US" altLang="zh-CN" dirty="0"/>
              <a:t>LSU</a:t>
            </a:r>
            <a:r>
              <a:rPr lang="zh-CN" altLang="en-US" dirty="0"/>
              <a:t>数据包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mospf_database.c</a:t>
            </a:r>
            <a:r>
              <a:rPr lang="en-US" altLang="zh-CN" dirty="0"/>
              <a:t>		# </a:t>
            </a:r>
            <a:r>
              <a:rPr lang="zh-CN" altLang="en-US" dirty="0"/>
              <a:t>链路状态数据库相关函数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mospf_proto.c</a:t>
            </a:r>
            <a:r>
              <a:rPr lang="en-US" altLang="zh-CN" dirty="0"/>
              <a:t>			# mOSPF</a:t>
            </a:r>
            <a:r>
              <a:rPr lang="zh-CN" altLang="en-US" dirty="0"/>
              <a:t>协议函数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 err="1"/>
              <a:t>mospfd</a:t>
            </a:r>
            <a:r>
              <a:rPr lang="en-US" altLang="zh-CN" dirty="0"/>
              <a:t>-reference(.32)		# </a:t>
            </a:r>
            <a:r>
              <a:rPr lang="zh-CN" altLang="en-US" dirty="0"/>
              <a:t>参考实现</a:t>
            </a:r>
            <a:r>
              <a:rPr lang="en-US" altLang="zh-CN" dirty="0"/>
              <a:t>	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scripts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topo.py			# topo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wireshark			# </a:t>
            </a:r>
            <a:r>
              <a:rPr lang="zh-CN" altLang="en-US" dirty="0"/>
              <a:t>解析</a:t>
            </a:r>
            <a:r>
              <a:rPr lang="en-US" altLang="zh-CN" dirty="0"/>
              <a:t>mOSPF</a:t>
            </a:r>
            <a:r>
              <a:rPr lang="zh-CN" altLang="en-US" dirty="0"/>
              <a:t>协议的</a:t>
            </a:r>
            <a:r>
              <a:rPr lang="en-US" altLang="zh-CN" dirty="0"/>
              <a:t>wireshark</a:t>
            </a:r>
            <a:r>
              <a:rPr lang="zh-CN" altLang="en-US" dirty="0"/>
              <a:t>脚本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网络转发与网络路由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12" name="圆角矩形 27"/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29" name="圆角矩形 27"/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30" name="圆角矩形 27"/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31" name="圆角矩形 27"/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自动生成的转发条目</a:t>
            </a:r>
            <a:endParaRPr lang="en-US" altLang="zh-CN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r1-eth0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为了使</a:t>
            </a:r>
            <a:r>
              <a:rPr lang="en-US" altLang="zh-CN" dirty="0"/>
              <a:t>H1</a:t>
            </a:r>
            <a:r>
              <a:rPr lang="zh-CN" altLang="en-US" dirty="0"/>
              <a:t>的数据包能够到达</a:t>
            </a:r>
            <a:r>
              <a:rPr lang="en-US" altLang="zh-CN" dirty="0"/>
              <a:t>H2</a:t>
            </a:r>
            <a:r>
              <a:rPr lang="zh-CN" altLang="en-US" dirty="0"/>
              <a:t>，还需要如下转发条目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4830306" y="5363935"/>
            <a:ext cx="344170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10.0.6.0/24 -&gt; 10.0.2.2, r1-eth1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R2: 10.0.6.0/24 -&gt; 10.0.4.4, r2-eth1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R4: 10.0.6.0/24 -&gt; 0.0.0.0, r4-eth2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路由器端口及其与邻近路由器之间关系的描述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  <a:endParaRPr lang="en-US" altLang="zh-CN" dirty="0"/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61528" y="1454305"/>
            <a:ext cx="3367528" cy="1797914"/>
            <a:chOff x="1755786" y="934125"/>
            <a:chExt cx="3367528" cy="1797914"/>
          </a:xfrm>
        </p:grpSpPr>
        <p:sp>
          <p:nvSpPr>
            <p:cNvPr id="62" name="椭圆 61"/>
            <p:cNvSpPr/>
            <p:nvPr/>
          </p:nvSpPr>
          <p:spPr>
            <a:xfrm>
              <a:off x="2187577" y="1605187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011377" y="93412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011377" y="2386599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865380" y="161274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4788034" y="16171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/>
            <p:cNvCxnSpPr>
              <a:stCxn id="62" idx="7"/>
              <a:endCxn id="63" idx="2"/>
            </p:cNvCxnSpPr>
            <p:nvPr/>
          </p:nvCxnSpPr>
          <p:spPr>
            <a:xfrm flipV="1">
              <a:off x="2473756" y="1106845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2" idx="5"/>
              <a:endCxn id="64" idx="1"/>
            </p:cNvCxnSpPr>
            <p:nvPr/>
          </p:nvCxnSpPr>
          <p:spPr>
            <a:xfrm>
              <a:off x="2473756" y="1900038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7"/>
              <a:endCxn id="65" idx="3"/>
            </p:cNvCxnSpPr>
            <p:nvPr/>
          </p:nvCxnSpPr>
          <p:spPr>
            <a:xfrm flipV="1">
              <a:off x="3297556" y="1907596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3" idx="6"/>
              <a:endCxn id="65" idx="1"/>
            </p:cNvCxnSpPr>
            <p:nvPr/>
          </p:nvCxnSpPr>
          <p:spPr>
            <a:xfrm>
              <a:off x="3346657" y="1106845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6"/>
              <a:endCxn id="66" idx="2"/>
            </p:cNvCxnSpPr>
            <p:nvPr/>
          </p:nvCxnSpPr>
          <p:spPr>
            <a:xfrm>
              <a:off x="4200660" y="1785465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755786" y="1777907"/>
              <a:ext cx="4317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/>
          <p:cNvSpPr txBox="1"/>
          <p:nvPr/>
        </p:nvSpPr>
        <p:spPr>
          <a:xfrm>
            <a:off x="1093319" y="341106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、某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到达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022083" y="343340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04279" y="588790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47397" y="58558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7" name="右箭头 66"/>
          <p:cNvSpPr/>
          <p:nvPr/>
        </p:nvSpPr>
        <p:spPr>
          <a:xfrm>
            <a:off x="4483790" y="2305645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67"/>
          <p:cNvSpPr/>
          <p:nvPr/>
        </p:nvSpPr>
        <p:spPr>
          <a:xfrm>
            <a:off x="4417750" y="4697028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68"/>
          <p:cNvSpPr/>
          <p:nvPr/>
        </p:nvSpPr>
        <p:spPr>
          <a:xfrm rot="8672168">
            <a:off x="4094962" y="3544340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5892175" y="1504894"/>
            <a:ext cx="2935737" cy="1797914"/>
            <a:chOff x="6986433" y="984714"/>
            <a:chExt cx="2935737" cy="1797914"/>
          </a:xfrm>
        </p:grpSpPr>
        <p:sp>
          <p:nvSpPr>
            <p:cNvPr id="81" name="椭圆 80"/>
            <p:cNvSpPr/>
            <p:nvPr/>
          </p:nvSpPr>
          <p:spPr>
            <a:xfrm>
              <a:off x="6986433" y="1655776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0233" y="98471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7810233" y="243718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664236" y="1663334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9586890" y="1667787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/>
            <p:cNvCxnSpPr>
              <a:stCxn id="81" idx="7"/>
              <a:endCxn id="82" idx="2"/>
            </p:cNvCxnSpPr>
            <p:nvPr/>
          </p:nvCxnSpPr>
          <p:spPr>
            <a:xfrm flipV="1">
              <a:off x="7272612" y="1157434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5"/>
              <a:endCxn id="83" idx="1"/>
            </p:cNvCxnSpPr>
            <p:nvPr/>
          </p:nvCxnSpPr>
          <p:spPr>
            <a:xfrm>
              <a:off x="7272612" y="1950627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3" idx="7"/>
              <a:endCxn id="84" idx="3"/>
            </p:cNvCxnSpPr>
            <p:nvPr/>
          </p:nvCxnSpPr>
          <p:spPr>
            <a:xfrm flipV="1">
              <a:off x="8096412" y="1958185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2" idx="6"/>
              <a:endCxn id="84" idx="1"/>
            </p:cNvCxnSpPr>
            <p:nvPr/>
          </p:nvCxnSpPr>
          <p:spPr>
            <a:xfrm>
              <a:off x="8145513" y="1157434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4" idx="6"/>
              <a:endCxn id="85" idx="2"/>
            </p:cNvCxnSpPr>
            <p:nvPr/>
          </p:nvCxnSpPr>
          <p:spPr>
            <a:xfrm>
              <a:off x="8999516" y="1836054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7198643" y="2172903"/>
              <a:ext cx="438463" cy="3976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7225358" y="1065776"/>
              <a:ext cx="431635" cy="4333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1079894" y="3980913"/>
            <a:ext cx="2935737" cy="1797914"/>
            <a:chOff x="2174152" y="3460733"/>
            <a:chExt cx="2935737" cy="1797914"/>
          </a:xfrm>
        </p:grpSpPr>
        <p:sp>
          <p:nvSpPr>
            <p:cNvPr id="94" name="椭圆 93"/>
            <p:cNvSpPr/>
            <p:nvPr/>
          </p:nvSpPr>
          <p:spPr>
            <a:xfrm>
              <a:off x="2174152" y="4131795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952" y="346073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997952" y="4913207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851955" y="413935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774609" y="4143806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/>
            <p:cNvCxnSpPr>
              <a:stCxn id="94" idx="7"/>
              <a:endCxn id="95" idx="2"/>
            </p:cNvCxnSpPr>
            <p:nvPr/>
          </p:nvCxnSpPr>
          <p:spPr>
            <a:xfrm flipV="1">
              <a:off x="2460331" y="3633453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4" idx="5"/>
              <a:endCxn id="96" idx="1"/>
            </p:cNvCxnSpPr>
            <p:nvPr/>
          </p:nvCxnSpPr>
          <p:spPr>
            <a:xfrm>
              <a:off x="2460331" y="4426646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6" idx="7"/>
              <a:endCxn id="97" idx="3"/>
            </p:cNvCxnSpPr>
            <p:nvPr/>
          </p:nvCxnSpPr>
          <p:spPr>
            <a:xfrm flipV="1">
              <a:off x="3284131" y="4434204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5" idx="6"/>
              <a:endCxn id="97" idx="1"/>
            </p:cNvCxnSpPr>
            <p:nvPr/>
          </p:nvCxnSpPr>
          <p:spPr>
            <a:xfrm>
              <a:off x="3333232" y="3633453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7" idx="6"/>
              <a:endCxn id="98" idx="2"/>
            </p:cNvCxnSpPr>
            <p:nvPr/>
          </p:nvCxnSpPr>
          <p:spPr>
            <a:xfrm>
              <a:off x="4187235" y="4312073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3500037" y="4611694"/>
              <a:ext cx="480892" cy="428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3531289" y="3597786"/>
              <a:ext cx="443844" cy="427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5701871" y="4026800"/>
            <a:ext cx="2935737" cy="1797914"/>
            <a:chOff x="6796129" y="3506620"/>
            <a:chExt cx="2935737" cy="1797914"/>
          </a:xfrm>
        </p:grpSpPr>
        <p:sp>
          <p:nvSpPr>
            <p:cNvPr id="107" name="椭圆 106"/>
            <p:cNvSpPr/>
            <p:nvPr/>
          </p:nvSpPr>
          <p:spPr>
            <a:xfrm>
              <a:off x="6796129" y="417768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619929" y="350662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9929" y="495909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8473932" y="418524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9396586" y="418969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/>
            <p:cNvCxnSpPr>
              <a:stCxn id="107" idx="7"/>
              <a:endCxn id="108" idx="2"/>
            </p:cNvCxnSpPr>
            <p:nvPr/>
          </p:nvCxnSpPr>
          <p:spPr>
            <a:xfrm flipV="1">
              <a:off x="7082308" y="3679340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7" idx="5"/>
              <a:endCxn id="109" idx="1"/>
            </p:cNvCxnSpPr>
            <p:nvPr/>
          </p:nvCxnSpPr>
          <p:spPr>
            <a:xfrm>
              <a:off x="7082308" y="4472533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9" idx="7"/>
              <a:endCxn id="110" idx="3"/>
            </p:cNvCxnSpPr>
            <p:nvPr/>
          </p:nvCxnSpPr>
          <p:spPr>
            <a:xfrm flipV="1">
              <a:off x="7906108" y="4480091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8" idx="6"/>
              <a:endCxn id="110" idx="1"/>
            </p:cNvCxnSpPr>
            <p:nvPr/>
          </p:nvCxnSpPr>
          <p:spPr>
            <a:xfrm>
              <a:off x="7955209" y="3679340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0" idx="6"/>
              <a:endCxn id="111" idx="2"/>
            </p:cNvCxnSpPr>
            <p:nvPr/>
          </p:nvCxnSpPr>
          <p:spPr>
            <a:xfrm>
              <a:off x="8809212" y="4357960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8858723" y="4571839"/>
              <a:ext cx="537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/>
          <p:cNvSpPr/>
          <p:nvPr/>
        </p:nvSpPr>
        <p:spPr>
          <a:xfrm>
            <a:off x="1262720" y="6296508"/>
            <a:ext cx="6731779" cy="50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注意：该图与</a:t>
            </a:r>
            <a:r>
              <a:rPr lang="en-US" altLang="zh-CN" sz="2000" dirty="0">
                <a:solidFill>
                  <a:schemeClr val="tx1"/>
                </a:solidFill>
              </a:rPr>
              <a:t>P3</a:t>
            </a:r>
            <a:r>
              <a:rPr lang="zh-CN" altLang="en-US" sz="2000" dirty="0">
                <a:solidFill>
                  <a:schemeClr val="tx1"/>
                </a:solidFill>
              </a:rPr>
              <a:t>中拓扑无关，只有路由器会参与网络路由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  <p:bldP spid="7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链路状态数据库：邻居发现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每个节点周期性（</a:t>
            </a:r>
            <a:r>
              <a:rPr lang="en-US" altLang="zh-CN" dirty="0"/>
              <a:t> hello-interval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秒）宣告自己的存在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13761" cy="811560"/>
          </a:xfrm>
        </p:spPr>
        <p:txBody>
          <a:bodyPr/>
          <a:lstStyle/>
          <a:p>
            <a:r>
              <a:rPr lang="zh-CN" altLang="en-US" dirty="0"/>
              <a:t>链路状态数据库：链路状态的扩散和更新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150" y="1444978"/>
            <a:ext cx="8513762" cy="5053978"/>
          </a:xfrm>
        </p:spPr>
        <p:txBody>
          <a:bodyPr/>
          <a:lstStyle/>
          <a:p>
            <a:r>
              <a:rPr lang="zh-CN" altLang="en-US" sz="1800" dirty="0"/>
              <a:t>生成并洪泛链路状态</a:t>
            </a:r>
            <a:endParaRPr lang="en-US" altLang="zh-CN" sz="1800" dirty="0"/>
          </a:p>
          <a:p>
            <a:pPr lvl="1"/>
            <a:r>
              <a:rPr lang="zh-CN" altLang="en-US" sz="1600" dirty="0"/>
              <a:t>当节点邻居列表发生变动时，或超过</a:t>
            </a:r>
            <a:r>
              <a:rPr lang="en-US" altLang="zh-CN" sz="1600" dirty="0" err="1"/>
              <a:t>lsu</a:t>
            </a:r>
            <a:r>
              <a:rPr lang="en-US" altLang="zh-CN" sz="1600" dirty="0"/>
              <a:t> interval (30</a:t>
            </a:r>
            <a:r>
              <a:rPr lang="zh-CN" altLang="en-US" sz="1600" dirty="0"/>
              <a:t>秒</a:t>
            </a:r>
            <a:r>
              <a:rPr lang="en-US" altLang="zh-CN" sz="1600" dirty="0"/>
              <a:t>)</a:t>
            </a:r>
            <a:r>
              <a:rPr lang="zh-CN" altLang="en-US" sz="1600" dirty="0"/>
              <a:t>未发送过链路状态信息时</a:t>
            </a:r>
            <a:endParaRPr lang="en-US" altLang="zh-CN" sz="1600" dirty="0"/>
          </a:p>
          <a:p>
            <a:pPr lvl="1"/>
            <a:r>
              <a:rPr lang="zh-CN" altLang="en-US" sz="1600" dirty="0"/>
              <a:t>向每个邻居节点发送链路状态信息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包含该节点</a:t>
            </a:r>
            <a:r>
              <a:rPr lang="en-US" altLang="zh-CN" sz="1400" dirty="0"/>
              <a:t>ID (mOSPF Header)</a:t>
            </a:r>
            <a:r>
              <a:rPr lang="zh-CN" altLang="en-US" sz="1400" dirty="0"/>
              <a:t>、邻居节点</a:t>
            </a:r>
            <a:r>
              <a:rPr lang="en-US" altLang="zh-CN" sz="1400" dirty="0"/>
              <a:t>ID</a:t>
            </a:r>
            <a:r>
              <a:rPr lang="zh-CN" altLang="en-US" sz="1400" dirty="0"/>
              <a:t>、网络和掩码 </a:t>
            </a:r>
            <a:r>
              <a:rPr lang="en-US" altLang="zh-CN" sz="1400" dirty="0"/>
              <a:t>(mOSPF LSU)</a:t>
            </a:r>
            <a:endParaRPr lang="en-US" altLang="zh-CN" sz="1400" dirty="0"/>
          </a:p>
          <a:p>
            <a:pPr lvl="3"/>
            <a:r>
              <a:rPr lang="zh-CN" altLang="en-US" sz="1400" dirty="0">
                <a:solidFill>
                  <a:srgbClr val="FF0000"/>
                </a:solidFill>
              </a:rPr>
              <a:t>当端口没有相邻路由器（例如</a:t>
            </a:r>
            <a:r>
              <a:rPr lang="en-US" altLang="zh-CN" sz="1400" dirty="0">
                <a:solidFill>
                  <a:srgbClr val="FF0000"/>
                </a:solidFill>
              </a:rPr>
              <a:t>r1-eth0, r4-eth2</a:t>
            </a:r>
            <a:r>
              <a:rPr lang="zh-CN" altLang="en-US" sz="1400" dirty="0">
                <a:solidFill>
                  <a:srgbClr val="FF0000"/>
                </a:solidFill>
              </a:rPr>
              <a:t>）时，也要表达该网络，邻居节点</a:t>
            </a:r>
            <a:r>
              <a:rPr lang="en-US" altLang="zh-CN" sz="1400" dirty="0">
                <a:solidFill>
                  <a:srgbClr val="FF0000"/>
                </a:solidFill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</a:rPr>
              <a:t>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zh-CN" altLang="en-US" sz="1400" dirty="0"/>
              <a:t>序列号</a:t>
            </a:r>
            <a:r>
              <a:rPr lang="en-US" altLang="zh-CN" sz="1400" dirty="0"/>
              <a:t>(sequence number)</a:t>
            </a:r>
            <a:r>
              <a:rPr lang="zh-CN" altLang="en-US" sz="1400" dirty="0"/>
              <a:t>，每次生成链路状态信息时加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 lvl="2"/>
            <a:r>
              <a:rPr lang="zh-CN" altLang="en-US" sz="1400" dirty="0"/>
              <a:t>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地址为邻居节点相应端口的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地址，目的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地址为该端口的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zh-CN" altLang="en-US" sz="1800" dirty="0"/>
              <a:t>收到链路状态信息后</a:t>
            </a:r>
            <a:endParaRPr lang="en-US" altLang="zh-CN" sz="1800" dirty="0"/>
          </a:p>
          <a:p>
            <a:pPr lvl="1"/>
            <a:r>
              <a:rPr lang="zh-CN" altLang="en-US" sz="1600" dirty="0"/>
              <a:t>如果之前未收到该节点的链路状态信息，或者该信息的序列号更大，则更新链路状态数据库</a:t>
            </a:r>
            <a:endParaRPr lang="en-US" altLang="zh-CN" sz="1600" dirty="0"/>
          </a:p>
          <a:p>
            <a:pPr lvl="1"/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，如果</a:t>
            </a:r>
            <a:r>
              <a:rPr lang="en-US" altLang="zh-CN" sz="1600" dirty="0"/>
              <a:t>TTL</a:t>
            </a:r>
            <a:r>
              <a:rPr lang="zh-CN" altLang="en-US" sz="1600" dirty="0"/>
              <a:t>值大于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，则向除该端口以外的端口转发该消息</a:t>
            </a:r>
            <a:endParaRPr lang="en-US" altLang="zh-CN" sz="1600" dirty="0"/>
          </a:p>
          <a:p>
            <a:r>
              <a:rPr lang="zh-CN" altLang="en-US" sz="1800" dirty="0"/>
              <a:t>处理节点失效问题</a:t>
            </a:r>
            <a:endParaRPr lang="en-US" altLang="zh-CN" sz="1800" dirty="0"/>
          </a:p>
          <a:p>
            <a:pPr lvl="1"/>
            <a:r>
              <a:rPr lang="zh-CN" altLang="en-US" sz="1400" dirty="0"/>
              <a:t>当数据库中一个节点的链路状态超过</a:t>
            </a:r>
            <a:r>
              <a:rPr lang="en-US" altLang="zh-CN" sz="1400" dirty="0"/>
              <a:t>40</a:t>
            </a:r>
            <a:r>
              <a:rPr lang="zh-CN" altLang="en-US" sz="1400" dirty="0"/>
              <a:t>秒未更新时，表明该节点已失效，将对应条目删除</a:t>
            </a:r>
            <a:endParaRPr lang="en-US" altLang="zh-CN" sz="14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area_id;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0.0.0.0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router_id;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the IP address of 1</a:t>
            </a:r>
            <a:r>
              <a:rPr lang="en-US" altLang="zh-CN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sequence_num;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sequence number of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lsuint;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LSU interval, set to 30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ustack_t;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extern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ustack_t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*instance;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   … …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hell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hello interval, 5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num_nbr;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neighbors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nbr_list;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// list of neighbors -&gt;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mospf_nbr_t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iface_info_t;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56288dc-b983-4977-b9dc-ad7a44f324db}"/>
</p:tagLst>
</file>

<file path=ppt/tags/tag2.xml><?xml version="1.0" encoding="utf-8"?>
<p:tagLst xmlns:p="http://schemas.openxmlformats.org/presentationml/2006/main">
  <p:tag name="KSO_WPP_MARK_KEY" val="88ee8ca9-72f4-406a-9d17-ab34ed5e93da"/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6576</Words>
  <Application>WPS 演示</Application>
  <PresentationFormat>全屏显示(4:3)</PresentationFormat>
  <Paragraphs>618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楷体</vt:lpstr>
      <vt:lpstr>Courier New</vt:lpstr>
      <vt:lpstr>DejaVu Sans Mono</vt:lpstr>
      <vt:lpstr>Arial Unicode MS</vt:lpstr>
      <vt:lpstr>Pixel</vt:lpstr>
      <vt:lpstr>自定义设计方案</vt:lpstr>
      <vt:lpstr>网络路由实验</vt:lpstr>
      <vt:lpstr>提纲</vt:lpstr>
      <vt:lpstr>网络转发与网络路由</vt:lpstr>
      <vt:lpstr>基于链路状态的路由机制</vt:lpstr>
      <vt:lpstr>一致性链路状态数据库</vt:lpstr>
      <vt:lpstr>一致性链路状态数据库的例子</vt:lpstr>
      <vt:lpstr>链路状态数据库：邻居发现</vt:lpstr>
      <vt:lpstr>链路状态数据库：链路状态的扩散和更新</vt:lpstr>
      <vt:lpstr>相关数据结构</vt:lpstr>
      <vt:lpstr>相关数据结构</vt:lpstr>
      <vt:lpstr>mOSPF协议格式</vt:lpstr>
      <vt:lpstr>mOSPF协议格式（续）</vt:lpstr>
      <vt:lpstr>mOSPF与OSPFv2的区别</vt:lpstr>
      <vt:lpstr>将mOSPF解析脚本加入Wireshark</vt:lpstr>
      <vt:lpstr>网络路由计算</vt:lpstr>
      <vt:lpstr>路由条目</vt:lpstr>
      <vt:lpstr>路由计算过程</vt:lpstr>
      <vt:lpstr>计算最短路径</vt:lpstr>
      <vt:lpstr>根据最短路径生成路由表</vt:lpstr>
      <vt:lpstr>实验内容一</vt:lpstr>
      <vt:lpstr>实验结果示例</vt:lpstr>
      <vt:lpstr>实验内容二</vt:lpstr>
      <vt:lpstr>实验结果示例</vt:lpstr>
      <vt:lpstr>实验注意事项</vt:lpstr>
      <vt:lpstr>思考题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2329</cp:revision>
  <dcterms:created xsi:type="dcterms:W3CDTF">2017-02-15T05:09:00Z</dcterms:created>
  <dcterms:modified xsi:type="dcterms:W3CDTF">2022-11-02T11:35:15Z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3703E6D520F84247B45A9D9A6B87AD7B</vt:lpwstr>
  </property>
  <property fmtid="{D5CDD505-2E9C-101B-9397-08002B2CF9AE}" pid="3" name="KSOProductBuildVer">
    <vt:lpwstr>2052-11.1.0.12598</vt:lpwstr>
  </property>
</Properties>
</file>