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59" r:id="rId7"/>
    <p:sldId id="258" r:id="rId8"/>
    <p:sldId id="260" r:id="rId9"/>
    <p:sldId id="261" r:id="rId10"/>
    <p:sldId id="262" r:id="rId11"/>
    <p:sldId id="263" r:id="rId12"/>
    <p:sldId id="273" r:id="rId13"/>
    <p:sldId id="271" r:id="rId14"/>
    <p:sldId id="264" r:id="rId15"/>
    <p:sldId id="272" r:id="rId16"/>
    <p:sldId id="294" r:id="rId17"/>
    <p:sldId id="287" r:id="rId18"/>
    <p:sldId id="288" r:id="rId19"/>
    <p:sldId id="286" r:id="rId20"/>
    <p:sldId id="289" r:id="rId21"/>
    <p:sldId id="290" r:id="rId22"/>
    <p:sldId id="291" r:id="rId23"/>
    <p:sldId id="292" r:id="rId24"/>
    <p:sldId id="293" r:id="rId25"/>
    <p:sldId id="299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3" r:id="rId34"/>
    <p:sldId id="304" r:id="rId35"/>
    <p:sldId id="274" r:id="rId36"/>
    <p:sldId id="275" r:id="rId37"/>
    <p:sldId id="284" r:id="rId38"/>
    <p:sldId id="269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gs" Target="tags/tag3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邮箱密码明文</a:t>
            </a:r>
            <a:endParaRPr lang="en-US" altLang="zh-CN" dirty="0" smtClean="0"/>
          </a:p>
          <a:p>
            <a:r>
              <a:rPr lang="zh-CN" altLang="en-US" dirty="0" smtClean="0"/>
              <a:t>主动：当年运营商注入广告，现在是非法的</a:t>
            </a:r>
            <a:endParaRPr lang="en-US" altLang="zh-CN" dirty="0" smtClean="0"/>
          </a:p>
          <a:p>
            <a:r>
              <a:rPr lang="zh-CN" altLang="en-US" dirty="0" smtClean="0"/>
              <a:t>境外非法势力，劫持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，将政府网站解析重定向到非法网站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个目的：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是想要访问的主机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不被监听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不被篡改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认证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初始密码协商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密码对由消息接收者提供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层级的</a:t>
            </a:r>
            <a:r>
              <a:rPr lang="en-US" altLang="zh-CN" dirty="0" smtClean="0"/>
              <a:t>CA</a:t>
            </a:r>
            <a:r>
              <a:rPr lang="zh-CN" altLang="en-US" dirty="0" smtClean="0"/>
              <a:t>认证，顶级</a:t>
            </a:r>
            <a:r>
              <a:rPr lang="en-US" altLang="zh-CN" dirty="0" smtClean="0"/>
              <a:t>CA</a:t>
            </a:r>
            <a:r>
              <a:rPr lang="zh-CN" altLang="en-US" dirty="0" smtClean="0"/>
              <a:t>有很大权限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有效期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年左右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很贵、有免费的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34835" y="45085"/>
            <a:ext cx="22091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3643" cy="5034843"/>
          </a:xfrm>
        </p:spPr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直到所有数据被拷贝到协议栈缓存中才返回，或产生错误返回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，或对端关闭连接（返回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），或产生错误才返回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网络协议使用网络字节序（即大端字节序）传输数据，地址低位存储值的高位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516" y="6057684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字节流时不需要关心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1. HTTP</a:t>
            </a:r>
            <a:r>
              <a:rPr lang="zh-CN" altLang="en-US">
                <a:solidFill>
                  <a:srgbClr val="FF0000"/>
                </a:solidFill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</a:rPr>
              <a:t>1.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2.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/>
              <a:t>... ...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3.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3.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85" y="2494941"/>
            <a:ext cx="4651651" cy="3023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 </a:t>
            </a:r>
            <a:r>
              <a:rPr lang="en-US" altLang="zh-CN" dirty="0"/>
              <a:t>(Request)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750012" y="341356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516828" y="3046852"/>
            <a:ext cx="181581" cy="1147763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210586" y="248710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010186" y="183782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空格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3946936" y="1837821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回车换行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19786" y="2191833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1694273" y="2191833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543836" y="2191833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01314" y="4363059"/>
            <a:ext cx="5169966" cy="205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GET /index.html HTTP/1.1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Host: www.baidu.com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Accept-Language: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en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-us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Accept-Encoding: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gzip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deflate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User-Agent: Mozilla/4.0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(compatible; MSIE 5.5)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6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请求行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/>
              <a:t>(Method)</a:t>
            </a:r>
            <a:endParaRPr lang="en-US" altLang="zh-CN" dirty="0"/>
          </a:p>
          <a:p>
            <a:pPr lvl="2"/>
            <a:r>
              <a:rPr lang="en-US" altLang="zh-CN" dirty="0"/>
              <a:t>GET: </a:t>
            </a:r>
            <a:r>
              <a:rPr lang="zh-CN" altLang="en-US" dirty="0"/>
              <a:t>返回</a:t>
            </a:r>
            <a:r>
              <a:rPr lang="en-US" altLang="zh-CN" dirty="0"/>
              <a:t>URI</a:t>
            </a:r>
            <a:r>
              <a:rPr lang="zh-CN" altLang="en-US" dirty="0"/>
              <a:t>对应的内容</a:t>
            </a:r>
            <a:endParaRPr lang="en-US" altLang="zh-CN" dirty="0"/>
          </a:p>
          <a:p>
            <a:pPr lvl="2"/>
            <a:r>
              <a:rPr lang="en-US" altLang="zh-CN" dirty="0"/>
              <a:t>POST: </a:t>
            </a:r>
            <a:r>
              <a:rPr lang="zh-CN" altLang="en-US" dirty="0"/>
              <a:t>向服务器发送数据</a:t>
            </a:r>
            <a:endParaRPr lang="en-US" altLang="zh-CN" dirty="0"/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CONNECT</a:t>
            </a:r>
            <a:r>
              <a:rPr lang="zh-CN" altLang="en-US" dirty="0"/>
              <a:t>、</a:t>
            </a:r>
            <a:r>
              <a:rPr lang="en-GB" altLang="zh-CN" dirty="0"/>
              <a:t> OPTIONS</a:t>
            </a:r>
            <a:r>
              <a:rPr lang="zh-CN" altLang="en-US" dirty="0"/>
              <a:t>、 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相对</a:t>
            </a:r>
            <a:r>
              <a:rPr lang="en-US" altLang="zh-CN" dirty="0"/>
              <a:t>URL)</a:t>
            </a:r>
            <a:endParaRPr lang="en-US" altLang="zh-CN" dirty="0"/>
          </a:p>
          <a:p>
            <a:pPr lvl="2"/>
            <a:r>
              <a:rPr lang="en-US" altLang="zh-CN" dirty="0"/>
              <a:t>e.g. /index.html</a:t>
            </a:r>
            <a:endParaRPr lang="en-US" altLang="zh-CN" dirty="0"/>
          </a:p>
          <a:p>
            <a:pPr lvl="2"/>
            <a:r>
              <a:rPr lang="zh-CN" altLang="en-US" dirty="0"/>
              <a:t>也可以写绝对</a:t>
            </a:r>
            <a:r>
              <a:rPr lang="en-US" altLang="zh-CN" dirty="0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en-US" altLang="zh-CN" dirty="0"/>
              <a:t>HTTP/0.9  HTTP/1.0  HTTP/1.1  HTTP/2.0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统一资源定位符 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URL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是对资源的位置和访问方法描述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由以冒号隔开的两部分组成</a:t>
            </a:r>
            <a:endParaRPr lang="en-US" altLang="zh-CN" dirty="0"/>
          </a:p>
          <a:p>
            <a:pPr lvl="1"/>
            <a:r>
              <a:rPr lang="en-US" altLang="zh-CN" dirty="0"/>
              <a:t>URL </a:t>
            </a:r>
            <a:r>
              <a:rPr lang="zh-CN" altLang="en-US" dirty="0"/>
              <a:t>字符对大小写没有要求</a:t>
            </a:r>
            <a:endParaRPr lang="en-US" altLang="zh-CN" dirty="0"/>
          </a:p>
          <a:p>
            <a:pPr lvl="1"/>
            <a:r>
              <a:rPr lang="en-US" altLang="zh-CN" dirty="0"/>
              <a:t>e.g. https://www.baidu.com/index.html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96453" y="3947925"/>
            <a:ext cx="52578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协议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&gt;://&lt;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主机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&gt;:&lt;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端口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&gt;/&lt;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路径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 </a:t>
            </a:r>
            <a:endParaRPr lang="en-US" altLang="zh-CN" sz="24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7" name="Group 31"/>
          <p:cNvGrpSpPr/>
          <p:nvPr/>
        </p:nvGrpSpPr>
        <p:grpSpPr bwMode="auto">
          <a:xfrm>
            <a:off x="908109" y="4476565"/>
            <a:ext cx="8102601" cy="1635585"/>
            <a:chOff x="1519" y="2568"/>
            <a:chExt cx="5104" cy="1101"/>
          </a:xfrm>
        </p:grpSpPr>
        <p:sp>
          <p:nvSpPr>
            <p:cNvPr id="9" name="Freeform 27"/>
            <p:cNvSpPr/>
            <p:nvPr/>
          </p:nvSpPr>
          <p:spPr bwMode="auto">
            <a:xfrm>
              <a:off x="1791" y="2568"/>
              <a:ext cx="385" cy="684"/>
            </a:xfrm>
            <a:custGeom>
              <a:avLst/>
              <a:gdLst>
                <a:gd name="T0" fmla="*/ 0 w 771"/>
                <a:gd name="T1" fmla="*/ 0 h 726"/>
                <a:gd name="T2" fmla="*/ 0 w 771"/>
                <a:gd name="T3" fmla="*/ 726 h 726"/>
                <a:gd name="T4" fmla="*/ 0 w 771"/>
                <a:gd name="T5" fmla="*/ 726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1" h="726">
                  <a:moveTo>
                    <a:pt x="0" y="0"/>
                  </a:moveTo>
                  <a:lnTo>
                    <a:pt x="0" y="726"/>
                  </a:lnTo>
                  <a:lnTo>
                    <a:pt x="771" y="726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0" name="AutoShape 28"/>
            <p:cNvSpPr/>
            <p:nvPr/>
          </p:nvSpPr>
          <p:spPr bwMode="auto">
            <a:xfrm>
              <a:off x="2176" y="2841"/>
              <a:ext cx="139" cy="824"/>
            </a:xfrm>
            <a:prstGeom prst="leftBrace">
              <a:avLst>
                <a:gd name="adj1" fmla="val 92175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2328" y="2800"/>
              <a:ext cx="4295" cy="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超文本传输协议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              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（默认端口号：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80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）</a:t>
              </a:r>
              <a:endParaRPr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https 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安全超文本传输协议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HTTPS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（默认端口号：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443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）</a:t>
              </a:r>
              <a:endParaRPr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ftp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文件传送协议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FTP</a:t>
              </a:r>
              <a:endPara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1519" y="2568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060166" y="3901278"/>
            <a:ext cx="1944443" cy="5730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请求头部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变长、可读的字符串</a:t>
            </a:r>
            <a:endParaRPr lang="en-US" altLang="zh-CN" dirty="0"/>
          </a:p>
          <a:p>
            <a:pPr lvl="1"/>
            <a:r>
              <a:rPr lang="zh-CN" altLang="en-US" dirty="0"/>
              <a:t>包括（不限于）：</a:t>
            </a:r>
            <a:endParaRPr lang="en-US" altLang="zh-CN" dirty="0"/>
          </a:p>
          <a:p>
            <a:pPr lvl="2"/>
            <a:r>
              <a:rPr lang="zh-CN" altLang="en-US" dirty="0"/>
              <a:t>主机 </a:t>
            </a:r>
            <a:r>
              <a:rPr lang="en-US" altLang="zh-CN" dirty="0"/>
              <a:t>(Host)</a:t>
            </a:r>
            <a:endParaRPr lang="en-US" altLang="zh-CN" dirty="0"/>
          </a:p>
          <a:p>
            <a:pPr lvl="2"/>
            <a:r>
              <a:rPr lang="zh-CN" altLang="en-US" dirty="0"/>
              <a:t>认证</a:t>
            </a:r>
            <a:r>
              <a:rPr lang="en-US" altLang="zh-CN" dirty="0"/>
              <a:t> (Authorization)</a:t>
            </a:r>
            <a:endParaRPr lang="en-US" altLang="zh-CN" dirty="0"/>
          </a:p>
          <a:p>
            <a:pPr lvl="2"/>
            <a:r>
              <a:rPr lang="zh-CN" altLang="en-US" dirty="0"/>
              <a:t>可接受文档类型、编码类型</a:t>
            </a:r>
            <a:endParaRPr lang="en-US" altLang="zh-CN" dirty="0"/>
          </a:p>
          <a:p>
            <a:pPr lvl="2"/>
            <a:r>
              <a:rPr lang="zh-CN" altLang="en-US" dirty="0"/>
              <a:t>缓存 </a:t>
            </a:r>
            <a:r>
              <a:rPr lang="en-US" altLang="zh-CN" dirty="0"/>
              <a:t>(Cache-Control)</a:t>
            </a:r>
            <a:endParaRPr lang="en-US" altLang="zh-CN" dirty="0"/>
          </a:p>
          <a:p>
            <a:pPr lvl="2"/>
            <a:r>
              <a:rPr lang="zh-CN" altLang="en-US" dirty="0"/>
              <a:t>提交者 </a:t>
            </a:r>
            <a:r>
              <a:rPr lang="en-US" altLang="zh-CN" dirty="0"/>
              <a:t>(</a:t>
            </a:r>
            <a:r>
              <a:rPr lang="en-US" altLang="zh-CN" dirty="0" err="1"/>
              <a:t>Referer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用户代理 </a:t>
            </a:r>
            <a:r>
              <a:rPr lang="en-US" altLang="zh-CN" dirty="0"/>
              <a:t>(User-Agent)</a:t>
            </a:r>
            <a:endParaRPr lang="en-US" altLang="zh-CN" dirty="0"/>
          </a:p>
          <a:p>
            <a:pPr lvl="2"/>
            <a:r>
              <a:rPr lang="zh-CN" altLang="en-US" dirty="0"/>
              <a:t>连接管理 </a:t>
            </a:r>
            <a:r>
              <a:rPr lang="en-US" altLang="zh-CN" dirty="0"/>
              <a:t>(Connection)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应答 </a:t>
            </a:r>
            <a:r>
              <a:rPr lang="en-US" altLang="zh-CN" dirty="0"/>
              <a:t>(Response)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16388" y="281017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应答头部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956051" y="2451399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514976" y="1981499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状态行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56051" y="4029374"/>
            <a:ext cx="4572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Date: Wed, 12 Oct 2016 12:26:03 GMT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Accept-Ranges: bytes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1297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Body…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908810"/>
            <a:ext cx="4583430" cy="30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6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6341" y="1450786"/>
          <a:ext cx="83407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/>
                <a:gridCol w="1021715"/>
                <a:gridCol w="3396615"/>
                <a:gridCol w="2974975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状态码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定义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示例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1XX</a:t>
                      </a:r>
                      <a:endParaRPr kumimoji="0" lang="en-GB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信息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接收到请求，继续处理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100 Continue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2XX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操作成功地收到和接受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200 OK</a:t>
                      </a:r>
                      <a:r>
                        <a:rPr lang="en-US" altLang="en-GB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;   206 Partial Content</a:t>
                      </a:r>
                      <a:endParaRPr lang="en-US" altLang="en-GB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重定向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为了完成请求，必须采取进一步措施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301 Moved Permanently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客户端错误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请求的语法有错误或不能完全被满足。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404 Not Found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5XX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服务端错误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服务器无法完成明显有效的请求。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500 Internal Server Error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HTTP/HTTPS</a:t>
            </a:r>
            <a:r>
              <a:rPr lang="zh-CN" altLang="en-US" dirty="0">
                <a:sym typeface="+mn-ea"/>
              </a:rPr>
              <a:t>协议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Online Judge</a:t>
            </a:r>
            <a:r>
              <a:rPr lang="zh-CN" altLang="en-US" dirty="0">
                <a:sym typeface="+mn-ea"/>
              </a:rPr>
              <a:t>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如何标识应答结束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显式关闭连接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由服务器来关闭（</a:t>
            </a:r>
            <a:r>
              <a:rPr lang="en-US" altLang="zh-CN" dirty="0"/>
              <a:t>Socket API</a:t>
            </a:r>
            <a:r>
              <a:rPr lang="zh-CN" altLang="en-US" dirty="0"/>
              <a:t>：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TCP</a:t>
            </a:r>
            <a:r>
              <a:rPr lang="zh-CN" altLang="en-US" dirty="0"/>
              <a:t>连接只处理一个</a:t>
            </a:r>
            <a:r>
              <a:rPr lang="en-US" altLang="zh-CN" dirty="0"/>
              <a:t>Request</a:t>
            </a:r>
            <a:r>
              <a:rPr lang="zh-CN" altLang="en-US" dirty="0"/>
              <a:t>，性能差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Content-Length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来标识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在传输之前已经确定消息长度（</a:t>
            </a:r>
            <a:r>
              <a:rPr lang="en-US" altLang="zh-CN" dirty="0"/>
              <a:t>HTTP</a:t>
            </a:r>
            <a:r>
              <a:rPr lang="zh-CN" altLang="en-US" dirty="0"/>
              <a:t>应答头部中的参数字段）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对于没有应答消息内容的，使用两个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CRLF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结尾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有些状态可以没有消息内容，例如，</a:t>
            </a:r>
            <a:r>
              <a:rPr lang="en-US" altLang="zh-CN" dirty="0"/>
              <a:t>204</a:t>
            </a:r>
            <a:r>
              <a:rPr lang="zh-CN" altLang="en-US" dirty="0"/>
              <a:t>；</a:t>
            </a:r>
            <a:r>
              <a:rPr lang="en-US" altLang="zh-CN" dirty="0"/>
              <a:t>4xx/5xx</a:t>
            </a:r>
            <a:r>
              <a:rPr lang="zh-CN" altLang="en-US" dirty="0"/>
              <a:t>（可以选择不带）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(chunked)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在发送相应头部之后，每传一个</a:t>
            </a:r>
            <a:r>
              <a:rPr lang="en-US" altLang="zh-CN" dirty="0"/>
              <a:t>chunk</a:t>
            </a:r>
            <a:r>
              <a:rPr lang="zh-CN" altLang="en-US" dirty="0"/>
              <a:t>之前，先用</a:t>
            </a:r>
            <a:r>
              <a:rPr lang="en-US" altLang="zh-CN" dirty="0"/>
              <a:t>16</a:t>
            </a:r>
            <a:r>
              <a:rPr lang="zh-CN" altLang="en-US" dirty="0"/>
              <a:t>进制标识其长度</a:t>
            </a:r>
            <a:endParaRPr lang="en-US" altLang="zh-CN" dirty="0"/>
          </a:p>
          <a:p>
            <a:pPr lvl="1"/>
            <a:r>
              <a:rPr lang="zh-CN" altLang="en-US" dirty="0"/>
              <a:t>最后一个</a:t>
            </a:r>
            <a:r>
              <a:rPr lang="en-US" altLang="zh-CN" dirty="0"/>
              <a:t>chunk</a:t>
            </a:r>
            <a:r>
              <a:rPr lang="zh-CN" altLang="en-US" dirty="0"/>
              <a:t>写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分块传输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46089"/>
            <a:ext cx="8095802" cy="1830877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分块传输对于动态生成内容非常有效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由于服务器事先不知道生成内容的大小，如果使用</a:t>
            </a:r>
            <a:r>
              <a:rPr lang="en-US" altLang="zh-CN" dirty="0"/>
              <a:t>Content-Length</a:t>
            </a:r>
            <a:r>
              <a:rPr lang="zh-CN" altLang="en-US" dirty="0"/>
              <a:t>方法，则需将所有内容生成并缓存，才能计算长度并传输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9257" y="1718892"/>
            <a:ext cx="5793665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Transfer-Encoding: chunked &lt;CRLF&gt;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1A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的安全问题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攻击者模型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控制了网络基础设施：路由器、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例如，公共</a:t>
            </a:r>
            <a:r>
              <a:rPr lang="en-US" altLang="zh-CN" dirty="0"/>
              <a:t>WiFi</a:t>
            </a:r>
            <a:r>
              <a:rPr lang="zh-CN" altLang="en-US" dirty="0"/>
              <a:t>、甚至</a:t>
            </a:r>
            <a:r>
              <a:rPr lang="en-US" altLang="zh-CN" dirty="0"/>
              <a:t>ISP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被动攻击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监听网络流量</a:t>
            </a:r>
            <a:endParaRPr lang="en-US" altLang="zh-CN" dirty="0" smtClean="0"/>
          </a:p>
          <a:p>
            <a:r>
              <a:rPr lang="zh-CN" altLang="en-US" dirty="0" smtClean="0"/>
              <a:t>主动攻击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监听、注入、拦截、篡改</a:t>
            </a:r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4409798" y="3415830"/>
            <a:ext cx="4096303" cy="1545425"/>
            <a:chOff x="4409798" y="3080550"/>
            <a:chExt cx="4096303" cy="1545425"/>
          </a:xfrm>
        </p:grpSpPr>
        <p:grpSp>
          <p:nvGrpSpPr>
            <p:cNvPr id="7" name="组合 6"/>
            <p:cNvGrpSpPr/>
            <p:nvPr/>
          </p:nvGrpSpPr>
          <p:grpSpPr>
            <a:xfrm>
              <a:off x="4409798" y="3080550"/>
              <a:ext cx="4096303" cy="1545425"/>
              <a:chOff x="1161915" y="2292191"/>
              <a:chExt cx="6100758" cy="2365870"/>
            </a:xfrm>
          </p:grpSpPr>
          <p:sp>
            <p:nvSpPr>
              <p:cNvPr id="9" name="云形 8"/>
              <p:cNvSpPr/>
              <p:nvPr/>
            </p:nvSpPr>
            <p:spPr>
              <a:xfrm>
                <a:off x="1753496" y="2710927"/>
                <a:ext cx="3162748" cy="19471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1915" y="3463961"/>
                <a:ext cx="898579" cy="588865"/>
              </a:xfrm>
              <a:prstGeom prst="rect">
                <a:avLst/>
              </a:prstGeom>
            </p:spPr>
          </p:pic>
          <p:sp>
            <p:nvSpPr>
              <p:cNvPr id="12" name="云形 11"/>
              <p:cNvSpPr/>
              <p:nvPr/>
            </p:nvSpPr>
            <p:spPr>
              <a:xfrm>
                <a:off x="4666630" y="3010776"/>
                <a:ext cx="2053620" cy="13463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189" y="3110645"/>
                <a:ext cx="884484" cy="884484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851" y="2292191"/>
                <a:ext cx="802834" cy="734902"/>
              </a:xfrm>
              <a:prstGeom prst="rect">
                <a:avLst/>
              </a:prstGeom>
            </p:spPr>
          </p:pic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3984" y="3753366"/>
              <a:ext cx="641535" cy="641535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V="1">
              <a:off x="4807010" y="3354075"/>
              <a:ext cx="435333" cy="399291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4978400" y="3901440"/>
              <a:ext cx="2885440" cy="223182"/>
            </a:xfrm>
            <a:custGeom>
              <a:avLst/>
              <a:gdLst>
                <a:gd name="connsiteX0" fmla="*/ 0 w 2885440"/>
                <a:gd name="connsiteY0" fmla="*/ 142240 h 223182"/>
                <a:gd name="connsiteX1" fmla="*/ 822960 w 2885440"/>
                <a:gd name="connsiteY1" fmla="*/ 182880 h 223182"/>
                <a:gd name="connsiteX2" fmla="*/ 1087120 w 2885440"/>
                <a:gd name="connsiteY2" fmla="*/ 213360 h 223182"/>
                <a:gd name="connsiteX3" fmla="*/ 2885440 w 2885440"/>
                <a:gd name="connsiteY3" fmla="*/ 0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5440" h="223182">
                  <a:moveTo>
                    <a:pt x="0" y="142240"/>
                  </a:moveTo>
                  <a:lnTo>
                    <a:pt x="822960" y="182880"/>
                  </a:lnTo>
                  <a:cubicBezTo>
                    <a:pt x="1004147" y="194733"/>
                    <a:pt x="743373" y="243840"/>
                    <a:pt x="1087120" y="213360"/>
                  </a:cubicBezTo>
                  <a:cubicBezTo>
                    <a:pt x="1430867" y="182880"/>
                    <a:pt x="2158153" y="91440"/>
                    <a:pt x="2885440" y="0"/>
                  </a:cubicBezTo>
                </a:path>
              </a:pathLst>
            </a:custGeom>
            <a:noFill/>
            <a:ln w="28575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032" y="3484132"/>
              <a:ext cx="377740" cy="5758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HTTPS = HTTP + TLS</a:t>
            </a:r>
            <a:endParaRPr lang="en-US" altLang="zh-CN" sz="2800" dirty="0"/>
          </a:p>
          <a:p>
            <a:r>
              <a:rPr lang="zh-CN" altLang="en-US" sz="2800" dirty="0"/>
              <a:t>优点：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很大程度上解决了互联网安全、隐私问题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服务器造成一定性能负担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加密、解密过程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破坏了互联网缓存机制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/>
              <a:t>ISP</a:t>
            </a:r>
            <a:r>
              <a:rPr lang="zh-CN" altLang="en-US" dirty="0"/>
              <a:t>不能缓存</a:t>
            </a:r>
            <a:r>
              <a:rPr lang="en-US" altLang="zh-CN" dirty="0"/>
              <a:t>HTTPS</a:t>
            </a:r>
            <a:r>
              <a:rPr lang="zh-CN" altLang="en-US" dirty="0"/>
              <a:t>流量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公钥加密体系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Bob</a:t>
            </a:r>
            <a:r>
              <a:rPr lang="zh-CN" altLang="en-US" dirty="0" smtClean="0"/>
              <a:t>生成公钥对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PrivK</a:t>
            </a:r>
            <a:r>
              <a:rPr lang="en-US" altLang="zh-CN" baseline="-25000" dirty="0" err="1" smtClean="0"/>
              <a:t>Bob</a:t>
            </a:r>
            <a:r>
              <a:rPr lang="en-US" altLang="zh-CN" baseline="-25000" dirty="0" smtClean="0"/>
              <a:t>, </a:t>
            </a:r>
            <a:r>
              <a:rPr lang="en-US" altLang="zh-CN" dirty="0" err="1" smtClean="0"/>
              <a:t>PubK</a:t>
            </a:r>
            <a:r>
              <a:rPr lang="en-US" altLang="zh-CN" baseline="-25000" dirty="0" err="1" smtClean="0"/>
              <a:t>Bob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Alice</a:t>
            </a:r>
            <a:r>
              <a:rPr lang="zh-CN" altLang="en-US" dirty="0" smtClean="0"/>
              <a:t>使用</a:t>
            </a:r>
            <a:r>
              <a:rPr lang="en-US" altLang="zh-CN" dirty="0" err="1"/>
              <a:t>PubK</a:t>
            </a:r>
            <a:r>
              <a:rPr lang="en-US" altLang="zh-CN" baseline="-25000" dirty="0" err="1"/>
              <a:t>Bob</a:t>
            </a:r>
            <a:r>
              <a:rPr lang="zh-CN" altLang="en-US" dirty="0" smtClean="0"/>
              <a:t>对消息进行加密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该加密消息只有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能解密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211975" y="2243126"/>
            <a:ext cx="2590800" cy="2138065"/>
            <a:chOff x="1211975" y="2243126"/>
            <a:chExt cx="2590800" cy="213806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080338" y="2243126"/>
              <a:ext cx="80803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Alice</a:t>
              </a:r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126375" y="2743189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Enc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211975" y="3200389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378825" y="2722551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100853" y="2773351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20"/>
            <p:cNvCxnSpPr>
              <a:cxnSpLocks noChangeShapeType="1"/>
              <a:endCxn id="23" idx="2"/>
            </p:cNvCxnSpPr>
            <p:nvPr/>
          </p:nvCxnSpPr>
          <p:spPr bwMode="auto">
            <a:xfrm rot="5400000" flipH="1" flipV="1">
              <a:off x="2337513" y="3825864"/>
              <a:ext cx="339725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4" name="TextBox 18"/>
            <p:cNvSpPr txBox="1"/>
            <p:nvPr/>
          </p:nvSpPr>
          <p:spPr>
            <a:xfrm>
              <a:off x="1965905" y="3919526"/>
              <a:ext cx="115608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PubK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6" name="Straight Arrow Connector 27"/>
            <p:cNvCxnSpPr>
              <a:cxnSpLocks noChangeShapeType="1"/>
            </p:cNvCxnSpPr>
            <p:nvPr/>
          </p:nvCxnSpPr>
          <p:spPr bwMode="auto">
            <a:xfrm>
              <a:off x="2888375" y="3233726"/>
              <a:ext cx="914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5631575" y="2265351"/>
            <a:ext cx="2254250" cy="2111078"/>
            <a:chOff x="5631575" y="2265351"/>
            <a:chExt cx="2254250" cy="2111078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393575" y="2265351"/>
              <a:ext cx="69691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</a:rPr>
                <a:t>Bob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361825" y="2765414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Dec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5631575" y="3222614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844053" y="2772685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322425" y="2752047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3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6606300" y="3859201"/>
              <a:ext cx="33813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5" name="TextBox 19"/>
            <p:cNvSpPr txBox="1"/>
            <p:nvPr/>
          </p:nvSpPr>
          <p:spPr>
            <a:xfrm>
              <a:off x="6221451" y="3914764"/>
              <a:ext cx="114967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PrivK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7155575" y="3233726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91155" y="2911899"/>
            <a:ext cx="8952845" cy="2959250"/>
            <a:chOff x="191155" y="2911899"/>
            <a:chExt cx="8952845" cy="2959250"/>
          </a:xfrm>
        </p:grpSpPr>
        <p:sp>
          <p:nvSpPr>
            <p:cNvPr id="6" name="Rectangle 4"/>
            <p:cNvSpPr/>
            <p:nvPr/>
          </p:nvSpPr>
          <p:spPr bwMode="auto">
            <a:xfrm>
              <a:off x="7315200" y="3356549"/>
              <a:ext cx="10668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" name="Rectangle 5"/>
            <p:cNvSpPr/>
            <p:nvPr/>
          </p:nvSpPr>
          <p:spPr bwMode="auto">
            <a:xfrm>
              <a:off x="304800" y="3356549"/>
              <a:ext cx="9906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7543800" y="300036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191155" y="2919075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Alice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浏览器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3" name="Rectangle 14"/>
            <p:cNvSpPr/>
            <p:nvPr/>
          </p:nvSpPr>
          <p:spPr bwMode="auto">
            <a:xfrm>
              <a:off x="8382000" y="4423349"/>
              <a:ext cx="7620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kumimoji="0" lang="en-US" sz="1600" b="0" i="0" u="none" strike="noStrike" cap="none" normalizeH="0" baseline="-2500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" name="Rectangle 3"/>
            <p:cNvSpPr/>
            <p:nvPr/>
          </p:nvSpPr>
          <p:spPr bwMode="auto">
            <a:xfrm>
              <a:off x="2971800" y="3356549"/>
              <a:ext cx="15240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2997122" y="2911899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Bob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服务器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" name="TextBox 33"/>
            <p:cNvSpPr txBox="1"/>
            <p:nvPr/>
          </p:nvSpPr>
          <p:spPr>
            <a:xfrm>
              <a:off x="346433" y="448043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" name="TextBox 39"/>
            <p:cNvSpPr txBox="1"/>
            <p:nvPr/>
          </p:nvSpPr>
          <p:spPr>
            <a:xfrm>
              <a:off x="3288253" y="449954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</a:t>
            </a:r>
            <a:r>
              <a:rPr lang="zh-CN" altLang="en-US" dirty="0" smtClean="0"/>
              <a:t>认证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证书体系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Alice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如何获取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的公钥</a:t>
            </a:r>
            <a:r>
              <a:rPr lang="en-GB" altLang="zh-CN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ub</a:t>
            </a:r>
            <a:r>
              <a:rPr lang="en-GB" altLang="zh-CN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GB" altLang="zh-CN" baseline="-25000" dirty="0" err="1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endParaRPr lang="en-US" altLang="zh-CN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如何防止第三者伪造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的公钥？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Group 35"/>
          <p:cNvGrpSpPr/>
          <p:nvPr/>
        </p:nvGrpSpPr>
        <p:grpSpPr>
          <a:xfrm>
            <a:off x="4609587" y="3579667"/>
            <a:ext cx="2705613" cy="369332"/>
            <a:chOff x="4262351" y="3204443"/>
            <a:chExt cx="2769191" cy="36933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262351" y="3204443"/>
              <a:ext cx="27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</a:t>
              </a:r>
              <a:r>
                <a:rPr lang="en-US" altLang="zh-CN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ub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K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and proof “I am Bob”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4" name="TextBox 18"/>
          <p:cNvSpPr txBox="1"/>
          <p:nvPr/>
        </p:nvSpPr>
        <p:spPr>
          <a:xfrm>
            <a:off x="7472156" y="4103559"/>
            <a:ext cx="78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check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proof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15" name="Group 36"/>
          <p:cNvGrpSpPr/>
          <p:nvPr/>
        </p:nvGrpSpPr>
        <p:grpSpPr>
          <a:xfrm>
            <a:off x="4530984" y="4804349"/>
            <a:ext cx="2819400" cy="1427750"/>
            <a:chOff x="4302384" y="4429125"/>
            <a:chExt cx="2819400" cy="1427750"/>
          </a:xfrm>
        </p:grpSpPr>
        <p:cxnSp>
          <p:nvCxnSpPr>
            <p:cNvPr id="16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21"/>
            <p:cNvSpPr txBox="1"/>
            <p:nvPr/>
          </p:nvSpPr>
          <p:spPr>
            <a:xfrm>
              <a:off x="4505662" y="4429125"/>
              <a:ext cx="236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issue Cert with 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lang="en-US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r>
                <a:rPr lang="en-US" baseline="-25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: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18" name="Group 25"/>
            <p:cNvGrpSpPr/>
            <p:nvPr/>
          </p:nvGrpSpPr>
          <p:grpSpPr>
            <a:xfrm>
              <a:off x="4762947" y="4875800"/>
              <a:ext cx="1752600" cy="981075"/>
              <a:chOff x="4762947" y="4682645"/>
              <a:chExt cx="1752600" cy="981075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762947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24"/>
              <p:cNvSpPr txBox="1"/>
              <p:nvPr/>
            </p:nvSpPr>
            <p:spPr>
              <a:xfrm>
                <a:off x="5046231" y="4758845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1" name="Group 37"/>
          <p:cNvGrpSpPr/>
          <p:nvPr/>
        </p:nvGrpSpPr>
        <p:grpSpPr>
          <a:xfrm>
            <a:off x="1295400" y="5135148"/>
            <a:ext cx="1783830" cy="1057275"/>
            <a:chOff x="1066800" y="4759924"/>
            <a:chExt cx="1783830" cy="1057275"/>
          </a:xfrm>
        </p:grpSpPr>
        <p:cxnSp>
          <p:nvCxnSpPr>
            <p:cNvPr id="22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3" name="Group 28"/>
            <p:cNvGrpSpPr/>
            <p:nvPr/>
          </p:nvGrpSpPr>
          <p:grpSpPr>
            <a:xfrm>
              <a:off x="1098030" y="4836124"/>
              <a:ext cx="1752600" cy="981075"/>
              <a:chOff x="5257800" y="4327644"/>
              <a:chExt cx="1752600" cy="981075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5257800" y="4327644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30"/>
              <p:cNvSpPr txBox="1"/>
              <p:nvPr/>
            </p:nvSpPr>
            <p:spPr>
              <a:xfrm>
                <a:off x="5562600" y="4425360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24" name="Straight Arrow Connector 32"/>
            <p:cNvCxnSpPr/>
            <p:nvPr/>
          </p:nvCxnSpPr>
          <p:spPr bwMode="auto">
            <a:xfrm rot="10800000">
              <a:off x="1066800" y="4759924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TextBox 7"/>
          <p:cNvSpPr txBox="1"/>
          <p:nvPr/>
        </p:nvSpPr>
        <p:spPr>
          <a:xfrm>
            <a:off x="2930558" y="3425308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choose</a:t>
            </a:r>
            <a:endParaRPr lang="en-US" sz="2000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   (</a:t>
            </a:r>
            <a:r>
              <a:rPr lang="en-US" altLang="zh-CN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Priv</a:t>
            </a:r>
            <a:r>
              <a:rPr lang="en-US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K,PubK</a:t>
            </a:r>
            <a:r>
              <a:rPr lang="en-US" dirty="0" smtClean="0">
                <a:latin typeface="Calibri" panose="020F0502020204030204" pitchFamily="34" charset="0"/>
                <a:ea typeface="楷体" panose="02010609060101010101" pitchFamily="49" charset="-122"/>
              </a:rPr>
              <a:t>) </a:t>
            </a:r>
            <a:endParaRPr lang="en-US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399738" y="5163263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verify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Cert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SSL/TLS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 bwMode="auto">
          <a:xfrm>
            <a:off x="685800" y="209594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22960" y="1730189"/>
            <a:ext cx="103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browser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028401" y="1714949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server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8153400" y="2781749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Priv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effectLst/>
                <a:latin typeface="Calibri" panose="020F0502020204030204" pitchFamily="34" charset="0"/>
              </a:rPr>
              <a:t>K</a:t>
            </a:r>
            <a:endParaRPr kumimoji="0" lang="en-US" sz="2000" b="0" i="0" u="none" strike="noStrike" cap="none" normalizeH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grpSp>
        <p:nvGrpSpPr>
          <p:cNvPr id="10" name="Group 31"/>
          <p:cNvGrpSpPr/>
          <p:nvPr/>
        </p:nvGrpSpPr>
        <p:grpSpPr>
          <a:xfrm>
            <a:off x="1828800" y="2034989"/>
            <a:ext cx="5181600" cy="400110"/>
            <a:chOff x="1828800" y="1615440"/>
            <a:chExt cx="5181600" cy="400110"/>
          </a:xfrm>
        </p:grpSpPr>
        <p:cxnSp>
          <p:nvCxnSpPr>
            <p:cNvPr id="11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0"/>
            <p:cNvSpPr txBox="1"/>
            <p:nvPr/>
          </p:nvSpPr>
          <p:spPr>
            <a:xfrm>
              <a:off x="3657600" y="1615440"/>
              <a:ext cx="1354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client-hello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1828800" y="2655364"/>
            <a:ext cx="5181600" cy="400110"/>
            <a:chOff x="1828800" y="2235815"/>
            <a:chExt cx="5181600" cy="400110"/>
          </a:xfrm>
        </p:grpSpPr>
        <p:cxnSp>
          <p:nvCxnSpPr>
            <p:cNvPr id="14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3"/>
            <p:cNvSpPr txBox="1"/>
            <p:nvPr/>
          </p:nvSpPr>
          <p:spPr>
            <a:xfrm>
              <a:off x="2639208" y="2235815"/>
              <a:ext cx="3747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server-hello   +   server-cert (</a:t>
              </a:r>
              <a:r>
                <a:rPr lang="en-US" sz="1800" dirty="0" err="1" smtClean="0">
                  <a:latin typeface="Calibri" panose="020F0502020204030204" pitchFamily="34" charset="0"/>
                </a:rPr>
                <a:t>PubK</a:t>
              </a:r>
              <a:r>
                <a:rPr lang="en-US" sz="2000" dirty="0" smtClean="0">
                  <a:latin typeface="Calibri" panose="020F0502020204030204" pitchFamily="34" charset="0"/>
                </a:rPr>
                <a:t>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33"/>
          <p:cNvGrpSpPr/>
          <p:nvPr/>
        </p:nvGrpSpPr>
        <p:grpSpPr>
          <a:xfrm>
            <a:off x="1828800" y="3463084"/>
            <a:ext cx="5181600" cy="1295400"/>
            <a:chOff x="1828800" y="3043535"/>
            <a:chExt cx="5181600" cy="1295400"/>
          </a:xfrm>
        </p:grpSpPr>
        <p:sp>
          <p:nvSpPr>
            <p:cNvPr id="17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3295426" y="3043535"/>
              <a:ext cx="1570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key exchange</a:t>
              </a:r>
              <a:endParaRPr lang="en-US" sz="2000" dirty="0" smtClean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4"/>
          <p:cNvSpPr/>
          <p:nvPr/>
        </p:nvSpPr>
        <p:spPr bwMode="auto">
          <a:xfrm>
            <a:off x="7010400" y="207353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0" name="Group 35"/>
          <p:cNvGrpSpPr/>
          <p:nvPr/>
        </p:nvGrpSpPr>
        <p:grpSpPr>
          <a:xfrm>
            <a:off x="1828800" y="4915349"/>
            <a:ext cx="5181600" cy="400110"/>
            <a:chOff x="1828800" y="4495800"/>
            <a:chExt cx="5181600" cy="400110"/>
          </a:xfrm>
        </p:grpSpPr>
        <p:cxnSp>
          <p:nvCxnSpPr>
            <p:cNvPr id="21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TextBox 25"/>
            <p:cNvSpPr txBox="1"/>
            <p:nvPr/>
          </p:nvSpPr>
          <p:spPr>
            <a:xfrm>
              <a:off x="3581400" y="4495800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Finished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23" name="Rectangle 26"/>
          <p:cNvSpPr/>
          <p:nvPr/>
        </p:nvSpPr>
        <p:spPr bwMode="auto">
          <a:xfrm>
            <a:off x="8153400" y="2248349"/>
            <a:ext cx="76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cert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4" name="Group 34"/>
          <p:cNvGrpSpPr/>
          <p:nvPr/>
        </p:nvGrpSpPr>
        <p:grpSpPr>
          <a:xfrm>
            <a:off x="685799" y="3687219"/>
            <a:ext cx="6844553" cy="983397"/>
            <a:chOff x="685800" y="3267670"/>
            <a:chExt cx="6842062" cy="983397"/>
          </a:xfrm>
        </p:grpSpPr>
        <p:cxnSp>
          <p:nvCxnSpPr>
            <p:cNvPr id="25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19"/>
            <p:cNvSpPr txBox="1"/>
            <p:nvPr/>
          </p:nvSpPr>
          <p:spPr>
            <a:xfrm>
              <a:off x="2546427" y="3724870"/>
              <a:ext cx="3844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 client-key-exchange:   </a:t>
              </a:r>
              <a:r>
                <a:rPr lang="en-US" dirty="0" err="1" smtClean="0">
                  <a:latin typeface="Calibri" panose="020F0502020204030204" pitchFamily="34" charset="0"/>
                </a:rPr>
                <a:t>Enc</a:t>
              </a:r>
              <a:r>
                <a:rPr lang="en-US" dirty="0" smtClean="0">
                  <a:latin typeface="Calibri" panose="020F0502020204030204" pitchFamily="34" charset="0"/>
                </a:rPr>
                <a:t>(</a:t>
              </a:r>
              <a:r>
                <a:rPr lang="en-US" dirty="0" err="1" smtClean="0">
                  <a:latin typeface="Calibri" panose="020F0502020204030204" pitchFamily="34" charset="0"/>
                </a:rPr>
                <a:t>PubK</a:t>
              </a:r>
              <a:r>
                <a:rPr lang="en-US" dirty="0" smtClean="0">
                  <a:latin typeface="Calibri" panose="020F0502020204030204" pitchFamily="34" charset="0"/>
                </a:rPr>
                <a:t>, k)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685800" y="326767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rand. 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1828800" y="5596684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492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HTTP data encrypted with Key k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" y="1445260"/>
            <a:ext cx="8814435" cy="5034915"/>
          </a:xfrm>
        </p:spPr>
        <p:txBody>
          <a:bodyPr/>
          <a:p>
            <a:pPr marL="0" indent="0">
              <a:buNone/>
            </a:pPr>
            <a:r>
              <a:rPr lang="zh-CN" altLang="en-US"/>
              <a:t># generate private key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genpkey -algorithm RSA -pkeyopt rsa_keygen_bits:2048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</a:t>
            </a:r>
            <a:r>
              <a:rPr lang="en-US" altLang="zh-CN"/>
              <a:t>cnlab</a:t>
            </a:r>
            <a:r>
              <a:rPr lang="zh-CN" altLang="en-US"/>
              <a:t>.</a:t>
            </a:r>
            <a:r>
              <a:rPr lang="en-US" altLang="zh-CN"/>
              <a:t>pri</a:t>
            </a:r>
            <a:r>
              <a:rPr lang="zh-CN" altLang="en-US"/>
              <a:t>key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generate self-signed certificate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req -new -key cnlab.prikey -out cnlab.csr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x509 -req -days 36500 -in cnlab.csr -signkey cnlab.prikey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cnlab.cert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openssl x509 -in cnlab.cert -text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2186305"/>
            <a:ext cx="5440045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使用公钥</a:t>
            </a:r>
            <a:r>
              <a:rPr lang="en-US" altLang="zh-CN"/>
              <a:t>/</a:t>
            </a:r>
            <a:r>
              <a:rPr lang="zh-CN" altLang="en-US"/>
              <a:t>私钥进行加</a:t>
            </a:r>
            <a:r>
              <a:rPr lang="en-US" altLang="zh-CN"/>
              <a:t>/</a:t>
            </a:r>
            <a:r>
              <a:rPr lang="zh-CN" altLang="en-US"/>
              <a:t>解密数据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510" y="1445260"/>
            <a:ext cx="8685530" cy="5034915"/>
          </a:xfrm>
        </p:spPr>
        <p:txBody>
          <a:bodyPr/>
          <a:p>
            <a:pPr marL="0" indent="0" algn="l">
              <a:buNone/>
            </a:pPr>
            <a:r>
              <a:rPr lang="zh-CN" altLang="en-US" sz="2000"/>
              <a:t># extract pubkey from certificate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x509 -pubkey -noout -in cnlab.cert &gt; cnlab.pubkey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or from prikey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 -in cnlab.prikey -pubout &gt; new-cnlab.pubkey</a:t>
            </a:r>
            <a:endParaRPr lang="zh-CN" altLang="en-US" sz="2000"/>
          </a:p>
          <a:p>
            <a:pPr marL="0" indent="0" algn="l">
              <a:buNone/>
            </a:pP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encrypt secret.txt (data less than 200 bytes)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-encrypt -inkey cnlab.pubkey -pubin -in secret.txt -out secret.enc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decrypt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-decrypt -inkey cnlab.prikey -in secret.enc -out new_secret.txt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diff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md5sum secret.txt new_secret.txt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  <a:endParaRPr lang="en-US" altLang="zh-CN" dirty="0"/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Connectionless)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通信的例子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init SSL Library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OpenSSL_add_all_algorithms();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SSL_load_error_strings();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const SSL_METHOD *method = TLS_server_method();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 *ctx = SSL_CTX_new(method);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load certificate and private key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SSL_CTX_use_certificate_file(ctx, "./keys/cnlab.cert", SSL_FILETYPE_PEM);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SSL_CTX_use_PrivateKey_file(ctx, "./keys/cnlab.prikey", SSL_FILETYPE_PEM);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</a:t>
            </a:r>
            <a:r>
              <a:rPr lang="zh-CN" altLang="en-US">
                <a:sym typeface="+mn-ea"/>
              </a:rPr>
              <a:t>的例子</a:t>
            </a:r>
            <a:r>
              <a:rPr lang="zh-CN" altLang="en-US"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sock = socket(</a:t>
            </a:r>
            <a:r>
              <a:rPr lang="en-US" altLang="zh-CN" sz="2000"/>
              <a:t>AF</a:t>
            </a:r>
            <a:r>
              <a:rPr lang="zh-CN" altLang="en-US" sz="2000"/>
              <a:t>_INET, SOCK_STREAM, 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struct sockaddr_in addr;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addr.sin_family = AF_INET;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addr.sin_addr.s_addr = INADDR_ANY;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addr.sin_port = htons(443);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bind(sock, (struct sockaddr*)&amp;addr, sizeof(addr));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listen(sock, 10);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csock = accept(sock, (struct sockaddr*)&amp;caddr, &amp;len);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 *ssl = SSL_new(ctx);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SSL_set_fd(ssl, csock);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handle_https_request(ssl);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803400"/>
          </a:xfrm>
        </p:spPr>
        <p:txBody>
          <a:bodyPr/>
          <a:lstStyle/>
          <a:p>
            <a:r>
              <a:rPr lang="zh-CN" altLang="en-US" sz="2000" dirty="0"/>
              <a:t>实现：使用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语言实现最简单的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服务器</a:t>
            </a:r>
            <a:endParaRPr lang="zh-CN" altLang="en-US" sz="2000" dirty="0"/>
          </a:p>
          <a:p>
            <a:pPr lvl="1"/>
            <a:r>
              <a:rPr lang="zh-CN" altLang="en-US" sz="1800" dirty="0"/>
              <a:t>同时支持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（</a:t>
            </a:r>
            <a:r>
              <a:rPr lang="en-US" altLang="zh-CN" sz="1800" dirty="0"/>
              <a:t>80</a:t>
            </a:r>
            <a:r>
              <a:rPr lang="zh-CN" altLang="en-US" sz="1800" dirty="0"/>
              <a:t>端口）和</a:t>
            </a:r>
            <a:r>
              <a:rPr lang="en-US" altLang="zh-CN" sz="1800" dirty="0"/>
              <a:t>HTTPS</a:t>
            </a:r>
            <a:r>
              <a:rPr lang="zh-CN" altLang="en-US" sz="1800" dirty="0"/>
              <a:t>（</a:t>
            </a:r>
            <a:r>
              <a:rPr lang="en-US" altLang="zh-CN" sz="1800" dirty="0"/>
              <a:t>443</a:t>
            </a:r>
            <a:r>
              <a:rPr lang="zh-CN" altLang="en-US" sz="1800" dirty="0"/>
              <a:t>端口）</a:t>
            </a:r>
            <a:endParaRPr lang="zh-CN" altLang="en-US" sz="1800" dirty="0"/>
          </a:p>
          <a:p>
            <a:pPr lvl="2"/>
            <a:r>
              <a:rPr lang="zh-CN" altLang="en-US" sz="1620" dirty="0"/>
              <a:t>使用两个线程分别监听各自端口</a:t>
            </a:r>
            <a:endParaRPr lang="zh-CN" altLang="en-US" sz="1620" dirty="0"/>
          </a:p>
          <a:p>
            <a:pPr lvl="1"/>
            <a:r>
              <a:rPr lang="zh-CN" altLang="en-US" sz="1800" dirty="0"/>
              <a:t>只需支持</a:t>
            </a:r>
            <a:r>
              <a:rPr lang="en-US" altLang="zh-CN" sz="1800" dirty="0"/>
              <a:t>GET</a:t>
            </a:r>
            <a:r>
              <a:rPr lang="zh-CN" altLang="en-US" sz="1800" dirty="0"/>
              <a:t>方法，解析请求报文，返回相应应答及内容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6535" y="3322320"/>
          <a:ext cx="8681085" cy="35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/>
                <a:gridCol w="6082665"/>
              </a:tblGrid>
              <a:tr h="50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需支持的状态码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 OK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对于443端口接收的请求，如果程序所在文件夹存在所请求的文件，返回该状态码，以及所请求的文件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301 Moved Permanently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对于80端口接收的请求，返回该状态码，在应答中使用</a:t>
                      </a:r>
                      <a:r>
                        <a:rPr lang="en-US" altLang="zh-CN"/>
                        <a:t>Location</a:t>
                      </a:r>
                      <a:r>
                        <a:rPr lang="zh-CN" altLang="en-US"/>
                        <a:t>字段表达相应的https URL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 Partial Content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端口接收的请求，如果所请求的为部分内容（请求中有</a:t>
                      </a:r>
                      <a:r>
                        <a:rPr lang="en-US" altLang="zh-CN"/>
                        <a:t>Range</a:t>
                      </a:r>
                      <a:r>
                        <a:rPr lang="zh-CN" altLang="en-US"/>
                        <a:t>字段），返回该状态码，以及相应的部分内容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404 Not Found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</a:t>
                      </a:r>
                      <a:r>
                        <a:rPr lang="zh-CN" altLang="en-US" sz="1800">
                          <a:sym typeface="+mn-ea"/>
                        </a:rPr>
                        <a:t>程序所在</a:t>
                      </a:r>
                      <a:r>
                        <a:rPr lang="zh-CN" altLang="en-US" sz="1800">
                          <a:sym typeface="+mn-ea"/>
                        </a:rPr>
                        <a:t>文件夹没有</a:t>
                      </a:r>
                      <a:r>
                        <a:rPr lang="zh-CN" altLang="en-US"/>
                        <a:t>所请求的文件，返回该状态码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根据上述要求，实现</a:t>
            </a:r>
            <a:r>
              <a:rPr lang="en-US" altLang="zh-CN" dirty="0"/>
              <a:t>HTTP</a:t>
            </a:r>
            <a:r>
              <a:rPr lang="zh-CN" altLang="en-US" dirty="0"/>
              <a:t>服务器程序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执行</a:t>
            </a:r>
            <a:r>
              <a:rPr lang="en-US" altLang="zh-CN" dirty="0"/>
              <a:t>sudo python topo.py</a:t>
            </a:r>
            <a:r>
              <a:rPr lang="zh-CN" altLang="en-US" dirty="0"/>
              <a:t>命令，生成包括两个端节点的网络拓扑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服务器程序，同时监听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h1 # ./http-server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zh-CN" dirty="0"/>
              <a:t>测试程序，验证程序正确性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h2 # python3 test/test.py</a:t>
            </a:r>
            <a:endParaRPr lang="en-US" altLang="zh-CN" dirty="0"/>
          </a:p>
          <a:p>
            <a:pPr lvl="1"/>
            <a:r>
              <a:rPr lang="zh-CN" altLang="en-US" dirty="0"/>
              <a:t>如果没有出现AssertionError或其他错误，则说明程序实现正确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代码提交到</a:t>
            </a:r>
            <a:r>
              <a:rPr lang="en-US" altLang="zh-CN"/>
              <a:t>OJ</a:t>
            </a:r>
            <a:r>
              <a:rPr lang="zh-CN" altLang="en-US"/>
              <a:t>网站，命名格式</a:t>
            </a:r>
            <a:endParaRPr lang="zh-CN" altLang="en-US"/>
          </a:p>
          <a:p>
            <a:pPr lvl="1"/>
            <a:r>
              <a:rPr lang="zh-CN" altLang="en-US"/>
              <a:t>提交文件：</a:t>
            </a:r>
            <a:r>
              <a:rPr lang="en-US" altLang="zh-CN"/>
              <a:t>03-socket.zip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解压后文件夹名称为</a:t>
            </a:r>
            <a:r>
              <a:rPr lang="en-US" altLang="zh-CN">
                <a:sym typeface="+mn-ea"/>
              </a:rPr>
              <a:t>03-socket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文件夹内只包含编译程序所需的</a:t>
            </a:r>
            <a:r>
              <a:rPr lang="en-US" altLang="zh-CN"/>
              <a:t>C</a:t>
            </a:r>
            <a:r>
              <a:rPr lang="zh-CN" altLang="en-US"/>
              <a:t>文件、头文件和</a:t>
            </a:r>
            <a:r>
              <a:rPr lang="en-US" altLang="zh-CN"/>
              <a:t>Makefile</a:t>
            </a:r>
            <a:endParaRPr lang="zh-CN" altLang="en-US"/>
          </a:p>
          <a:p>
            <a:pPr lvl="1"/>
            <a:r>
              <a:rPr lang="zh-CN"/>
              <a:t>该程序假设当前目录有一个</a:t>
            </a:r>
            <a:r>
              <a:rPr lang="en-US" altLang="zh-CN"/>
              <a:t>keys</a:t>
            </a:r>
            <a:r>
              <a:rPr lang="zh-CN" altLang="en-US"/>
              <a:t>文件夹，里面包含</a:t>
            </a:r>
            <a:r>
              <a:rPr lang="en-US" altLang="zh-CN"/>
              <a:t>cnlab.prikey</a:t>
            </a:r>
            <a:r>
              <a:rPr lang="zh-CN" altLang="en-US"/>
              <a:t>和</a:t>
            </a:r>
            <a:r>
              <a:rPr lang="en-US" altLang="zh-CN"/>
              <a:t>cnlab.cert</a:t>
            </a:r>
            <a:r>
              <a:rPr lang="zh-CN" altLang="en-US"/>
              <a:t>，编译时</a:t>
            </a:r>
            <a:r>
              <a:rPr lang="zh-CN" altLang="en-US">
                <a:sym typeface="+mn-ea"/>
              </a:rPr>
              <a:t>只依赖-lssl -lcrypto -lpthread这三个动态库</a:t>
            </a:r>
            <a:endParaRPr lang="en-US" altLang="zh-CN"/>
          </a:p>
          <a:p>
            <a:pPr lvl="1"/>
            <a:r>
              <a:rPr lang="zh-CN" altLang="en-US"/>
              <a:t>截止时间：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日（下周四）（晚于改时间视为补交）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报告提交到课程网站</a:t>
            </a:r>
            <a:endParaRPr lang="zh-CN" altLang="en-US"/>
          </a:p>
          <a:p>
            <a:pPr lvl="1"/>
            <a:r>
              <a:rPr lang="zh-CN" altLang="en-US"/>
              <a:t>报告命名格式：</a:t>
            </a:r>
            <a:r>
              <a:rPr lang="en-US" altLang="zh-CN"/>
              <a:t>03-Socket</a:t>
            </a:r>
            <a:r>
              <a:rPr lang="zh-CN" altLang="en-US"/>
              <a:t>编程实验报告</a:t>
            </a:r>
            <a:r>
              <a:rPr lang="en-US" altLang="zh-CN"/>
              <a:t>.(docx/pdf)</a:t>
            </a:r>
            <a:endParaRPr lang="en-US" altLang="zh-CN"/>
          </a:p>
          <a:p>
            <a:pPr lvl="1"/>
            <a:r>
              <a:rPr lang="zh-CN" altLang="en-US"/>
              <a:t>截止时间：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16</a:t>
            </a:r>
            <a:r>
              <a:rPr lang="zh-CN" altLang="en-US"/>
              <a:t>日（晚于该时间只能邮件补交）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				# </a:t>
            </a:r>
            <a:r>
              <a:rPr lang="zh-CN" altLang="en-US" dirty="0"/>
              <a:t>目录下有一个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https-server-example.c	# C</a:t>
            </a:r>
            <a:r>
              <a:rPr lang="zh-CN" altLang="en-US" dirty="0"/>
              <a:t>语言的</a:t>
            </a:r>
            <a:r>
              <a:rPr lang="en-US" altLang="zh-CN" dirty="0"/>
              <a:t>HTTPS</a:t>
            </a:r>
            <a:r>
              <a:rPr lang="zh-CN" altLang="en-US" dirty="0"/>
              <a:t>服务器例子</a:t>
            </a:r>
            <a:endParaRPr lang="zh-CN" altLang="en-US" dirty="0"/>
          </a:p>
          <a:p>
            <a:r>
              <a:rPr lang="en-US" altLang="zh-CN" dirty="0"/>
              <a:t>index.html			# HTML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en-US" altLang="zh-CN" dirty="0"/>
              <a:t>keys				# </a:t>
            </a:r>
            <a:r>
              <a:rPr lang="zh-CN" altLang="en-US" dirty="0"/>
              <a:t>私钥和证书文件</a:t>
            </a:r>
            <a:endParaRPr lang="zh-CN" altLang="en-US" dirty="0"/>
          </a:p>
          <a:p>
            <a:r>
              <a:rPr lang="en-US" altLang="zh-CN" dirty="0"/>
              <a:t>Makefile			# </a:t>
            </a:r>
            <a:r>
              <a:rPr lang="zh-CN" altLang="en-US" dirty="0">
                <a:sym typeface="+mn-ea"/>
              </a:rPr>
              <a:t>不能修改</a:t>
            </a:r>
            <a:r>
              <a:rPr lang="zh-CN" altLang="en-US" dirty="0"/>
              <a:t>该文件</a:t>
            </a:r>
            <a:endParaRPr lang="zh-CN" altLang="en-US" dirty="0"/>
          </a:p>
          <a:p>
            <a:r>
              <a:rPr lang="en-US" altLang="zh-CN" dirty="0"/>
              <a:t>test				# </a:t>
            </a:r>
            <a:r>
              <a:rPr lang="zh-CN" altLang="en-US" dirty="0"/>
              <a:t>测试程序</a:t>
            </a:r>
            <a:endParaRPr lang="en-US" altLang="zh-CN" dirty="0"/>
          </a:p>
          <a:p>
            <a:r>
              <a:rPr lang="en-US" altLang="zh-CN" dirty="0"/>
              <a:t>topo.py			# Mininet</a:t>
            </a:r>
            <a:r>
              <a:rPr lang="zh-CN" altLang="en-US" dirty="0"/>
              <a:t>拓扑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O</a:t>
            </a:r>
            <a:r>
              <a:rPr lang="en-US" dirty="0">
                <a:sym typeface="+mn-ea"/>
              </a:rPr>
              <a:t>nline Judge(OJ)</a:t>
            </a:r>
            <a:r>
              <a:rPr lang="zh-CN" altLang="en-US" dirty="0">
                <a:sym typeface="+mn-ea"/>
              </a:rPr>
              <a:t>平台使用说明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基本操作</a:t>
            </a:r>
            <a:endParaRPr lang="zh-CN" altLang="en-US" dirty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网站进入方法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浏览器输入</a:t>
            </a:r>
            <a:r>
              <a:rPr lang="en-US" altLang="zh-CN" sz="2000" dirty="0"/>
              <a:t>http://157.0.19.2:10171</a:t>
            </a:r>
            <a:r>
              <a:rPr lang="zh-CN" altLang="en-US" sz="2000" dirty="0"/>
              <a:t>（暂无域名，</a:t>
            </a:r>
            <a:r>
              <a:rPr lang="zh-CN" altLang="en-US" sz="2000" b="1" dirty="0"/>
              <a:t>暂不支持</a:t>
            </a:r>
            <a:r>
              <a:rPr lang="en-US" altLang="zh-CN" sz="2000" b="1" dirty="0"/>
              <a:t>https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若访问失败则考虑是浏览器自动采用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协议，此时采用</a:t>
            </a:r>
            <a:r>
              <a:rPr lang="en-US" altLang="zh-CN" sz="2000" dirty="0"/>
              <a:t>http</a:t>
            </a:r>
            <a:r>
              <a:rPr lang="zh-CN" altLang="en-US" sz="2000" dirty="0"/>
              <a:t>访问即可，登录后界面如下页图所示：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3470910"/>
            <a:ext cx="5732145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初始用户名：学号；初始密码：</a:t>
            </a:r>
            <a:r>
              <a:rPr lang="en-US" altLang="zh-CN" dirty="0" err="1"/>
              <a:t>ucas</a:t>
            </a:r>
            <a:endParaRPr lang="en-US" altLang="zh-CN" dirty="0"/>
          </a:p>
          <a:p>
            <a:r>
              <a:rPr lang="zh-CN" altLang="en-US" dirty="0"/>
              <a:t>为安全考虑，登录后请尽快修改密码，修改方式如下图所示</a:t>
            </a:r>
            <a:endParaRPr lang="en-US" altLang="zh-CN" dirty="0"/>
          </a:p>
          <a:p>
            <a:r>
              <a:rPr lang="zh-CN" altLang="en-US" dirty="0"/>
              <a:t>如果忘记密码可以联系</a:t>
            </a:r>
            <a:r>
              <a:rPr lang="en-US" altLang="zh-CN" dirty="0"/>
              <a:t>OJ</a:t>
            </a:r>
            <a:r>
              <a:rPr lang="zh-CN" altLang="en-US" dirty="0"/>
              <a:t>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224" y="4152857"/>
            <a:ext cx="7248088" cy="170726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</a:t>
            </a:r>
            <a:r>
              <a:rPr lang="en-US" altLang="zh-CN" dirty="0"/>
              <a:t> - </a:t>
            </a:r>
            <a:r>
              <a:rPr lang="zh-CN" altLang="en-US" dirty="0"/>
              <a:t>选择实验类型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点击主页即可选择不同的实验进行提交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48" y="3073410"/>
            <a:ext cx="8100880" cy="1968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  <a:endParaRPr lang="zh-CN" altLang="en-US" dirty="0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Passive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Active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connect()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listen()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accept()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  <a:endParaRPr lang="en-US" sz="1600" dirty="0"/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  <a:endParaRPr lang="en-US" sz="1600" dirty="0"/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/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每次提交作业前请</a:t>
            </a:r>
            <a:r>
              <a:rPr lang="zh-CN" altLang="en-US" b="1" dirty="0"/>
              <a:t>务必</a:t>
            </a:r>
            <a:r>
              <a:rPr lang="zh-CN" altLang="en-US" dirty="0"/>
              <a:t>仔细阅读</a:t>
            </a:r>
            <a:r>
              <a:rPr lang="zh-CN" altLang="en-US" b="1" dirty="0"/>
              <a:t>左侧实验说明</a:t>
            </a:r>
            <a:endParaRPr lang="en-US" altLang="zh-CN" b="1" dirty="0"/>
          </a:p>
          <a:p>
            <a:r>
              <a:rPr lang="zh-CN" altLang="en-US" dirty="0"/>
              <a:t>暂时</a:t>
            </a:r>
            <a:r>
              <a:rPr lang="zh-CN" altLang="en-US" b="1" dirty="0"/>
              <a:t>只支持</a:t>
            </a:r>
            <a:r>
              <a:rPr lang="en-US" altLang="zh-CN" b="1" dirty="0"/>
              <a:t>zip</a:t>
            </a:r>
            <a:r>
              <a:rPr lang="zh-CN" altLang="en-US" dirty="0"/>
              <a:t>格式的文件，请勿多层嵌套</a:t>
            </a:r>
            <a:r>
              <a:rPr lang="en-US" altLang="zh-CN" dirty="0"/>
              <a:t>zip</a:t>
            </a:r>
            <a:endParaRPr lang="en-US" altLang="zh-CN" dirty="0"/>
          </a:p>
          <a:p>
            <a:pPr lvl="1"/>
            <a:r>
              <a:rPr lang="zh-CN" altLang="en-US" dirty="0"/>
              <a:t>打包内容包括：所有</a:t>
            </a:r>
            <a:r>
              <a:rPr lang="en-US" altLang="zh-CN" dirty="0"/>
              <a:t>C</a:t>
            </a:r>
            <a:r>
              <a:rPr lang="zh-CN" altLang="en-US" dirty="0"/>
              <a:t>文件，头文件（</a:t>
            </a:r>
            <a:r>
              <a:rPr lang="en-US" altLang="zh-CN" dirty="0"/>
              <a:t>include</a:t>
            </a:r>
            <a:r>
              <a:rPr lang="zh-CN" altLang="en-US" dirty="0"/>
              <a:t>文件夹，如果有），</a:t>
            </a:r>
            <a:r>
              <a:rPr lang="en-US" altLang="zh-CN" b="1" dirty="0">
                <a:solidFill>
                  <a:srgbClr val="FF0000"/>
                </a:solidFill>
              </a:rPr>
              <a:t>Makefile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64" y="3700577"/>
            <a:ext cx="8149675" cy="21116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收到作业后，</a:t>
            </a:r>
            <a:r>
              <a:rPr lang="zh-CN" altLang="en-US" dirty="0">
                <a:sym typeface="+mn-ea"/>
              </a:rPr>
              <a:t>判题程序在特定文件夹解压</a:t>
            </a:r>
            <a:r>
              <a:rPr lang="en-US" altLang="zh-CN" dirty="0">
                <a:sym typeface="+mn-ea"/>
              </a:rPr>
              <a:t>zip</a:t>
            </a:r>
            <a:r>
              <a:rPr lang="zh-CN" altLang="en-US" dirty="0">
                <a:sym typeface="+mn-ea"/>
              </a:rPr>
              <a:t>文件，递归遍历寻找Makefile文件，其所在目录为工作目录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提交作业后会自动进行跳转到判题界面，显示正在判题中，此时说明文件已经成功提交至服务器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如果没有自动跳转，可能为网络问题，也可能上传文件过大导致（每次都会有文件大小限制），请</a:t>
            </a:r>
            <a:r>
              <a:rPr lang="zh-CN" altLang="en-US" b="1" dirty="0"/>
              <a:t>耐心等待</a:t>
            </a:r>
            <a:r>
              <a:rPr lang="zh-CN" altLang="en-US" dirty="0"/>
              <a:t>或者</a:t>
            </a:r>
            <a:r>
              <a:rPr lang="zh-CN" altLang="en-US" b="1" dirty="0"/>
              <a:t>刷新后再次尝试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提交作业后显示正在判题中，可以自动刷新出判题结果，若长时间没有变更状态，可以尝试刷新页面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判题结果有三种，原因说明如下：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执行错误</a:t>
            </a:r>
            <a:r>
              <a:rPr lang="zh-CN" altLang="en-US" dirty="0"/>
              <a:t>：文件中没有</a:t>
            </a:r>
            <a:r>
              <a:rPr lang="en-US" altLang="zh-CN" dirty="0" err="1"/>
              <a:t>Makefile</a:t>
            </a:r>
            <a:r>
              <a:rPr lang="zh-CN" altLang="en-US" dirty="0"/>
              <a:t>；文件格式错误；编译失败等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解答错误</a:t>
            </a:r>
            <a:r>
              <a:rPr lang="zh-CN" altLang="en-US" dirty="0"/>
              <a:t>：顺利编译但是未能完全解答正确，未通过的在右侧说明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008000"/>
                </a:highlight>
              </a:rPr>
              <a:t>通过</a:t>
            </a:r>
            <a:r>
              <a:rPr lang="zh-CN" altLang="en-US" dirty="0"/>
              <a:t>：        顺利完成测试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4950"/>
            <a:ext cx="7886700" cy="3475355"/>
          </a:xfrm>
        </p:spPr>
        <p:txBody>
          <a:bodyPr/>
          <a:lstStyle/>
          <a:p>
            <a:r>
              <a:rPr lang="zh-CN" altLang="en-US" dirty="0"/>
              <a:t>个别实验运行时间较长，建议在本地运行通过之后再提交，如果和本地运行结果有差异请联系</a:t>
            </a:r>
            <a:r>
              <a:rPr lang="zh-CN" altLang="en-US" dirty="0">
                <a:sym typeface="+mn-ea"/>
              </a:rPr>
              <a:t>助教（</a:t>
            </a:r>
            <a:r>
              <a:rPr lang="en-US" altLang="zh-CN" dirty="0">
                <a:sym typeface="+mn-ea"/>
              </a:rPr>
              <a:t>@</a:t>
            </a:r>
            <a:r>
              <a:rPr lang="zh-CN" altLang="en-US" dirty="0">
                <a:sym typeface="+mn-ea"/>
              </a:rPr>
              <a:t>杨景彬）</a:t>
            </a:r>
            <a:endParaRPr lang="en-US" altLang="zh-CN" dirty="0"/>
          </a:p>
          <a:p>
            <a:endParaRPr lang="zh-CN" altLang="en-US" b="1" dirty="0"/>
          </a:p>
          <a:p>
            <a:r>
              <a:rPr lang="zh-CN" altLang="en-US" b="1" dirty="0"/>
              <a:t>系统只保留最后一次提交的作业（</a:t>
            </a:r>
            <a:r>
              <a:rPr lang="zh-CN" altLang="en-US" b="1" u="sng" dirty="0"/>
              <a:t>不论通过与否</a:t>
            </a:r>
            <a:r>
              <a:rPr lang="zh-CN" altLang="en-US" b="1" dirty="0"/>
              <a:t>）和其对应的运行结果，最后一次提交的结果在对应实验的“状态”页面显示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zh-CN" altLang="en-US" dirty="0"/>
              <a:t>有任何问题可以联系助教（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socket(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domain,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type,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anose="02070309020205020404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SOCK_DGRAM </a:t>
            </a:r>
            <a:r>
              <a:rPr lang="en-US" altLang="zh-CN" dirty="0">
                <a:cs typeface="Courier New" panose="02070309020205020404" pitchFamily="49" charset="0"/>
              </a:rPr>
              <a:t>UDP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anose="02070309020205020404" pitchFamily="49" charset="0"/>
              </a:rPr>
              <a:t>Protocol: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: socket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socket(AF_INET, SOCK_STREAM, 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bind(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			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需要绑定的地址和端口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107295" y="4536164"/>
            <a:ext cx="8971383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INADDR_ANY;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*)&amp;server,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(server));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listen(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可以理解为待处理请求的最大数目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listen(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128);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accept(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用于存储对端网络地址的数据结构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指定</a:t>
            </a:r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cs typeface="Courier New" panose="02070309020205020404" pitchFamily="49" charset="0"/>
              </a:rPr>
              <a:t>大小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zh-CN" altLang="en-US" sz="2000" dirty="0">
                <a:cs typeface="Courier New" panose="02070309020205020404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 			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57200" y="4766609"/>
            <a:ext cx="8173616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("10.0.0.1");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connect(sock,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d1da8b-26f9-4abc-bf2f-9b37a7847d88}"/>
</p:tagLst>
</file>

<file path=ppt/tags/tag2.xml><?xml version="1.0" encoding="utf-8"?>
<p:tagLst xmlns:p="http://schemas.openxmlformats.org/presentationml/2006/main">
  <p:tag name="KSO_WM_UNIT_TABLE_BEAUTIFY" val="smartTable{35b5598f-3acc-4c6a-9649-68df777b8c09}"/>
  <p:tag name="TABLE_ENDDRAG_ORIGIN_RECT" val="683*296"/>
  <p:tag name="TABLE_ENDDRAG_RECT" val="17*253*683*296"/>
</p:tagLst>
</file>

<file path=ppt/tags/tag3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8397</Words>
  <Application>WPS 演示</Application>
  <PresentationFormat>全屏显示(4:3)</PresentationFormat>
  <Paragraphs>681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Calibri</vt:lpstr>
      <vt:lpstr>Courier New</vt:lpstr>
      <vt:lpstr>Arial Unicode MS</vt:lpstr>
      <vt:lpstr>Tahoma</vt:lpstr>
      <vt:lpstr>楷体</vt:lpstr>
      <vt:lpstr>MS PGothic</vt:lpstr>
      <vt:lpstr>Times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HTTP协议</vt:lpstr>
      <vt:lpstr>HTTP请求 (Request)</vt:lpstr>
      <vt:lpstr>HTTP请求行</vt:lpstr>
      <vt:lpstr>统一资源定位符 URL</vt:lpstr>
      <vt:lpstr>HTTP请求头部</vt:lpstr>
      <vt:lpstr>HTTP应答 (Response)</vt:lpstr>
      <vt:lpstr>HTTP状态码</vt:lpstr>
      <vt:lpstr>如何标识应答结束?</vt:lpstr>
      <vt:lpstr>HTTP分块传输</vt:lpstr>
      <vt:lpstr>HTTP的安全问题</vt:lpstr>
      <vt:lpstr>HTTPS</vt:lpstr>
      <vt:lpstr>非对称加密</vt:lpstr>
      <vt:lpstr>公钥认证 (证书体系)</vt:lpstr>
      <vt:lpstr>SSL/TLS概览</vt:lpstr>
      <vt:lpstr>生成自签名证书</vt:lpstr>
      <vt:lpstr>查看证书</vt:lpstr>
      <vt:lpstr>使用公钥/私钥进行加/解密数据</vt:lpstr>
      <vt:lpstr>Socket使用SSL/TLS通信的例子</vt:lpstr>
      <vt:lpstr>Socket使用SSL/TLS通信的例子（续）</vt:lpstr>
      <vt:lpstr>HTTP服务器实验</vt:lpstr>
      <vt:lpstr>实验流程</vt:lpstr>
      <vt:lpstr>提交作业</vt:lpstr>
      <vt:lpstr>附件文件列表</vt:lpstr>
      <vt:lpstr>Online Judge(OJ)平台使用说明</vt:lpstr>
      <vt:lpstr>网站进入方法</vt:lpstr>
      <vt:lpstr>注意事项</vt:lpstr>
      <vt:lpstr>提交代码 - 选择实验类型</vt:lpstr>
      <vt:lpstr>提交代码前</vt:lpstr>
      <vt:lpstr>提交代码时</vt:lpstr>
      <vt:lpstr>提交代码后</vt:lpstr>
      <vt:lpstr>提示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1400</cp:revision>
  <dcterms:created xsi:type="dcterms:W3CDTF">2017-02-15T05:09:00Z</dcterms:created>
  <dcterms:modified xsi:type="dcterms:W3CDTF">2022-09-07T09:06:12Z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2929A7B1F4564EAE843E9E1F17A20296</vt:lpwstr>
  </property>
  <property fmtid="{D5CDD505-2E9C-101B-9397-08002B2CF9AE}" pid="3" name="KSOProductBuildVer">
    <vt:lpwstr>2052-11.1.0.12302</vt:lpwstr>
  </property>
</Properties>
</file>