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6"/>
  </p:notesMasterIdLst>
  <p:sldIdLst>
    <p:sldId id="257" r:id="rId3"/>
    <p:sldId id="355" r:id="rId4"/>
    <p:sldId id="3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5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-658" y="-7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96A82-B8C3-442B-9070-6B95493D7688}" type="datetimeFigureOut">
              <a:rPr lang="fr-FR" smtClean="0"/>
              <a:pPr/>
              <a:t>31/10/2022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D01F3-2A12-46FE-A1C7-5B4FB58B327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D01F3-2A12-46FE-A1C7-5B4FB58B327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D01F3-2A12-46FE-A1C7-5B4FB58B327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483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79604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446392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313676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9965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4496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58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1512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82" r:id="rId9"/>
    <p:sldLayoutId id="2147483684" r:id="rId10"/>
    <p:sldLayoutId id="2147483687" r:id="rId11"/>
    <p:sldLayoutId id="2147483688" r:id="rId12"/>
    <p:sldLayoutId id="2147483671" r:id="rId13"/>
    <p:sldLayoutId id="214748367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6858000" y="2547774"/>
            <a:ext cx="5154706" cy="1738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5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Graph </a:t>
            </a:r>
            <a:r>
              <a:rPr lang="en-US" altLang="ko-KR" sz="5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Data Structure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1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23529" y="339510"/>
            <a:ext cx="11573197" cy="58385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fr-FR" sz="4000" dirty="0" err="1" smtClean="0"/>
              <a:t>Directed</a:t>
            </a:r>
            <a:r>
              <a:rPr lang="fr-FR" sz="4000" dirty="0" smtClean="0"/>
              <a:t> Graph</a:t>
            </a:r>
            <a:endParaRPr lang="fr-FR" sz="4000" dirty="0"/>
          </a:p>
        </p:txBody>
      </p:sp>
      <p:sp>
        <p:nvSpPr>
          <p:cNvPr id="5" name="Ellipse 4"/>
          <p:cNvSpPr/>
          <p:nvPr/>
        </p:nvSpPr>
        <p:spPr>
          <a:xfrm>
            <a:off x="555812" y="2447364"/>
            <a:ext cx="717177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/>
              <a:t>A</a:t>
            </a:r>
            <a:endParaRPr lang="fr-FR" sz="2200" dirty="0"/>
          </a:p>
        </p:txBody>
      </p:sp>
      <p:sp>
        <p:nvSpPr>
          <p:cNvPr id="6" name="Ellipse 5"/>
          <p:cNvSpPr/>
          <p:nvPr/>
        </p:nvSpPr>
        <p:spPr>
          <a:xfrm>
            <a:off x="2286000" y="1550893"/>
            <a:ext cx="717177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/>
              <a:t>B</a:t>
            </a:r>
            <a:endParaRPr lang="fr-FR" sz="2200" dirty="0"/>
          </a:p>
        </p:txBody>
      </p:sp>
      <p:sp>
        <p:nvSpPr>
          <p:cNvPr id="7" name="Ellipse 6"/>
          <p:cNvSpPr/>
          <p:nvPr/>
        </p:nvSpPr>
        <p:spPr>
          <a:xfrm>
            <a:off x="2223247" y="2850776"/>
            <a:ext cx="717177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/>
              <a:t>D</a:t>
            </a:r>
            <a:endParaRPr lang="fr-FR" sz="2200" dirty="0"/>
          </a:p>
        </p:txBody>
      </p:sp>
      <p:sp>
        <p:nvSpPr>
          <p:cNvPr id="8" name="Ellipse 7"/>
          <p:cNvSpPr/>
          <p:nvPr/>
        </p:nvSpPr>
        <p:spPr>
          <a:xfrm>
            <a:off x="1900519" y="4303058"/>
            <a:ext cx="717177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/>
              <a:t>C</a:t>
            </a:r>
            <a:endParaRPr lang="fr-FR" sz="2200" dirty="0"/>
          </a:p>
        </p:txBody>
      </p:sp>
      <p:cxnSp>
        <p:nvCxnSpPr>
          <p:cNvPr id="10" name="Connecteur droit avec flèche 9"/>
          <p:cNvCxnSpPr>
            <a:stCxn id="5" idx="0"/>
            <a:endCxn id="6" idx="2"/>
          </p:cNvCxnSpPr>
          <p:nvPr/>
        </p:nvCxnSpPr>
        <p:spPr>
          <a:xfrm rot="5400000" flipH="1" flipV="1">
            <a:off x="1304365" y="1465730"/>
            <a:ext cx="591671" cy="13715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5" idx="5"/>
            <a:endCxn id="7" idx="2"/>
          </p:cNvCxnSpPr>
          <p:nvPr/>
        </p:nvCxnSpPr>
        <p:spPr>
          <a:xfrm rot="16200000" flipH="1">
            <a:off x="1601661" y="2533990"/>
            <a:ext cx="187886" cy="10552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5" idx="4"/>
            <a:endCxn id="8" idx="2"/>
          </p:cNvCxnSpPr>
          <p:nvPr/>
        </p:nvCxnSpPr>
        <p:spPr>
          <a:xfrm rot="16200000" flipH="1">
            <a:off x="632013" y="3339352"/>
            <a:ext cx="1550894" cy="9861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4589929" y="2841811"/>
            <a:ext cx="717177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/>
              <a:t>E</a:t>
            </a:r>
            <a:endParaRPr lang="fr-FR" sz="2200" dirty="0"/>
          </a:p>
        </p:txBody>
      </p:sp>
      <p:cxnSp>
        <p:nvCxnSpPr>
          <p:cNvPr id="20" name="Connecteur droit avec flèche 19"/>
          <p:cNvCxnSpPr>
            <a:stCxn id="7" idx="4"/>
            <a:endCxn id="8" idx="0"/>
          </p:cNvCxnSpPr>
          <p:nvPr/>
        </p:nvCxnSpPr>
        <p:spPr>
          <a:xfrm rot="5400000">
            <a:off x="1999131" y="3720353"/>
            <a:ext cx="842682" cy="3227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7" idx="6"/>
            <a:endCxn id="18" idx="2"/>
          </p:cNvCxnSpPr>
          <p:nvPr/>
        </p:nvCxnSpPr>
        <p:spPr>
          <a:xfrm flipV="1">
            <a:off x="2940424" y="3146611"/>
            <a:ext cx="1649505" cy="89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6526305" y="2940424"/>
            <a:ext cx="717177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/>
              <a:t>F</a:t>
            </a:r>
            <a:endParaRPr lang="fr-FR" sz="2200" dirty="0"/>
          </a:p>
        </p:txBody>
      </p:sp>
      <p:cxnSp>
        <p:nvCxnSpPr>
          <p:cNvPr id="27" name="Connecteur droit avec flèche 26"/>
          <p:cNvCxnSpPr>
            <a:stCxn id="18" idx="6"/>
            <a:endCxn id="26" idx="2"/>
          </p:cNvCxnSpPr>
          <p:nvPr/>
        </p:nvCxnSpPr>
        <p:spPr>
          <a:xfrm>
            <a:off x="5307106" y="3146611"/>
            <a:ext cx="1219199" cy="98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8" idx="0"/>
            <a:endCxn id="6" idx="6"/>
          </p:cNvCxnSpPr>
          <p:nvPr/>
        </p:nvCxnSpPr>
        <p:spPr>
          <a:xfrm rot="16200000" flipV="1">
            <a:off x="3482789" y="1376081"/>
            <a:ext cx="986118" cy="19453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8" idx="7"/>
          </p:cNvCxnSpPr>
          <p:nvPr/>
        </p:nvCxnSpPr>
        <p:spPr>
          <a:xfrm rot="5400000" flipH="1" flipV="1">
            <a:off x="4703452" y="2157099"/>
            <a:ext cx="1272612" cy="2753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5208494" y="1039906"/>
            <a:ext cx="717177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/>
              <a:t>G</a:t>
            </a:r>
            <a:endParaRPr lang="fr-FR" sz="2200" dirty="0"/>
          </a:p>
        </p:txBody>
      </p:sp>
      <p:cxnSp>
        <p:nvCxnSpPr>
          <p:cNvPr id="38" name="Connecteur droit avec flèche 37"/>
          <p:cNvCxnSpPr>
            <a:stCxn id="6" idx="7"/>
          </p:cNvCxnSpPr>
          <p:nvPr/>
        </p:nvCxnSpPr>
        <p:spPr>
          <a:xfrm rot="5400000" flipH="1" flipV="1">
            <a:off x="3905591" y="355193"/>
            <a:ext cx="277532" cy="22924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246094" y="1810870"/>
            <a:ext cx="394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FF0000"/>
                </a:solidFill>
              </a:rPr>
              <a:t>3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515035" y="2707341"/>
            <a:ext cx="394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FF0000"/>
                </a:solidFill>
              </a:rPr>
              <a:t>4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699247" y="3594845"/>
            <a:ext cx="7082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FF0000"/>
                </a:solidFill>
              </a:rPr>
              <a:t>100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4007225" y="1165413"/>
            <a:ext cx="394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FF0000"/>
                </a:solidFill>
              </a:rPr>
              <a:t>9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2357718" y="3711388"/>
            <a:ext cx="394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FF0000"/>
                </a:solidFill>
              </a:rPr>
              <a:t>3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657600" y="3092823"/>
            <a:ext cx="394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FF0000"/>
                </a:solidFill>
              </a:rPr>
              <a:t>8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602941" y="3164540"/>
            <a:ext cx="56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FF0000"/>
                </a:solidFill>
              </a:rPr>
              <a:t>10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899647" y="2061882"/>
            <a:ext cx="394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FF0000"/>
                </a:solidFill>
              </a:rPr>
              <a:t>2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342965" y="1936376"/>
            <a:ext cx="5289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FF0000"/>
                </a:solidFill>
              </a:rPr>
              <a:t>50</a:t>
            </a:r>
            <a:endParaRPr lang="fr-FR" sz="2200" dirty="0">
              <a:solidFill>
                <a:srgbClr val="FF0000"/>
              </a:solidFill>
            </a:endParaRPr>
          </a:p>
        </p:txBody>
      </p:sp>
      <p:graphicFrame>
        <p:nvGraphicFramePr>
          <p:cNvPr id="51" name="Tableau 50"/>
          <p:cNvGraphicFramePr>
            <a:graphicFrameLocks noGrp="1"/>
          </p:cNvGraphicFramePr>
          <p:nvPr/>
        </p:nvGraphicFramePr>
        <p:xfrm>
          <a:off x="7951696" y="1903007"/>
          <a:ext cx="4105833" cy="3708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68611"/>
                <a:gridCol w="1368611"/>
                <a:gridCol w="13686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From</a:t>
                      </a:r>
                      <a:r>
                        <a:rPr lang="fr-FR" sz="1600" dirty="0" smtClean="0"/>
                        <a:t> Vertex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To Vertex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Weight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ZoneTexte 54"/>
          <p:cNvSpPr txBox="1"/>
          <p:nvPr/>
        </p:nvSpPr>
        <p:spPr>
          <a:xfrm>
            <a:off x="484095" y="5208492"/>
            <a:ext cx="6893858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rgbClr val="00B050"/>
                </a:solidFill>
              </a:rPr>
              <a:t>BFS </a:t>
            </a:r>
            <a:r>
              <a:rPr lang="fr-FR" i="1" dirty="0" err="1" smtClean="0">
                <a:solidFill>
                  <a:srgbClr val="00B050"/>
                </a:solidFill>
              </a:rPr>
              <a:t>Traversal</a:t>
            </a:r>
            <a:r>
              <a:rPr lang="fr-FR" i="1" dirty="0" smtClean="0">
                <a:solidFill>
                  <a:srgbClr val="00B050"/>
                </a:solidFill>
              </a:rPr>
              <a:t> </a:t>
            </a:r>
            <a:r>
              <a:rPr lang="fr-FR" dirty="0" smtClean="0"/>
              <a:t>: A , B , G , D , E  , F , C</a:t>
            </a:r>
          </a:p>
          <a:p>
            <a:r>
              <a:rPr lang="fr-FR" i="1" dirty="0" smtClean="0">
                <a:solidFill>
                  <a:srgbClr val="00B050"/>
                </a:solidFill>
              </a:rPr>
              <a:t>DFS </a:t>
            </a:r>
            <a:r>
              <a:rPr lang="fr-FR" i="1" dirty="0" err="1" smtClean="0">
                <a:solidFill>
                  <a:srgbClr val="00B050"/>
                </a:solidFill>
              </a:rPr>
              <a:t>Traversal</a:t>
            </a:r>
            <a:r>
              <a:rPr lang="fr-FR" i="1" dirty="0" smtClean="0">
                <a:solidFill>
                  <a:srgbClr val="00B050"/>
                </a:solidFill>
              </a:rPr>
              <a:t> </a:t>
            </a:r>
            <a:r>
              <a:rPr lang="fr-FR" dirty="0" smtClean="0"/>
              <a:t>: A , B , D , C , G ,  E , F</a:t>
            </a:r>
          </a:p>
          <a:p>
            <a:r>
              <a:rPr lang="fr-FR" i="1" dirty="0" err="1" smtClean="0">
                <a:solidFill>
                  <a:srgbClr val="00B050"/>
                </a:solidFill>
              </a:rPr>
              <a:t>Shortest</a:t>
            </a:r>
            <a:r>
              <a:rPr lang="fr-FR" i="1" dirty="0" smtClean="0">
                <a:solidFill>
                  <a:srgbClr val="00B050"/>
                </a:solidFill>
              </a:rPr>
              <a:t> </a:t>
            </a:r>
            <a:r>
              <a:rPr lang="fr-FR" i="1" dirty="0" err="1" smtClean="0">
                <a:solidFill>
                  <a:srgbClr val="00B050"/>
                </a:solidFill>
              </a:rPr>
              <a:t>path</a:t>
            </a:r>
            <a:r>
              <a:rPr lang="fr-FR" i="1" dirty="0" smtClean="0">
                <a:solidFill>
                  <a:srgbClr val="00B050"/>
                </a:solidFill>
              </a:rPr>
              <a:t> (</a:t>
            </a:r>
            <a:r>
              <a:rPr lang="fr-FR" i="1" dirty="0" err="1" smtClean="0">
                <a:solidFill>
                  <a:srgbClr val="00B050"/>
                </a:solidFill>
              </a:rPr>
              <a:t>Dijkstra</a:t>
            </a:r>
            <a:r>
              <a:rPr lang="fr-FR" i="1" dirty="0" smtClean="0">
                <a:solidFill>
                  <a:srgbClr val="00B050"/>
                </a:solidFill>
              </a:rPr>
              <a:t> </a:t>
            </a:r>
            <a:r>
              <a:rPr lang="fr-FR" i="1" dirty="0" err="1" smtClean="0">
                <a:solidFill>
                  <a:srgbClr val="00B050"/>
                </a:solidFill>
              </a:rPr>
              <a:t>algo</a:t>
            </a:r>
            <a:r>
              <a:rPr lang="fr-FR" i="1" dirty="0" smtClean="0">
                <a:solidFill>
                  <a:srgbClr val="00B050"/>
                </a:solidFill>
              </a:rPr>
              <a:t>) </a:t>
            </a:r>
            <a:r>
              <a:rPr lang="fr-FR" dirty="0" err="1" smtClean="0"/>
              <a:t>from</a:t>
            </a:r>
            <a:r>
              <a:rPr lang="fr-FR" dirty="0" smtClean="0"/>
              <a:t> A To G : 12 the </a:t>
            </a:r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, B , G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23529" y="339510"/>
            <a:ext cx="11573197" cy="58385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fr-FR" sz="4000" dirty="0" err="1" smtClean="0"/>
              <a:t>Undirected</a:t>
            </a:r>
            <a:r>
              <a:rPr lang="fr-FR" sz="4000" dirty="0" smtClean="0"/>
              <a:t> Graph</a:t>
            </a:r>
            <a:endParaRPr lang="fr-FR" sz="4000" dirty="0"/>
          </a:p>
        </p:txBody>
      </p:sp>
      <p:sp>
        <p:nvSpPr>
          <p:cNvPr id="5" name="Ellipse 4"/>
          <p:cNvSpPr/>
          <p:nvPr/>
        </p:nvSpPr>
        <p:spPr>
          <a:xfrm>
            <a:off x="555812" y="2447364"/>
            <a:ext cx="717177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/>
              <a:t>A</a:t>
            </a:r>
            <a:endParaRPr lang="fr-FR" sz="2200" dirty="0"/>
          </a:p>
        </p:txBody>
      </p:sp>
      <p:sp>
        <p:nvSpPr>
          <p:cNvPr id="6" name="Ellipse 5"/>
          <p:cNvSpPr/>
          <p:nvPr/>
        </p:nvSpPr>
        <p:spPr>
          <a:xfrm>
            <a:off x="2286000" y="1550893"/>
            <a:ext cx="717177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/>
              <a:t>B</a:t>
            </a:r>
            <a:endParaRPr lang="fr-FR" sz="2200" dirty="0"/>
          </a:p>
        </p:txBody>
      </p:sp>
      <p:sp>
        <p:nvSpPr>
          <p:cNvPr id="7" name="Ellipse 6"/>
          <p:cNvSpPr/>
          <p:nvPr/>
        </p:nvSpPr>
        <p:spPr>
          <a:xfrm>
            <a:off x="2223247" y="2850776"/>
            <a:ext cx="717177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/>
              <a:t>D</a:t>
            </a:r>
            <a:endParaRPr lang="fr-FR" sz="2200" dirty="0"/>
          </a:p>
        </p:txBody>
      </p:sp>
      <p:sp>
        <p:nvSpPr>
          <p:cNvPr id="8" name="Ellipse 7"/>
          <p:cNvSpPr/>
          <p:nvPr/>
        </p:nvSpPr>
        <p:spPr>
          <a:xfrm>
            <a:off x="1900519" y="4303058"/>
            <a:ext cx="717177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/>
              <a:t>C</a:t>
            </a:r>
            <a:endParaRPr lang="fr-FR" sz="2200" dirty="0"/>
          </a:p>
        </p:txBody>
      </p:sp>
      <p:sp>
        <p:nvSpPr>
          <p:cNvPr id="18" name="Ellipse 17"/>
          <p:cNvSpPr/>
          <p:nvPr/>
        </p:nvSpPr>
        <p:spPr>
          <a:xfrm>
            <a:off x="4589929" y="2841811"/>
            <a:ext cx="717177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/>
              <a:t>E</a:t>
            </a:r>
            <a:endParaRPr lang="fr-FR" sz="2200" dirty="0"/>
          </a:p>
        </p:txBody>
      </p:sp>
      <p:sp>
        <p:nvSpPr>
          <p:cNvPr id="26" name="Ellipse 25"/>
          <p:cNvSpPr/>
          <p:nvPr/>
        </p:nvSpPr>
        <p:spPr>
          <a:xfrm>
            <a:off x="6526305" y="2940424"/>
            <a:ext cx="717177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/>
              <a:t>F</a:t>
            </a:r>
            <a:endParaRPr lang="fr-FR" sz="2200" dirty="0"/>
          </a:p>
        </p:txBody>
      </p:sp>
      <p:sp>
        <p:nvSpPr>
          <p:cNvPr id="37" name="Ellipse 36"/>
          <p:cNvSpPr/>
          <p:nvPr/>
        </p:nvSpPr>
        <p:spPr>
          <a:xfrm>
            <a:off x="5208494" y="1039906"/>
            <a:ext cx="717177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/>
              <a:t>G</a:t>
            </a:r>
            <a:endParaRPr lang="fr-FR" sz="2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1246094" y="1810870"/>
            <a:ext cx="394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FF0000"/>
                </a:solidFill>
              </a:rPr>
              <a:t>3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515035" y="2707341"/>
            <a:ext cx="394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FF0000"/>
                </a:solidFill>
              </a:rPr>
              <a:t>4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699247" y="3594845"/>
            <a:ext cx="7082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FF0000"/>
                </a:solidFill>
              </a:rPr>
              <a:t>100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4007225" y="1165413"/>
            <a:ext cx="394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FF0000"/>
                </a:solidFill>
              </a:rPr>
              <a:t>9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2357718" y="3711388"/>
            <a:ext cx="394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FF0000"/>
                </a:solidFill>
              </a:rPr>
              <a:t>3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657600" y="3092823"/>
            <a:ext cx="394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FF0000"/>
                </a:solidFill>
              </a:rPr>
              <a:t>8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602941" y="3164540"/>
            <a:ext cx="56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FF0000"/>
                </a:solidFill>
              </a:rPr>
              <a:t>10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342965" y="1936376"/>
            <a:ext cx="5289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FF0000"/>
                </a:solidFill>
              </a:rPr>
              <a:t>50</a:t>
            </a:r>
            <a:endParaRPr lang="fr-FR" sz="2200" dirty="0">
              <a:solidFill>
                <a:srgbClr val="FF0000"/>
              </a:solidFill>
            </a:endParaRPr>
          </a:p>
        </p:txBody>
      </p:sp>
      <p:graphicFrame>
        <p:nvGraphicFramePr>
          <p:cNvPr id="51" name="Tableau 50"/>
          <p:cNvGraphicFramePr>
            <a:graphicFrameLocks noGrp="1"/>
          </p:cNvGraphicFramePr>
          <p:nvPr/>
        </p:nvGraphicFramePr>
        <p:xfrm>
          <a:off x="7951696" y="1903007"/>
          <a:ext cx="4105833" cy="3708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68611"/>
                <a:gridCol w="1368611"/>
                <a:gridCol w="13686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From</a:t>
                      </a:r>
                      <a:r>
                        <a:rPr lang="fr-FR" sz="1600" dirty="0" smtClean="0"/>
                        <a:t> Vertex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To Vertex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Weight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ZoneTexte 54"/>
          <p:cNvSpPr txBox="1"/>
          <p:nvPr/>
        </p:nvSpPr>
        <p:spPr>
          <a:xfrm>
            <a:off x="484095" y="5208492"/>
            <a:ext cx="710004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rgbClr val="00B050"/>
                </a:solidFill>
              </a:rPr>
              <a:t>BFS </a:t>
            </a:r>
            <a:r>
              <a:rPr lang="fr-FR" i="1" dirty="0" err="1" smtClean="0">
                <a:solidFill>
                  <a:srgbClr val="00B050"/>
                </a:solidFill>
              </a:rPr>
              <a:t>Traversal</a:t>
            </a:r>
            <a:r>
              <a:rPr lang="fr-FR" i="1" dirty="0" smtClean="0">
                <a:solidFill>
                  <a:srgbClr val="00B050"/>
                </a:solidFill>
              </a:rPr>
              <a:t> </a:t>
            </a:r>
            <a:r>
              <a:rPr lang="fr-FR" dirty="0" smtClean="0"/>
              <a:t>: A , B , G , E , D  , C </a:t>
            </a:r>
            <a:r>
              <a:rPr lang="fr-FR" smtClean="0"/>
              <a:t>, F</a:t>
            </a:r>
            <a:endParaRPr lang="fr-FR" dirty="0" smtClean="0"/>
          </a:p>
          <a:p>
            <a:r>
              <a:rPr lang="fr-FR" i="1" dirty="0" smtClean="0">
                <a:solidFill>
                  <a:srgbClr val="00B050"/>
                </a:solidFill>
              </a:rPr>
              <a:t>DFS </a:t>
            </a:r>
            <a:r>
              <a:rPr lang="fr-FR" i="1" dirty="0" err="1" smtClean="0">
                <a:solidFill>
                  <a:srgbClr val="00B050"/>
                </a:solidFill>
              </a:rPr>
              <a:t>Traversal</a:t>
            </a:r>
            <a:r>
              <a:rPr lang="fr-FR" i="1" dirty="0" smtClean="0">
                <a:solidFill>
                  <a:srgbClr val="00B050"/>
                </a:solidFill>
              </a:rPr>
              <a:t> </a:t>
            </a:r>
            <a:r>
              <a:rPr lang="fr-FR" dirty="0" smtClean="0"/>
              <a:t>: A , B , D , C , G ,  E , F</a:t>
            </a:r>
          </a:p>
          <a:p>
            <a:r>
              <a:rPr lang="fr-FR" i="1" dirty="0" err="1" smtClean="0">
                <a:solidFill>
                  <a:srgbClr val="00B050"/>
                </a:solidFill>
              </a:rPr>
              <a:t>Shortest</a:t>
            </a:r>
            <a:r>
              <a:rPr lang="fr-FR" i="1" dirty="0" smtClean="0">
                <a:solidFill>
                  <a:srgbClr val="00B050"/>
                </a:solidFill>
              </a:rPr>
              <a:t> </a:t>
            </a:r>
            <a:r>
              <a:rPr lang="fr-FR" i="1" dirty="0" err="1" smtClean="0">
                <a:solidFill>
                  <a:srgbClr val="00B050"/>
                </a:solidFill>
              </a:rPr>
              <a:t>path</a:t>
            </a:r>
            <a:r>
              <a:rPr lang="fr-FR" i="1" dirty="0" smtClean="0">
                <a:solidFill>
                  <a:srgbClr val="00B050"/>
                </a:solidFill>
              </a:rPr>
              <a:t> (</a:t>
            </a:r>
            <a:r>
              <a:rPr lang="fr-FR" i="1" dirty="0" err="1" smtClean="0">
                <a:solidFill>
                  <a:srgbClr val="00B050"/>
                </a:solidFill>
              </a:rPr>
              <a:t>Dijkstra</a:t>
            </a:r>
            <a:r>
              <a:rPr lang="fr-FR" i="1" dirty="0" smtClean="0">
                <a:solidFill>
                  <a:srgbClr val="00B050"/>
                </a:solidFill>
              </a:rPr>
              <a:t> </a:t>
            </a:r>
            <a:r>
              <a:rPr lang="fr-FR" i="1" dirty="0" err="1" smtClean="0">
                <a:solidFill>
                  <a:srgbClr val="00B050"/>
                </a:solidFill>
              </a:rPr>
              <a:t>algo</a:t>
            </a:r>
            <a:r>
              <a:rPr lang="fr-FR" i="1" dirty="0" smtClean="0">
                <a:solidFill>
                  <a:srgbClr val="00B050"/>
                </a:solidFill>
              </a:rPr>
              <a:t>) </a:t>
            </a:r>
            <a:r>
              <a:rPr lang="fr-FR" dirty="0" err="1" smtClean="0"/>
              <a:t>from</a:t>
            </a:r>
            <a:r>
              <a:rPr lang="fr-FR" dirty="0" smtClean="0"/>
              <a:t> C To G : 19 the </a:t>
            </a:r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C,D,A,B,G</a:t>
            </a:r>
            <a:endParaRPr lang="fr-FR" dirty="0"/>
          </a:p>
        </p:txBody>
      </p:sp>
      <p:cxnSp>
        <p:nvCxnSpPr>
          <p:cNvPr id="31" name="Connecteur droit 30"/>
          <p:cNvCxnSpPr>
            <a:stCxn id="5" idx="7"/>
            <a:endCxn id="6" idx="3"/>
          </p:cNvCxnSpPr>
          <p:nvPr/>
        </p:nvCxnSpPr>
        <p:spPr>
          <a:xfrm rot="5400000" flipH="1" flipV="1">
            <a:off x="1546785" y="1692396"/>
            <a:ext cx="465419" cy="122306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5" idx="5"/>
            <a:endCxn id="7" idx="2"/>
          </p:cNvCxnSpPr>
          <p:nvPr/>
        </p:nvCxnSpPr>
        <p:spPr>
          <a:xfrm rot="16200000" flipH="1">
            <a:off x="1601661" y="2533990"/>
            <a:ext cx="187886" cy="105528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8" idx="0"/>
          </p:cNvCxnSpPr>
          <p:nvPr/>
        </p:nvCxnSpPr>
        <p:spPr>
          <a:xfrm rot="5400000" flipH="1" flipV="1">
            <a:off x="2021542" y="3724836"/>
            <a:ext cx="815788" cy="34065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8" idx="1"/>
            <a:endCxn id="5" idx="4"/>
          </p:cNvCxnSpPr>
          <p:nvPr/>
        </p:nvCxnSpPr>
        <p:spPr>
          <a:xfrm rot="16200000" flipV="1">
            <a:off x="792290" y="3179075"/>
            <a:ext cx="1335368" cy="109114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7" idx="6"/>
            <a:endCxn id="18" idx="2"/>
          </p:cNvCxnSpPr>
          <p:nvPr/>
        </p:nvCxnSpPr>
        <p:spPr>
          <a:xfrm flipV="1">
            <a:off x="2940424" y="3146611"/>
            <a:ext cx="1649505" cy="896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18" idx="6"/>
            <a:endCxn id="26" idx="2"/>
          </p:cNvCxnSpPr>
          <p:nvPr/>
        </p:nvCxnSpPr>
        <p:spPr>
          <a:xfrm>
            <a:off x="5307106" y="3146611"/>
            <a:ext cx="1219199" cy="986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18" idx="7"/>
            <a:endCxn id="37" idx="4"/>
          </p:cNvCxnSpPr>
          <p:nvPr/>
        </p:nvCxnSpPr>
        <p:spPr>
          <a:xfrm rot="5400000" flipH="1" flipV="1">
            <a:off x="4743791" y="2107794"/>
            <a:ext cx="1281579" cy="36500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" idx="7"/>
            <a:endCxn id="37" idx="2"/>
          </p:cNvCxnSpPr>
          <p:nvPr/>
        </p:nvCxnSpPr>
        <p:spPr>
          <a:xfrm rot="5400000" flipH="1" flipV="1">
            <a:off x="3905591" y="337265"/>
            <a:ext cx="295461" cy="231034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6" idx="6"/>
            <a:endCxn id="18" idx="0"/>
          </p:cNvCxnSpPr>
          <p:nvPr/>
        </p:nvCxnSpPr>
        <p:spPr>
          <a:xfrm>
            <a:off x="3003177" y="1855693"/>
            <a:ext cx="1945341" cy="98611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3899647" y="2008092"/>
            <a:ext cx="394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FF0000"/>
                </a:solidFill>
              </a:rPr>
              <a:t>2</a:t>
            </a:r>
            <a:endParaRPr lang="fr-FR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205</Words>
  <Application>Microsoft Office PowerPoint</Application>
  <PresentationFormat>Personnalisé</PresentationFormat>
  <Paragraphs>103</Paragraphs>
  <Slides>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5" baseType="lpstr">
      <vt:lpstr>Contents Slide Master</vt:lpstr>
      <vt:lpstr>Section Break Slide Master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amine gasa</cp:lastModifiedBy>
  <cp:revision>147</cp:revision>
  <dcterms:created xsi:type="dcterms:W3CDTF">2020-01-20T05:08:25Z</dcterms:created>
  <dcterms:modified xsi:type="dcterms:W3CDTF">2022-10-31T22:21:10Z</dcterms:modified>
</cp:coreProperties>
</file>