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media/image24.jpg" ContentType="image/png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6520" r:id="rId1"/>
    <p:sldMasterId id="2147486530" r:id="rId2"/>
    <p:sldMasterId id="2147486532" r:id="rId3"/>
    <p:sldMasterId id="2147486531" r:id="rId4"/>
    <p:sldMasterId id="2147486535" r:id="rId5"/>
    <p:sldMasterId id="2147486540" r:id="rId6"/>
  </p:sldMasterIdLst>
  <p:notesMasterIdLst>
    <p:notesMasterId r:id="rId27"/>
  </p:notesMasterIdLst>
  <p:handoutMasterIdLst>
    <p:handoutMasterId r:id="rId28"/>
  </p:handoutMasterIdLst>
  <p:sldIdLst>
    <p:sldId id="259" r:id="rId7"/>
    <p:sldId id="279" r:id="rId8"/>
    <p:sldId id="509" r:id="rId9"/>
    <p:sldId id="492" r:id="rId10"/>
    <p:sldId id="493" r:id="rId11"/>
    <p:sldId id="494" r:id="rId12"/>
    <p:sldId id="495" r:id="rId13"/>
    <p:sldId id="496" r:id="rId14"/>
    <p:sldId id="497" r:id="rId15"/>
    <p:sldId id="498" r:id="rId16"/>
    <p:sldId id="500" r:id="rId17"/>
    <p:sldId id="499" r:id="rId18"/>
    <p:sldId id="501" r:id="rId19"/>
    <p:sldId id="503" r:id="rId20"/>
    <p:sldId id="504" r:id="rId21"/>
    <p:sldId id="502" r:id="rId22"/>
    <p:sldId id="505" r:id="rId23"/>
    <p:sldId id="506" r:id="rId24"/>
    <p:sldId id="507" r:id="rId25"/>
    <p:sldId id="508" r:id="rId26"/>
  </p:sldIdLst>
  <p:sldSz cx="9144000" cy="5143500" type="screen16x9"/>
  <p:notesSz cx="10234613" cy="70993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464555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464555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464555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464555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464555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464555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464555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464555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464555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folie" id="{4611E422-59A3-4BE6-80F1-915684637113}">
          <p14:sldIdLst>
            <p14:sldId id="259"/>
            <p14:sldId id="279"/>
            <p14:sldId id="509"/>
            <p14:sldId id="492"/>
            <p14:sldId id="493"/>
            <p14:sldId id="494"/>
            <p14:sldId id="495"/>
            <p14:sldId id="496"/>
            <p14:sldId id="497"/>
            <p14:sldId id="498"/>
            <p14:sldId id="500"/>
            <p14:sldId id="499"/>
            <p14:sldId id="501"/>
            <p14:sldId id="503"/>
            <p14:sldId id="504"/>
            <p14:sldId id="502"/>
            <p14:sldId id="505"/>
            <p14:sldId id="506"/>
            <p14:sldId id="507"/>
            <p14:sldId id="5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d Mohammad Ismail" initials="SMI" lastIdx="1" clrIdx="0">
    <p:extLst>
      <p:ext uri="{19B8F6BF-5375-455C-9EA6-DF929625EA0E}">
        <p15:presenceInfo xmlns:p15="http://schemas.microsoft.com/office/powerpoint/2012/main" userId="S-1-5-21-523063647-367278610-1611922910-187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5C9"/>
    <a:srgbClr val="FFE471"/>
    <a:srgbClr val="FFDA3E"/>
    <a:srgbClr val="7F0014"/>
    <a:srgbClr val="563D7C"/>
    <a:srgbClr val="E6E6E6"/>
    <a:srgbClr val="C198E0"/>
    <a:srgbClr val="00863D"/>
    <a:srgbClr val="F8BF74"/>
    <a:srgbClr val="F39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5870" autoAdjust="0"/>
  </p:normalViewPr>
  <p:slideViewPr>
    <p:cSldViewPr showGuides="1">
      <p:cViewPr varScale="1">
        <p:scale>
          <a:sx n="48" d="100"/>
          <a:sy n="48" d="100"/>
        </p:scale>
        <p:origin x="1782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-234"/>
    </p:cViewPr>
  </p:notesTextViewPr>
  <p:notesViewPr>
    <p:cSldViewPr showGuides="1">
      <p:cViewPr varScale="1">
        <p:scale>
          <a:sx n="107" d="100"/>
          <a:sy n="107" d="100"/>
        </p:scale>
        <p:origin x="-2124" y="-84"/>
      </p:cViewPr>
      <p:guideLst>
        <p:guide orient="horz" pos="2236"/>
        <p:guide pos="32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2E860-B07B-4BE4-A358-247042C1D2BF}" type="datetimeFigureOut">
              <a:rPr lang="de-DE" smtClean="0"/>
              <a:t>12.03.2018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CCFBC-602D-469A-834F-122F04F8C9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520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F17EC-6D8A-4D39-9C28-C90EACA175B8}" type="datetimeFigureOut">
              <a:rPr lang="de-DE" smtClean="0"/>
              <a:t>12.03.2018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51138" y="531813"/>
            <a:ext cx="4733925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0762F-17C3-42A0-B4D1-9F18CDA64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709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elfhtml.org/wiki/HTML/Tutorials/Trennung_von_Inhalt,_Pr%C3%A4sentation_und_Verhalten#HTML_-_Struktur_f.C3.BCr_den_Inhalt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iki.selfhtml.org/wiki/HTML/Tutorials/Trennung_von_Inhalt,_Pr%C3%A4sentation_und_Verhalten#JavaScript_-_Interaktivit.C3.A4t" TargetMode="External"/><Relationship Id="rId4" Type="http://schemas.openxmlformats.org/officeDocument/2006/relationships/hyperlink" Target="https://wiki.selfhtml.org/wiki/HTML/Tutorials/Trennung_von_Inhalt,_Pr%C3%A4sentation_und_Verhalten#CSS_-_Formatierung_und_Gestaltung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Titelfolie</a:t>
            </a:r>
          </a:p>
          <a:p>
            <a:pPr marL="171450" indent="-171450">
              <a:buFontTx/>
              <a:buChar char="-"/>
            </a:pP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Besteht aus dem ARITHNEA Logo (mittig positioniert)</a:t>
            </a:r>
            <a:r>
              <a:rPr lang="de-D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Headline (fixe Position),</a:t>
            </a:r>
            <a:r>
              <a:rPr lang="de-D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Datum</a:t>
            </a:r>
          </a:p>
          <a:p>
            <a:pPr marL="0" indent="0">
              <a:buFontTx/>
              <a:buNone/>
            </a:pPr>
            <a:endParaRPr lang="de-DE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FontTx/>
              <a:buNone/>
            </a:pPr>
            <a:r>
              <a:rPr lang="de-DE" u="sng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Headline: Open Sans, 28px, ARITHNEA Grey (R 54, G 53, B 52)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Datum: Open Sans light, 18px, ARITHNEA Light Grey (R 127, G 127, B 127)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645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="0" dirty="0"/>
              <a:t>Es gibt verschiedene Arten von Selektoren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3 näher vorstellen:</a:t>
            </a:r>
          </a:p>
          <a:p>
            <a:pPr marL="0" indent="0">
              <a:buFontTx/>
              <a:buNone/>
            </a:pPr>
            <a:r>
              <a:rPr lang="de-DE" b="0" dirty="0">
                <a:sym typeface="Wingdings" panose="05000000000000000000" pitchFamily="2" charset="2"/>
              </a:rPr>
              <a:t></a:t>
            </a:r>
            <a:r>
              <a:rPr lang="de-DE" b="1" dirty="0">
                <a:sym typeface="Wingdings" panose="05000000000000000000" pitchFamily="2" charset="2"/>
              </a:rPr>
              <a:t>Typselektor:</a:t>
            </a:r>
            <a:r>
              <a:rPr lang="de-DE" b="0" dirty="0">
                <a:sym typeface="Wingdings" panose="05000000000000000000" pitchFamily="2" charset="2"/>
              </a:rPr>
              <a:t> </a:t>
            </a:r>
            <a:br>
              <a:rPr lang="de-DE" b="0" dirty="0">
                <a:sym typeface="Wingdings" panose="05000000000000000000" pitchFamily="2" charset="2"/>
              </a:rPr>
            </a:br>
            <a:r>
              <a:rPr lang="de-DE" b="0" dirty="0">
                <a:sym typeface="Wingdings" panose="05000000000000000000" pitchFamily="2" charset="2"/>
              </a:rPr>
              <a:t>-</a:t>
            </a:r>
            <a:r>
              <a:rPr lang="de-DE" dirty="0"/>
              <a:t>besteht aus dem Namen des Elements z.B. &lt;p&gt;, &lt;h1&gt;</a:t>
            </a:r>
            <a:br>
              <a:rPr lang="de-DE" dirty="0"/>
            </a:br>
            <a:r>
              <a:rPr lang="de-DE" dirty="0"/>
              <a:t>-Mit diesem Selektor werden alle Elemente eines Typs angesprochen.</a:t>
            </a:r>
          </a:p>
          <a:p>
            <a:pPr marL="0" indent="0">
              <a:buFontTx/>
              <a:buNone/>
            </a:pPr>
            <a:r>
              <a:rPr lang="de-DE" dirty="0"/>
              <a:t>-Nachteil: wenn man einem h1 Element ein Style gibt, erhalten alle im HTML späteren h1 Elemente Style</a:t>
            </a:r>
          </a:p>
          <a:p>
            <a:pPr marL="0" indent="0">
              <a:buFontTx/>
              <a:buNone/>
            </a:pP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b="1" dirty="0"/>
              <a:t>ID-Selektor: </a:t>
            </a:r>
          </a:p>
          <a:p>
            <a:pPr marL="0" indent="0">
              <a:buFontTx/>
              <a:buNone/>
            </a:pPr>
            <a:r>
              <a:rPr lang="de-DE" b="0" dirty="0"/>
              <a:t>-mit </a:t>
            </a:r>
            <a:r>
              <a:rPr lang="de-DE" b="0" dirty="0" err="1"/>
              <a:t>Id</a:t>
            </a:r>
            <a:r>
              <a:rPr lang="de-DE" b="0" dirty="0"/>
              <a:t> kann man auch ein Element ansprechen</a:t>
            </a:r>
          </a:p>
          <a:p>
            <a:pPr marL="0" indent="0">
              <a:buFontTx/>
              <a:buNone/>
            </a:pPr>
            <a:r>
              <a:rPr lang="de-DE" b="0" dirty="0"/>
              <a:t>-Nachteil: </a:t>
            </a:r>
            <a:r>
              <a:rPr lang="de-DE" dirty="0"/>
              <a:t>Eine ID darf auf einer Seite nur einmal verwendet werden.</a:t>
            </a:r>
          </a:p>
          <a:p>
            <a:pPr marL="0" indent="0">
              <a:buFontTx/>
              <a:buNone/>
            </a:pPr>
            <a:r>
              <a:rPr lang="de-DE" b="0" dirty="0"/>
              <a:t>-IDs sind nicht vererbbar, verursachen unsauberen Code</a:t>
            </a:r>
          </a:p>
          <a:p>
            <a:pPr marL="0" indent="0">
              <a:buFontTx/>
              <a:buNone/>
            </a:pPr>
            <a:endParaRPr lang="de-DE" b="1" dirty="0"/>
          </a:p>
          <a:p>
            <a:pPr marL="0" indent="0">
              <a:buFontTx/>
              <a:buNone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b="1" dirty="0"/>
              <a:t>Klassenselektor:</a:t>
            </a:r>
            <a:r>
              <a:rPr lang="de-DE" dirty="0"/>
              <a:t> spricht Elemente an, die einer bestimmten Klasse zugehörend sind</a:t>
            </a:r>
          </a:p>
          <a:p>
            <a:pPr marL="0" indent="0">
              <a:buFontTx/>
              <a:buNone/>
            </a:pPr>
            <a:r>
              <a:rPr lang="de-DE" dirty="0"/>
              <a:t>-kann unabhängig vom HTML-TAG verwendet werden u. verschiedenen HTML-TAGs zugewiesen werden</a:t>
            </a:r>
          </a:p>
          <a:p>
            <a:pPr marL="0" indent="0">
              <a:buFontTx/>
              <a:buNone/>
            </a:pPr>
            <a:r>
              <a:rPr lang="de-DE" dirty="0"/>
              <a:t>-nicht wie bei IDs!</a:t>
            </a:r>
          </a:p>
          <a:p>
            <a:pPr marL="0" indent="0">
              <a:buFontTx/>
              <a:buNone/>
            </a:pPr>
            <a:br>
              <a:rPr lang="de-DE" dirty="0"/>
            </a:b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1359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/>
              <a:t>Es gibt 3 Möglichkeiten, um CSS </a:t>
            </a:r>
            <a:r>
              <a:rPr lang="de-DE" sz="1200" dirty="0" err="1"/>
              <a:t>StyleSheets</a:t>
            </a:r>
            <a:r>
              <a:rPr lang="de-DE" sz="1200" dirty="0"/>
              <a:t> einbinden</a:t>
            </a:r>
          </a:p>
          <a:p>
            <a:endParaRPr lang="de-DE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-direkt im Quellcode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	</a:t>
            </a:r>
            <a:r>
              <a:rPr lang="de-DE" sz="1200" dirty="0">
                <a:sym typeface="Wingdings" panose="05000000000000000000" pitchFamily="2" charset="2"/>
              </a:rPr>
              <a:t>sollte man gar nicht machen!</a:t>
            </a:r>
            <a:endParaRPr lang="de-DE" sz="1200" dirty="0"/>
          </a:p>
          <a:p>
            <a:r>
              <a:rPr lang="de-DE" sz="1200" dirty="0"/>
              <a:t>-ausgelagert in extra CSS-Datei</a:t>
            </a:r>
          </a:p>
          <a:p>
            <a:r>
              <a:rPr lang="de-DE" sz="1200" dirty="0">
                <a:sym typeface="Wingdings" panose="05000000000000000000" pitchFamily="2" charset="2"/>
              </a:rPr>
              <a:t>	 wird über &lt;link&gt; eingebunden</a:t>
            </a:r>
          </a:p>
          <a:p>
            <a:r>
              <a:rPr lang="de-DE" sz="1200" dirty="0">
                <a:sym typeface="Wingdings" panose="05000000000000000000" pitchFamily="2" charset="2"/>
              </a:rPr>
              <a:t>	 </a:t>
            </a:r>
            <a:r>
              <a:rPr lang="de-DE" sz="1200" dirty="0" err="1">
                <a:sym typeface="Wingdings" panose="05000000000000000000" pitchFamily="2" charset="2"/>
              </a:rPr>
              <a:t>best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practice</a:t>
            </a:r>
            <a:endParaRPr lang="de-DE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-am Anfang der HTML-Datei</a:t>
            </a:r>
          </a:p>
          <a:p>
            <a:endParaRPr lang="de-DE" sz="12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73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/>
              <a:t>- </a:t>
            </a:r>
            <a:r>
              <a:rPr lang="de-DE" b="0" dirty="0" err="1"/>
              <a:t>Sass</a:t>
            </a:r>
            <a:r>
              <a:rPr lang="de-DE" b="0" dirty="0"/>
              <a:t> heißt </a:t>
            </a:r>
            <a:r>
              <a:rPr lang="de-DE" i="1" dirty="0" err="1"/>
              <a:t>Syntactically</a:t>
            </a:r>
            <a:r>
              <a:rPr lang="de-DE" i="1" dirty="0"/>
              <a:t> </a:t>
            </a:r>
            <a:r>
              <a:rPr lang="de-DE" i="1" dirty="0" err="1"/>
              <a:t>Awesome</a:t>
            </a:r>
            <a:r>
              <a:rPr lang="de-DE" i="1" dirty="0"/>
              <a:t> Stylesheets </a:t>
            </a:r>
          </a:p>
          <a:p>
            <a:pPr marL="171450" indent="-171450">
              <a:buFontTx/>
              <a:buChar char="-"/>
            </a:pPr>
            <a:r>
              <a:rPr lang="de-DE" i="0" dirty="0"/>
              <a:t>ist eine vereinfachte Stylesheet Sprache</a:t>
            </a:r>
          </a:p>
          <a:p>
            <a:pPr marL="171450" indent="-171450">
              <a:buFontTx/>
              <a:buChar char="-"/>
            </a:pPr>
            <a:r>
              <a:rPr lang="de-DE" dirty="0"/>
              <a:t>zwei verschiedene </a:t>
            </a:r>
            <a:r>
              <a:rPr lang="de-DE" dirty="0" err="1"/>
              <a:t>Syntaxen</a:t>
            </a:r>
            <a:r>
              <a:rPr lang="de-DE" dirty="0"/>
              <a:t>:</a:t>
            </a:r>
          </a:p>
          <a:p>
            <a:pPr marL="628650" lvl="1" indent="-171450">
              <a:buFont typeface="Wingdings" panose="05000000000000000000" pitchFamily="2" charset="2"/>
              <a:buChar char="à"/>
            </a:pPr>
            <a:r>
              <a:rPr lang="de-DE" dirty="0"/>
              <a:t>ursprüngliche Syntax namens </a:t>
            </a:r>
            <a:r>
              <a:rPr lang="de-DE" dirty="0" err="1"/>
              <a:t>Sass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verwendet Einrückungen, Zeilenumbrüche, keine geschweiften Klammern …</a:t>
            </a:r>
            <a:r>
              <a:rPr lang="de-DE" dirty="0">
                <a:sym typeface="Wingdings" panose="05000000000000000000" pitchFamily="2" charset="2"/>
              </a:rPr>
              <a:t> hohe Fehlerquote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de-DE" dirty="0">
                <a:sym typeface="Wingdings" panose="05000000000000000000" pitchFamily="2" charset="2"/>
              </a:rPr>
              <a:t> u. </a:t>
            </a:r>
            <a:r>
              <a:rPr lang="de-DE" dirty="0" err="1"/>
              <a:t>Scss</a:t>
            </a:r>
            <a:r>
              <a:rPr lang="de-DE" dirty="0"/>
              <a:t> ähnlich wie </a:t>
            </a:r>
            <a:r>
              <a:rPr lang="de-DE" dirty="0" err="1"/>
              <a:t>Sass</a:t>
            </a:r>
            <a:r>
              <a:rPr lang="de-DE" dirty="0"/>
              <a:t>, jedoch mit geschweiften Klammern, um Fehler zu vermeiden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de-DE" i="0" dirty="0"/>
          </a:p>
          <a:p>
            <a:pPr marL="171450" indent="-171450">
              <a:buFontTx/>
              <a:buChar char="-"/>
            </a:pPr>
            <a:r>
              <a:rPr lang="de-DE" dirty="0"/>
              <a:t>ist ein </a:t>
            </a:r>
            <a:r>
              <a:rPr lang="de-DE" u="none" dirty="0"/>
              <a:t>CSS Präprozessor </a:t>
            </a:r>
            <a:r>
              <a:rPr lang="de-DE" u="none" dirty="0">
                <a:sym typeface="Wingdings" panose="05000000000000000000" pitchFamily="2" charset="2"/>
              </a:rPr>
              <a:t> </a:t>
            </a:r>
            <a:r>
              <a:rPr lang="de-DE" dirty="0"/>
              <a:t>d.h. der </a:t>
            </a:r>
            <a:r>
              <a:rPr lang="de-DE" dirty="0" err="1"/>
              <a:t>Sass</a:t>
            </a:r>
            <a:r>
              <a:rPr lang="de-DE" dirty="0"/>
              <a:t> Code wird zu reinem CSS Code (in einer separaten Datei) kompiliert mit Hilfe von </a:t>
            </a:r>
            <a:r>
              <a:rPr lang="de-DE" dirty="0" err="1"/>
              <a:t>gulp</a:t>
            </a:r>
            <a:r>
              <a:rPr lang="de-DE" dirty="0"/>
              <a:t> z.B.</a:t>
            </a:r>
          </a:p>
          <a:p>
            <a:pPr marL="171450" indent="-171450">
              <a:buFontTx/>
              <a:buChar char="-"/>
            </a:pPr>
            <a:r>
              <a:rPr lang="de-DE" dirty="0"/>
              <a:t>Vorteil von </a:t>
            </a:r>
            <a:r>
              <a:rPr lang="de-DE" dirty="0" err="1"/>
              <a:t>sass</a:t>
            </a:r>
            <a:endParaRPr lang="de-DE" dirty="0"/>
          </a:p>
          <a:p>
            <a:pPr marL="0" indent="0">
              <a:buFontTx/>
              <a:buNone/>
            </a:pPr>
            <a:r>
              <a:rPr lang="de-DE" dirty="0">
                <a:sym typeface="Wingdings" panose="05000000000000000000" pitchFamily="2" charset="2"/>
              </a:rPr>
              <a:t>            </a:t>
            </a:r>
            <a:r>
              <a:rPr lang="de-DE" dirty="0"/>
              <a:t>bringt Features mit (Variablen/</a:t>
            </a:r>
            <a:r>
              <a:rPr lang="de-DE" dirty="0" err="1"/>
              <a:t>Mixins</a:t>
            </a:r>
            <a:r>
              <a:rPr lang="de-DE" dirty="0"/>
              <a:t>..)</a:t>
            </a:r>
            <a:br>
              <a:rPr lang="de-DE" dirty="0"/>
            </a:br>
            <a:r>
              <a:rPr lang="de-DE" dirty="0"/>
              <a:t>           </a:t>
            </a:r>
            <a:r>
              <a:rPr lang="de-DE" dirty="0">
                <a:sym typeface="Wingdings" panose="05000000000000000000" pitchFamily="2" charset="2"/>
              </a:rPr>
              <a:t> verkleinert Code</a:t>
            </a:r>
          </a:p>
          <a:p>
            <a:pPr marL="0" indent="0">
              <a:buFontTx/>
              <a:buNone/>
            </a:pPr>
            <a:r>
              <a:rPr lang="de-DE" dirty="0">
                <a:sym typeface="Wingdings" panose="05000000000000000000" pitchFamily="2" charset="2"/>
              </a:rPr>
              <a:t>            hilft bei saubere u. einfache Verwaltung des Codes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407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Vergleich zwischen </a:t>
            </a:r>
            <a:r>
              <a:rPr lang="de-DE" dirty="0" err="1"/>
              <a:t>sass</a:t>
            </a:r>
            <a:r>
              <a:rPr lang="de-DE" dirty="0"/>
              <a:t>/</a:t>
            </a:r>
            <a:r>
              <a:rPr lang="de-DE" dirty="0" err="1"/>
              <a:t>scss</a:t>
            </a:r>
            <a:r>
              <a:rPr lang="de-DE" dirty="0"/>
              <a:t> und </a:t>
            </a:r>
            <a:r>
              <a:rPr lang="de-DE" dirty="0" err="1"/>
              <a:t>css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633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-Bootstrap ist ein CSS Framework (</a:t>
            </a:r>
            <a:r>
              <a:rPr lang="de-DE" b="0" dirty="0"/>
              <a:t>CSS-Framework </a:t>
            </a:r>
            <a:r>
              <a:rPr lang="de-DE" dirty="0"/>
              <a:t>ist eine Sammlung von Gestaltungselementen und Hilfsmitteln für einfaches und standardisiertes Webdesign mit CSS)</a:t>
            </a:r>
          </a:p>
          <a:p>
            <a:pPr marL="0" indent="0">
              <a:buFontTx/>
              <a:buNone/>
            </a:pPr>
            <a:r>
              <a:rPr lang="de-DE" dirty="0"/>
              <a:t>-ist ein kostenloses Framework um Websites zu gestalten</a:t>
            </a:r>
          </a:p>
          <a:p>
            <a:pPr marL="0" indent="0">
              <a:buFontTx/>
              <a:buNone/>
            </a:pPr>
            <a:r>
              <a:rPr lang="de-DE" dirty="0"/>
              <a:t>-Es werden HTML, </a:t>
            </a:r>
            <a:r>
              <a:rPr lang="de-DE" dirty="0" err="1"/>
              <a:t>Css</a:t>
            </a:r>
            <a:r>
              <a:rPr lang="de-DE" dirty="0"/>
              <a:t> Vorlagen bereitgestellt</a:t>
            </a:r>
          </a:p>
          <a:p>
            <a:r>
              <a:rPr lang="de-DE" dirty="0"/>
              <a:t>-Dazu gehören Formulare, Buttons, Tabellen, Navigation und ein Grid-System für Layouts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661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-Bootstrap ist modular aufgebaut und besteht aus den folgenden Teilen</a:t>
            </a:r>
          </a:p>
          <a:p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Grid-System und Responsives Design</a:t>
            </a:r>
          </a:p>
          <a:p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Grundlegendes CSS-Stylesheet</a:t>
            </a:r>
          </a:p>
          <a:p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wiederverwendbare Komponenten</a:t>
            </a:r>
          </a:p>
          <a:p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optionale </a:t>
            </a:r>
            <a:r>
              <a:rPr lang="de-DE" dirty="0" err="1"/>
              <a:t>Javascript</a:t>
            </a:r>
            <a:r>
              <a:rPr lang="de-DE" dirty="0"/>
              <a:t>-Plugins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86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-Bootstrap bietet folgende Module:</a:t>
            </a:r>
          </a:p>
          <a:p>
            <a:r>
              <a:rPr lang="de-DE" dirty="0"/>
              <a:t>-Buttons</a:t>
            </a:r>
            <a:br>
              <a:rPr lang="de-DE" dirty="0"/>
            </a:br>
            <a:r>
              <a:rPr lang="de-DE" dirty="0"/>
              <a:t>-</a:t>
            </a:r>
            <a:r>
              <a:rPr lang="de-DE" dirty="0" err="1"/>
              <a:t>Navigationbar</a:t>
            </a:r>
            <a:br>
              <a:rPr lang="de-DE" dirty="0"/>
            </a:br>
            <a:r>
              <a:rPr lang="de-DE" dirty="0"/>
              <a:t>-Typographie</a:t>
            </a:r>
          </a:p>
          <a:p>
            <a:r>
              <a:rPr lang="de-DE" dirty="0"/>
              <a:t>-Forms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736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-Bootstrap bietet auch eine </a:t>
            </a:r>
            <a:r>
              <a:rPr lang="de-DE" dirty="0" err="1"/>
              <a:t>Iconfont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699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Bootstrap Grid-System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-Standardmäßig verwendet Bootstrap ein 12-spaltiges responsives Raster-Layout mit einer Breite von 940 Pixel.</a:t>
            </a:r>
            <a:br>
              <a:rPr lang="de-DE" dirty="0"/>
            </a:br>
            <a:r>
              <a:rPr lang="de-DE" dirty="0"/>
              <a:t>-möglich ein festes oder variables Raster einzustellen</a:t>
            </a:r>
          </a:p>
          <a:p>
            <a:r>
              <a:rPr lang="de-DE" dirty="0"/>
              <a:t>-Anpassung für verschiedene Auflösungen (z. B. bei Handys)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388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 modernen Webdesign kommt den Webtechniken HTML, CSS und JavaScript jeweils eine bestimmte Rolle zu. </a:t>
            </a:r>
          </a:p>
          <a:p>
            <a:r>
              <a:rPr lang="de-DE" dirty="0">
                <a:hlinkClick r:id="rId3"/>
              </a:rPr>
              <a:t>Wiederholung: HTML</a:t>
            </a:r>
            <a:r>
              <a:rPr lang="de-DE" dirty="0"/>
              <a:t> legt fest, </a:t>
            </a:r>
            <a:r>
              <a:rPr lang="de-DE" b="1" dirty="0"/>
              <a:t>was</a:t>
            </a:r>
            <a:r>
              <a:rPr lang="de-DE" dirty="0"/>
              <a:t> auf der Seite stehen soll (struktureller Aufbau einer Webseite)</a:t>
            </a:r>
          </a:p>
          <a:p>
            <a:r>
              <a:rPr lang="de-DE" dirty="0">
                <a:hlinkClick r:id="rId3"/>
              </a:rPr>
              <a:t>Wiederholung: </a:t>
            </a:r>
            <a:r>
              <a:rPr lang="de-DE" dirty="0">
                <a:hlinkClick r:id="rId4"/>
              </a:rPr>
              <a:t>CSS</a:t>
            </a:r>
            <a:r>
              <a:rPr lang="de-DE" dirty="0"/>
              <a:t> legt fest, </a:t>
            </a:r>
            <a:r>
              <a:rPr lang="de-DE" b="1" dirty="0"/>
              <a:t>wie</a:t>
            </a:r>
            <a:r>
              <a:rPr lang="de-DE" dirty="0"/>
              <a:t> es dargestellt werden soll (Formatierung &amp; Gestaltung)</a:t>
            </a:r>
          </a:p>
          <a:p>
            <a:r>
              <a:rPr lang="de-DE" dirty="0">
                <a:hlinkClick r:id="rId5"/>
              </a:rPr>
              <a:t>JavaScript</a:t>
            </a:r>
            <a:r>
              <a:rPr lang="de-DE" dirty="0"/>
              <a:t> legt fest, was </a:t>
            </a:r>
            <a:r>
              <a:rPr lang="de-DE" b="1" dirty="0"/>
              <a:t>passieren</a:t>
            </a:r>
            <a:r>
              <a:rPr lang="de-DE" dirty="0"/>
              <a:t> soll. (interaktive Elemente)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227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u="none" dirty="0"/>
              <a:t>-Visual Studio Code </a:t>
            </a:r>
            <a:r>
              <a:rPr lang="de-DE" b="0" u="none" dirty="0"/>
              <a:t>ist ein Quelltext-Editor und wird hier bei </a:t>
            </a:r>
            <a:r>
              <a:rPr lang="de-DE" b="0" u="none" dirty="0" err="1"/>
              <a:t>Arithnea</a:t>
            </a:r>
            <a:r>
              <a:rPr lang="de-DE" b="0" u="none" dirty="0"/>
              <a:t> oft verwendet (andere Editoren: Brackets, Atom, Sublime Text …)</a:t>
            </a:r>
          </a:p>
          <a:p>
            <a:br>
              <a:rPr lang="de-DE" b="0" u="none" dirty="0"/>
            </a:br>
            <a:r>
              <a:rPr lang="de-DE" b="1" u="none" dirty="0"/>
              <a:t>-node.js </a:t>
            </a:r>
            <a:r>
              <a:rPr lang="de-DE" b="0" u="none" dirty="0"/>
              <a:t>ist eine JavaScript Laufzeitumgebung</a:t>
            </a:r>
          </a:p>
          <a:p>
            <a:r>
              <a:rPr lang="de-DE" b="0" u="none" dirty="0"/>
              <a:t>	</a:t>
            </a:r>
            <a:r>
              <a:rPr lang="de-DE" b="0" u="none" dirty="0">
                <a:sym typeface="Wingdings" panose="05000000000000000000" pitchFamily="2" charset="2"/>
              </a:rPr>
              <a:t> </a:t>
            </a:r>
            <a:r>
              <a:rPr lang="de-DE" dirty="0"/>
              <a:t>ein Framework</a:t>
            </a:r>
            <a:br>
              <a:rPr lang="de-DE" dirty="0"/>
            </a:b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ist Open Source Plattform und hilft bei der Entwicklung  serverseitiger Webapplikationen</a:t>
            </a:r>
          </a:p>
          <a:p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dirty="0"/>
              <a:t>Mit Hilfe des </a:t>
            </a:r>
            <a:r>
              <a:rPr lang="de-DE" dirty="0" err="1"/>
              <a:t>Node</a:t>
            </a:r>
            <a:r>
              <a:rPr lang="de-DE" dirty="0"/>
              <a:t> Package Managers können zusätzliche </a:t>
            </a:r>
            <a:r>
              <a:rPr lang="de-DE" dirty="0" err="1"/>
              <a:t>Node</a:t>
            </a:r>
            <a:r>
              <a:rPr lang="de-DE" dirty="0"/>
              <a:t>-Module installiert werden</a:t>
            </a:r>
          </a:p>
          <a:p>
            <a:r>
              <a:rPr lang="de-DE" dirty="0">
                <a:sym typeface="Wingdings" panose="05000000000000000000" pitchFamily="2" charset="2"/>
              </a:rPr>
              <a:t>	</a:t>
            </a:r>
            <a:r>
              <a:rPr lang="de-DE" i="0" dirty="0">
                <a:solidFill>
                  <a:schemeClr val="accent3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muss heruntergeladen</a:t>
            </a:r>
          </a:p>
          <a:p>
            <a:endParaRPr lang="de-DE" dirty="0"/>
          </a:p>
          <a:p>
            <a:r>
              <a:rPr lang="de-DE" b="1" dirty="0"/>
              <a:t>-</a:t>
            </a:r>
            <a:r>
              <a:rPr lang="de-DE" b="1" dirty="0" err="1"/>
              <a:t>git</a:t>
            </a:r>
            <a:r>
              <a:rPr lang="de-DE" b="1" dirty="0"/>
              <a:t> </a:t>
            </a:r>
            <a:r>
              <a:rPr lang="de-DE" dirty="0"/>
              <a:t>ist eine freie Software zur verteilten Versionsverwaltung von Dateien</a:t>
            </a:r>
          </a:p>
          <a:p>
            <a:endParaRPr lang="de-DE" b="1" dirty="0"/>
          </a:p>
          <a:p>
            <a:r>
              <a:rPr lang="de-DE" b="1" dirty="0"/>
              <a:t>-</a:t>
            </a:r>
            <a:r>
              <a:rPr lang="de-DE" b="1" dirty="0" err="1"/>
              <a:t>gulp</a:t>
            </a:r>
            <a:r>
              <a:rPr lang="de-DE" b="1" dirty="0"/>
              <a:t> </a:t>
            </a:r>
            <a:r>
              <a:rPr lang="de-DE" dirty="0"/>
              <a:t>eine Software, basierend auf Node.js, um verschiedene Aufgaben im Webentwicklungsprozess zu automatisieren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z.B.  um HTML, JavaScript und CSS zu verkleinern</a:t>
            </a:r>
          </a:p>
          <a:p>
            <a:endParaRPr lang="de-DE" b="1" dirty="0"/>
          </a:p>
          <a:p>
            <a:r>
              <a:rPr lang="de-DE" b="0" dirty="0"/>
              <a:t>// Ordner liegt wie vor? Welche befehle ? </a:t>
            </a:r>
            <a:r>
              <a:rPr lang="de-DE" b="0" dirty="0" err="1"/>
              <a:t>Npm</a:t>
            </a:r>
            <a:r>
              <a:rPr lang="de-DE" b="0" dirty="0"/>
              <a:t> </a:t>
            </a:r>
            <a:r>
              <a:rPr lang="de-DE" b="0" dirty="0" err="1"/>
              <a:t>install</a:t>
            </a:r>
            <a:r>
              <a:rPr lang="de-DE" b="0" dirty="0"/>
              <a:t> 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530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-HTML (</a:t>
            </a:r>
            <a:r>
              <a:rPr lang="de-DE" b="1" dirty="0"/>
              <a:t>H</a:t>
            </a:r>
            <a:r>
              <a:rPr lang="de-DE" dirty="0"/>
              <a:t>yper</a:t>
            </a:r>
            <a:r>
              <a:rPr lang="de-DE" b="1" dirty="0"/>
              <a:t>t</a:t>
            </a:r>
            <a:r>
              <a:rPr lang="de-DE" dirty="0"/>
              <a:t>ext </a:t>
            </a:r>
            <a:r>
              <a:rPr lang="de-DE" b="1" dirty="0"/>
              <a:t>M</a:t>
            </a:r>
            <a:r>
              <a:rPr lang="de-DE" dirty="0"/>
              <a:t>arkup </a:t>
            </a:r>
            <a:r>
              <a:rPr lang="de-DE" b="1" dirty="0"/>
              <a:t>L</a:t>
            </a:r>
            <a:r>
              <a:rPr lang="de-DE" dirty="0"/>
              <a:t>anguage) ist Sprache, in der Webseiten geschrieben sind</a:t>
            </a:r>
          </a:p>
          <a:p>
            <a:r>
              <a:rPr lang="de-DE" dirty="0"/>
              <a:t>-HTML beschreibt mit Hilfe von tags, wie Seite aufgebaut ist</a:t>
            </a:r>
          </a:p>
          <a:p>
            <a:r>
              <a:rPr lang="de-DE" dirty="0"/>
              <a:t>-Browser interpretiert Tags u. stellt die entsprechend dar</a:t>
            </a:r>
          </a:p>
          <a:p>
            <a:r>
              <a:rPr lang="de-DE" dirty="0"/>
              <a:t>-über Tag kann z.B. Bild eingebunden werden</a:t>
            </a:r>
          </a:p>
          <a:p>
            <a:r>
              <a:rPr lang="de-DE" dirty="0"/>
              <a:t>-aktuelle Version ist seit dem 14. Dezember </a:t>
            </a:r>
            <a:r>
              <a:rPr lang="de-DE" i="0" dirty="0"/>
              <a:t>2017 HTML 5.2</a:t>
            </a:r>
          </a:p>
          <a:p>
            <a:r>
              <a:rPr lang="de-DE" i="1" dirty="0"/>
              <a:t>-</a:t>
            </a:r>
            <a:r>
              <a:rPr lang="de-DE" dirty="0"/>
              <a:t>HTML dient dazu Text semantisch zu strukturieren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940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Grundgerüst einer HTML-Seite sieht vereinfacht folgendermaßen aus:</a:t>
            </a:r>
          </a:p>
          <a:p>
            <a:pPr marL="171450" indent="-171450">
              <a:buFontTx/>
              <a:buChar char="-"/>
            </a:pPr>
            <a:r>
              <a:rPr lang="de-DE" b="1" dirty="0"/>
              <a:t>DOCTYPE </a:t>
            </a:r>
            <a:r>
              <a:rPr lang="de-DE" b="1" dirty="0">
                <a:sym typeface="Wingdings" panose="05000000000000000000" pitchFamily="2" charset="2"/>
              </a:rPr>
              <a:t> </a:t>
            </a:r>
            <a:r>
              <a:rPr lang="de-DE" b="0" dirty="0">
                <a:sym typeface="Wingdings" panose="05000000000000000000" pitchFamily="2" charset="2"/>
              </a:rPr>
              <a:t>g</a:t>
            </a:r>
            <a:r>
              <a:rPr lang="de-DE" dirty="0"/>
              <a:t>ibt an, um welchen Typ von Dokument es sich handelt ( z.B. XHTML, XML …)</a:t>
            </a:r>
          </a:p>
          <a:p>
            <a:pPr marL="171450" indent="-171450">
              <a:buFontTx/>
              <a:buChar char="-"/>
            </a:pPr>
            <a:r>
              <a:rPr lang="de-DE" b="1" dirty="0"/>
              <a:t>Lang-Attribut </a:t>
            </a:r>
            <a:r>
              <a:rPr lang="de-DE" b="1" dirty="0">
                <a:sym typeface="Wingdings" panose="05000000000000000000" pitchFamily="2" charset="2"/>
              </a:rPr>
              <a:t> </a:t>
            </a:r>
            <a:r>
              <a:rPr lang="de-DE" dirty="0"/>
              <a:t>Sprache der Seite festgelegt</a:t>
            </a:r>
          </a:p>
          <a:p>
            <a:pPr marL="171450" indent="-171450">
              <a:buFontTx/>
              <a:buChar char="-"/>
            </a:pPr>
            <a:endParaRPr lang="de-DE" b="1" dirty="0"/>
          </a:p>
          <a:p>
            <a:pPr marL="171450" indent="-171450">
              <a:buFontTx/>
              <a:buChar char="-"/>
            </a:pPr>
            <a:r>
              <a:rPr lang="de-DE" b="1" dirty="0"/>
              <a:t>HEAD </a:t>
            </a:r>
            <a:r>
              <a:rPr lang="de-DE" b="1" dirty="0">
                <a:sym typeface="Wingdings" panose="05000000000000000000" pitchFamily="2" charset="2"/>
              </a:rPr>
              <a:t></a:t>
            </a:r>
            <a:r>
              <a:rPr lang="de-DE" dirty="0"/>
              <a:t> im Kopfbereich werden Elemente wie der Titel der Seite, Zeichencodierung, </a:t>
            </a:r>
            <a:r>
              <a:rPr lang="de-DE" dirty="0" err="1"/>
              <a:t>viewport</a:t>
            </a:r>
            <a:r>
              <a:rPr lang="de-DE" dirty="0"/>
              <a:t> festgelegt</a:t>
            </a:r>
          </a:p>
          <a:p>
            <a:pPr marL="171450" indent="-171450">
              <a:buFontTx/>
              <a:buChar char="-"/>
            </a:pPr>
            <a:r>
              <a:rPr lang="de-DE" b="1" dirty="0"/>
              <a:t>meta-Element </a:t>
            </a:r>
            <a:r>
              <a:rPr lang="de-DE" b="1" dirty="0">
                <a:sym typeface="Wingdings" panose="05000000000000000000" pitchFamily="2" charset="2"/>
              </a:rPr>
              <a:t> </a:t>
            </a:r>
            <a:r>
              <a:rPr lang="de-DE" b="0" dirty="0">
                <a:sym typeface="Wingdings" panose="05000000000000000000" pitchFamily="2" charset="2"/>
              </a:rPr>
              <a:t>geben</a:t>
            </a:r>
            <a:r>
              <a:rPr lang="de-DE" b="0" dirty="0"/>
              <a:t> </a:t>
            </a:r>
            <a:r>
              <a:rPr lang="de-DE" dirty="0"/>
              <a:t>Zusatzangaben z.B. zum Viewport</a:t>
            </a:r>
          </a:p>
          <a:p>
            <a:pPr marL="171450" indent="-171450">
              <a:buFontTx/>
              <a:buChar char="-"/>
            </a:pPr>
            <a:r>
              <a:rPr lang="de-DE" b="1" dirty="0"/>
              <a:t>Viewport </a:t>
            </a:r>
            <a:r>
              <a:rPr lang="de-DE" b="1" dirty="0">
                <a:sym typeface="Wingdings" panose="05000000000000000000" pitchFamily="2" charset="2"/>
              </a:rPr>
              <a:t> </a:t>
            </a:r>
            <a:r>
              <a:rPr lang="de-DE" b="0" dirty="0">
                <a:sym typeface="Wingdings" panose="05000000000000000000" pitchFamily="2" charset="2"/>
              </a:rPr>
              <a:t>C</a:t>
            </a:r>
            <a:r>
              <a:rPr lang="de-DE" dirty="0"/>
              <a:t>odezeile sorgt für eine korrekte Skalierung der Website beim ersten Aufruf auf dem mobilen Gerät</a:t>
            </a:r>
            <a:endParaRPr lang="de-DE" b="1" dirty="0"/>
          </a:p>
          <a:p>
            <a:pPr marL="171450" indent="-171450">
              <a:buFontTx/>
              <a:buChar char="-"/>
            </a:pPr>
            <a:r>
              <a:rPr lang="de-DE" b="1" dirty="0"/>
              <a:t>BODY </a:t>
            </a:r>
            <a:r>
              <a:rPr lang="de-DE" b="1" dirty="0">
                <a:sym typeface="Wingdings" panose="05000000000000000000" pitchFamily="2" charset="2"/>
              </a:rPr>
              <a:t> </a:t>
            </a:r>
            <a:r>
              <a:rPr lang="de-DE" b="0" dirty="0">
                <a:sym typeface="Wingdings" panose="05000000000000000000" pitchFamily="2" charset="2"/>
              </a:rPr>
              <a:t>im Körper befinden sich Inhalte, die auf der Webseite angezeigt werden sollen</a:t>
            </a: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093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In HTML wird ein Element über  Start-Tag u. End-Tag definiert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Innerhalb der Tags befindet sich der Content </a:t>
            </a:r>
            <a:r>
              <a:rPr lang="de-DE" b="0" dirty="0">
                <a:sym typeface="Wingdings" panose="05000000000000000000" pitchFamily="2" charset="2"/>
              </a:rPr>
              <a:t> der später sichtbarer Bereich auf einer Seite</a:t>
            </a:r>
          </a:p>
          <a:p>
            <a:pPr marL="171450" indent="-171450">
              <a:buFontTx/>
              <a:buChar char="-"/>
            </a:pPr>
            <a:r>
              <a:rPr lang="de-DE" dirty="0"/>
              <a:t>Einige Elemente müssen nicht geschlossen werden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z.B. &lt;</a:t>
            </a:r>
            <a:r>
              <a:rPr lang="de-DE" dirty="0" err="1"/>
              <a:t>img</a:t>
            </a:r>
            <a:r>
              <a:rPr lang="de-DE" dirty="0"/>
              <a:t>&gt;-Tag</a:t>
            </a: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137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-Folie zeigt ein paar HTML Elemente, die durch Tags markiert sind</a:t>
            </a:r>
          </a:p>
          <a:p>
            <a:pPr marL="0" indent="0">
              <a:buFontTx/>
              <a:buNone/>
            </a:pPr>
            <a:r>
              <a:rPr lang="de-DE" dirty="0"/>
              <a:t>-Elemente sorgen für übersichtliche u. semantische Struktur</a:t>
            </a:r>
          </a:p>
          <a:p>
            <a:pPr marL="0" indent="0">
              <a:buFontTx/>
              <a:buNone/>
            </a:pPr>
            <a:r>
              <a:rPr lang="de-DE" dirty="0"/>
              <a:t>-jedes HTML Element hat bestimmten Verwendungszweck z.B.</a:t>
            </a:r>
          </a:p>
          <a:p>
            <a:pPr marL="0" indent="0">
              <a:buFontTx/>
              <a:buNone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b="1" dirty="0"/>
              <a:t>header</a:t>
            </a:r>
            <a:r>
              <a:rPr lang="de-DE" dirty="0"/>
              <a:t>-Element enthält den sichtbaren Kopfbereich einer Webseite z.B. Logo, Navigation etc.</a:t>
            </a:r>
          </a:p>
          <a:p>
            <a:pPr marL="0" indent="0">
              <a:buFontTx/>
              <a:buNone/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b="1" dirty="0" err="1">
                <a:sym typeface="Wingdings" panose="05000000000000000000" pitchFamily="2" charset="2"/>
              </a:rPr>
              <a:t>img</a:t>
            </a:r>
            <a:r>
              <a:rPr lang="de-DE" dirty="0">
                <a:sym typeface="Wingdings" panose="05000000000000000000" pitchFamily="2" charset="2"/>
              </a:rPr>
              <a:t>-Element </a:t>
            </a:r>
            <a:r>
              <a:rPr lang="de-DE" dirty="0"/>
              <a:t>ermöglicht es, Bilddateien in einem Dokument darzustellen, Besonderheit kein </a:t>
            </a:r>
            <a:r>
              <a:rPr lang="de-DE" dirty="0" err="1"/>
              <a:t>closing</a:t>
            </a:r>
            <a:r>
              <a:rPr lang="de-DE" dirty="0"/>
              <a:t> Tag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dirty="0">
                <a:sym typeface="Wingdings" panose="05000000000000000000" pitchFamily="2" charset="2"/>
              </a:rPr>
              <a:t>	 </a:t>
            </a:r>
            <a:r>
              <a:rPr lang="de-DE" b="1" dirty="0" err="1">
                <a:sym typeface="Wingdings" panose="05000000000000000000" pitchFamily="2" charset="2"/>
              </a:rPr>
              <a:t>ul</a:t>
            </a:r>
            <a:r>
              <a:rPr lang="de-DE" b="1" dirty="0">
                <a:sym typeface="Wingdings" panose="05000000000000000000" pitchFamily="2" charset="2"/>
              </a:rPr>
              <a:t>-</a:t>
            </a:r>
            <a:r>
              <a:rPr lang="de-DE" b="0" dirty="0">
                <a:sym typeface="Wingdings" panose="05000000000000000000" pitchFamily="2" charset="2"/>
              </a:rPr>
              <a:t>Element ungeordnete Liste</a:t>
            </a: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b="1" dirty="0">
                <a:sym typeface="Wingdings" panose="05000000000000000000" pitchFamily="2" charset="2"/>
              </a:rPr>
              <a:t>li</a:t>
            </a:r>
            <a:r>
              <a:rPr lang="de-DE" b="0" dirty="0">
                <a:sym typeface="Wingdings" panose="05000000000000000000" pitchFamily="2" charset="2"/>
              </a:rPr>
              <a:t>-Element repräsentiert einzelnes Element einer ungeordneten/geordneten Liste</a:t>
            </a:r>
          </a:p>
          <a:p>
            <a:pPr marL="0" indent="0">
              <a:buFontTx/>
              <a:buNone/>
            </a:pPr>
            <a:endParaRPr lang="de-DE" b="0" dirty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de-DE" b="0" dirty="0">
                <a:sym typeface="Wingdings" panose="05000000000000000000" pitchFamily="2" charset="2"/>
              </a:rPr>
              <a:t>-Speziell im HTML5 wurden neue Elemente eingeführt z.B.</a:t>
            </a:r>
          </a:p>
          <a:p>
            <a:pPr marL="0" indent="0">
              <a:buFontTx/>
              <a:buNone/>
            </a:pPr>
            <a:r>
              <a:rPr lang="de-DE" b="1" dirty="0">
                <a:sym typeface="Wingdings" panose="05000000000000000000" pitchFamily="2" charset="2"/>
              </a:rPr>
              <a:t>	 </a:t>
            </a:r>
            <a:r>
              <a:rPr lang="de-DE" b="1" dirty="0" err="1">
                <a:sym typeface="Wingdings" panose="05000000000000000000" pitchFamily="2" charset="2"/>
              </a:rPr>
              <a:t>footer</a:t>
            </a:r>
            <a:r>
              <a:rPr lang="de-DE" b="1" dirty="0">
                <a:sym typeface="Wingdings" panose="05000000000000000000" pitchFamily="2" charset="2"/>
              </a:rPr>
              <a:t> </a:t>
            </a:r>
            <a:r>
              <a:rPr lang="de-DE" dirty="0"/>
              <a:t>repräsentiert eine Fußzeile</a:t>
            </a:r>
          </a:p>
          <a:p>
            <a:pPr marL="0" indent="0">
              <a:buFontTx/>
              <a:buNone/>
            </a:pPr>
            <a:r>
              <a:rPr lang="de-DE" b="1" dirty="0">
                <a:sym typeface="Wingdings" panose="05000000000000000000" pitchFamily="2" charset="2"/>
              </a:rPr>
              <a:t>	 </a:t>
            </a:r>
            <a:r>
              <a:rPr lang="de-DE" b="1" dirty="0" err="1">
                <a:sym typeface="Wingdings" panose="05000000000000000000" pitchFamily="2" charset="2"/>
              </a:rPr>
              <a:t>Aside</a:t>
            </a:r>
            <a:r>
              <a:rPr lang="de-DE" b="1" dirty="0">
                <a:sym typeface="Wingdings" panose="05000000000000000000" pitchFamily="2" charset="2"/>
              </a:rPr>
              <a:t> </a:t>
            </a:r>
            <a:r>
              <a:rPr lang="de-DE" dirty="0"/>
              <a:t>repräsentiert eine Sektion einer Seite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366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="0" dirty="0"/>
              <a:t>Einige Elemente in HTML haben Attribute</a:t>
            </a:r>
          </a:p>
          <a:p>
            <a:pPr marL="171450" indent="-171450">
              <a:buFontTx/>
              <a:buChar char="-"/>
            </a:pPr>
            <a:r>
              <a:rPr lang="de-DE" b="0" dirty="0"/>
              <a:t>Attribute geben einem Element zusätzliche Werte</a:t>
            </a:r>
          </a:p>
          <a:p>
            <a:pPr marL="0" indent="0">
              <a:buFontTx/>
              <a:buNone/>
            </a:pPr>
            <a:r>
              <a:rPr lang="de-DE" b="0" dirty="0">
                <a:sym typeface="Wingdings" panose="05000000000000000000" pitchFamily="2" charset="2"/>
              </a:rPr>
              <a:t> </a:t>
            </a:r>
            <a:r>
              <a:rPr lang="de-DE" b="1" dirty="0">
                <a:sym typeface="Wingdings" panose="05000000000000000000" pitchFamily="2" charset="2"/>
              </a:rPr>
              <a:t>a- Element </a:t>
            </a:r>
            <a:r>
              <a:rPr lang="de-DE" dirty="0"/>
              <a:t>definiert einen Hyperlink,</a:t>
            </a:r>
            <a:endParaRPr lang="de-DE" b="1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b="1" dirty="0" err="1">
                <a:sym typeface="Wingdings" panose="05000000000000000000" pitchFamily="2" charset="2"/>
              </a:rPr>
              <a:t>href</a:t>
            </a:r>
            <a:r>
              <a:rPr lang="de-DE" b="0" dirty="0">
                <a:sym typeface="Wingdings" panose="05000000000000000000" pitchFamily="2" charset="2"/>
              </a:rPr>
              <a:t> </a:t>
            </a:r>
            <a:r>
              <a:rPr lang="de-DE" dirty="0"/>
              <a:t>Gibt die URL einer verknüpften Ressource an.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de-DE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de-DE" dirty="0"/>
              <a:t>!!HTML Präsentation zu Ende </a:t>
            </a:r>
            <a:r>
              <a:rPr lang="de-DE" dirty="0">
                <a:sym typeface="Wingdings" panose="05000000000000000000" pitchFamily="2" charset="2"/>
              </a:rPr>
              <a:t> Jetzt HTML Teil </a:t>
            </a:r>
            <a:r>
              <a:rPr lang="de-DE" dirty="0" err="1">
                <a:sym typeface="Wingdings" panose="05000000000000000000" pitchFamily="2" charset="2"/>
              </a:rPr>
              <a:t>coden</a:t>
            </a:r>
            <a:endParaRPr lang="de-DE" dirty="0"/>
          </a:p>
          <a:p>
            <a:pPr marL="0" indent="0">
              <a:buFont typeface="Wingdings" panose="05000000000000000000" pitchFamily="2" charset="2"/>
              <a:buNone/>
            </a:pP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345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 CSS Kurzform für etwa: Kaskadierende Stildefinitionen (Cascading Style Sheets) </a:t>
            </a:r>
          </a:p>
          <a:p>
            <a:pPr marL="171450" indent="-171450">
              <a:buFontTx/>
              <a:buChar char="-"/>
            </a:pPr>
            <a:r>
              <a:rPr lang="de-DE" dirty="0"/>
              <a:t>ist eine</a:t>
            </a:r>
            <a:r>
              <a:rPr lang="de-DE" b="1" dirty="0"/>
              <a:t> </a:t>
            </a:r>
            <a:r>
              <a:rPr lang="de-DE" b="0" dirty="0"/>
              <a:t>Layout-</a:t>
            </a:r>
            <a:r>
              <a:rPr lang="de-DE" dirty="0"/>
              <a:t> und </a:t>
            </a:r>
            <a:r>
              <a:rPr lang="de-DE" b="0" i="0" dirty="0"/>
              <a:t>Formatierungssprache</a:t>
            </a:r>
          </a:p>
          <a:p>
            <a:pPr marL="171450" indent="-171450">
              <a:buFontTx/>
              <a:buChar char="-"/>
            </a:pPr>
            <a:r>
              <a:rPr lang="de-DE" dirty="0"/>
              <a:t>Z.B. Farbe von Text ändern oder Rahmen um Boxen hinzufügen</a:t>
            </a:r>
            <a:endParaRPr lang="de-DE" b="0" i="0" dirty="0"/>
          </a:p>
          <a:p>
            <a:r>
              <a:rPr lang="de-DE" dirty="0"/>
              <a:t>- HTML beschreibt die Struktur einer Webseite während CSS die visuelle Erscheinung definiert.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42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CSS-Regel besteht aus drei Elementen, einem </a:t>
            </a:r>
            <a:r>
              <a:rPr lang="de-DE" i="1" dirty="0"/>
              <a:t>Selektor</a:t>
            </a:r>
            <a:r>
              <a:rPr lang="de-DE" dirty="0"/>
              <a:t>, einer </a:t>
            </a:r>
            <a:r>
              <a:rPr lang="de-DE" i="1" dirty="0"/>
              <a:t>Eigenschaft</a:t>
            </a:r>
            <a:r>
              <a:rPr lang="de-DE" dirty="0"/>
              <a:t> und einem </a:t>
            </a:r>
            <a:r>
              <a:rPr lang="de-DE" i="1" dirty="0"/>
              <a:t>Wert</a:t>
            </a:r>
          </a:p>
          <a:p>
            <a:pPr marL="171450" indent="-171450">
              <a:buFontTx/>
              <a:buChar char="-"/>
            </a:pPr>
            <a:r>
              <a:rPr lang="de-DE" b="0" i="0" dirty="0"/>
              <a:t>Regel besagt, dass alle h2 Elemente die </a:t>
            </a:r>
            <a:r>
              <a:rPr lang="de-DE" dirty="0"/>
              <a:t>Hintergrundfarbe von #607d8b erhalten</a:t>
            </a:r>
          </a:p>
          <a:p>
            <a:pPr marL="171450" indent="-171450">
              <a:buFontTx/>
              <a:buChar char="-"/>
            </a:pPr>
            <a:endParaRPr lang="de-DE" b="0" i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0762F-17C3-42A0-B4D1-9F18CDA6417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860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6"/>
          <p:cNvSpPr>
            <a:spLocks noGrp="1"/>
          </p:cNvSpPr>
          <p:nvPr>
            <p:ph type="title" hasCustomPrompt="1"/>
          </p:nvPr>
        </p:nvSpPr>
        <p:spPr>
          <a:xfrm>
            <a:off x="468000" y="3795886"/>
            <a:ext cx="8208000" cy="576064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2800" b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de-DE" dirty="0"/>
              <a:t>Titel eingeben</a:t>
            </a:r>
          </a:p>
        </p:txBody>
      </p:sp>
      <p:grpSp>
        <p:nvGrpSpPr>
          <p:cNvPr id="22" name="Gruppieren 21"/>
          <p:cNvGrpSpPr/>
          <p:nvPr userDrawn="1"/>
        </p:nvGrpSpPr>
        <p:grpSpPr>
          <a:xfrm>
            <a:off x="467772" y="2084077"/>
            <a:ext cx="8208456" cy="975347"/>
            <a:chOff x="331788" y="4068763"/>
            <a:chExt cx="6199187" cy="736601"/>
          </a:xfrm>
        </p:grpSpPr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331788" y="4068763"/>
              <a:ext cx="554037" cy="736600"/>
            </a:xfrm>
            <a:custGeom>
              <a:avLst/>
              <a:gdLst>
                <a:gd name="T0" fmla="*/ 0 w 349"/>
                <a:gd name="T1" fmla="*/ 0 h 464"/>
                <a:gd name="T2" fmla="*/ 0 w 349"/>
                <a:gd name="T3" fmla="*/ 464 h 464"/>
                <a:gd name="T4" fmla="*/ 63 w 349"/>
                <a:gd name="T5" fmla="*/ 464 h 464"/>
                <a:gd name="T6" fmla="*/ 349 w 349"/>
                <a:gd name="T7" fmla="*/ 0 h 464"/>
                <a:gd name="T8" fmla="*/ 0 w 349"/>
                <a:gd name="T9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64">
                  <a:moveTo>
                    <a:pt x="0" y="0"/>
                  </a:moveTo>
                  <a:lnTo>
                    <a:pt x="0" y="464"/>
                  </a:lnTo>
                  <a:lnTo>
                    <a:pt x="63" y="464"/>
                  </a:lnTo>
                  <a:lnTo>
                    <a:pt x="3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00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+mj-lt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736600" y="4068763"/>
              <a:ext cx="400050" cy="488950"/>
            </a:xfrm>
            <a:custGeom>
              <a:avLst/>
              <a:gdLst>
                <a:gd name="T0" fmla="*/ 0 w 107"/>
                <a:gd name="T1" fmla="*/ 130 h 130"/>
                <a:gd name="T2" fmla="*/ 107 w 107"/>
                <a:gd name="T3" fmla="*/ 117 h 130"/>
                <a:gd name="T4" fmla="*/ 107 w 107"/>
                <a:gd name="T5" fmla="*/ 88 h 130"/>
                <a:gd name="T6" fmla="*/ 107 w 107"/>
                <a:gd name="T7" fmla="*/ 88 h 130"/>
                <a:gd name="T8" fmla="*/ 107 w 107"/>
                <a:gd name="T9" fmla="*/ 0 h 130"/>
                <a:gd name="T10" fmla="*/ 80 w 107"/>
                <a:gd name="T11" fmla="*/ 0 h 130"/>
                <a:gd name="T12" fmla="*/ 0 w 107"/>
                <a:gd name="T13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30">
                  <a:moveTo>
                    <a:pt x="0" y="130"/>
                  </a:moveTo>
                  <a:cubicBezTo>
                    <a:pt x="43" y="115"/>
                    <a:pt x="86" y="116"/>
                    <a:pt x="107" y="117"/>
                  </a:cubicBezTo>
                  <a:cubicBezTo>
                    <a:pt x="107" y="88"/>
                    <a:pt x="107" y="88"/>
                    <a:pt x="107" y="88"/>
                  </a:cubicBezTo>
                  <a:cubicBezTo>
                    <a:pt x="107" y="88"/>
                    <a:pt x="107" y="88"/>
                    <a:pt x="107" y="88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80" y="0"/>
                    <a:pt x="80" y="0"/>
                    <a:pt x="80" y="0"/>
                  </a:cubicBezTo>
                  <a:lnTo>
                    <a:pt x="0" y="130"/>
                  </a:lnTo>
                  <a:close/>
                </a:path>
              </a:pathLst>
            </a:custGeom>
            <a:solidFill>
              <a:srgbClr val="36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+mj-lt"/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590550" y="4516438"/>
              <a:ext cx="546100" cy="288925"/>
            </a:xfrm>
            <a:custGeom>
              <a:avLst/>
              <a:gdLst>
                <a:gd name="T0" fmla="*/ 146 w 146"/>
                <a:gd name="T1" fmla="*/ 0 h 77"/>
                <a:gd name="T2" fmla="*/ 6 w 146"/>
                <a:gd name="T3" fmla="*/ 64 h 77"/>
                <a:gd name="T4" fmla="*/ 5 w 146"/>
                <a:gd name="T5" fmla="*/ 65 h 77"/>
                <a:gd name="T6" fmla="*/ 0 w 146"/>
                <a:gd name="T7" fmla="*/ 77 h 77"/>
                <a:gd name="T8" fmla="*/ 146 w 146"/>
                <a:gd name="T9" fmla="*/ 77 h 77"/>
                <a:gd name="T10" fmla="*/ 146 w 146"/>
                <a:gd name="T11" fmla="*/ 64 h 77"/>
                <a:gd name="T12" fmla="*/ 146 w 146"/>
                <a:gd name="T13" fmla="*/ 64 h 77"/>
                <a:gd name="T14" fmla="*/ 146 w 146"/>
                <a:gd name="T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77">
                  <a:moveTo>
                    <a:pt x="146" y="0"/>
                  </a:moveTo>
                  <a:cubicBezTo>
                    <a:pt x="116" y="3"/>
                    <a:pt x="35" y="17"/>
                    <a:pt x="6" y="64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3" y="69"/>
                    <a:pt x="1" y="73"/>
                    <a:pt x="0" y="77"/>
                  </a:cubicBezTo>
                  <a:cubicBezTo>
                    <a:pt x="146" y="77"/>
                    <a:pt x="146" y="77"/>
                    <a:pt x="146" y="77"/>
                  </a:cubicBezTo>
                  <a:cubicBezTo>
                    <a:pt x="146" y="64"/>
                    <a:pt x="146" y="64"/>
                    <a:pt x="146" y="64"/>
                  </a:cubicBezTo>
                  <a:cubicBezTo>
                    <a:pt x="146" y="64"/>
                    <a:pt x="146" y="64"/>
                    <a:pt x="146" y="64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36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+mj-lt"/>
              </a:endParaRPr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1298575" y="4216401"/>
              <a:ext cx="690562" cy="588963"/>
            </a:xfrm>
            <a:custGeom>
              <a:avLst/>
              <a:gdLst>
                <a:gd name="T0" fmla="*/ 203 w 435"/>
                <a:gd name="T1" fmla="*/ 0 h 371"/>
                <a:gd name="T2" fmla="*/ 0 w 435"/>
                <a:gd name="T3" fmla="*/ 371 h 371"/>
                <a:gd name="T4" fmla="*/ 50 w 435"/>
                <a:gd name="T5" fmla="*/ 371 h 371"/>
                <a:gd name="T6" fmla="*/ 109 w 435"/>
                <a:gd name="T7" fmla="*/ 260 h 371"/>
                <a:gd name="T8" fmla="*/ 326 w 435"/>
                <a:gd name="T9" fmla="*/ 260 h 371"/>
                <a:gd name="T10" fmla="*/ 387 w 435"/>
                <a:gd name="T11" fmla="*/ 371 h 371"/>
                <a:gd name="T12" fmla="*/ 435 w 435"/>
                <a:gd name="T13" fmla="*/ 371 h 371"/>
                <a:gd name="T14" fmla="*/ 236 w 435"/>
                <a:gd name="T15" fmla="*/ 0 h 371"/>
                <a:gd name="T16" fmla="*/ 203 w 435"/>
                <a:gd name="T17" fmla="*/ 0 h 371"/>
                <a:gd name="T18" fmla="*/ 130 w 435"/>
                <a:gd name="T19" fmla="*/ 217 h 371"/>
                <a:gd name="T20" fmla="*/ 220 w 435"/>
                <a:gd name="T21" fmla="*/ 54 h 371"/>
                <a:gd name="T22" fmla="*/ 305 w 435"/>
                <a:gd name="T23" fmla="*/ 217 h 371"/>
                <a:gd name="T24" fmla="*/ 130 w 435"/>
                <a:gd name="T25" fmla="*/ 217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5" h="371">
                  <a:moveTo>
                    <a:pt x="203" y="0"/>
                  </a:moveTo>
                  <a:lnTo>
                    <a:pt x="0" y="371"/>
                  </a:lnTo>
                  <a:lnTo>
                    <a:pt x="50" y="371"/>
                  </a:lnTo>
                  <a:lnTo>
                    <a:pt x="109" y="260"/>
                  </a:lnTo>
                  <a:lnTo>
                    <a:pt x="326" y="260"/>
                  </a:lnTo>
                  <a:lnTo>
                    <a:pt x="387" y="371"/>
                  </a:lnTo>
                  <a:lnTo>
                    <a:pt x="435" y="371"/>
                  </a:lnTo>
                  <a:lnTo>
                    <a:pt x="236" y="0"/>
                  </a:lnTo>
                  <a:lnTo>
                    <a:pt x="203" y="0"/>
                  </a:lnTo>
                  <a:close/>
                  <a:moveTo>
                    <a:pt x="130" y="217"/>
                  </a:moveTo>
                  <a:lnTo>
                    <a:pt x="220" y="54"/>
                  </a:lnTo>
                  <a:lnTo>
                    <a:pt x="305" y="217"/>
                  </a:lnTo>
                  <a:lnTo>
                    <a:pt x="130" y="217"/>
                  </a:lnTo>
                  <a:close/>
                </a:path>
              </a:pathLst>
            </a:custGeom>
            <a:solidFill>
              <a:srgbClr val="36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+mj-lt"/>
              </a:endParaRPr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auto">
            <a:xfrm>
              <a:off x="2071688" y="4216401"/>
              <a:ext cx="600075" cy="588963"/>
            </a:xfrm>
            <a:custGeom>
              <a:avLst/>
              <a:gdLst>
                <a:gd name="T0" fmla="*/ 149 w 160"/>
                <a:gd name="T1" fmla="*/ 120 h 157"/>
                <a:gd name="T2" fmla="*/ 143 w 160"/>
                <a:gd name="T3" fmla="*/ 93 h 157"/>
                <a:gd name="T4" fmla="*/ 127 w 160"/>
                <a:gd name="T5" fmla="*/ 80 h 157"/>
                <a:gd name="T6" fmla="*/ 142 w 160"/>
                <a:gd name="T7" fmla="*/ 68 h 157"/>
                <a:gd name="T8" fmla="*/ 151 w 160"/>
                <a:gd name="T9" fmla="*/ 43 h 157"/>
                <a:gd name="T10" fmla="*/ 133 w 160"/>
                <a:gd name="T11" fmla="*/ 10 h 157"/>
                <a:gd name="T12" fmla="*/ 86 w 160"/>
                <a:gd name="T13" fmla="*/ 0 h 157"/>
                <a:gd name="T14" fmla="*/ 0 w 160"/>
                <a:gd name="T15" fmla="*/ 0 h 157"/>
                <a:gd name="T16" fmla="*/ 0 w 160"/>
                <a:gd name="T17" fmla="*/ 157 h 157"/>
                <a:gd name="T18" fmla="*/ 18 w 160"/>
                <a:gd name="T19" fmla="*/ 157 h 157"/>
                <a:gd name="T20" fmla="*/ 18 w 160"/>
                <a:gd name="T21" fmla="*/ 89 h 157"/>
                <a:gd name="T22" fmla="*/ 85 w 160"/>
                <a:gd name="T23" fmla="*/ 89 h 157"/>
                <a:gd name="T24" fmla="*/ 124 w 160"/>
                <a:gd name="T25" fmla="*/ 98 h 157"/>
                <a:gd name="T26" fmla="*/ 131 w 160"/>
                <a:gd name="T27" fmla="*/ 120 h 157"/>
                <a:gd name="T28" fmla="*/ 136 w 160"/>
                <a:gd name="T29" fmla="*/ 153 h 157"/>
                <a:gd name="T30" fmla="*/ 137 w 160"/>
                <a:gd name="T31" fmla="*/ 157 h 157"/>
                <a:gd name="T32" fmla="*/ 160 w 160"/>
                <a:gd name="T33" fmla="*/ 157 h 157"/>
                <a:gd name="T34" fmla="*/ 154 w 160"/>
                <a:gd name="T35" fmla="*/ 148 h 157"/>
                <a:gd name="T36" fmla="*/ 149 w 160"/>
                <a:gd name="T37" fmla="*/ 120 h 157"/>
                <a:gd name="T38" fmla="*/ 120 w 160"/>
                <a:gd name="T39" fmla="*/ 64 h 157"/>
                <a:gd name="T40" fmla="*/ 85 w 160"/>
                <a:gd name="T41" fmla="*/ 72 h 157"/>
                <a:gd name="T42" fmla="*/ 18 w 160"/>
                <a:gd name="T43" fmla="*/ 72 h 157"/>
                <a:gd name="T44" fmla="*/ 18 w 160"/>
                <a:gd name="T45" fmla="*/ 17 h 157"/>
                <a:gd name="T46" fmla="*/ 88 w 160"/>
                <a:gd name="T47" fmla="*/ 17 h 157"/>
                <a:gd name="T48" fmla="*/ 133 w 160"/>
                <a:gd name="T49" fmla="*/ 43 h 157"/>
                <a:gd name="T50" fmla="*/ 120 w 160"/>
                <a:gd name="T51" fmla="*/ 6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0" h="157">
                  <a:moveTo>
                    <a:pt x="149" y="120"/>
                  </a:moveTo>
                  <a:cubicBezTo>
                    <a:pt x="149" y="108"/>
                    <a:pt x="147" y="99"/>
                    <a:pt x="143" y="93"/>
                  </a:cubicBezTo>
                  <a:cubicBezTo>
                    <a:pt x="139" y="87"/>
                    <a:pt x="134" y="83"/>
                    <a:pt x="127" y="80"/>
                  </a:cubicBezTo>
                  <a:cubicBezTo>
                    <a:pt x="133" y="76"/>
                    <a:pt x="138" y="73"/>
                    <a:pt x="142" y="68"/>
                  </a:cubicBezTo>
                  <a:cubicBezTo>
                    <a:pt x="148" y="60"/>
                    <a:pt x="151" y="52"/>
                    <a:pt x="151" y="43"/>
                  </a:cubicBezTo>
                  <a:cubicBezTo>
                    <a:pt x="150" y="28"/>
                    <a:pt x="144" y="17"/>
                    <a:pt x="133" y="10"/>
                  </a:cubicBezTo>
                  <a:cubicBezTo>
                    <a:pt x="123" y="3"/>
                    <a:pt x="107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8" y="157"/>
                    <a:pt x="18" y="157"/>
                    <a:pt x="18" y="15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85" y="89"/>
                    <a:pt x="85" y="89"/>
                    <a:pt x="85" y="89"/>
                  </a:cubicBezTo>
                  <a:cubicBezTo>
                    <a:pt x="110" y="89"/>
                    <a:pt x="120" y="94"/>
                    <a:pt x="124" y="98"/>
                  </a:cubicBezTo>
                  <a:cubicBezTo>
                    <a:pt x="129" y="101"/>
                    <a:pt x="131" y="109"/>
                    <a:pt x="131" y="120"/>
                  </a:cubicBezTo>
                  <a:cubicBezTo>
                    <a:pt x="131" y="133"/>
                    <a:pt x="133" y="144"/>
                    <a:pt x="136" y="153"/>
                  </a:cubicBezTo>
                  <a:cubicBezTo>
                    <a:pt x="137" y="157"/>
                    <a:pt x="137" y="157"/>
                    <a:pt x="137" y="157"/>
                  </a:cubicBezTo>
                  <a:cubicBezTo>
                    <a:pt x="160" y="157"/>
                    <a:pt x="160" y="157"/>
                    <a:pt x="160" y="157"/>
                  </a:cubicBezTo>
                  <a:cubicBezTo>
                    <a:pt x="154" y="148"/>
                    <a:pt x="154" y="148"/>
                    <a:pt x="154" y="148"/>
                  </a:cubicBezTo>
                  <a:cubicBezTo>
                    <a:pt x="151" y="142"/>
                    <a:pt x="149" y="133"/>
                    <a:pt x="149" y="120"/>
                  </a:cubicBezTo>
                  <a:close/>
                  <a:moveTo>
                    <a:pt x="120" y="64"/>
                  </a:moveTo>
                  <a:cubicBezTo>
                    <a:pt x="111" y="70"/>
                    <a:pt x="100" y="72"/>
                    <a:pt x="85" y="7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132" y="17"/>
                    <a:pt x="133" y="37"/>
                    <a:pt x="133" y="43"/>
                  </a:cubicBezTo>
                  <a:cubicBezTo>
                    <a:pt x="133" y="53"/>
                    <a:pt x="129" y="59"/>
                    <a:pt x="120" y="64"/>
                  </a:cubicBezTo>
                  <a:close/>
                </a:path>
              </a:pathLst>
            </a:custGeom>
            <a:solidFill>
              <a:srgbClr val="36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+mj-lt"/>
              </a:endParaRP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2798763" y="4216401"/>
              <a:ext cx="68262" cy="588963"/>
            </a:xfrm>
            <a:prstGeom prst="rect">
              <a:avLst/>
            </a:prstGeom>
            <a:solidFill>
              <a:srgbClr val="36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+mj-lt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2978150" y="4216401"/>
              <a:ext cx="600075" cy="588963"/>
            </a:xfrm>
            <a:custGeom>
              <a:avLst/>
              <a:gdLst>
                <a:gd name="T0" fmla="*/ 0 w 378"/>
                <a:gd name="T1" fmla="*/ 40 h 371"/>
                <a:gd name="T2" fmla="*/ 168 w 378"/>
                <a:gd name="T3" fmla="*/ 40 h 371"/>
                <a:gd name="T4" fmla="*/ 168 w 378"/>
                <a:gd name="T5" fmla="*/ 371 h 371"/>
                <a:gd name="T6" fmla="*/ 211 w 378"/>
                <a:gd name="T7" fmla="*/ 371 h 371"/>
                <a:gd name="T8" fmla="*/ 211 w 378"/>
                <a:gd name="T9" fmla="*/ 40 h 371"/>
                <a:gd name="T10" fmla="*/ 378 w 378"/>
                <a:gd name="T11" fmla="*/ 40 h 371"/>
                <a:gd name="T12" fmla="*/ 378 w 378"/>
                <a:gd name="T13" fmla="*/ 0 h 371"/>
                <a:gd name="T14" fmla="*/ 0 w 378"/>
                <a:gd name="T15" fmla="*/ 0 h 371"/>
                <a:gd name="T16" fmla="*/ 0 w 378"/>
                <a:gd name="T17" fmla="*/ 4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8" h="371">
                  <a:moveTo>
                    <a:pt x="0" y="40"/>
                  </a:moveTo>
                  <a:lnTo>
                    <a:pt x="168" y="40"/>
                  </a:lnTo>
                  <a:lnTo>
                    <a:pt x="168" y="371"/>
                  </a:lnTo>
                  <a:lnTo>
                    <a:pt x="211" y="371"/>
                  </a:lnTo>
                  <a:lnTo>
                    <a:pt x="211" y="40"/>
                  </a:lnTo>
                  <a:lnTo>
                    <a:pt x="378" y="40"/>
                  </a:lnTo>
                  <a:lnTo>
                    <a:pt x="378" y="0"/>
                  </a:lnTo>
                  <a:lnTo>
                    <a:pt x="0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36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+mj-lt"/>
              </a:endParaRPr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3695700" y="4216401"/>
              <a:ext cx="603250" cy="588963"/>
            </a:xfrm>
            <a:custGeom>
              <a:avLst/>
              <a:gdLst>
                <a:gd name="T0" fmla="*/ 337 w 380"/>
                <a:gd name="T1" fmla="*/ 158 h 371"/>
                <a:gd name="T2" fmla="*/ 42 w 380"/>
                <a:gd name="T3" fmla="*/ 158 h 371"/>
                <a:gd name="T4" fmla="*/ 42 w 380"/>
                <a:gd name="T5" fmla="*/ 0 h 371"/>
                <a:gd name="T6" fmla="*/ 0 w 380"/>
                <a:gd name="T7" fmla="*/ 0 h 371"/>
                <a:gd name="T8" fmla="*/ 0 w 380"/>
                <a:gd name="T9" fmla="*/ 371 h 371"/>
                <a:gd name="T10" fmla="*/ 42 w 380"/>
                <a:gd name="T11" fmla="*/ 371 h 371"/>
                <a:gd name="T12" fmla="*/ 42 w 380"/>
                <a:gd name="T13" fmla="*/ 198 h 371"/>
                <a:gd name="T14" fmla="*/ 337 w 380"/>
                <a:gd name="T15" fmla="*/ 198 h 371"/>
                <a:gd name="T16" fmla="*/ 337 w 380"/>
                <a:gd name="T17" fmla="*/ 371 h 371"/>
                <a:gd name="T18" fmla="*/ 380 w 380"/>
                <a:gd name="T19" fmla="*/ 371 h 371"/>
                <a:gd name="T20" fmla="*/ 380 w 380"/>
                <a:gd name="T21" fmla="*/ 0 h 371"/>
                <a:gd name="T22" fmla="*/ 337 w 380"/>
                <a:gd name="T23" fmla="*/ 0 h 371"/>
                <a:gd name="T24" fmla="*/ 337 w 380"/>
                <a:gd name="T25" fmla="*/ 158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0" h="371">
                  <a:moveTo>
                    <a:pt x="337" y="158"/>
                  </a:moveTo>
                  <a:lnTo>
                    <a:pt x="42" y="15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42" y="371"/>
                  </a:lnTo>
                  <a:lnTo>
                    <a:pt x="42" y="198"/>
                  </a:lnTo>
                  <a:lnTo>
                    <a:pt x="337" y="198"/>
                  </a:lnTo>
                  <a:lnTo>
                    <a:pt x="337" y="371"/>
                  </a:lnTo>
                  <a:lnTo>
                    <a:pt x="380" y="371"/>
                  </a:lnTo>
                  <a:lnTo>
                    <a:pt x="380" y="0"/>
                  </a:lnTo>
                  <a:lnTo>
                    <a:pt x="337" y="0"/>
                  </a:lnTo>
                  <a:lnTo>
                    <a:pt x="337" y="158"/>
                  </a:lnTo>
                  <a:close/>
                </a:path>
              </a:pathLst>
            </a:custGeom>
            <a:solidFill>
              <a:srgbClr val="36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+mj-lt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4456113" y="4216401"/>
              <a:ext cx="604837" cy="588963"/>
            </a:xfrm>
            <a:custGeom>
              <a:avLst/>
              <a:gdLst>
                <a:gd name="T0" fmla="*/ 338 w 381"/>
                <a:gd name="T1" fmla="*/ 307 h 371"/>
                <a:gd name="T2" fmla="*/ 40 w 381"/>
                <a:gd name="T3" fmla="*/ 0 h 371"/>
                <a:gd name="T4" fmla="*/ 0 w 381"/>
                <a:gd name="T5" fmla="*/ 0 h 371"/>
                <a:gd name="T6" fmla="*/ 0 w 381"/>
                <a:gd name="T7" fmla="*/ 371 h 371"/>
                <a:gd name="T8" fmla="*/ 43 w 381"/>
                <a:gd name="T9" fmla="*/ 371 h 371"/>
                <a:gd name="T10" fmla="*/ 43 w 381"/>
                <a:gd name="T11" fmla="*/ 61 h 371"/>
                <a:gd name="T12" fmla="*/ 340 w 381"/>
                <a:gd name="T13" fmla="*/ 371 h 371"/>
                <a:gd name="T14" fmla="*/ 381 w 381"/>
                <a:gd name="T15" fmla="*/ 371 h 371"/>
                <a:gd name="T16" fmla="*/ 381 w 381"/>
                <a:gd name="T17" fmla="*/ 0 h 371"/>
                <a:gd name="T18" fmla="*/ 338 w 381"/>
                <a:gd name="T19" fmla="*/ 0 h 371"/>
                <a:gd name="T20" fmla="*/ 338 w 381"/>
                <a:gd name="T21" fmla="*/ 307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371">
                  <a:moveTo>
                    <a:pt x="338" y="307"/>
                  </a:moveTo>
                  <a:lnTo>
                    <a:pt x="40" y="0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43" y="371"/>
                  </a:lnTo>
                  <a:lnTo>
                    <a:pt x="43" y="61"/>
                  </a:lnTo>
                  <a:lnTo>
                    <a:pt x="340" y="371"/>
                  </a:lnTo>
                  <a:lnTo>
                    <a:pt x="381" y="371"/>
                  </a:lnTo>
                  <a:lnTo>
                    <a:pt x="381" y="0"/>
                  </a:lnTo>
                  <a:lnTo>
                    <a:pt x="338" y="0"/>
                  </a:lnTo>
                  <a:lnTo>
                    <a:pt x="338" y="307"/>
                  </a:lnTo>
                  <a:close/>
                </a:path>
              </a:pathLst>
            </a:custGeom>
            <a:solidFill>
              <a:srgbClr val="36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+mj-lt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5218113" y="4216401"/>
              <a:ext cx="539750" cy="588963"/>
            </a:xfrm>
            <a:custGeom>
              <a:avLst/>
              <a:gdLst>
                <a:gd name="T0" fmla="*/ 42 w 340"/>
                <a:gd name="T1" fmla="*/ 198 h 371"/>
                <a:gd name="T2" fmla="*/ 321 w 340"/>
                <a:gd name="T3" fmla="*/ 198 h 371"/>
                <a:gd name="T4" fmla="*/ 321 w 340"/>
                <a:gd name="T5" fmla="*/ 158 h 371"/>
                <a:gd name="T6" fmla="*/ 42 w 340"/>
                <a:gd name="T7" fmla="*/ 158 h 371"/>
                <a:gd name="T8" fmla="*/ 42 w 340"/>
                <a:gd name="T9" fmla="*/ 40 h 371"/>
                <a:gd name="T10" fmla="*/ 338 w 340"/>
                <a:gd name="T11" fmla="*/ 40 h 371"/>
                <a:gd name="T12" fmla="*/ 338 w 340"/>
                <a:gd name="T13" fmla="*/ 0 h 371"/>
                <a:gd name="T14" fmla="*/ 0 w 340"/>
                <a:gd name="T15" fmla="*/ 0 h 371"/>
                <a:gd name="T16" fmla="*/ 0 w 340"/>
                <a:gd name="T17" fmla="*/ 371 h 371"/>
                <a:gd name="T18" fmla="*/ 340 w 340"/>
                <a:gd name="T19" fmla="*/ 371 h 371"/>
                <a:gd name="T20" fmla="*/ 340 w 340"/>
                <a:gd name="T21" fmla="*/ 328 h 371"/>
                <a:gd name="T22" fmla="*/ 42 w 340"/>
                <a:gd name="T23" fmla="*/ 328 h 371"/>
                <a:gd name="T24" fmla="*/ 42 w 340"/>
                <a:gd name="T25" fmla="*/ 198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0" h="371">
                  <a:moveTo>
                    <a:pt x="42" y="198"/>
                  </a:moveTo>
                  <a:lnTo>
                    <a:pt x="321" y="198"/>
                  </a:lnTo>
                  <a:lnTo>
                    <a:pt x="321" y="158"/>
                  </a:lnTo>
                  <a:lnTo>
                    <a:pt x="42" y="158"/>
                  </a:lnTo>
                  <a:lnTo>
                    <a:pt x="42" y="40"/>
                  </a:lnTo>
                  <a:lnTo>
                    <a:pt x="338" y="40"/>
                  </a:lnTo>
                  <a:lnTo>
                    <a:pt x="338" y="0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340" y="371"/>
                  </a:lnTo>
                  <a:lnTo>
                    <a:pt x="340" y="328"/>
                  </a:lnTo>
                  <a:lnTo>
                    <a:pt x="42" y="328"/>
                  </a:lnTo>
                  <a:lnTo>
                    <a:pt x="42" y="198"/>
                  </a:lnTo>
                  <a:close/>
                </a:path>
              </a:pathLst>
            </a:custGeom>
            <a:solidFill>
              <a:srgbClr val="36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+mj-lt"/>
              </a:endParaRPr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auto">
            <a:xfrm>
              <a:off x="5840413" y="4216401"/>
              <a:ext cx="690562" cy="588963"/>
            </a:xfrm>
            <a:custGeom>
              <a:avLst/>
              <a:gdLst>
                <a:gd name="T0" fmla="*/ 236 w 435"/>
                <a:gd name="T1" fmla="*/ 0 h 371"/>
                <a:gd name="T2" fmla="*/ 203 w 435"/>
                <a:gd name="T3" fmla="*/ 0 h 371"/>
                <a:gd name="T4" fmla="*/ 0 w 435"/>
                <a:gd name="T5" fmla="*/ 371 h 371"/>
                <a:gd name="T6" fmla="*/ 47 w 435"/>
                <a:gd name="T7" fmla="*/ 371 h 371"/>
                <a:gd name="T8" fmla="*/ 109 w 435"/>
                <a:gd name="T9" fmla="*/ 260 h 371"/>
                <a:gd name="T10" fmla="*/ 326 w 435"/>
                <a:gd name="T11" fmla="*/ 260 h 371"/>
                <a:gd name="T12" fmla="*/ 387 w 435"/>
                <a:gd name="T13" fmla="*/ 371 h 371"/>
                <a:gd name="T14" fmla="*/ 435 w 435"/>
                <a:gd name="T15" fmla="*/ 371 h 371"/>
                <a:gd name="T16" fmla="*/ 236 w 435"/>
                <a:gd name="T17" fmla="*/ 0 h 371"/>
                <a:gd name="T18" fmla="*/ 130 w 435"/>
                <a:gd name="T19" fmla="*/ 217 h 371"/>
                <a:gd name="T20" fmla="*/ 220 w 435"/>
                <a:gd name="T21" fmla="*/ 54 h 371"/>
                <a:gd name="T22" fmla="*/ 305 w 435"/>
                <a:gd name="T23" fmla="*/ 217 h 371"/>
                <a:gd name="T24" fmla="*/ 130 w 435"/>
                <a:gd name="T25" fmla="*/ 217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5" h="371">
                  <a:moveTo>
                    <a:pt x="236" y="0"/>
                  </a:moveTo>
                  <a:lnTo>
                    <a:pt x="203" y="0"/>
                  </a:lnTo>
                  <a:lnTo>
                    <a:pt x="0" y="371"/>
                  </a:lnTo>
                  <a:lnTo>
                    <a:pt x="47" y="371"/>
                  </a:lnTo>
                  <a:lnTo>
                    <a:pt x="109" y="260"/>
                  </a:lnTo>
                  <a:lnTo>
                    <a:pt x="326" y="260"/>
                  </a:lnTo>
                  <a:lnTo>
                    <a:pt x="387" y="371"/>
                  </a:lnTo>
                  <a:lnTo>
                    <a:pt x="435" y="371"/>
                  </a:lnTo>
                  <a:lnTo>
                    <a:pt x="236" y="0"/>
                  </a:lnTo>
                  <a:close/>
                  <a:moveTo>
                    <a:pt x="130" y="217"/>
                  </a:moveTo>
                  <a:lnTo>
                    <a:pt x="220" y="54"/>
                  </a:lnTo>
                  <a:lnTo>
                    <a:pt x="305" y="217"/>
                  </a:lnTo>
                  <a:lnTo>
                    <a:pt x="130" y="217"/>
                  </a:lnTo>
                  <a:close/>
                </a:path>
              </a:pathLst>
            </a:custGeom>
            <a:solidFill>
              <a:srgbClr val="3635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+mj-lt"/>
              </a:endParaRPr>
            </a:p>
          </p:txBody>
        </p:sp>
      </p:grp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8000" y="4371950"/>
            <a:ext cx="8208000" cy="3033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Datum eingeben</a:t>
            </a:r>
          </a:p>
        </p:txBody>
      </p:sp>
    </p:spTree>
    <p:extLst>
      <p:ext uri="{BB962C8B-B14F-4D97-AF65-F5344CB8AC3E}">
        <p14:creationId xmlns:p14="http://schemas.microsoft.com/office/powerpoint/2010/main" val="248403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-Zwischenfolie-mit-Bild-und-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07950" y="107950"/>
            <a:ext cx="8928100" cy="4927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Hier Bild für Zwischenfolie einfügen </a:t>
            </a:r>
            <a:br>
              <a:rPr lang="de-DE" dirty="0"/>
            </a:br>
            <a:r>
              <a:rPr lang="de-DE" dirty="0"/>
              <a:t>Um das Bild richtig zu Positionieren klicke auf dein Bild wähle im Menü </a:t>
            </a:r>
            <a:br>
              <a:rPr lang="de-DE" dirty="0"/>
            </a:br>
            <a:r>
              <a:rPr lang="de-DE" dirty="0"/>
              <a:t> Format Zuschneiden </a:t>
            </a:r>
            <a:br>
              <a:rPr lang="de-DE" dirty="0"/>
            </a:br>
            <a:r>
              <a:rPr lang="de-DE" dirty="0"/>
              <a:t>Nun kannst du das Bild innerhalb der Maske skalieren und verschieben</a:t>
            </a:r>
          </a:p>
          <a:p>
            <a:endParaRPr lang="de-DE" dirty="0"/>
          </a:p>
        </p:txBody>
      </p:sp>
      <p:sp>
        <p:nvSpPr>
          <p:cNvPr id="14" name="Titel 13"/>
          <p:cNvSpPr>
            <a:spLocks noGrp="1"/>
          </p:cNvSpPr>
          <p:nvPr>
            <p:ph type="title" hasCustomPrompt="1"/>
          </p:nvPr>
        </p:nvSpPr>
        <p:spPr>
          <a:xfrm>
            <a:off x="467544" y="1923678"/>
            <a:ext cx="8208912" cy="1224136"/>
          </a:xfrm>
          <a:prstGeom prst="rect">
            <a:avLst/>
          </a:prstGeom>
        </p:spPr>
        <p:txBody>
          <a:bodyPr/>
          <a:lstStyle>
            <a:lvl1pPr algn="ctr">
              <a:defRPr sz="4000"/>
            </a:lvl1pPr>
          </a:lstStyle>
          <a:p>
            <a:r>
              <a:rPr lang="de-DE" dirty="0"/>
              <a:t>Zwischenfolientitel hier </a:t>
            </a:r>
            <a:br>
              <a:rPr lang="de-DE" dirty="0"/>
            </a:br>
            <a:r>
              <a:rPr lang="de-DE" dirty="0"/>
              <a:t>eingeben</a:t>
            </a:r>
          </a:p>
        </p:txBody>
      </p:sp>
    </p:spTree>
    <p:extLst>
      <p:ext uri="{BB962C8B-B14F-4D97-AF65-F5344CB8AC3E}">
        <p14:creationId xmlns:p14="http://schemas.microsoft.com/office/powerpoint/2010/main" val="393423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einz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07950" y="107950"/>
            <a:ext cx="8928100" cy="49276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Hier Bild für Referenzeinzelfolie einfügen über das Symbol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2121924"/>
            <a:ext cx="6121400" cy="361950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/>
          <a:lstStyle>
            <a:lvl1pPr marL="0" marR="0" indent="0" algn="l" defTabSz="903288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marL="0" marR="0" indent="0" algn="l" defTabSz="903288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srgbClr val="363534"/>
                </a:solidFill>
                <a:latin typeface="+mj-lt"/>
                <a:sym typeface="Symbol" pitchFamily="18" charset="2"/>
              </a:rPr>
              <a:t>Inhalt</a:t>
            </a:r>
            <a:r>
              <a:rPr lang="de-DE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1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, </a:t>
            </a:r>
            <a:r>
              <a:rPr lang="de-DE" sz="1600" baseline="0" dirty="0" err="1">
                <a:solidFill>
                  <a:srgbClr val="363534"/>
                </a:solidFill>
                <a:latin typeface="+mj-lt"/>
                <a:sym typeface="Symbol" pitchFamily="18" charset="2"/>
              </a:rPr>
              <a:t>Lorem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</a:t>
            </a:r>
            <a:r>
              <a:rPr lang="de-DE" sz="1600" baseline="0" dirty="0" err="1">
                <a:solidFill>
                  <a:srgbClr val="363534"/>
                </a:solidFill>
                <a:latin typeface="+mj-lt"/>
                <a:sym typeface="Symbol" pitchFamily="18" charset="2"/>
              </a:rPr>
              <a:t>Ipsum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</a:t>
            </a:r>
            <a:r>
              <a:rPr lang="de-DE" sz="1600" baseline="0" dirty="0" err="1">
                <a:solidFill>
                  <a:srgbClr val="363534"/>
                </a:solidFill>
                <a:latin typeface="+mj-lt"/>
                <a:sym typeface="Symbol" pitchFamily="18" charset="2"/>
              </a:rPr>
              <a:t>dolores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dolor</a:t>
            </a:r>
            <a:endParaRPr lang="de-DE" sz="1600" b="0" kern="1200" dirty="0">
              <a:solidFill>
                <a:srgbClr val="36353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Symbol" pitchFamily="18" charset="2"/>
            </a:endParaRPr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67398" y="2662569"/>
            <a:ext cx="6696598" cy="576064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/>
          <a:lstStyle>
            <a:lvl1pPr marL="0" marR="0" indent="0" algn="l" defTabSz="903288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marL="0" marR="0" indent="0" algn="l" defTabSz="903288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srgbClr val="363534"/>
                </a:solidFill>
                <a:latin typeface="+mj-lt"/>
                <a:sym typeface="Symbol" pitchFamily="18" charset="2"/>
              </a:rPr>
              <a:t>Inhalt</a:t>
            </a:r>
            <a:r>
              <a:rPr lang="de-DE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2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, </a:t>
            </a:r>
            <a:r>
              <a:rPr lang="de-DE" sz="1600" baseline="0" dirty="0" err="1">
                <a:solidFill>
                  <a:srgbClr val="363534"/>
                </a:solidFill>
                <a:latin typeface="+mj-lt"/>
                <a:sym typeface="Symbol" pitchFamily="18" charset="2"/>
              </a:rPr>
              <a:t>Lorem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</a:t>
            </a:r>
            <a:r>
              <a:rPr lang="de-DE" sz="1600" baseline="0" dirty="0" err="1">
                <a:solidFill>
                  <a:srgbClr val="363534"/>
                </a:solidFill>
                <a:latin typeface="+mj-lt"/>
                <a:sym typeface="Symbol" pitchFamily="18" charset="2"/>
              </a:rPr>
              <a:t>Ipsum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</a:t>
            </a:r>
            <a:r>
              <a:rPr lang="de-DE" sz="1600" baseline="0" dirty="0" err="1">
                <a:solidFill>
                  <a:srgbClr val="363534"/>
                </a:solidFill>
                <a:latin typeface="+mj-lt"/>
                <a:sym typeface="Symbol" pitchFamily="18" charset="2"/>
              </a:rPr>
              <a:t>dolores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dolores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2. Zeile</a:t>
            </a:r>
            <a:endParaRPr lang="de-DE" sz="1600" b="0" kern="1200" dirty="0">
              <a:solidFill>
                <a:srgbClr val="36353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Symbol" pitchFamily="18" charset="2"/>
            </a:endParaRP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7398" y="3418633"/>
            <a:ext cx="5040112" cy="631059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/>
          <a:lstStyle>
            <a:lvl1pPr marL="0" marR="0" indent="0" algn="l" defTabSz="903288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marL="0" marR="0" indent="0" algn="l" defTabSz="903288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srgbClr val="363534"/>
                </a:solidFill>
                <a:latin typeface="+mj-lt"/>
                <a:sym typeface="Symbol" pitchFamily="18" charset="2"/>
              </a:rPr>
              <a:t>Inhalt</a:t>
            </a:r>
            <a:r>
              <a:rPr lang="de-DE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3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, </a:t>
            </a:r>
            <a:r>
              <a:rPr lang="de-DE" sz="1600" baseline="0" dirty="0" err="1">
                <a:solidFill>
                  <a:srgbClr val="363534"/>
                </a:solidFill>
                <a:latin typeface="+mj-lt"/>
                <a:sym typeface="Symbol" pitchFamily="18" charset="2"/>
              </a:rPr>
              <a:t>Lorem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</a:t>
            </a:r>
            <a:r>
              <a:rPr lang="de-DE" sz="1600" baseline="0" dirty="0" err="1">
                <a:solidFill>
                  <a:srgbClr val="363534"/>
                </a:solidFill>
                <a:latin typeface="+mj-lt"/>
                <a:sym typeface="Symbol" pitchFamily="18" charset="2"/>
              </a:rPr>
              <a:t>Ipsum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</a:t>
            </a:r>
            <a:r>
              <a:rPr lang="de-DE" sz="1600" baseline="0" dirty="0" err="1">
                <a:solidFill>
                  <a:srgbClr val="363534"/>
                </a:solidFill>
                <a:latin typeface="+mj-lt"/>
                <a:sym typeface="Symbol" pitchFamily="18" charset="2"/>
              </a:rPr>
              <a:t>dolores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2. Zeile</a:t>
            </a:r>
            <a:endParaRPr lang="de-DE" sz="1600" b="0" kern="1200" dirty="0">
              <a:solidFill>
                <a:srgbClr val="36353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Symbol" pitchFamily="18" charset="2"/>
            </a:endParaRPr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7398" y="4225884"/>
            <a:ext cx="6121400" cy="361950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/>
          <a:lstStyle>
            <a:lvl1pPr marL="0" marR="0" indent="0" algn="l" defTabSz="903288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marL="0" marR="0" indent="0" algn="l" defTabSz="903288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srgbClr val="363534"/>
                </a:solidFill>
                <a:latin typeface="+mj-lt"/>
                <a:sym typeface="Symbol" pitchFamily="18" charset="2"/>
              </a:rPr>
              <a:t>Inhalt</a:t>
            </a:r>
            <a:r>
              <a:rPr lang="de-DE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1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, </a:t>
            </a:r>
            <a:r>
              <a:rPr lang="de-DE" sz="1600" baseline="0" dirty="0" err="1">
                <a:solidFill>
                  <a:srgbClr val="363534"/>
                </a:solidFill>
                <a:latin typeface="+mj-lt"/>
                <a:sym typeface="Symbol" pitchFamily="18" charset="2"/>
              </a:rPr>
              <a:t>Lorem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</a:t>
            </a:r>
            <a:r>
              <a:rPr lang="de-DE" sz="1600" baseline="0" dirty="0" err="1">
                <a:solidFill>
                  <a:srgbClr val="363534"/>
                </a:solidFill>
                <a:latin typeface="+mj-lt"/>
                <a:sym typeface="Symbol" pitchFamily="18" charset="2"/>
              </a:rPr>
              <a:t>Ipsum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</a:t>
            </a:r>
            <a:r>
              <a:rPr lang="de-DE" sz="1600" baseline="0" dirty="0" err="1">
                <a:solidFill>
                  <a:srgbClr val="363534"/>
                </a:solidFill>
                <a:latin typeface="+mj-lt"/>
                <a:sym typeface="Symbol" pitchFamily="18" charset="2"/>
              </a:rPr>
              <a:t>dolores</a:t>
            </a:r>
            <a:r>
              <a:rPr lang="de-DE" sz="1600" baseline="0" dirty="0">
                <a:solidFill>
                  <a:srgbClr val="363534"/>
                </a:solidFill>
                <a:latin typeface="+mj-lt"/>
                <a:sym typeface="Symbol" pitchFamily="18" charset="2"/>
              </a:rPr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dolor</a:t>
            </a:r>
            <a:endParaRPr lang="de-DE" sz="1600" b="0" kern="1200" dirty="0">
              <a:solidFill>
                <a:srgbClr val="36353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Symbol" pitchFamily="18" charset="2"/>
            </a:endParaRPr>
          </a:p>
        </p:txBody>
      </p:sp>
      <p:sp>
        <p:nvSpPr>
          <p:cNvPr id="10" name="Rechteck 9"/>
          <p:cNvSpPr/>
          <p:nvPr userDrawn="1"/>
        </p:nvSpPr>
        <p:spPr>
          <a:xfrm>
            <a:off x="107504" y="465924"/>
            <a:ext cx="2160000" cy="7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Bildplatzhalter 33"/>
          <p:cNvSpPr>
            <a:spLocks noGrp="1"/>
          </p:cNvSpPr>
          <p:nvPr>
            <p:ph type="pic" sz="quarter" idx="19" hasCustomPrompt="1"/>
          </p:nvPr>
        </p:nvSpPr>
        <p:spPr>
          <a:xfrm>
            <a:off x="237654" y="607814"/>
            <a:ext cx="1871984" cy="46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de-DE" sz="1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z="10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Referenzlogo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5128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-Zitatfolie-Dunkel-mit-Ver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3"/>
          <p:cNvSpPr>
            <a:spLocks noEditPoints="1"/>
          </p:cNvSpPr>
          <p:nvPr userDrawn="1"/>
        </p:nvSpPr>
        <p:spPr bwMode="auto">
          <a:xfrm>
            <a:off x="4103904" y="826767"/>
            <a:ext cx="936192" cy="936768"/>
          </a:xfrm>
          <a:custGeom>
            <a:avLst/>
            <a:gdLst>
              <a:gd name="T0" fmla="*/ 345 w 689"/>
              <a:gd name="T1" fmla="*/ 0 h 689"/>
              <a:gd name="T2" fmla="*/ 0 w 689"/>
              <a:gd name="T3" fmla="*/ 345 h 689"/>
              <a:gd name="T4" fmla="*/ 345 w 689"/>
              <a:gd name="T5" fmla="*/ 689 h 689"/>
              <a:gd name="T6" fmla="*/ 689 w 689"/>
              <a:gd name="T7" fmla="*/ 345 h 689"/>
              <a:gd name="T8" fmla="*/ 345 w 689"/>
              <a:gd name="T9" fmla="*/ 0 h 689"/>
              <a:gd name="T10" fmla="*/ 332 w 689"/>
              <a:gd name="T11" fmla="*/ 457 h 689"/>
              <a:gd name="T12" fmla="*/ 288 w 689"/>
              <a:gd name="T13" fmla="*/ 501 h 689"/>
              <a:gd name="T14" fmla="*/ 204 w 689"/>
              <a:gd name="T15" fmla="*/ 501 h 689"/>
              <a:gd name="T16" fmla="*/ 160 w 689"/>
              <a:gd name="T17" fmla="*/ 457 h 689"/>
              <a:gd name="T18" fmla="*/ 160 w 689"/>
              <a:gd name="T19" fmla="*/ 304 h 689"/>
              <a:gd name="T20" fmla="*/ 235 w 689"/>
              <a:gd name="T21" fmla="*/ 195 h 689"/>
              <a:gd name="T22" fmla="*/ 271 w 689"/>
              <a:gd name="T23" fmla="*/ 188 h 689"/>
              <a:gd name="T24" fmla="*/ 287 w 689"/>
              <a:gd name="T25" fmla="*/ 188 h 689"/>
              <a:gd name="T26" fmla="*/ 303 w 689"/>
              <a:gd name="T27" fmla="*/ 202 h 689"/>
              <a:gd name="T28" fmla="*/ 303 w 689"/>
              <a:gd name="T29" fmla="*/ 231 h 689"/>
              <a:gd name="T30" fmla="*/ 287 w 689"/>
              <a:gd name="T31" fmla="*/ 245 h 689"/>
              <a:gd name="T32" fmla="*/ 258 w 689"/>
              <a:gd name="T33" fmla="*/ 247 h 689"/>
              <a:gd name="T34" fmla="*/ 217 w 689"/>
              <a:gd name="T35" fmla="*/ 300 h 689"/>
              <a:gd name="T36" fmla="*/ 217 w 689"/>
              <a:gd name="T37" fmla="*/ 310 h 689"/>
              <a:gd name="T38" fmla="*/ 238 w 689"/>
              <a:gd name="T39" fmla="*/ 326 h 689"/>
              <a:gd name="T40" fmla="*/ 284 w 689"/>
              <a:gd name="T41" fmla="*/ 326 h 689"/>
              <a:gd name="T42" fmla="*/ 315 w 689"/>
              <a:gd name="T43" fmla="*/ 337 h 689"/>
              <a:gd name="T44" fmla="*/ 332 w 689"/>
              <a:gd name="T45" fmla="*/ 372 h 689"/>
              <a:gd name="T46" fmla="*/ 332 w 689"/>
              <a:gd name="T47" fmla="*/ 457 h 689"/>
              <a:gd name="T48" fmla="*/ 529 w 689"/>
              <a:gd name="T49" fmla="*/ 457 h 689"/>
              <a:gd name="T50" fmla="*/ 485 w 689"/>
              <a:gd name="T51" fmla="*/ 501 h 689"/>
              <a:gd name="T52" fmla="*/ 401 w 689"/>
              <a:gd name="T53" fmla="*/ 501 h 689"/>
              <a:gd name="T54" fmla="*/ 356 w 689"/>
              <a:gd name="T55" fmla="*/ 457 h 689"/>
              <a:gd name="T56" fmla="*/ 356 w 689"/>
              <a:gd name="T57" fmla="*/ 456 h 689"/>
              <a:gd name="T58" fmla="*/ 356 w 689"/>
              <a:gd name="T59" fmla="*/ 304 h 689"/>
              <a:gd name="T60" fmla="*/ 454 w 689"/>
              <a:gd name="T61" fmla="*/ 189 h 689"/>
              <a:gd name="T62" fmla="*/ 489 w 689"/>
              <a:gd name="T63" fmla="*/ 188 h 689"/>
              <a:gd name="T64" fmla="*/ 501 w 689"/>
              <a:gd name="T65" fmla="*/ 203 h 689"/>
              <a:gd name="T66" fmla="*/ 501 w 689"/>
              <a:gd name="T67" fmla="*/ 231 h 689"/>
              <a:gd name="T68" fmla="*/ 486 w 689"/>
              <a:gd name="T69" fmla="*/ 245 h 689"/>
              <a:gd name="T70" fmla="*/ 457 w 689"/>
              <a:gd name="T71" fmla="*/ 247 h 689"/>
              <a:gd name="T72" fmla="*/ 416 w 689"/>
              <a:gd name="T73" fmla="*/ 300 h 689"/>
              <a:gd name="T74" fmla="*/ 416 w 689"/>
              <a:gd name="T75" fmla="*/ 312 h 689"/>
              <a:gd name="T76" fmla="*/ 436 w 689"/>
              <a:gd name="T77" fmla="*/ 326 h 689"/>
              <a:gd name="T78" fmla="*/ 483 w 689"/>
              <a:gd name="T79" fmla="*/ 326 h 689"/>
              <a:gd name="T80" fmla="*/ 513 w 689"/>
              <a:gd name="T81" fmla="*/ 337 h 689"/>
              <a:gd name="T82" fmla="*/ 529 w 689"/>
              <a:gd name="T83" fmla="*/ 372 h 689"/>
              <a:gd name="T84" fmla="*/ 529 w 689"/>
              <a:gd name="T85" fmla="*/ 457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9" h="689">
                <a:moveTo>
                  <a:pt x="345" y="0"/>
                </a:moveTo>
                <a:cubicBezTo>
                  <a:pt x="154" y="0"/>
                  <a:pt x="0" y="154"/>
                  <a:pt x="0" y="345"/>
                </a:cubicBezTo>
                <a:cubicBezTo>
                  <a:pt x="0" y="535"/>
                  <a:pt x="154" y="689"/>
                  <a:pt x="345" y="689"/>
                </a:cubicBezTo>
                <a:cubicBezTo>
                  <a:pt x="535" y="689"/>
                  <a:pt x="689" y="535"/>
                  <a:pt x="689" y="345"/>
                </a:cubicBezTo>
                <a:cubicBezTo>
                  <a:pt x="689" y="154"/>
                  <a:pt x="535" y="0"/>
                  <a:pt x="345" y="0"/>
                </a:cubicBezTo>
                <a:close/>
                <a:moveTo>
                  <a:pt x="332" y="457"/>
                </a:moveTo>
                <a:cubicBezTo>
                  <a:pt x="332" y="483"/>
                  <a:pt x="313" y="501"/>
                  <a:pt x="288" y="501"/>
                </a:cubicBezTo>
                <a:cubicBezTo>
                  <a:pt x="260" y="501"/>
                  <a:pt x="232" y="501"/>
                  <a:pt x="204" y="501"/>
                </a:cubicBezTo>
                <a:cubicBezTo>
                  <a:pt x="178" y="501"/>
                  <a:pt x="160" y="482"/>
                  <a:pt x="160" y="457"/>
                </a:cubicBezTo>
                <a:cubicBezTo>
                  <a:pt x="160" y="431"/>
                  <a:pt x="160" y="329"/>
                  <a:pt x="160" y="304"/>
                </a:cubicBezTo>
                <a:cubicBezTo>
                  <a:pt x="160" y="254"/>
                  <a:pt x="189" y="212"/>
                  <a:pt x="235" y="195"/>
                </a:cubicBezTo>
                <a:cubicBezTo>
                  <a:pt x="247" y="190"/>
                  <a:pt x="258" y="188"/>
                  <a:pt x="271" y="188"/>
                </a:cubicBezTo>
                <a:cubicBezTo>
                  <a:pt x="276" y="188"/>
                  <a:pt x="282" y="188"/>
                  <a:pt x="287" y="188"/>
                </a:cubicBezTo>
                <a:cubicBezTo>
                  <a:pt x="296" y="188"/>
                  <a:pt x="302" y="194"/>
                  <a:pt x="303" y="202"/>
                </a:cubicBezTo>
                <a:cubicBezTo>
                  <a:pt x="303" y="212"/>
                  <a:pt x="303" y="221"/>
                  <a:pt x="303" y="231"/>
                </a:cubicBezTo>
                <a:cubicBezTo>
                  <a:pt x="302" y="240"/>
                  <a:pt x="296" y="245"/>
                  <a:pt x="287" y="245"/>
                </a:cubicBezTo>
                <a:cubicBezTo>
                  <a:pt x="277" y="245"/>
                  <a:pt x="267" y="245"/>
                  <a:pt x="258" y="247"/>
                </a:cubicBezTo>
                <a:cubicBezTo>
                  <a:pt x="234" y="254"/>
                  <a:pt x="217" y="276"/>
                  <a:pt x="217" y="300"/>
                </a:cubicBezTo>
                <a:cubicBezTo>
                  <a:pt x="217" y="304"/>
                  <a:pt x="217" y="307"/>
                  <a:pt x="217" y="310"/>
                </a:cubicBezTo>
                <a:cubicBezTo>
                  <a:pt x="219" y="321"/>
                  <a:pt x="227" y="326"/>
                  <a:pt x="238" y="326"/>
                </a:cubicBezTo>
                <a:cubicBezTo>
                  <a:pt x="253" y="326"/>
                  <a:pt x="269" y="326"/>
                  <a:pt x="284" y="326"/>
                </a:cubicBezTo>
                <a:cubicBezTo>
                  <a:pt x="295" y="326"/>
                  <a:pt x="306" y="330"/>
                  <a:pt x="315" y="337"/>
                </a:cubicBezTo>
                <a:cubicBezTo>
                  <a:pt x="326" y="346"/>
                  <a:pt x="332" y="359"/>
                  <a:pt x="332" y="372"/>
                </a:cubicBezTo>
                <a:cubicBezTo>
                  <a:pt x="332" y="400"/>
                  <a:pt x="332" y="429"/>
                  <a:pt x="332" y="457"/>
                </a:cubicBezTo>
                <a:close/>
                <a:moveTo>
                  <a:pt x="529" y="457"/>
                </a:moveTo>
                <a:cubicBezTo>
                  <a:pt x="530" y="478"/>
                  <a:pt x="513" y="501"/>
                  <a:pt x="485" y="501"/>
                </a:cubicBezTo>
                <a:cubicBezTo>
                  <a:pt x="457" y="501"/>
                  <a:pt x="429" y="501"/>
                  <a:pt x="401" y="501"/>
                </a:cubicBezTo>
                <a:cubicBezTo>
                  <a:pt x="375" y="501"/>
                  <a:pt x="360" y="482"/>
                  <a:pt x="356" y="457"/>
                </a:cubicBezTo>
                <a:cubicBezTo>
                  <a:pt x="356" y="457"/>
                  <a:pt x="356" y="456"/>
                  <a:pt x="356" y="456"/>
                </a:cubicBezTo>
                <a:cubicBezTo>
                  <a:pt x="356" y="430"/>
                  <a:pt x="356" y="329"/>
                  <a:pt x="356" y="304"/>
                </a:cubicBezTo>
                <a:cubicBezTo>
                  <a:pt x="360" y="246"/>
                  <a:pt x="397" y="199"/>
                  <a:pt x="454" y="189"/>
                </a:cubicBezTo>
                <a:cubicBezTo>
                  <a:pt x="465" y="187"/>
                  <a:pt x="477" y="188"/>
                  <a:pt x="489" y="188"/>
                </a:cubicBezTo>
                <a:cubicBezTo>
                  <a:pt x="495" y="189"/>
                  <a:pt x="501" y="195"/>
                  <a:pt x="501" y="203"/>
                </a:cubicBezTo>
                <a:cubicBezTo>
                  <a:pt x="501" y="212"/>
                  <a:pt x="501" y="222"/>
                  <a:pt x="501" y="231"/>
                </a:cubicBezTo>
                <a:cubicBezTo>
                  <a:pt x="501" y="240"/>
                  <a:pt x="494" y="245"/>
                  <a:pt x="486" y="245"/>
                </a:cubicBezTo>
                <a:cubicBezTo>
                  <a:pt x="476" y="245"/>
                  <a:pt x="466" y="245"/>
                  <a:pt x="457" y="247"/>
                </a:cubicBezTo>
                <a:cubicBezTo>
                  <a:pt x="433" y="254"/>
                  <a:pt x="416" y="275"/>
                  <a:pt x="416" y="300"/>
                </a:cubicBezTo>
                <a:cubicBezTo>
                  <a:pt x="416" y="305"/>
                  <a:pt x="416" y="308"/>
                  <a:pt x="416" y="312"/>
                </a:cubicBezTo>
                <a:cubicBezTo>
                  <a:pt x="419" y="321"/>
                  <a:pt x="426" y="326"/>
                  <a:pt x="436" y="326"/>
                </a:cubicBezTo>
                <a:cubicBezTo>
                  <a:pt x="452" y="326"/>
                  <a:pt x="467" y="326"/>
                  <a:pt x="483" y="326"/>
                </a:cubicBezTo>
                <a:cubicBezTo>
                  <a:pt x="494" y="326"/>
                  <a:pt x="505" y="330"/>
                  <a:pt x="513" y="337"/>
                </a:cubicBezTo>
                <a:cubicBezTo>
                  <a:pt x="524" y="346"/>
                  <a:pt x="529" y="359"/>
                  <a:pt x="529" y="372"/>
                </a:cubicBezTo>
                <a:cubicBezTo>
                  <a:pt x="529" y="400"/>
                  <a:pt x="529" y="429"/>
                  <a:pt x="529" y="457"/>
                </a:cubicBezTo>
                <a:close/>
              </a:path>
            </a:pathLst>
          </a:custGeom>
          <a:solidFill>
            <a:srgbClr val="F2F2F2">
              <a:lumMod val="9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363534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8208912" cy="2880320"/>
          </a:xfrm>
          <a:prstGeom prst="rect">
            <a:avLst/>
          </a:prstGeom>
        </p:spPr>
        <p:txBody>
          <a:bodyPr/>
          <a:lstStyle>
            <a:lvl1pPr marL="0" indent="0" algn="ctr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None/>
              <a:defRPr sz="3500" baseline="0">
                <a:solidFill>
                  <a:schemeClr val="bg1"/>
                </a:solidFill>
              </a:defRPr>
            </a:lvl1pPr>
          </a:lstStyle>
          <a:p>
            <a:pPr algn="ctr" fontAlgn="auto">
              <a:lnSpc>
                <a:spcPts val="5000"/>
              </a:lnSpc>
              <a:spcAft>
                <a:spcPts val="0"/>
              </a:spcAft>
            </a:pPr>
            <a:r>
              <a:rPr lang="de-DE" sz="3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Zitat hier eingeben</a:t>
            </a:r>
          </a:p>
        </p:txBody>
      </p:sp>
    </p:spTree>
    <p:extLst>
      <p:ext uri="{BB962C8B-B14F-4D97-AF65-F5344CB8AC3E}">
        <p14:creationId xmlns:p14="http://schemas.microsoft.com/office/powerpoint/2010/main" val="2851037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-Device-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2051720" y="1059582"/>
            <a:ext cx="4896544" cy="30963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400" baseline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durch Klicken auf Symbol hinzufügen</a:t>
            </a:r>
            <a:br>
              <a:rPr lang="de-DE" dirty="0"/>
            </a:br>
            <a:r>
              <a:rPr lang="de-DE" dirty="0"/>
              <a:t>Um das Bild richtig zu Positionieren klicke auf dein Bild</a:t>
            </a:r>
            <a:br>
              <a:rPr lang="de-DE" dirty="0"/>
            </a:br>
            <a:r>
              <a:rPr lang="de-DE" dirty="0"/>
              <a:t>wähle im Menü </a:t>
            </a:r>
            <a:br>
              <a:rPr lang="de-DE" dirty="0"/>
            </a:br>
            <a:r>
              <a:rPr lang="de-DE" dirty="0"/>
              <a:t> Format Zuschneiden</a:t>
            </a:r>
            <a:br>
              <a:rPr lang="de-DE" dirty="0"/>
            </a:br>
            <a:r>
              <a:rPr lang="de-DE" dirty="0"/>
              <a:t>Nun kannst du das Bild innerhalb der Maske vergrößern,</a:t>
            </a:r>
            <a:br>
              <a:rPr lang="de-DE" dirty="0"/>
            </a:br>
            <a:r>
              <a:rPr lang="de-DE" dirty="0"/>
              <a:t>verkleinern und verschieben</a:t>
            </a:r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356"/>
          <a:stretch/>
        </p:blipFill>
        <p:spPr>
          <a:xfrm>
            <a:off x="630868" y="771550"/>
            <a:ext cx="7829564" cy="426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69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-Device-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3867301" y="1511873"/>
            <a:ext cx="1568795" cy="238779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200" baseline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durch Klicken auf Symbol hinzufügen Um das Bild richtig zu Positionieren klicke auf dein Bild wähle im Menü  Format </a:t>
            </a:r>
            <a:br>
              <a:rPr lang="de-DE" dirty="0"/>
            </a:br>
            <a:r>
              <a:rPr lang="de-DE" dirty="0"/>
              <a:t> Zuschneiden </a:t>
            </a:r>
            <a:br>
              <a:rPr lang="de-DE" dirty="0"/>
            </a:br>
            <a:r>
              <a:rPr lang="de-DE" dirty="0"/>
              <a:t>Nun kannst du das Bild innerhalb der Maske vergrößern, verkleinern und verschieben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3327"/>
          <a:stretch/>
        </p:blipFill>
        <p:spPr>
          <a:xfrm>
            <a:off x="3707904" y="843558"/>
            <a:ext cx="1872208" cy="419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70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Device-IP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3203848" y="987574"/>
            <a:ext cx="2736304" cy="352839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200" baseline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durch Klicken auf Symbol hinzufügen </a:t>
            </a:r>
            <a:br>
              <a:rPr lang="de-DE" dirty="0"/>
            </a:br>
            <a:r>
              <a:rPr lang="de-DE" dirty="0"/>
              <a:t>Um das Bild richtig zu Positionieren klicke auf dein Bild wähle im Menü </a:t>
            </a:r>
            <a:br>
              <a:rPr lang="de-DE" dirty="0"/>
            </a:br>
            <a:r>
              <a:rPr lang="de-DE" dirty="0"/>
              <a:t> Format  Zuschneiden </a:t>
            </a:r>
            <a:br>
              <a:rPr lang="de-DE" dirty="0"/>
            </a:br>
            <a:r>
              <a:rPr lang="de-DE" dirty="0"/>
              <a:t>Nun kannst du das Bild innerhalb </a:t>
            </a:r>
            <a:br>
              <a:rPr lang="de-DE" dirty="0"/>
            </a:br>
            <a:r>
              <a:rPr lang="de-DE" dirty="0"/>
              <a:t>der Maske vergrößern, verkleinern und verschieben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8"/>
          <a:stretch/>
        </p:blipFill>
        <p:spPr>
          <a:xfrm>
            <a:off x="2663788" y="628709"/>
            <a:ext cx="3816424" cy="441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12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453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-Hintergrund-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Arithnea_Wallpaper_blanco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950" y="123478"/>
            <a:ext cx="8928992" cy="491524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555624"/>
            <a:ext cx="4104456" cy="3795713"/>
          </a:xfrm>
          <a:prstGeom prst="rect">
            <a:avLst/>
          </a:prstGeom>
        </p:spPr>
        <p:txBody>
          <a:bodyPr/>
          <a:lstStyle>
            <a:lvl1pPr algn="l">
              <a:defRPr sz="540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Durch Klicken bearbeiten</a:t>
            </a:r>
          </a:p>
        </p:txBody>
      </p:sp>
      <p:sp>
        <p:nvSpPr>
          <p:cNvPr id="11" name="Inhaltsplatzhalter 8"/>
          <p:cNvSpPr>
            <a:spLocks noGrp="1"/>
          </p:cNvSpPr>
          <p:nvPr>
            <p:ph sz="quarter" idx="11" hasCustomPrompt="1"/>
          </p:nvPr>
        </p:nvSpPr>
        <p:spPr>
          <a:xfrm>
            <a:off x="539552" y="4353990"/>
            <a:ext cx="6912768" cy="378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800" b="0">
                <a:solidFill>
                  <a:schemeClr val="bg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4206407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-Hintergrund-Dunk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5" descr="Arithnea_Wallpaper_blanco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950" y="123478"/>
            <a:ext cx="8928992" cy="4915247"/>
          </a:xfrm>
          <a:prstGeom prst="rect">
            <a:avLst/>
          </a:prstGeom>
        </p:spPr>
      </p:pic>
      <p:sp>
        <p:nvSpPr>
          <p:cNvPr id="6" name="Titel 2"/>
          <p:cNvSpPr>
            <a:spLocks noGrp="1"/>
          </p:cNvSpPr>
          <p:nvPr>
            <p:ph type="title" hasCustomPrompt="1"/>
          </p:nvPr>
        </p:nvSpPr>
        <p:spPr>
          <a:xfrm>
            <a:off x="539750" y="871350"/>
            <a:ext cx="8034338" cy="405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2400" b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de-DE" dirty="0"/>
              <a:t>Durch Klicken bearbeiten</a:t>
            </a:r>
          </a:p>
        </p:txBody>
      </p:sp>
      <p:sp>
        <p:nvSpPr>
          <p:cNvPr id="8" name="Textplatzhalter 13"/>
          <p:cNvSpPr>
            <a:spLocks noGrp="1"/>
          </p:cNvSpPr>
          <p:nvPr>
            <p:ph idx="1"/>
          </p:nvPr>
        </p:nvSpPr>
        <p:spPr>
          <a:xfrm>
            <a:off x="539750" y="1491630"/>
            <a:ext cx="8034338" cy="32415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600">
                <a:solidFill>
                  <a:schemeClr val="bg2"/>
                </a:solidFill>
              </a:defRPr>
            </a:lvl2pPr>
            <a:lvl3pPr marL="1165225" indent="-250825">
              <a:buFont typeface="Wingdings" panose="05000000000000000000" pitchFamily="2" charset="2"/>
              <a:buChar char="§"/>
              <a:defRPr sz="1600">
                <a:solidFill>
                  <a:schemeClr val="bg2"/>
                </a:solidFill>
                <a:latin typeface="+mn-lt"/>
              </a:defRPr>
            </a:lvl3pPr>
            <a:lvl4pPr marL="1616075" indent="-184150">
              <a:buFont typeface="Wingdings" panose="05000000000000000000" pitchFamily="2" charset="2"/>
              <a:buChar char="§"/>
              <a:defRPr sz="1600">
                <a:solidFill>
                  <a:schemeClr val="bg2"/>
                </a:solidFill>
                <a:latin typeface="+mn-lt"/>
              </a:defRPr>
            </a:lvl4pPr>
            <a:lvl5pPr marL="1973263" indent="-182563">
              <a:buFont typeface="Symbol" panose="05050102010706020507" pitchFamily="18" charset="2"/>
              <a:buChar char="-"/>
              <a:defRPr sz="16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76637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Device-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Arithnea_Wallpaper_blanco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950" y="123478"/>
            <a:ext cx="8928992" cy="4915247"/>
          </a:xfrm>
          <a:prstGeom prst="rect">
            <a:avLst/>
          </a:prstGeom>
        </p:spPr>
      </p:pic>
      <p:sp>
        <p:nvSpPr>
          <p:cNvPr id="4" name="Bildplatzhalter 3"/>
          <p:cNvSpPr>
            <a:spLocks noGrp="1"/>
          </p:cNvSpPr>
          <p:nvPr>
            <p:ph type="pic" sz="quarter" idx="12"/>
          </p:nvPr>
        </p:nvSpPr>
        <p:spPr>
          <a:xfrm>
            <a:off x="2051720" y="1059582"/>
            <a:ext cx="4896544" cy="30963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2356"/>
          <a:stretch/>
        </p:blipFill>
        <p:spPr>
          <a:xfrm>
            <a:off x="630868" y="771550"/>
            <a:ext cx="7829564" cy="426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6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textfolie-grau-mit-Sign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/>
          <p:cNvSpPr>
            <a:spLocks noGrp="1"/>
          </p:cNvSpPr>
          <p:nvPr>
            <p:ph type="title" hasCustomPrompt="1"/>
          </p:nvPr>
        </p:nvSpPr>
        <p:spPr>
          <a:xfrm>
            <a:off x="360000" y="915566"/>
            <a:ext cx="8424000" cy="432641"/>
          </a:xfrm>
          <a:prstGeom prst="rect">
            <a:avLst/>
          </a:prstGeom>
        </p:spPr>
        <p:txBody>
          <a:bodyPr/>
          <a:lstStyle>
            <a:lvl1pPr algn="l"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Folientitel eingeben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9532" y="1491630"/>
            <a:ext cx="8424936" cy="31670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lvl="0"/>
            <a:r>
              <a:rPr lang="de-DE" dirty="0"/>
              <a:t>Folieninhalt eingeben</a:t>
            </a:r>
          </a:p>
        </p:txBody>
      </p:sp>
    </p:spTree>
    <p:extLst>
      <p:ext uri="{BB962C8B-B14F-4D97-AF65-F5344CB8AC3E}">
        <p14:creationId xmlns:p14="http://schemas.microsoft.com/office/powerpoint/2010/main" val="3705564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-Device-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Arithnea_Wallpaper_blanco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950" y="123478"/>
            <a:ext cx="8928992" cy="4915247"/>
          </a:xfrm>
          <a:prstGeom prst="rect">
            <a:avLst/>
          </a:prstGeom>
        </p:spPr>
      </p:pic>
      <p:sp>
        <p:nvSpPr>
          <p:cNvPr id="4" name="Bildplatzhalter 3"/>
          <p:cNvSpPr>
            <a:spLocks noGrp="1"/>
          </p:cNvSpPr>
          <p:nvPr>
            <p:ph type="pic" sz="quarter" idx="12"/>
          </p:nvPr>
        </p:nvSpPr>
        <p:spPr>
          <a:xfrm>
            <a:off x="3779912" y="1491630"/>
            <a:ext cx="1728192" cy="252028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43327"/>
          <a:stretch/>
        </p:blipFill>
        <p:spPr>
          <a:xfrm>
            <a:off x="3707904" y="843558"/>
            <a:ext cx="1872208" cy="419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56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-Device-IP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Arithnea_Wallpaper_blanco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950" y="123478"/>
            <a:ext cx="8928992" cy="4915247"/>
          </a:xfrm>
          <a:prstGeom prst="rect">
            <a:avLst/>
          </a:prstGeom>
        </p:spPr>
      </p:pic>
      <p:sp>
        <p:nvSpPr>
          <p:cNvPr id="4" name="Bildplatzhalter 3"/>
          <p:cNvSpPr>
            <a:spLocks noGrp="1"/>
          </p:cNvSpPr>
          <p:nvPr>
            <p:ph type="pic" sz="quarter" idx="12"/>
          </p:nvPr>
        </p:nvSpPr>
        <p:spPr>
          <a:xfrm>
            <a:off x="3203848" y="987574"/>
            <a:ext cx="2736304" cy="352839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178"/>
          <a:stretch/>
        </p:blipFill>
        <p:spPr>
          <a:xfrm>
            <a:off x="2663788" y="628709"/>
            <a:ext cx="3816424" cy="441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640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01-Hintergrund-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Arithnea_Wallpaper_blanco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950" y="123478"/>
            <a:ext cx="8928992" cy="491524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555624"/>
            <a:ext cx="4104456" cy="3795713"/>
          </a:xfrm>
          <a:prstGeom prst="rect">
            <a:avLst/>
          </a:prstGeom>
        </p:spPr>
        <p:txBody>
          <a:bodyPr/>
          <a:lstStyle>
            <a:lvl1pPr algn="l">
              <a:defRPr sz="540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Durch Klicken bearbeiten</a:t>
            </a:r>
          </a:p>
        </p:txBody>
      </p:sp>
      <p:sp>
        <p:nvSpPr>
          <p:cNvPr id="11" name="Inhaltsplatzhalter 8"/>
          <p:cNvSpPr>
            <a:spLocks noGrp="1"/>
          </p:cNvSpPr>
          <p:nvPr>
            <p:ph sz="quarter" idx="11" hasCustomPrompt="1"/>
          </p:nvPr>
        </p:nvSpPr>
        <p:spPr>
          <a:xfrm>
            <a:off x="539552" y="4353990"/>
            <a:ext cx="6912768" cy="378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800" b="0">
                <a:solidFill>
                  <a:schemeClr val="bg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30252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textfolie-grau-mit-Signet-und-Kunden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/>
          <p:cNvSpPr/>
          <p:nvPr/>
        </p:nvSpPr>
        <p:spPr bwMode="auto">
          <a:xfrm>
            <a:off x="7596336" y="107550"/>
            <a:ext cx="540000" cy="540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296"/>
            <a:endParaRPr lang="de-DE" dirty="0">
              <a:latin typeface="+mj-lt"/>
            </a:endParaRPr>
          </a:p>
        </p:txBody>
      </p:sp>
      <p:sp>
        <p:nvSpPr>
          <p:cNvPr id="9" name="Bildplatzhalter 8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7738536" y="249750"/>
            <a:ext cx="255600" cy="255600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"/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360000" y="915566"/>
            <a:ext cx="8424000" cy="432641"/>
          </a:xfrm>
          <a:prstGeom prst="rect">
            <a:avLst/>
          </a:prstGeom>
        </p:spPr>
        <p:txBody>
          <a:bodyPr/>
          <a:lstStyle>
            <a:lvl1pPr algn="l"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Folientitel eingeben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9532" y="1491630"/>
            <a:ext cx="8424936" cy="31670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lvl="0"/>
            <a:r>
              <a:rPr lang="de-DE" dirty="0"/>
              <a:t>Folieninhalt eingeben</a:t>
            </a:r>
          </a:p>
        </p:txBody>
      </p:sp>
    </p:spTree>
    <p:extLst>
      <p:ext uri="{BB962C8B-B14F-4D97-AF65-F5344CB8AC3E}">
        <p14:creationId xmlns:p14="http://schemas.microsoft.com/office/powerpoint/2010/main" val="211063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textfolie-grau-mit-Signet-und-Kundenlogo-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/>
          <p:cNvSpPr/>
          <p:nvPr/>
        </p:nvSpPr>
        <p:spPr bwMode="auto">
          <a:xfrm>
            <a:off x="7058991" y="107550"/>
            <a:ext cx="1080000" cy="540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296"/>
            <a:endParaRPr lang="de-DE" dirty="0">
              <a:latin typeface="+mj-lt"/>
            </a:endParaRPr>
          </a:p>
        </p:txBody>
      </p:sp>
      <p:sp>
        <p:nvSpPr>
          <p:cNvPr id="9" name="Bildplatzhalter 8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7164708" y="249750"/>
            <a:ext cx="868567" cy="255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000"/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360000" y="915566"/>
            <a:ext cx="8424000" cy="432641"/>
          </a:xfrm>
          <a:prstGeom prst="rect">
            <a:avLst/>
          </a:prstGeom>
        </p:spPr>
        <p:txBody>
          <a:bodyPr/>
          <a:lstStyle>
            <a:lvl1pPr algn="l"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Folientitel eingeben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59532" y="1491630"/>
            <a:ext cx="8424936" cy="31670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lvl="0"/>
            <a:r>
              <a:rPr lang="de-DE" dirty="0"/>
              <a:t>Folieninhalt eingeben</a:t>
            </a:r>
          </a:p>
        </p:txBody>
      </p:sp>
    </p:spTree>
    <p:extLst>
      <p:ext uri="{BB962C8B-B14F-4D97-AF65-F5344CB8AC3E}">
        <p14:creationId xmlns:p14="http://schemas.microsoft.com/office/powerpoint/2010/main" val="336337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folie-grau-mit-Sign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360000" y="1242724"/>
            <a:ext cx="8423999" cy="3433225"/>
          </a:xfrm>
          <a:prstGeom prst="rect">
            <a:avLst/>
          </a:prstGeom>
        </p:spPr>
        <p:txBody>
          <a:bodyPr/>
          <a:lstStyle>
            <a:lvl1pPr marL="342861" marR="0" indent="-342861" algn="l" defTabSz="903185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baseline="0"/>
            </a:lvl1pPr>
          </a:lstStyle>
          <a:p>
            <a:pPr lvl="0"/>
            <a:r>
              <a:rPr lang="de-DE" dirty="0"/>
              <a:t>Grafik einfügen</a:t>
            </a:r>
          </a:p>
        </p:txBody>
      </p:sp>
      <p:sp>
        <p:nvSpPr>
          <p:cNvPr id="9" name="Titel 2"/>
          <p:cNvSpPr>
            <a:spLocks noGrp="1"/>
          </p:cNvSpPr>
          <p:nvPr>
            <p:ph type="title" hasCustomPrompt="1"/>
          </p:nvPr>
        </p:nvSpPr>
        <p:spPr>
          <a:xfrm>
            <a:off x="360000" y="555526"/>
            <a:ext cx="7236416" cy="432641"/>
          </a:xfrm>
          <a:prstGeom prst="rect">
            <a:avLst/>
          </a:prstGeom>
        </p:spPr>
        <p:txBody>
          <a:bodyPr/>
          <a:lstStyle>
            <a:lvl1pPr algn="l"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Folientitel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217947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folie-grau-mit-Signet-und-Kunden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/>
          <p:cNvSpPr/>
          <p:nvPr/>
        </p:nvSpPr>
        <p:spPr bwMode="auto">
          <a:xfrm>
            <a:off x="7596336" y="107550"/>
            <a:ext cx="540000" cy="540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296"/>
            <a:endParaRPr lang="de-DE">
              <a:latin typeface="+mj-lt"/>
            </a:endParaRPr>
          </a:p>
        </p:txBody>
      </p:sp>
      <p:sp>
        <p:nvSpPr>
          <p:cNvPr id="9" name="Bildplatzhalter 8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7738536" y="249750"/>
            <a:ext cx="255600" cy="255600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">
                <a:latin typeface="+mn-lt"/>
              </a:defRPr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360000" y="1242724"/>
            <a:ext cx="8423999" cy="3433225"/>
          </a:xfrm>
          <a:prstGeom prst="rect">
            <a:avLst/>
          </a:prstGeom>
        </p:spPr>
        <p:txBody>
          <a:bodyPr/>
          <a:lstStyle>
            <a:lvl1pPr marL="342861" marR="0" indent="-342861" algn="l" defTabSz="903185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baseline="0">
                <a:latin typeface="+mn-lt"/>
              </a:defRPr>
            </a:lvl1pPr>
          </a:lstStyle>
          <a:p>
            <a:pPr lvl="0"/>
            <a:r>
              <a:rPr lang="de-DE" dirty="0"/>
              <a:t>Grafik einfügen</a:t>
            </a:r>
          </a:p>
        </p:txBody>
      </p:sp>
      <p:sp>
        <p:nvSpPr>
          <p:cNvPr id="10" name="Titel 2"/>
          <p:cNvSpPr>
            <a:spLocks noGrp="1"/>
          </p:cNvSpPr>
          <p:nvPr>
            <p:ph type="title" hasCustomPrompt="1"/>
          </p:nvPr>
        </p:nvSpPr>
        <p:spPr>
          <a:xfrm>
            <a:off x="360000" y="555526"/>
            <a:ext cx="6516336" cy="432641"/>
          </a:xfrm>
          <a:prstGeom prst="rect">
            <a:avLst/>
          </a:prstGeom>
        </p:spPr>
        <p:txBody>
          <a:bodyPr/>
          <a:lstStyle>
            <a:lvl1pPr algn="l"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Folientitel eingeben</a:t>
            </a:r>
          </a:p>
        </p:txBody>
      </p:sp>
    </p:spTree>
    <p:extLst>
      <p:ext uri="{BB962C8B-B14F-4D97-AF65-F5344CB8AC3E}">
        <p14:creationId xmlns:p14="http://schemas.microsoft.com/office/powerpoint/2010/main" val="374020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-Grafikfolie-grau-mit-Signet-und-Kunden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360000" y="1242724"/>
            <a:ext cx="8423999" cy="3433225"/>
          </a:xfrm>
          <a:prstGeom prst="rect">
            <a:avLst/>
          </a:prstGeom>
        </p:spPr>
        <p:txBody>
          <a:bodyPr/>
          <a:lstStyle>
            <a:lvl1pPr marL="342861" marR="0" indent="-342861" algn="l" defTabSz="903185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baseline="0">
                <a:latin typeface="+mn-lt"/>
              </a:defRPr>
            </a:lvl1pPr>
          </a:lstStyle>
          <a:p>
            <a:pPr lvl="0"/>
            <a:r>
              <a:rPr lang="de-DE" dirty="0"/>
              <a:t>Grafik einfügen</a:t>
            </a:r>
          </a:p>
        </p:txBody>
      </p:sp>
      <p:sp>
        <p:nvSpPr>
          <p:cNvPr id="10" name="Titel 2"/>
          <p:cNvSpPr>
            <a:spLocks noGrp="1"/>
          </p:cNvSpPr>
          <p:nvPr>
            <p:ph type="title" hasCustomPrompt="1"/>
          </p:nvPr>
        </p:nvSpPr>
        <p:spPr>
          <a:xfrm>
            <a:off x="360000" y="555526"/>
            <a:ext cx="6516336" cy="432641"/>
          </a:xfrm>
          <a:prstGeom prst="rect">
            <a:avLst/>
          </a:prstGeom>
        </p:spPr>
        <p:txBody>
          <a:bodyPr/>
          <a:lstStyle>
            <a:lvl1pPr algn="l"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Folientitel eingeben</a:t>
            </a:r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7058991" y="107550"/>
            <a:ext cx="1080000" cy="540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296"/>
            <a:endParaRPr lang="de-DE" dirty="0">
              <a:latin typeface="+mn-lt"/>
            </a:endParaRP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0" hasCustomPrompt="1"/>
          </p:nvPr>
        </p:nvSpPr>
        <p:spPr>
          <a:xfrm>
            <a:off x="7164708" y="249750"/>
            <a:ext cx="868567" cy="255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000"/>
            </a:lvl1pPr>
          </a:lstStyle>
          <a:p>
            <a:r>
              <a:rPr lang="de-DE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5654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prechpartner_hell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2"/>
          <p:cNvSpPr>
            <a:spLocks noGrp="1"/>
          </p:cNvSpPr>
          <p:nvPr>
            <p:ph type="title" hasCustomPrompt="1"/>
          </p:nvPr>
        </p:nvSpPr>
        <p:spPr>
          <a:xfrm>
            <a:off x="360000" y="555526"/>
            <a:ext cx="7236416" cy="432641"/>
          </a:xfrm>
          <a:prstGeom prst="rect">
            <a:avLst/>
          </a:prstGeom>
        </p:spPr>
        <p:txBody>
          <a:bodyPr/>
          <a:lstStyle>
            <a:lvl1pPr algn="l"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Ihre Ansprechpartner heute</a:t>
            </a:r>
          </a:p>
        </p:txBody>
      </p:sp>
      <p:cxnSp>
        <p:nvCxnSpPr>
          <p:cNvPr id="5" name="Gerade Verbindung mit Pfeil 4"/>
          <p:cNvCxnSpPr/>
          <p:nvPr userDrawn="1"/>
        </p:nvCxnSpPr>
        <p:spPr bwMode="auto">
          <a:xfrm>
            <a:off x="539552" y="2088526"/>
            <a:ext cx="446634" cy="0"/>
          </a:xfrm>
          <a:prstGeom prst="straightConnector1">
            <a:avLst/>
          </a:prstGeom>
          <a:solidFill>
            <a:schemeClr val="accent1"/>
          </a:solidFill>
          <a:ln w="889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pic>
        <p:nvPicPr>
          <p:cNvPr id="6" name="Bild 5" descr="Arithnea_Wallpaper_blanco.jpg"/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04" y="2787773"/>
            <a:ext cx="8928992" cy="709627"/>
          </a:xfrm>
          <a:prstGeom prst="rect">
            <a:avLst/>
          </a:prstGeom>
        </p:spPr>
      </p:pic>
      <p:cxnSp>
        <p:nvCxnSpPr>
          <p:cNvPr id="7" name="Gerade Verbindung 63"/>
          <p:cNvCxnSpPr/>
          <p:nvPr userDrawn="1"/>
        </p:nvCxnSpPr>
        <p:spPr bwMode="auto">
          <a:xfrm flipH="1">
            <a:off x="107504" y="2786841"/>
            <a:ext cx="8928992" cy="0"/>
          </a:xfrm>
          <a:prstGeom prst="line">
            <a:avLst/>
          </a:prstGeom>
          <a:solidFill>
            <a:srgbClr val="00B0F0"/>
          </a:solidFill>
          <a:ln w="8890" cap="flat" cmpd="sng" algn="ctr">
            <a:solidFill>
              <a:schemeClr val="bg1"/>
            </a:solidFill>
            <a:prstDash val="sysDash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9" name="Gerade Verbindung 89"/>
          <p:cNvCxnSpPr/>
          <p:nvPr userDrawn="1"/>
        </p:nvCxnSpPr>
        <p:spPr bwMode="auto">
          <a:xfrm flipV="1">
            <a:off x="539552" y="2787775"/>
            <a:ext cx="0" cy="709625"/>
          </a:xfrm>
          <a:prstGeom prst="line">
            <a:avLst/>
          </a:prstGeom>
          <a:solidFill>
            <a:schemeClr val="accent1"/>
          </a:solidFill>
          <a:ln w="8890" cap="flat" cmpd="sng" algn="ctr">
            <a:solidFill>
              <a:srgbClr val="DDDDDD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42"/>
          <p:cNvCxnSpPr/>
          <p:nvPr userDrawn="1"/>
        </p:nvCxnSpPr>
        <p:spPr bwMode="auto">
          <a:xfrm flipV="1">
            <a:off x="539552" y="2100542"/>
            <a:ext cx="0" cy="709625"/>
          </a:xfrm>
          <a:prstGeom prst="line">
            <a:avLst/>
          </a:prstGeom>
          <a:solidFill>
            <a:schemeClr val="accent1"/>
          </a:solidFill>
          <a:ln w="889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Gerade Verbindung 66"/>
          <p:cNvCxnSpPr/>
          <p:nvPr userDrawn="1"/>
        </p:nvCxnSpPr>
        <p:spPr bwMode="auto">
          <a:xfrm flipV="1">
            <a:off x="539552" y="3492022"/>
            <a:ext cx="0" cy="663904"/>
          </a:xfrm>
          <a:prstGeom prst="line">
            <a:avLst/>
          </a:prstGeom>
          <a:solidFill>
            <a:schemeClr val="accent1"/>
          </a:solidFill>
          <a:ln w="889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Gerade Verbindung mit Pfeil 14"/>
          <p:cNvCxnSpPr/>
          <p:nvPr userDrawn="1"/>
        </p:nvCxnSpPr>
        <p:spPr bwMode="auto">
          <a:xfrm>
            <a:off x="4860033" y="2088526"/>
            <a:ext cx="446634" cy="0"/>
          </a:xfrm>
          <a:prstGeom prst="straightConnector1">
            <a:avLst/>
          </a:prstGeom>
          <a:solidFill>
            <a:schemeClr val="accent1"/>
          </a:solidFill>
          <a:ln w="889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6" name="Gerade Verbindung 89"/>
          <p:cNvCxnSpPr/>
          <p:nvPr userDrawn="1"/>
        </p:nvCxnSpPr>
        <p:spPr bwMode="auto">
          <a:xfrm flipV="1">
            <a:off x="4860033" y="2787775"/>
            <a:ext cx="0" cy="709625"/>
          </a:xfrm>
          <a:prstGeom prst="line">
            <a:avLst/>
          </a:prstGeom>
          <a:solidFill>
            <a:schemeClr val="accent1"/>
          </a:solidFill>
          <a:ln w="8890" cap="flat" cmpd="sng" algn="ctr">
            <a:solidFill>
              <a:srgbClr val="DDDDDD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Gerade Verbindung 42"/>
          <p:cNvCxnSpPr/>
          <p:nvPr userDrawn="1"/>
        </p:nvCxnSpPr>
        <p:spPr bwMode="auto">
          <a:xfrm flipV="1">
            <a:off x="4860033" y="2100542"/>
            <a:ext cx="0" cy="709625"/>
          </a:xfrm>
          <a:prstGeom prst="line">
            <a:avLst/>
          </a:prstGeom>
          <a:solidFill>
            <a:schemeClr val="accent1"/>
          </a:solidFill>
          <a:ln w="889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Gerade Verbindung 66"/>
          <p:cNvCxnSpPr/>
          <p:nvPr userDrawn="1"/>
        </p:nvCxnSpPr>
        <p:spPr bwMode="auto">
          <a:xfrm flipV="1">
            <a:off x="4860032" y="3492022"/>
            <a:ext cx="1" cy="663904"/>
          </a:xfrm>
          <a:prstGeom prst="line">
            <a:avLst/>
          </a:prstGeom>
          <a:solidFill>
            <a:schemeClr val="accent1"/>
          </a:solidFill>
          <a:ln w="889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Bildplatzhalter 25"/>
          <p:cNvSpPr>
            <a:spLocks noGrp="1"/>
          </p:cNvSpPr>
          <p:nvPr>
            <p:ph type="pic" sz="quarter" idx="10" hasCustomPrompt="1"/>
          </p:nvPr>
        </p:nvSpPr>
        <p:spPr>
          <a:xfrm>
            <a:off x="683568" y="1496055"/>
            <a:ext cx="1224000" cy="1224000"/>
          </a:xfrm>
          <a:prstGeom prst="flowChartConnector">
            <a:avLst/>
          </a:prstGeom>
          <a:solidFill>
            <a:schemeClr val="bg1"/>
          </a:solidFill>
          <a:effectLst>
            <a:outerShdw blurRad="50800" dist="25400" dir="5400000" algn="tl" rotWithShape="0">
              <a:srgbClr val="000000">
                <a:alpha val="14902"/>
              </a:srgbClr>
            </a:outerShdw>
          </a:effectLst>
        </p:spPr>
        <p:txBody>
          <a:bodyPr/>
          <a:lstStyle>
            <a:lvl1pPr marL="0" indent="0" algn="ctr">
              <a:buNone/>
              <a:defRPr sz="1100" baseline="0"/>
            </a:lvl1pPr>
          </a:lstStyle>
          <a:p>
            <a:r>
              <a:rPr lang="de-DE" dirty="0"/>
              <a:t>Foto einfügen</a:t>
            </a:r>
          </a:p>
        </p:txBody>
      </p:sp>
      <p:sp>
        <p:nvSpPr>
          <p:cNvPr id="27" name="Bildplatzhalter 25"/>
          <p:cNvSpPr>
            <a:spLocks noGrp="1"/>
          </p:cNvSpPr>
          <p:nvPr>
            <p:ph type="pic" sz="quarter" idx="11" hasCustomPrompt="1"/>
          </p:nvPr>
        </p:nvSpPr>
        <p:spPr>
          <a:xfrm>
            <a:off x="5004777" y="1496055"/>
            <a:ext cx="1224000" cy="1224000"/>
          </a:xfrm>
          <a:prstGeom prst="flowChartConnector">
            <a:avLst/>
          </a:prstGeom>
          <a:solidFill>
            <a:schemeClr val="bg1"/>
          </a:solidFill>
          <a:effectLst>
            <a:outerShdw blurRad="50800" dist="25400" dir="5400000" algn="tl" rotWithShape="0">
              <a:srgbClr val="000000">
                <a:alpha val="14902"/>
              </a:srgbClr>
            </a:outerShdw>
          </a:effectLst>
        </p:spPr>
        <p:txBody>
          <a:bodyPr/>
          <a:lstStyle>
            <a:lvl1pPr marL="0" indent="0" algn="ctr">
              <a:buNone/>
              <a:defRPr sz="1100" baseline="0"/>
            </a:lvl1pPr>
          </a:lstStyle>
          <a:p>
            <a:r>
              <a:rPr lang="de-DE" dirty="0"/>
              <a:t>Foto einfügen</a:t>
            </a:r>
          </a:p>
        </p:txBody>
      </p:sp>
      <p:sp>
        <p:nvSpPr>
          <p:cNvPr id="36" name="Textplatzhalt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611188" y="2858436"/>
            <a:ext cx="3960440" cy="29689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13" hasCustomPrompt="1"/>
          </p:nvPr>
        </p:nvSpPr>
        <p:spPr>
          <a:xfrm>
            <a:off x="611188" y="3150099"/>
            <a:ext cx="3960812" cy="259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1200" b="0" kern="0" baseline="0" dirty="0" smtClean="0">
                <a:solidFill>
                  <a:srgbClr val="F2F2F2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lang="de-DE" sz="1200" b="0" kern="0" dirty="0" smtClean="0">
                <a:solidFill>
                  <a:srgbClr val="F2F2F2"/>
                </a:solidFill>
                <a:latin typeface="+mn-lt"/>
                <a:ea typeface="+mn-ea"/>
                <a:cs typeface="Segoe UI Light" panose="020B0502040204020203" pitchFamily="34" charset="0"/>
              </a:defRPr>
            </a:lvl2pPr>
            <a:lvl3pPr marL="914400" indent="0">
              <a:buNone/>
              <a:defRPr lang="de-DE" sz="1200" b="0" kern="0" dirty="0" smtClean="0">
                <a:solidFill>
                  <a:srgbClr val="F2F2F2"/>
                </a:solidFill>
                <a:latin typeface="+mn-lt"/>
                <a:ea typeface="+mn-ea"/>
                <a:cs typeface="Segoe UI Light" panose="020B0502040204020203" pitchFamily="34" charset="0"/>
              </a:defRPr>
            </a:lvl3pPr>
            <a:lvl4pPr marL="1371600" indent="0">
              <a:buNone/>
              <a:defRPr lang="de-DE" sz="1200" b="0" kern="0" dirty="0" smtClean="0">
                <a:solidFill>
                  <a:srgbClr val="F2F2F2"/>
                </a:solidFill>
                <a:latin typeface="+mn-lt"/>
                <a:ea typeface="+mn-ea"/>
                <a:cs typeface="Segoe UI Light" panose="020B0502040204020203" pitchFamily="34" charset="0"/>
              </a:defRPr>
            </a:lvl4pPr>
            <a:lvl5pPr marL="1828800" indent="0">
              <a:buNone/>
              <a:defRPr lang="de-DE" sz="1200" b="0" kern="0" dirty="0">
                <a:solidFill>
                  <a:srgbClr val="F2F2F2"/>
                </a:solidFill>
                <a:latin typeface="+mn-lt"/>
                <a:ea typeface="+mn-ea"/>
                <a:cs typeface="Segoe UI Light" panose="020B0502040204020203" pitchFamily="34" charset="0"/>
              </a:defRPr>
            </a:lvl5pPr>
          </a:lstStyle>
          <a:p>
            <a:pPr lvl="0"/>
            <a:r>
              <a:rPr lang="de-DE" dirty="0"/>
              <a:t>Arbeitstitel</a:t>
            </a:r>
          </a:p>
        </p:txBody>
      </p:sp>
      <p:sp>
        <p:nvSpPr>
          <p:cNvPr id="40" name="Textplatzhalter 39"/>
          <p:cNvSpPr>
            <a:spLocks noGrp="1"/>
          </p:cNvSpPr>
          <p:nvPr>
            <p:ph type="body" sz="quarter" idx="14" hasCustomPrompt="1"/>
          </p:nvPr>
        </p:nvSpPr>
        <p:spPr>
          <a:xfrm>
            <a:off x="611188" y="3651870"/>
            <a:ext cx="3960812" cy="111995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de-DE" sz="1400" b="0" kern="0" baseline="0" smtClean="0">
                <a:solidFill>
                  <a:srgbClr val="36353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400" kern="0" dirty="0">
                <a:solidFill>
                  <a:srgbClr val="36353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Vita Zeile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400" kern="0" dirty="0">
                <a:solidFill>
                  <a:srgbClr val="36353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Vita Zeile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400" kern="0" dirty="0">
                <a:solidFill>
                  <a:srgbClr val="36353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Vita Zeile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400" kern="0" dirty="0">
                <a:solidFill>
                  <a:srgbClr val="36353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Vita Zeile 4</a:t>
            </a:r>
          </a:p>
          <a:p>
            <a:pPr lvl="0"/>
            <a:endParaRPr lang="de-DE" dirty="0"/>
          </a:p>
        </p:txBody>
      </p:sp>
      <p:sp>
        <p:nvSpPr>
          <p:cNvPr id="46" name="Textplatzhalt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4932040" y="2858436"/>
            <a:ext cx="3960440" cy="29689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47" name="Textplatzhalter 37"/>
          <p:cNvSpPr>
            <a:spLocks noGrp="1"/>
          </p:cNvSpPr>
          <p:nvPr>
            <p:ph type="body" sz="quarter" idx="16" hasCustomPrompt="1"/>
          </p:nvPr>
        </p:nvSpPr>
        <p:spPr>
          <a:xfrm>
            <a:off x="4932040" y="3150099"/>
            <a:ext cx="3960812" cy="259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1200" b="0" kern="0" baseline="0" dirty="0" smtClean="0">
                <a:solidFill>
                  <a:srgbClr val="F2F2F2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lang="de-DE" sz="1200" b="0" kern="0" dirty="0" smtClean="0">
                <a:solidFill>
                  <a:srgbClr val="F2F2F2"/>
                </a:solidFill>
                <a:latin typeface="+mn-lt"/>
                <a:ea typeface="+mn-ea"/>
                <a:cs typeface="Segoe UI Light" panose="020B0502040204020203" pitchFamily="34" charset="0"/>
              </a:defRPr>
            </a:lvl2pPr>
            <a:lvl3pPr marL="914400" indent="0">
              <a:buNone/>
              <a:defRPr lang="de-DE" sz="1200" b="0" kern="0" dirty="0" smtClean="0">
                <a:solidFill>
                  <a:srgbClr val="F2F2F2"/>
                </a:solidFill>
                <a:latin typeface="+mn-lt"/>
                <a:ea typeface="+mn-ea"/>
                <a:cs typeface="Segoe UI Light" panose="020B0502040204020203" pitchFamily="34" charset="0"/>
              </a:defRPr>
            </a:lvl3pPr>
            <a:lvl4pPr marL="1371600" indent="0">
              <a:buNone/>
              <a:defRPr lang="de-DE" sz="1200" b="0" kern="0" dirty="0" smtClean="0">
                <a:solidFill>
                  <a:srgbClr val="F2F2F2"/>
                </a:solidFill>
                <a:latin typeface="+mn-lt"/>
                <a:ea typeface="+mn-ea"/>
                <a:cs typeface="Segoe UI Light" panose="020B0502040204020203" pitchFamily="34" charset="0"/>
              </a:defRPr>
            </a:lvl4pPr>
            <a:lvl5pPr marL="1828800" indent="0">
              <a:buNone/>
              <a:defRPr lang="de-DE" sz="1200" b="0" kern="0" dirty="0">
                <a:solidFill>
                  <a:srgbClr val="F2F2F2"/>
                </a:solidFill>
                <a:latin typeface="+mn-lt"/>
                <a:ea typeface="+mn-ea"/>
                <a:cs typeface="Segoe UI Light" panose="020B0502040204020203" pitchFamily="34" charset="0"/>
              </a:defRPr>
            </a:lvl5pPr>
          </a:lstStyle>
          <a:p>
            <a:pPr lvl="0"/>
            <a:r>
              <a:rPr lang="de-DE" dirty="0"/>
              <a:t>Arbeitstitel</a:t>
            </a:r>
          </a:p>
        </p:txBody>
      </p:sp>
      <p:sp>
        <p:nvSpPr>
          <p:cNvPr id="48" name="Textplatzhalter 39"/>
          <p:cNvSpPr>
            <a:spLocks noGrp="1"/>
          </p:cNvSpPr>
          <p:nvPr>
            <p:ph type="body" sz="quarter" idx="17" hasCustomPrompt="1"/>
          </p:nvPr>
        </p:nvSpPr>
        <p:spPr>
          <a:xfrm>
            <a:off x="4932040" y="3651870"/>
            <a:ext cx="3960812" cy="111995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de-DE" sz="1400" b="0" kern="0" baseline="0">
                <a:solidFill>
                  <a:srgbClr val="36353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400" kern="0" dirty="0">
                <a:solidFill>
                  <a:srgbClr val="36353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Vita Zeile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400" kern="0" dirty="0">
                <a:solidFill>
                  <a:srgbClr val="36353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Vita Zeile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400" kern="0" dirty="0">
                <a:solidFill>
                  <a:srgbClr val="36353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Vita Zeile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400" kern="0" dirty="0">
                <a:solidFill>
                  <a:srgbClr val="36353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Vita Zeile 4</a:t>
            </a:r>
          </a:p>
        </p:txBody>
      </p:sp>
    </p:spTree>
    <p:extLst>
      <p:ext uri="{BB962C8B-B14F-4D97-AF65-F5344CB8AC3E}">
        <p14:creationId xmlns:p14="http://schemas.microsoft.com/office/powerpoint/2010/main" val="122395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folie-hell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/>
          <p:cNvSpPr/>
          <p:nvPr userDrawn="1"/>
        </p:nvSpPr>
        <p:spPr>
          <a:xfrm>
            <a:off x="360002" y="1242724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50" name="Rechteck 49"/>
          <p:cNvSpPr/>
          <p:nvPr userDrawn="1"/>
        </p:nvSpPr>
        <p:spPr>
          <a:xfrm>
            <a:off x="360002" y="2146259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51" name="Rechteck 50"/>
          <p:cNvSpPr/>
          <p:nvPr userDrawn="1"/>
        </p:nvSpPr>
        <p:spPr>
          <a:xfrm>
            <a:off x="360001" y="3049794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52" name="Rechteck 51"/>
          <p:cNvSpPr/>
          <p:nvPr userDrawn="1"/>
        </p:nvSpPr>
        <p:spPr>
          <a:xfrm>
            <a:off x="360000" y="3953329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54" name="Rechteck 53"/>
          <p:cNvSpPr/>
          <p:nvPr userDrawn="1"/>
        </p:nvSpPr>
        <p:spPr>
          <a:xfrm>
            <a:off x="1975517" y="1242724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55" name="Rechteck 54"/>
          <p:cNvSpPr/>
          <p:nvPr userDrawn="1"/>
        </p:nvSpPr>
        <p:spPr>
          <a:xfrm>
            <a:off x="1975517" y="2146259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56" name="Rechteck 55"/>
          <p:cNvSpPr/>
          <p:nvPr userDrawn="1"/>
        </p:nvSpPr>
        <p:spPr>
          <a:xfrm>
            <a:off x="1975516" y="3049794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57" name="Rechteck 56"/>
          <p:cNvSpPr/>
          <p:nvPr userDrawn="1"/>
        </p:nvSpPr>
        <p:spPr>
          <a:xfrm>
            <a:off x="1975515" y="3953329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59" name="Rechteck 58"/>
          <p:cNvSpPr/>
          <p:nvPr userDrawn="1"/>
        </p:nvSpPr>
        <p:spPr>
          <a:xfrm>
            <a:off x="3599831" y="1242724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60" name="Rechteck 59"/>
          <p:cNvSpPr/>
          <p:nvPr userDrawn="1"/>
        </p:nvSpPr>
        <p:spPr>
          <a:xfrm>
            <a:off x="3599831" y="2146259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61" name="Rechteck 60"/>
          <p:cNvSpPr/>
          <p:nvPr userDrawn="1"/>
        </p:nvSpPr>
        <p:spPr>
          <a:xfrm>
            <a:off x="3599830" y="3049794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62" name="Rechteck 61"/>
          <p:cNvSpPr/>
          <p:nvPr userDrawn="1"/>
        </p:nvSpPr>
        <p:spPr>
          <a:xfrm>
            <a:off x="3599829" y="3953329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63" name="Rechteck 62"/>
          <p:cNvSpPr/>
          <p:nvPr userDrawn="1"/>
        </p:nvSpPr>
        <p:spPr>
          <a:xfrm>
            <a:off x="5215346" y="1242724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64" name="Rechteck 63"/>
          <p:cNvSpPr/>
          <p:nvPr userDrawn="1"/>
        </p:nvSpPr>
        <p:spPr>
          <a:xfrm>
            <a:off x="5215346" y="2146259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65" name="Rechteck 64"/>
          <p:cNvSpPr/>
          <p:nvPr userDrawn="1"/>
        </p:nvSpPr>
        <p:spPr>
          <a:xfrm>
            <a:off x="5215345" y="3049794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66" name="Rechteck 65"/>
          <p:cNvSpPr/>
          <p:nvPr userDrawn="1"/>
        </p:nvSpPr>
        <p:spPr>
          <a:xfrm>
            <a:off x="5215344" y="3953329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67" name="Rechteck 66"/>
          <p:cNvSpPr/>
          <p:nvPr userDrawn="1"/>
        </p:nvSpPr>
        <p:spPr>
          <a:xfrm>
            <a:off x="6830551" y="1242724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68" name="Rechteck 67"/>
          <p:cNvSpPr/>
          <p:nvPr userDrawn="1"/>
        </p:nvSpPr>
        <p:spPr>
          <a:xfrm>
            <a:off x="6830551" y="2146259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69" name="Rechteck 68"/>
          <p:cNvSpPr/>
          <p:nvPr userDrawn="1"/>
        </p:nvSpPr>
        <p:spPr>
          <a:xfrm>
            <a:off x="6830550" y="3049794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70" name="Rechteck 69"/>
          <p:cNvSpPr/>
          <p:nvPr userDrawn="1"/>
        </p:nvSpPr>
        <p:spPr>
          <a:xfrm>
            <a:off x="6830549" y="3953329"/>
            <a:ext cx="1440159" cy="7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9" name="Titel 2"/>
          <p:cNvSpPr>
            <a:spLocks noGrp="1"/>
          </p:cNvSpPr>
          <p:nvPr userDrawn="1">
            <p:ph type="title" hasCustomPrompt="1"/>
          </p:nvPr>
        </p:nvSpPr>
        <p:spPr>
          <a:xfrm>
            <a:off x="360000" y="555526"/>
            <a:ext cx="7236416" cy="432641"/>
          </a:xfrm>
          <a:prstGeom prst="rect">
            <a:avLst/>
          </a:prstGeom>
        </p:spPr>
        <p:txBody>
          <a:bodyPr/>
          <a:lstStyle>
            <a:lvl1pPr algn="l"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Folientitel eingeben</a:t>
            </a:r>
          </a:p>
        </p:txBody>
      </p:sp>
      <p:sp>
        <p:nvSpPr>
          <p:cNvPr id="3" name="Bildplatzhalter 2"/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504081" y="1386724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72" name="Bildplatzhalter 2"/>
          <p:cNvSpPr>
            <a:spLocks noGrp="1"/>
          </p:cNvSpPr>
          <p:nvPr>
            <p:ph type="pic" sz="quarter" idx="13" hasCustomPrompt="1"/>
          </p:nvPr>
        </p:nvSpPr>
        <p:spPr>
          <a:xfrm>
            <a:off x="504081" y="2290259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73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504080" y="3193794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74" name="Bildplatzhalter 2"/>
          <p:cNvSpPr>
            <a:spLocks noGrp="1"/>
          </p:cNvSpPr>
          <p:nvPr>
            <p:ph type="pic" sz="quarter" idx="15" hasCustomPrompt="1"/>
          </p:nvPr>
        </p:nvSpPr>
        <p:spPr>
          <a:xfrm>
            <a:off x="504079" y="4097329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75" name="Bildplatzhalter 2"/>
          <p:cNvSpPr>
            <a:spLocks noGrp="1"/>
          </p:cNvSpPr>
          <p:nvPr>
            <p:ph type="pic" sz="quarter" idx="16" hasCustomPrompt="1"/>
          </p:nvPr>
        </p:nvSpPr>
        <p:spPr>
          <a:xfrm>
            <a:off x="2119596" y="1386724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76" name="Bildplatzhalter 2"/>
          <p:cNvSpPr>
            <a:spLocks noGrp="1"/>
          </p:cNvSpPr>
          <p:nvPr>
            <p:ph type="pic" sz="quarter" idx="17" hasCustomPrompt="1"/>
          </p:nvPr>
        </p:nvSpPr>
        <p:spPr>
          <a:xfrm>
            <a:off x="2119596" y="2290259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77" name="Bildplatzhalter 2"/>
          <p:cNvSpPr>
            <a:spLocks noGrp="1"/>
          </p:cNvSpPr>
          <p:nvPr>
            <p:ph type="pic" sz="quarter" idx="18" hasCustomPrompt="1"/>
          </p:nvPr>
        </p:nvSpPr>
        <p:spPr>
          <a:xfrm>
            <a:off x="2119595" y="3193794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78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2119594" y="4097329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83" name="Bildplatzhalter 2"/>
          <p:cNvSpPr>
            <a:spLocks noGrp="1"/>
          </p:cNvSpPr>
          <p:nvPr>
            <p:ph type="pic" sz="quarter" idx="20" hasCustomPrompt="1"/>
          </p:nvPr>
        </p:nvSpPr>
        <p:spPr>
          <a:xfrm>
            <a:off x="3743910" y="1386724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84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3743910" y="2290259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85" name="Bildplatzhalter 2"/>
          <p:cNvSpPr>
            <a:spLocks noGrp="1"/>
          </p:cNvSpPr>
          <p:nvPr>
            <p:ph type="pic" sz="quarter" idx="22" hasCustomPrompt="1"/>
          </p:nvPr>
        </p:nvSpPr>
        <p:spPr>
          <a:xfrm>
            <a:off x="3743909" y="3193794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86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3743908" y="4097329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87" name="Bildplatzhalter 2"/>
          <p:cNvSpPr>
            <a:spLocks noGrp="1"/>
          </p:cNvSpPr>
          <p:nvPr>
            <p:ph type="pic" sz="quarter" idx="24" hasCustomPrompt="1"/>
          </p:nvPr>
        </p:nvSpPr>
        <p:spPr>
          <a:xfrm>
            <a:off x="5359425" y="1386724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88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5359423" y="2290259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89" name="Bildplatzhalter 2"/>
          <p:cNvSpPr>
            <a:spLocks noGrp="1"/>
          </p:cNvSpPr>
          <p:nvPr>
            <p:ph type="pic" sz="quarter" idx="26" hasCustomPrompt="1"/>
          </p:nvPr>
        </p:nvSpPr>
        <p:spPr>
          <a:xfrm>
            <a:off x="5359422" y="3193794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90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5359421" y="4097329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91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6974630" y="1386724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92" name="Bildplatzhalter 2"/>
          <p:cNvSpPr>
            <a:spLocks noGrp="1"/>
          </p:cNvSpPr>
          <p:nvPr>
            <p:ph type="pic" sz="quarter" idx="29" hasCustomPrompt="1"/>
          </p:nvPr>
        </p:nvSpPr>
        <p:spPr>
          <a:xfrm>
            <a:off x="6974628" y="2290259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93" name="Bildplatzhalter 2"/>
          <p:cNvSpPr>
            <a:spLocks noGrp="1"/>
          </p:cNvSpPr>
          <p:nvPr>
            <p:ph type="pic" sz="quarter" idx="30" hasCustomPrompt="1"/>
          </p:nvPr>
        </p:nvSpPr>
        <p:spPr>
          <a:xfrm>
            <a:off x="6974627" y="3193794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  <p:sp>
        <p:nvSpPr>
          <p:cNvPr id="94" name="Bildplatzhalter 2"/>
          <p:cNvSpPr>
            <a:spLocks noGrp="1"/>
          </p:cNvSpPr>
          <p:nvPr>
            <p:ph type="pic" sz="quarter" idx="31" hasCustomPrompt="1"/>
          </p:nvPr>
        </p:nvSpPr>
        <p:spPr>
          <a:xfrm>
            <a:off x="6974626" y="4097329"/>
            <a:ext cx="1152000" cy="43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sz="1000" dirty="0"/>
              <a:t>Referenzlogo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092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000" y="108232"/>
            <a:ext cx="8928000" cy="4927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86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2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auto">
          <a:xfrm>
            <a:off x="108000" y="107550"/>
            <a:ext cx="8928000" cy="4928400"/>
          </a:xfrm>
          <a:prstGeom prst="rect">
            <a:avLst/>
          </a:prstGeom>
          <a:solidFill>
            <a:srgbClr val="DDDDDD"/>
          </a:solidFill>
          <a:ln w="101600" cap="sq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numCol="1" rtlCol="0" anchor="t" anchorCtr="0" compatLnSpc="1">
            <a:prstTxWarp prst="textNoShape">
              <a:avLst/>
            </a:prstTxWarp>
          </a:bodyPr>
          <a:lstStyle/>
          <a:p>
            <a:pPr defTabSz="914296"/>
            <a:r>
              <a:rPr lang="de-DE" dirty="0">
                <a:latin typeface="+mj-lt"/>
              </a:rPr>
              <a:t>  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8316416" y="107550"/>
            <a:ext cx="540000" cy="540000"/>
            <a:chOff x="7740352" y="771550"/>
            <a:chExt cx="540000" cy="540000"/>
          </a:xfrm>
        </p:grpSpPr>
        <p:sp>
          <p:nvSpPr>
            <p:cNvPr id="9" name="Rechteck 8"/>
            <p:cNvSpPr/>
            <p:nvPr/>
          </p:nvSpPr>
          <p:spPr bwMode="auto">
            <a:xfrm>
              <a:off x="7740352" y="771550"/>
              <a:ext cx="540000" cy="54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296"/>
              <a:endParaRPr lang="de-DE">
                <a:latin typeface="+mj-lt"/>
              </a:endParaRPr>
            </a:p>
          </p:txBody>
        </p:sp>
        <p:pic>
          <p:nvPicPr>
            <p:cNvPr id="10" name="Picture 3" descr="Z:\Medien\03-Logos\ARITHNEA Logo\02-Pixel (Online)\00-Signet\RGB 200x200.jpg"/>
            <p:cNvPicPr>
              <a:picLocks noChangeAspect="1"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83352" y="914550"/>
              <a:ext cx="254000" cy="25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5980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26" r:id="rId1"/>
    <p:sldLayoutId id="2147486523" r:id="rId2"/>
    <p:sldLayoutId id="2147486533" r:id="rId3"/>
    <p:sldLayoutId id="2147486528" r:id="rId4"/>
    <p:sldLayoutId id="2147486534" r:id="rId5"/>
    <p:sldLayoutId id="2147486527" r:id="rId6"/>
    <p:sldLayoutId id="2147486537" r:id="rId7"/>
    <p:sldLayoutId id="2147486538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133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29" r:id="rId1"/>
    <p:sldLayoutId id="214748653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5" descr="Arithnea_Wallpaper_blanco.jpg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" t="199" r="674" b="199"/>
          <a:stretch/>
        </p:blipFill>
        <p:spPr>
          <a:xfrm>
            <a:off x="108000" y="106767"/>
            <a:ext cx="8928000" cy="492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8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22" r:id="rId1"/>
    <p:sldLayoutId id="2147486497" r:id="rId2"/>
    <p:sldLayoutId id="2147486498" r:id="rId3"/>
    <p:sldLayoutId id="214748649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5" descr="Arithnea_Wallpaper_blanco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" t="199" r="674" b="199"/>
          <a:stretch/>
        </p:blipFill>
        <p:spPr>
          <a:xfrm>
            <a:off x="108000" y="106767"/>
            <a:ext cx="8928000" cy="4929967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8316416" y="107550"/>
            <a:ext cx="540000" cy="540000"/>
            <a:chOff x="7740352" y="771550"/>
            <a:chExt cx="540000" cy="540000"/>
          </a:xfrm>
        </p:grpSpPr>
        <p:sp>
          <p:nvSpPr>
            <p:cNvPr id="4" name="Rechteck 3"/>
            <p:cNvSpPr/>
            <p:nvPr/>
          </p:nvSpPr>
          <p:spPr bwMode="auto">
            <a:xfrm>
              <a:off x="7740352" y="771550"/>
              <a:ext cx="540000" cy="54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296"/>
              <a:endParaRPr lang="de-DE">
                <a:latin typeface="+mj-lt"/>
              </a:endParaRPr>
            </a:p>
          </p:txBody>
        </p:sp>
        <p:pic>
          <p:nvPicPr>
            <p:cNvPr id="5" name="Picture 3" descr="Z:\Medien\03-Logos\ARITHNEA Logo\02-Pixel (Online)\00-Signet\RGB 200x200.jp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883352" y="914550"/>
              <a:ext cx="254000" cy="25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370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3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5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41" r:id="rId1"/>
    <p:sldLayoutId id="2147486542" r:id="rId2"/>
    <p:sldLayoutId id="2147486543" r:id="rId3"/>
    <p:sldLayoutId id="2147486544" r:id="rId4"/>
    <p:sldLayoutId id="2147486545" r:id="rId5"/>
    <p:sldLayoutId id="2147486554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Frontend-Schulung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und hier das Datum der Präsentation</a:t>
            </a:r>
          </a:p>
        </p:txBody>
      </p:sp>
    </p:spTree>
    <p:extLst>
      <p:ext uri="{BB962C8B-B14F-4D97-AF65-F5344CB8AC3E}">
        <p14:creationId xmlns:p14="http://schemas.microsoft.com/office/powerpoint/2010/main" val="1534855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1DD20F73-674E-4544-A613-FA79E97E69E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1403648" y="1635646"/>
            <a:ext cx="5621610" cy="2860594"/>
          </a:xfr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8D7F5EE0-0705-423E-A90C-5C0F1C81F1FE}"/>
              </a:ext>
            </a:extLst>
          </p:cNvPr>
          <p:cNvSpPr/>
          <p:nvPr/>
        </p:nvSpPr>
        <p:spPr>
          <a:xfrm>
            <a:off x="3059832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rgbClr val="7F0014"/>
                </a:solidFill>
              </a:rPr>
              <a:t>CSS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76B55B6-FF80-4885-956B-150B335E16C5}"/>
              </a:ext>
            </a:extLst>
          </p:cNvPr>
          <p:cNvSpPr/>
          <p:nvPr/>
        </p:nvSpPr>
        <p:spPr>
          <a:xfrm>
            <a:off x="4283968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Frameworks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4282F28-7FB4-48C9-AAC3-41AEA5DD1721}"/>
              </a:ext>
            </a:extLst>
          </p:cNvPr>
          <p:cNvSpPr/>
          <p:nvPr/>
        </p:nvSpPr>
        <p:spPr>
          <a:xfrm>
            <a:off x="5506411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78ADB80-7E7E-4D8A-9EE5-2F5C580A0F4F}"/>
              </a:ext>
            </a:extLst>
          </p:cNvPr>
          <p:cNvSpPr/>
          <p:nvPr/>
        </p:nvSpPr>
        <p:spPr>
          <a:xfrm>
            <a:off x="1835696" y="120949"/>
            <a:ext cx="1224136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HTML</a:t>
            </a: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A248A2E6-A5EB-4168-AF5E-E9AAABF8C617}"/>
              </a:ext>
            </a:extLst>
          </p:cNvPr>
          <p:cNvSpPr txBox="1">
            <a:spLocks/>
          </p:cNvSpPr>
          <p:nvPr/>
        </p:nvSpPr>
        <p:spPr>
          <a:xfrm>
            <a:off x="323528" y="918101"/>
            <a:ext cx="7236416" cy="4326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dirty="0"/>
              <a:t>Syntax/Aufbau</a:t>
            </a:r>
            <a:br>
              <a:rPr lang="de-DE" b="1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5048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2">
            <a:extLst>
              <a:ext uri="{FF2B5EF4-FFF2-40B4-BE49-F238E27FC236}">
                <a16:creationId xmlns:a16="http://schemas.microsoft.com/office/drawing/2014/main" id="{1DF1EE58-8A13-4600-890B-9721E5CBEA5F}"/>
              </a:ext>
            </a:extLst>
          </p:cNvPr>
          <p:cNvSpPr txBox="1">
            <a:spLocks/>
          </p:cNvSpPr>
          <p:nvPr/>
        </p:nvSpPr>
        <p:spPr>
          <a:xfrm>
            <a:off x="323528" y="918101"/>
            <a:ext cx="7236416" cy="4326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b="1" dirty="0"/>
              <a:t>Selektoren</a:t>
            </a:r>
            <a:br>
              <a:rPr lang="de-DE" b="1" dirty="0"/>
            </a:br>
            <a:endParaRPr lang="de-DE" dirty="0"/>
          </a:p>
        </p:txBody>
      </p:sp>
      <p:sp>
        <p:nvSpPr>
          <p:cNvPr id="11" name="Inhaltsplatzhalter 14">
            <a:extLst>
              <a:ext uri="{FF2B5EF4-FFF2-40B4-BE49-F238E27FC236}">
                <a16:creationId xmlns:a16="http://schemas.microsoft.com/office/drawing/2014/main" id="{AAB53659-1510-4CFA-82CB-99BF576C3A7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3529" y="1605299"/>
            <a:ext cx="4248472" cy="3433225"/>
          </a:xfrm>
        </p:spPr>
        <p:txBody>
          <a:bodyPr/>
          <a:lstStyle/>
          <a:p>
            <a:r>
              <a:rPr lang="de-DE" sz="1500" b="1" dirty="0"/>
              <a:t>Typselektor</a:t>
            </a:r>
          </a:p>
          <a:p>
            <a:r>
              <a:rPr lang="de-DE" sz="1500" dirty="0"/>
              <a:t>	&lt;h4&gt;</a:t>
            </a:r>
            <a:r>
              <a:rPr lang="de-DE" sz="1500" i="1" dirty="0"/>
              <a:t>Inhalt</a:t>
            </a:r>
            <a:r>
              <a:rPr lang="de-DE" sz="1500" dirty="0"/>
              <a:t>&lt;/h4&gt;</a:t>
            </a:r>
          </a:p>
          <a:p>
            <a:r>
              <a:rPr lang="de-DE" sz="1500" dirty="0"/>
              <a:t>	</a:t>
            </a:r>
            <a:r>
              <a:rPr lang="de-DE" sz="1500" b="1" dirty="0">
                <a:solidFill>
                  <a:srgbClr val="7F0014"/>
                </a:solidFill>
              </a:rPr>
              <a:t>h4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00863D"/>
                </a:solidFill>
              </a:rPr>
              <a:t>{</a:t>
            </a:r>
            <a:r>
              <a:rPr lang="de-DE" sz="1500" dirty="0" err="1">
                <a:solidFill>
                  <a:srgbClr val="00863D"/>
                </a:solidFill>
              </a:rPr>
              <a:t>font</a:t>
            </a:r>
            <a:r>
              <a:rPr lang="de-DE" sz="1500" dirty="0">
                <a:solidFill>
                  <a:srgbClr val="00863D"/>
                </a:solidFill>
              </a:rPr>
              <a:t>-size: 20px;}</a:t>
            </a:r>
          </a:p>
          <a:p>
            <a:endParaRPr lang="de-DE" sz="1500" b="1" dirty="0"/>
          </a:p>
          <a:p>
            <a:endParaRPr lang="de-DE" sz="1500" b="1" dirty="0"/>
          </a:p>
          <a:p>
            <a:r>
              <a:rPr lang="de-DE" sz="1500" b="1" dirty="0"/>
              <a:t>Klassenselektor		</a:t>
            </a:r>
          </a:p>
          <a:p>
            <a:r>
              <a:rPr lang="de-DE" sz="1500" dirty="0"/>
              <a:t>	&lt;p </a:t>
            </a:r>
            <a:r>
              <a:rPr lang="de-DE" sz="1500" b="1" dirty="0" err="1">
                <a:solidFill>
                  <a:srgbClr val="7F0014"/>
                </a:solidFill>
              </a:rPr>
              <a:t>class</a:t>
            </a:r>
            <a:r>
              <a:rPr lang="de-DE" sz="1500" dirty="0"/>
              <a:t>=“</a:t>
            </a:r>
            <a:r>
              <a:rPr lang="de-DE" sz="1500" dirty="0" err="1"/>
              <a:t>class</a:t>
            </a:r>
            <a:r>
              <a:rPr lang="de-DE" sz="1500" dirty="0"/>
              <a:t>-beispiel“&gt;</a:t>
            </a:r>
            <a:r>
              <a:rPr lang="de-DE" sz="1500" i="1" dirty="0"/>
              <a:t>Inhalt</a:t>
            </a:r>
            <a:r>
              <a:rPr lang="de-DE" sz="1500" dirty="0"/>
              <a:t>&lt;/p&gt;</a:t>
            </a:r>
          </a:p>
          <a:p>
            <a:r>
              <a:rPr lang="de-DE" sz="1500" dirty="0"/>
              <a:t>	</a:t>
            </a:r>
            <a:r>
              <a:rPr lang="de-DE" sz="1500" b="1" dirty="0">
                <a:solidFill>
                  <a:srgbClr val="7F0014"/>
                </a:solidFill>
              </a:rPr>
              <a:t>.</a:t>
            </a:r>
            <a:r>
              <a:rPr lang="de-DE" sz="1500" b="1" dirty="0" err="1">
                <a:solidFill>
                  <a:srgbClr val="7F0014"/>
                </a:solidFill>
              </a:rPr>
              <a:t>class</a:t>
            </a:r>
            <a:r>
              <a:rPr lang="de-DE" sz="1500" b="1" dirty="0">
                <a:solidFill>
                  <a:srgbClr val="7F0014"/>
                </a:solidFill>
              </a:rPr>
              <a:t>-beispiel </a:t>
            </a:r>
            <a:r>
              <a:rPr lang="de-DE" sz="1500" dirty="0">
                <a:solidFill>
                  <a:srgbClr val="00863D"/>
                </a:solidFill>
              </a:rPr>
              <a:t>{</a:t>
            </a:r>
            <a:r>
              <a:rPr lang="de-DE" sz="1500" dirty="0" err="1">
                <a:solidFill>
                  <a:srgbClr val="00863D"/>
                </a:solidFill>
              </a:rPr>
              <a:t>color</a:t>
            </a:r>
            <a:r>
              <a:rPr lang="de-DE" sz="1500" dirty="0">
                <a:solidFill>
                  <a:srgbClr val="00863D"/>
                </a:solidFill>
              </a:rPr>
              <a:t>: </a:t>
            </a:r>
            <a:r>
              <a:rPr lang="de-DE" sz="1500" dirty="0" err="1">
                <a:solidFill>
                  <a:srgbClr val="00863D"/>
                </a:solidFill>
              </a:rPr>
              <a:t>red</a:t>
            </a:r>
            <a:r>
              <a:rPr lang="de-DE" sz="1500" dirty="0">
                <a:solidFill>
                  <a:srgbClr val="00863D"/>
                </a:solidFill>
              </a:rPr>
              <a:t>;}</a:t>
            </a:r>
          </a:p>
          <a:p>
            <a:endParaRPr lang="de-DE" b="1" dirty="0"/>
          </a:p>
          <a:p>
            <a:endParaRPr lang="de-DE" b="1" dirty="0"/>
          </a:p>
          <a:p>
            <a:endParaRPr lang="de-DE" i="1" dirty="0"/>
          </a:p>
        </p:txBody>
      </p:sp>
      <p:sp>
        <p:nvSpPr>
          <p:cNvPr id="12" name="Inhaltsplatzhalter 14">
            <a:extLst>
              <a:ext uri="{FF2B5EF4-FFF2-40B4-BE49-F238E27FC236}">
                <a16:creationId xmlns:a16="http://schemas.microsoft.com/office/drawing/2014/main" id="{26A3D91F-5DC1-44CB-B287-2A3148940B61}"/>
              </a:ext>
            </a:extLst>
          </p:cNvPr>
          <p:cNvSpPr txBox="1">
            <a:spLocks/>
          </p:cNvSpPr>
          <p:nvPr/>
        </p:nvSpPr>
        <p:spPr>
          <a:xfrm>
            <a:off x="4319012" y="1605299"/>
            <a:ext cx="4429452" cy="2620100"/>
          </a:xfrm>
          <a:prstGeom prst="rect">
            <a:avLst/>
          </a:prstGeom>
        </p:spPr>
        <p:txBody>
          <a:bodyPr/>
          <a:lstStyle>
            <a:lvl1pPr marL="342861" marR="0" indent="-342861" algn="l" defTabSz="903185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b="1" dirty="0"/>
              <a:t>ID-Selektor	</a:t>
            </a:r>
          </a:p>
          <a:p>
            <a:r>
              <a:rPr lang="de-DE" sz="1500" dirty="0"/>
              <a:t>	&lt;</a:t>
            </a:r>
            <a:r>
              <a:rPr lang="de-DE" sz="1500" dirty="0" err="1"/>
              <a:t>article</a:t>
            </a:r>
            <a:r>
              <a:rPr lang="de-DE" sz="1500" dirty="0"/>
              <a:t> </a:t>
            </a:r>
            <a:r>
              <a:rPr lang="de-DE" sz="1500" b="1" dirty="0" err="1">
                <a:solidFill>
                  <a:srgbClr val="7F0014"/>
                </a:solidFill>
              </a:rPr>
              <a:t>id</a:t>
            </a:r>
            <a:r>
              <a:rPr lang="de-DE" sz="1500" dirty="0"/>
              <a:t>=“</a:t>
            </a:r>
            <a:r>
              <a:rPr lang="de-DE" sz="1500" dirty="0" err="1"/>
              <a:t>id</a:t>
            </a:r>
            <a:r>
              <a:rPr lang="de-DE" sz="1500" dirty="0"/>
              <a:t>-beispiel“&gt;</a:t>
            </a:r>
            <a:r>
              <a:rPr lang="de-DE" sz="1500" i="1" dirty="0"/>
              <a:t>Inhalt</a:t>
            </a:r>
            <a:r>
              <a:rPr lang="de-DE" sz="1500" dirty="0"/>
              <a:t>&lt;/</a:t>
            </a:r>
            <a:r>
              <a:rPr lang="de-DE" sz="1500" dirty="0" err="1"/>
              <a:t>article</a:t>
            </a:r>
            <a:r>
              <a:rPr lang="de-DE" sz="1500" dirty="0"/>
              <a:t>&gt;</a:t>
            </a:r>
          </a:p>
          <a:p>
            <a:r>
              <a:rPr lang="de-DE" sz="1500" dirty="0"/>
              <a:t>	</a:t>
            </a:r>
            <a:r>
              <a:rPr lang="de-DE" sz="1500" b="1" dirty="0">
                <a:solidFill>
                  <a:srgbClr val="7F0014"/>
                </a:solidFill>
              </a:rPr>
              <a:t>#</a:t>
            </a:r>
            <a:r>
              <a:rPr lang="de-DE" sz="1500" b="1" dirty="0" err="1">
                <a:solidFill>
                  <a:srgbClr val="7F0014"/>
                </a:solidFill>
              </a:rPr>
              <a:t>id</a:t>
            </a:r>
            <a:r>
              <a:rPr lang="de-DE" sz="1500" b="1" dirty="0">
                <a:solidFill>
                  <a:srgbClr val="7F0014"/>
                </a:solidFill>
              </a:rPr>
              <a:t>-beispiel</a:t>
            </a:r>
            <a:r>
              <a:rPr lang="de-DE" sz="1500" dirty="0"/>
              <a:t> </a:t>
            </a:r>
            <a:r>
              <a:rPr lang="de-DE" sz="1500" dirty="0">
                <a:solidFill>
                  <a:srgbClr val="00863D"/>
                </a:solidFill>
              </a:rPr>
              <a:t>{</a:t>
            </a:r>
            <a:r>
              <a:rPr lang="de-DE" sz="1500" dirty="0" err="1">
                <a:solidFill>
                  <a:srgbClr val="00863D"/>
                </a:solidFill>
              </a:rPr>
              <a:t>height</a:t>
            </a:r>
            <a:r>
              <a:rPr lang="de-DE" sz="1500" dirty="0">
                <a:solidFill>
                  <a:srgbClr val="00863D"/>
                </a:solidFill>
              </a:rPr>
              <a:t>: 25px;}</a:t>
            </a:r>
          </a:p>
          <a:p>
            <a:endParaRPr lang="de-DE" sz="1500" dirty="0">
              <a:solidFill>
                <a:srgbClr val="00863D"/>
              </a:solidFill>
            </a:endParaRPr>
          </a:p>
          <a:p>
            <a:endParaRPr lang="de-DE" sz="1500" dirty="0">
              <a:solidFill>
                <a:srgbClr val="00863D"/>
              </a:solidFill>
            </a:endParaRPr>
          </a:p>
          <a:p>
            <a:r>
              <a:rPr lang="de-DE" sz="1500" b="1" dirty="0"/>
              <a:t>Attributselektor</a:t>
            </a:r>
          </a:p>
          <a:p>
            <a:r>
              <a:rPr lang="de-DE" sz="1500" b="1" dirty="0"/>
              <a:t>Kindselektor</a:t>
            </a:r>
          </a:p>
          <a:p>
            <a:r>
              <a:rPr lang="de-DE" sz="1500" b="1" dirty="0"/>
              <a:t>Universalselektor …</a:t>
            </a:r>
          </a:p>
          <a:p>
            <a:endParaRPr lang="de-DE" sz="1500" b="1" dirty="0"/>
          </a:p>
          <a:p>
            <a:r>
              <a:rPr lang="de-DE" sz="9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Weitere Infos?</a:t>
            </a:r>
          </a:p>
          <a:p>
            <a:r>
              <a:rPr lang="de-DE" sz="9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https://developer.mozilla.org/de/docs/Web/Guide/CSS/Getting_started/Selektoren</a:t>
            </a:r>
          </a:p>
          <a:p>
            <a:endParaRPr lang="de-DE" sz="900" dirty="0"/>
          </a:p>
          <a:p>
            <a:endParaRPr lang="de-DE" sz="900" dirty="0"/>
          </a:p>
          <a:p>
            <a:endParaRPr lang="de-DE" sz="1500" dirty="0"/>
          </a:p>
          <a:p>
            <a:endParaRPr lang="de-DE" sz="1500" dirty="0"/>
          </a:p>
          <a:p>
            <a:endParaRPr lang="de-DE" b="1" dirty="0"/>
          </a:p>
          <a:p>
            <a:endParaRPr lang="de-DE" i="1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5282356-85F4-4895-BFD1-CE2199AA79A8}"/>
              </a:ext>
            </a:extLst>
          </p:cNvPr>
          <p:cNvSpPr/>
          <p:nvPr/>
        </p:nvSpPr>
        <p:spPr>
          <a:xfrm>
            <a:off x="3059832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rgbClr val="7F0014"/>
                </a:solidFill>
              </a:rPr>
              <a:t>CSS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1E91DB5-02BA-4E7A-BE89-F92BEBA675FC}"/>
              </a:ext>
            </a:extLst>
          </p:cNvPr>
          <p:cNvSpPr/>
          <p:nvPr/>
        </p:nvSpPr>
        <p:spPr>
          <a:xfrm>
            <a:off x="4283968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Frameworks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885697A-B44C-48C4-BA0F-F98D830122CC}"/>
              </a:ext>
            </a:extLst>
          </p:cNvPr>
          <p:cNvSpPr/>
          <p:nvPr/>
        </p:nvSpPr>
        <p:spPr>
          <a:xfrm>
            <a:off x="5506411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EF083E1-DBF7-4AD2-B9C5-4E23D6F1680A}"/>
              </a:ext>
            </a:extLst>
          </p:cNvPr>
          <p:cNvSpPr/>
          <p:nvPr/>
        </p:nvSpPr>
        <p:spPr>
          <a:xfrm>
            <a:off x="1835696" y="120949"/>
            <a:ext cx="1224136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415076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2">
            <a:extLst>
              <a:ext uri="{FF2B5EF4-FFF2-40B4-BE49-F238E27FC236}">
                <a16:creationId xmlns:a16="http://schemas.microsoft.com/office/drawing/2014/main" id="{22312A9E-5DE2-46C0-A0C5-AFFB260CAC37}"/>
              </a:ext>
            </a:extLst>
          </p:cNvPr>
          <p:cNvSpPr txBox="1">
            <a:spLocks/>
          </p:cNvSpPr>
          <p:nvPr/>
        </p:nvSpPr>
        <p:spPr>
          <a:xfrm>
            <a:off x="323528" y="918101"/>
            <a:ext cx="7236416" cy="4326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b="1" dirty="0"/>
              <a:t>Varianten - CSS einbinden</a:t>
            </a:r>
            <a:br>
              <a:rPr lang="de-DE" b="1" dirty="0"/>
            </a:br>
            <a:br>
              <a:rPr lang="de-DE" b="1" dirty="0"/>
            </a:b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F23C1DB-72EE-4FAE-B670-1D14583B47D2}"/>
              </a:ext>
            </a:extLst>
          </p:cNvPr>
          <p:cNvSpPr/>
          <p:nvPr/>
        </p:nvSpPr>
        <p:spPr>
          <a:xfrm>
            <a:off x="3059832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rgbClr val="7F0014"/>
                </a:solidFill>
              </a:rPr>
              <a:t>CSS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D6BEC68-FF5A-4285-A06D-25C34193A02C}"/>
              </a:ext>
            </a:extLst>
          </p:cNvPr>
          <p:cNvSpPr/>
          <p:nvPr/>
        </p:nvSpPr>
        <p:spPr>
          <a:xfrm>
            <a:off x="4283968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Frameworks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904AFEF-F547-41E4-AEBA-59C6727256EA}"/>
              </a:ext>
            </a:extLst>
          </p:cNvPr>
          <p:cNvSpPr/>
          <p:nvPr/>
        </p:nvSpPr>
        <p:spPr>
          <a:xfrm>
            <a:off x="5506411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6AFCB6E-5A78-4F58-9913-98E5A6AA6BA0}"/>
              </a:ext>
            </a:extLst>
          </p:cNvPr>
          <p:cNvSpPr/>
          <p:nvPr/>
        </p:nvSpPr>
        <p:spPr>
          <a:xfrm>
            <a:off x="1835696" y="120949"/>
            <a:ext cx="1224136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HTML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9015FC1-BE22-4455-86F4-4D48D0629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82" y="1772399"/>
            <a:ext cx="2693813" cy="202036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99EFE138-1D0B-4CB4-BDFA-8FE619AD3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093" y="1768737"/>
            <a:ext cx="2693813" cy="202036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7843E52F-8662-4C60-8E2F-4F3C2F472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405" y="1768737"/>
            <a:ext cx="2693813" cy="202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79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DAC5EE-2BA1-4772-A289-D16218CE656F}"/>
              </a:ext>
            </a:extLst>
          </p:cNvPr>
          <p:cNvSpPr/>
          <p:nvPr/>
        </p:nvSpPr>
        <p:spPr>
          <a:xfrm>
            <a:off x="3059832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rgbClr val="7F0014"/>
                </a:solidFill>
              </a:rPr>
              <a:t>CSS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D78A17E-3B13-4413-82AB-C2DBB8CD046E}"/>
              </a:ext>
            </a:extLst>
          </p:cNvPr>
          <p:cNvSpPr/>
          <p:nvPr/>
        </p:nvSpPr>
        <p:spPr>
          <a:xfrm>
            <a:off x="4283968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Frameworks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E1FDCCD-BB10-4DA5-A310-BE049BB3B109}"/>
              </a:ext>
            </a:extLst>
          </p:cNvPr>
          <p:cNvSpPr/>
          <p:nvPr/>
        </p:nvSpPr>
        <p:spPr>
          <a:xfrm>
            <a:off x="5506411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7596940-1F55-4D54-8F52-2E8E057DDFA6}"/>
              </a:ext>
            </a:extLst>
          </p:cNvPr>
          <p:cNvSpPr/>
          <p:nvPr/>
        </p:nvSpPr>
        <p:spPr>
          <a:xfrm>
            <a:off x="1835696" y="120949"/>
            <a:ext cx="1224136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HTML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94F912F-16D5-46DA-85A0-0456D4BA6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456" y="1563638"/>
            <a:ext cx="3596640" cy="2697480"/>
          </a:xfrm>
          <a:prstGeom prst="rect">
            <a:avLst/>
          </a:prstGeom>
        </p:spPr>
      </p:pic>
      <p:sp>
        <p:nvSpPr>
          <p:cNvPr id="11" name="Titel 2">
            <a:extLst>
              <a:ext uri="{FF2B5EF4-FFF2-40B4-BE49-F238E27FC236}">
                <a16:creationId xmlns:a16="http://schemas.microsoft.com/office/drawing/2014/main" id="{7341DCF0-A6D9-43FB-A5D3-1D59DDDFDF3D}"/>
              </a:ext>
            </a:extLst>
          </p:cNvPr>
          <p:cNvSpPr txBox="1">
            <a:spLocks/>
          </p:cNvSpPr>
          <p:nvPr/>
        </p:nvSpPr>
        <p:spPr>
          <a:xfrm>
            <a:off x="323528" y="918101"/>
            <a:ext cx="7236416" cy="4326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dirty="0" err="1"/>
              <a:t>Sass</a:t>
            </a:r>
            <a:endParaRPr lang="de-DE" dirty="0"/>
          </a:p>
        </p:txBody>
      </p:sp>
      <p:sp>
        <p:nvSpPr>
          <p:cNvPr id="12" name="Inhaltsplatzhalter 14">
            <a:extLst>
              <a:ext uri="{FF2B5EF4-FFF2-40B4-BE49-F238E27FC236}">
                <a16:creationId xmlns:a16="http://schemas.microsoft.com/office/drawing/2014/main" id="{11079821-9272-4C89-A8D9-0F623E01801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3528" y="1605299"/>
            <a:ext cx="8423999" cy="3433225"/>
          </a:xfrm>
        </p:spPr>
        <p:txBody>
          <a:bodyPr/>
          <a:lstStyle/>
          <a:p>
            <a:pPr marL="0" lvl="0" indent="0" defTabSz="914400">
              <a:lnSpc>
                <a:spcPct val="100000"/>
              </a:lnSpc>
            </a:pPr>
            <a:r>
              <a:rPr lang="de-DE" altLang="de-DE" sz="1500" dirty="0"/>
              <a:t>- </a:t>
            </a:r>
            <a:r>
              <a:rPr lang="de-DE" altLang="de-DE" sz="1500" dirty="0" err="1"/>
              <a:t>Sass</a:t>
            </a:r>
            <a:r>
              <a:rPr lang="de-DE" altLang="de-DE" sz="1500" dirty="0"/>
              <a:t> = </a:t>
            </a:r>
            <a:r>
              <a:rPr lang="de-DE" sz="1500" dirty="0" err="1"/>
              <a:t>Syntactically</a:t>
            </a:r>
            <a:r>
              <a:rPr lang="de-DE" sz="1500" dirty="0"/>
              <a:t> </a:t>
            </a:r>
            <a:r>
              <a:rPr lang="de-DE" sz="1500" dirty="0" err="1"/>
              <a:t>Awesome</a:t>
            </a:r>
            <a:r>
              <a:rPr lang="de-DE" sz="1500" dirty="0"/>
              <a:t> Stylesheets</a:t>
            </a:r>
          </a:p>
          <a:p>
            <a:pPr marL="0" lvl="0" indent="0" defTabSz="914400">
              <a:lnSpc>
                <a:spcPct val="100000"/>
              </a:lnSpc>
            </a:pPr>
            <a:endParaRPr lang="de-DE" sz="1500" dirty="0"/>
          </a:p>
          <a:p>
            <a:pPr marL="0" lvl="0" indent="0" defTabSz="914400">
              <a:lnSpc>
                <a:spcPct val="100000"/>
              </a:lnSpc>
            </a:pPr>
            <a:r>
              <a:rPr lang="de-DE" sz="1500" i="1" dirty="0"/>
              <a:t>- </a:t>
            </a:r>
            <a:r>
              <a:rPr lang="de-DE" sz="1500" dirty="0"/>
              <a:t>Stylesheet-Sprache</a:t>
            </a:r>
          </a:p>
          <a:p>
            <a:pPr marL="0" lvl="0" indent="0" defTabSz="914400">
              <a:lnSpc>
                <a:spcPct val="100000"/>
              </a:lnSpc>
            </a:pPr>
            <a:endParaRPr lang="de-DE" altLang="de-DE" sz="1500" i="1" dirty="0"/>
          </a:p>
          <a:p>
            <a:pPr marL="0" lvl="0" indent="0" defTabSz="914400">
              <a:lnSpc>
                <a:spcPct val="100000"/>
              </a:lnSpc>
            </a:pPr>
            <a:r>
              <a:rPr lang="de-DE" altLang="de-DE" sz="1500" i="1" dirty="0"/>
              <a:t>- </a:t>
            </a:r>
            <a:r>
              <a:rPr lang="de-DE" altLang="de-DE" sz="1500" dirty="0"/>
              <a:t>zwei </a:t>
            </a:r>
            <a:r>
              <a:rPr lang="de-DE" altLang="de-DE" sz="1500" dirty="0" err="1"/>
              <a:t>Syntaxen</a:t>
            </a:r>
            <a:r>
              <a:rPr lang="de-DE" altLang="de-DE" sz="1500" dirty="0"/>
              <a:t>: </a:t>
            </a:r>
            <a:r>
              <a:rPr lang="de-DE" sz="1500" dirty="0" err="1"/>
              <a:t>Sass</a:t>
            </a:r>
            <a:r>
              <a:rPr lang="de-DE" sz="1500" dirty="0"/>
              <a:t> und </a:t>
            </a:r>
            <a:r>
              <a:rPr lang="de-DE" sz="1500" dirty="0" err="1"/>
              <a:t>Scss</a:t>
            </a:r>
            <a:endParaRPr lang="de-DE" sz="1500" dirty="0"/>
          </a:p>
          <a:p>
            <a:pPr marL="0" lvl="0" indent="0" defTabSz="914400">
              <a:lnSpc>
                <a:spcPct val="100000"/>
              </a:lnSpc>
            </a:pPr>
            <a:endParaRPr lang="de-DE" altLang="de-DE" sz="1500" i="1" dirty="0"/>
          </a:p>
          <a:p>
            <a:pPr marL="0" lvl="0" indent="0" defTabSz="914400">
              <a:lnSpc>
                <a:spcPct val="100000"/>
              </a:lnSpc>
            </a:pPr>
            <a:r>
              <a:rPr lang="de-DE" altLang="de-DE" sz="1500" dirty="0"/>
              <a:t>- Präprozessor</a:t>
            </a:r>
          </a:p>
          <a:p>
            <a:pPr marL="0" lvl="0" indent="0" defTabSz="914400">
              <a:lnSpc>
                <a:spcPct val="100000"/>
              </a:lnSpc>
            </a:pPr>
            <a:endParaRPr lang="de-DE" altLang="de-DE" sz="1500" dirty="0"/>
          </a:p>
          <a:p>
            <a:pPr marL="285750" indent="-285750" defTabSz="914400">
              <a:lnSpc>
                <a:spcPct val="100000"/>
              </a:lnSpc>
              <a:buFontTx/>
              <a:buChar char="-"/>
            </a:pPr>
            <a:r>
              <a:rPr lang="de-DE" altLang="de-DE" sz="1500" dirty="0"/>
              <a:t>Vorteile</a:t>
            </a:r>
            <a:br>
              <a:rPr lang="de-DE" altLang="de-DE" sz="1500" dirty="0"/>
            </a:br>
            <a:r>
              <a:rPr lang="de-DE" altLang="de-DE" sz="1500" dirty="0"/>
              <a:t>   </a:t>
            </a:r>
            <a:r>
              <a:rPr lang="de-DE" altLang="de-DE" sz="1500" dirty="0">
                <a:sym typeface="Wingdings" panose="05000000000000000000" pitchFamily="2" charset="2"/>
              </a:rPr>
              <a:t> </a:t>
            </a:r>
            <a:r>
              <a:rPr lang="de-DE" sz="1500" dirty="0"/>
              <a:t>vereinfachen Syntax</a:t>
            </a:r>
            <a:br>
              <a:rPr lang="de-DE" sz="1500" dirty="0"/>
            </a:br>
            <a:r>
              <a:rPr lang="de-DE" sz="1500" dirty="0"/>
              <a:t>   </a:t>
            </a:r>
            <a:r>
              <a:rPr lang="de-DE" sz="1500" dirty="0">
                <a:sym typeface="Wingdings" panose="05000000000000000000" pitchFamily="2" charset="2"/>
              </a:rPr>
              <a:t> </a:t>
            </a:r>
            <a:r>
              <a:rPr lang="de-DE" sz="1500" dirty="0"/>
              <a:t>reduzieren Anzahl von HTTP-</a:t>
            </a:r>
            <a:r>
              <a:rPr lang="de-DE" sz="1500" dirty="0" err="1"/>
              <a:t>Requests</a:t>
            </a:r>
            <a:endParaRPr lang="de-DE" sz="1500" dirty="0"/>
          </a:p>
          <a:p>
            <a:pPr marL="285750" indent="-285750" defTabSz="914400">
              <a:lnSpc>
                <a:spcPct val="100000"/>
              </a:lnSpc>
              <a:buFontTx/>
              <a:buChar char="-"/>
            </a:pPr>
            <a:endParaRPr lang="de-DE" altLang="de-DE" sz="1500" dirty="0"/>
          </a:p>
          <a:p>
            <a:r>
              <a:rPr lang="de-DE" sz="9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Weitere Infos?</a:t>
            </a:r>
          </a:p>
          <a:p>
            <a:r>
              <a:rPr lang="de-DE" altLang="de-DE" sz="9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https://sass-lang.com/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3303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61AE785-0727-46C7-8D7D-93BE03F214C3}"/>
              </a:ext>
            </a:extLst>
          </p:cNvPr>
          <p:cNvSpPr/>
          <p:nvPr/>
        </p:nvSpPr>
        <p:spPr>
          <a:xfrm>
            <a:off x="3059832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rgbClr val="7F0014"/>
                </a:solidFill>
              </a:rPr>
              <a:t>CSS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AF69E58-54B1-44F4-BAFD-4A4E5CCAC866}"/>
              </a:ext>
            </a:extLst>
          </p:cNvPr>
          <p:cNvSpPr/>
          <p:nvPr/>
        </p:nvSpPr>
        <p:spPr>
          <a:xfrm>
            <a:off x="4283968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Frameworks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8E9D639-8174-4ACF-B686-BCD01C1D06A5}"/>
              </a:ext>
            </a:extLst>
          </p:cNvPr>
          <p:cNvSpPr/>
          <p:nvPr/>
        </p:nvSpPr>
        <p:spPr>
          <a:xfrm>
            <a:off x="5506411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276FA13-4973-46D6-899B-C0A562891453}"/>
              </a:ext>
            </a:extLst>
          </p:cNvPr>
          <p:cNvSpPr/>
          <p:nvPr/>
        </p:nvSpPr>
        <p:spPr>
          <a:xfrm>
            <a:off x="1835696" y="120949"/>
            <a:ext cx="1224136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HTML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9A4B67B-905B-49FF-9DE4-FD5D4DB02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93" y="1635646"/>
            <a:ext cx="7600950" cy="2857500"/>
          </a:xfrm>
          <a:prstGeom prst="rect">
            <a:avLst/>
          </a:prstGeom>
        </p:spPr>
      </p:pic>
      <p:sp>
        <p:nvSpPr>
          <p:cNvPr id="11" name="Titel 2">
            <a:extLst>
              <a:ext uri="{FF2B5EF4-FFF2-40B4-BE49-F238E27FC236}">
                <a16:creationId xmlns:a16="http://schemas.microsoft.com/office/drawing/2014/main" id="{F8BC77AF-F0E2-403E-9F2A-DE9314AD5F42}"/>
              </a:ext>
            </a:extLst>
          </p:cNvPr>
          <p:cNvSpPr txBox="1">
            <a:spLocks/>
          </p:cNvSpPr>
          <p:nvPr/>
        </p:nvSpPr>
        <p:spPr>
          <a:xfrm>
            <a:off x="323528" y="918101"/>
            <a:ext cx="7236416" cy="4326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dirty="0" err="1"/>
              <a:t>Sass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489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C0C4D11D-7EDD-44DB-91CD-7F7E1C113232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63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563D7C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8B923B20-8ABE-4F4D-A4D3-D0D20ACC2ACC}"/>
              </a:ext>
            </a:extLst>
          </p:cNvPr>
          <p:cNvSpPr>
            <a:spLocks noGrp="1"/>
          </p:cNvSpPr>
          <p:nvPr/>
        </p:nvSpPr>
        <p:spPr>
          <a:xfrm>
            <a:off x="1461149" y="1950418"/>
            <a:ext cx="6060403" cy="897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03288" rtl="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3175" indent="-1588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</a:defRPr>
            </a:lvl2pPr>
            <a:lvl3pPr marL="1165225" indent="-250825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3pPr>
            <a:lvl4pPr marL="1616075" indent="-184150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4pPr>
            <a:lvl5pPr marL="1973263" indent="-182563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5pPr>
            <a:lvl6pPr marL="8175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6pPr>
            <a:lvl7pPr marL="12747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7pPr>
            <a:lvl8pPr marL="17319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8pPr>
            <a:lvl9pPr marL="21891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2000" dirty="0">
                <a:solidFill>
                  <a:schemeClr val="bg1"/>
                </a:solidFill>
              </a:rPr>
              <a:t>Bootstrap is a framework you give a Web developer,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who is not an expert in CSS, so he can do something 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</a:rPr>
              <a:t>that a CSS developer won't kill him for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9A373BD-D735-48FC-9980-29BB5C818A03}"/>
              </a:ext>
            </a:extLst>
          </p:cNvPr>
          <p:cNvSpPr txBox="1">
            <a:spLocks/>
          </p:cNvSpPr>
          <p:nvPr/>
        </p:nvSpPr>
        <p:spPr>
          <a:xfrm>
            <a:off x="1032878" y="1615584"/>
            <a:ext cx="528393" cy="4717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5400" b="1" kern="0" dirty="0">
                <a:solidFill>
                  <a:schemeClr val="bg1"/>
                </a:solidFill>
              </a:rPr>
              <a:t>“</a:t>
            </a:r>
            <a:endParaRPr lang="de-DE" sz="5400" b="1" kern="0" dirty="0">
              <a:solidFill>
                <a:schemeClr val="bg1"/>
              </a:solidFill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E1EBE1B-0DEE-4B9D-8E2A-B46149E3B9C0}"/>
              </a:ext>
            </a:extLst>
          </p:cNvPr>
          <p:cNvSpPr txBox="1">
            <a:spLocks/>
          </p:cNvSpPr>
          <p:nvPr/>
        </p:nvSpPr>
        <p:spPr>
          <a:xfrm>
            <a:off x="7528227" y="2402058"/>
            <a:ext cx="582895" cy="4717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5400" b="1" kern="0" dirty="0">
                <a:solidFill>
                  <a:schemeClr val="bg1"/>
                </a:solidFill>
              </a:rPr>
              <a:t>”</a:t>
            </a:r>
            <a:endParaRPr lang="de-DE" sz="5400" b="1" kern="0" dirty="0">
              <a:solidFill>
                <a:schemeClr val="bg1"/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AE85DDF-3BA2-4B0D-AEC2-8446434278A7}"/>
              </a:ext>
            </a:extLst>
          </p:cNvPr>
          <p:cNvSpPr txBox="1">
            <a:spLocks/>
          </p:cNvSpPr>
          <p:nvPr/>
        </p:nvSpPr>
        <p:spPr>
          <a:xfrm>
            <a:off x="4511373" y="3223007"/>
            <a:ext cx="3016852" cy="3049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464555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r>
              <a:rPr lang="en-US" kern="0" dirty="0">
                <a:solidFill>
                  <a:schemeClr val="bg1"/>
                </a:solidFill>
                <a:latin typeface="+mj-lt"/>
                <a:ea typeface="Open Sans" panose="020B0604020202020204" charset="0"/>
                <a:cs typeface="Open Sans" panose="020B0604020202020204" charset="0"/>
              </a:rPr>
              <a:t>Richard Campbell - </a:t>
            </a:r>
            <a:r>
              <a:rPr lang="en-US" kern="0" dirty="0" err="1">
                <a:solidFill>
                  <a:schemeClr val="bg1"/>
                </a:solidFill>
                <a:latin typeface="+mj-lt"/>
                <a:ea typeface="Open Sans" panose="020B0604020202020204" charset="0"/>
                <a:cs typeface="Open Sans" panose="020B0604020202020204" charset="0"/>
              </a:rPr>
              <a:t>.Net</a:t>
            </a:r>
            <a:r>
              <a:rPr lang="en-US" kern="0" dirty="0">
                <a:solidFill>
                  <a:schemeClr val="bg1"/>
                </a:solidFill>
                <a:latin typeface="+mj-lt"/>
                <a:ea typeface="Open Sans" panose="020B0604020202020204" charset="0"/>
                <a:cs typeface="Open Sans" panose="020B0604020202020204" charset="0"/>
              </a:rPr>
              <a:t> Rocks!</a:t>
            </a:r>
            <a:endParaRPr lang="de-DE" kern="0" dirty="0">
              <a:solidFill>
                <a:schemeClr val="bg1"/>
              </a:solidFill>
              <a:latin typeface="+mj-lt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788B4F3D-11C3-4DF3-9381-CF9D4ACC324D}"/>
              </a:ext>
            </a:extLst>
          </p:cNvPr>
          <p:cNvSpPr txBox="1">
            <a:spLocks/>
          </p:cNvSpPr>
          <p:nvPr/>
        </p:nvSpPr>
        <p:spPr>
          <a:xfrm>
            <a:off x="323528" y="918101"/>
            <a:ext cx="7236416" cy="4326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dirty="0">
                <a:solidFill>
                  <a:schemeClr val="bg1"/>
                </a:solidFill>
              </a:rPr>
              <a:t>Bootstrap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9925FF9-E873-4DAF-BFF6-CF2AA19A64F7}"/>
              </a:ext>
            </a:extLst>
          </p:cNvPr>
          <p:cNvSpPr/>
          <p:nvPr/>
        </p:nvSpPr>
        <p:spPr>
          <a:xfrm>
            <a:off x="3059832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CSS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BB2ED2F-8E05-420B-9CA0-A8299D135EF2}"/>
              </a:ext>
            </a:extLst>
          </p:cNvPr>
          <p:cNvSpPr/>
          <p:nvPr/>
        </p:nvSpPr>
        <p:spPr>
          <a:xfrm>
            <a:off x="4283968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bg1"/>
                </a:solidFill>
              </a:rPr>
              <a:t>Frameworks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302CE54-BAEA-428A-9C4F-6DE00CBD9F7E}"/>
              </a:ext>
            </a:extLst>
          </p:cNvPr>
          <p:cNvSpPr/>
          <p:nvPr/>
        </p:nvSpPr>
        <p:spPr>
          <a:xfrm>
            <a:off x="5506411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F1CF362-5FB0-4269-86FD-85298410036C}"/>
              </a:ext>
            </a:extLst>
          </p:cNvPr>
          <p:cNvSpPr/>
          <p:nvPr/>
        </p:nvSpPr>
        <p:spPr>
          <a:xfrm>
            <a:off x="1835696" y="120949"/>
            <a:ext cx="1224136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712001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2DAC5EE-2BA1-4772-A289-D16218CE656F}"/>
              </a:ext>
            </a:extLst>
          </p:cNvPr>
          <p:cNvSpPr/>
          <p:nvPr/>
        </p:nvSpPr>
        <p:spPr>
          <a:xfrm>
            <a:off x="3059832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CSS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D78A17E-3B13-4413-82AB-C2DBB8CD046E}"/>
              </a:ext>
            </a:extLst>
          </p:cNvPr>
          <p:cNvSpPr/>
          <p:nvPr/>
        </p:nvSpPr>
        <p:spPr>
          <a:xfrm>
            <a:off x="4283968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rgbClr val="7F0014"/>
                </a:solidFill>
              </a:rPr>
              <a:t>Frameworks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E1FDCCD-BB10-4DA5-A310-BE049BB3B109}"/>
              </a:ext>
            </a:extLst>
          </p:cNvPr>
          <p:cNvSpPr/>
          <p:nvPr/>
        </p:nvSpPr>
        <p:spPr>
          <a:xfrm>
            <a:off x="5506411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7596940-1F55-4D54-8F52-2E8E057DDFA6}"/>
              </a:ext>
            </a:extLst>
          </p:cNvPr>
          <p:cNvSpPr/>
          <p:nvPr/>
        </p:nvSpPr>
        <p:spPr>
          <a:xfrm>
            <a:off x="1835696" y="120949"/>
            <a:ext cx="1224136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HTML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7341DCF0-A6D9-43FB-A5D3-1D59DDDFDF3D}"/>
              </a:ext>
            </a:extLst>
          </p:cNvPr>
          <p:cNvSpPr txBox="1">
            <a:spLocks/>
          </p:cNvSpPr>
          <p:nvPr/>
        </p:nvSpPr>
        <p:spPr>
          <a:xfrm>
            <a:off x="323528" y="918101"/>
            <a:ext cx="7236416" cy="4326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dirty="0">
                <a:solidFill>
                  <a:srgbClr val="7F0014"/>
                </a:solidFill>
              </a:rPr>
              <a:t>Bootstrap</a:t>
            </a:r>
          </a:p>
        </p:txBody>
      </p:sp>
      <p:sp>
        <p:nvSpPr>
          <p:cNvPr id="14" name="Inhaltsplatzhalter 14">
            <a:extLst>
              <a:ext uri="{FF2B5EF4-FFF2-40B4-BE49-F238E27FC236}">
                <a16:creationId xmlns:a16="http://schemas.microsoft.com/office/drawing/2014/main" id="{059BC521-E6D0-4871-927D-87D1FD184A1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3528" y="1605299"/>
            <a:ext cx="8423999" cy="3433225"/>
          </a:xfrm>
        </p:spPr>
        <p:txBody>
          <a:bodyPr/>
          <a:lstStyle/>
          <a:p>
            <a:r>
              <a:rPr lang="de-DE" sz="1500" dirty="0"/>
              <a:t>- modular aufgebaut u. besteht aus:</a:t>
            </a:r>
            <a:br>
              <a:rPr lang="de-DE" sz="1500" dirty="0"/>
            </a:br>
            <a:r>
              <a:rPr lang="de-DE" sz="1500" dirty="0"/>
              <a:t>-Grid-System und Responsives Design</a:t>
            </a:r>
          </a:p>
          <a:p>
            <a:r>
              <a:rPr lang="de-DE" sz="1500" dirty="0"/>
              <a:t>	-Grundlegendes CSS-Stylesheet</a:t>
            </a:r>
          </a:p>
          <a:p>
            <a:r>
              <a:rPr lang="de-DE" sz="1500" dirty="0"/>
              <a:t>	-wiederverwendbare Komponenten</a:t>
            </a:r>
          </a:p>
          <a:p>
            <a:r>
              <a:rPr lang="de-DE" sz="1500" dirty="0"/>
              <a:t>	-optionale </a:t>
            </a:r>
            <a:r>
              <a:rPr lang="de-DE" sz="1500" dirty="0" err="1"/>
              <a:t>Javascript</a:t>
            </a:r>
            <a:r>
              <a:rPr lang="de-DE" sz="1500" dirty="0"/>
              <a:t>-Plugins</a:t>
            </a:r>
          </a:p>
          <a:p>
            <a:pPr marL="0" indent="0"/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1F215F87-25AA-4077-B1B7-E99A531CE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08" y="1605299"/>
            <a:ext cx="2126477" cy="212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08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F5FB1F13-A33C-4BF8-9694-E6B2AC476204}"/>
              </a:ext>
            </a:extLst>
          </p:cNvPr>
          <p:cNvSpPr txBox="1">
            <a:spLocks/>
          </p:cNvSpPr>
          <p:nvPr/>
        </p:nvSpPr>
        <p:spPr>
          <a:xfrm>
            <a:off x="5388746" y="2601314"/>
            <a:ext cx="1790651" cy="2971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03288" rtl="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3175" indent="-1588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</a:defRPr>
            </a:lvl2pPr>
            <a:lvl3pPr marL="1165225" indent="-250825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3pPr>
            <a:lvl4pPr marL="1616075" indent="-184150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4pPr>
            <a:lvl5pPr marL="1973263" indent="-182563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5pPr>
            <a:lvl6pPr marL="8175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6pPr>
            <a:lvl7pPr marL="12747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7pPr>
            <a:lvl8pPr marL="17319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8pPr>
            <a:lvl9pPr marL="21891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400" kern="0" dirty="0" err="1">
                <a:solidFill>
                  <a:srgbClr val="7F0014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Typography</a:t>
            </a:r>
            <a:endParaRPr lang="de-DE" kern="0" dirty="0">
              <a:solidFill>
                <a:srgbClr val="7F0014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0DA2D54-5645-401E-BC92-F8DC4E2D2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424" y="2890192"/>
            <a:ext cx="3189719" cy="186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1438C094-2257-4C69-9371-F43AD9F2A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37" y="2890192"/>
            <a:ext cx="4319692" cy="1605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72910F3-B1DF-4006-8B62-B83807ADF8FB}"/>
              </a:ext>
            </a:extLst>
          </p:cNvPr>
          <p:cNvSpPr txBox="1">
            <a:spLocks/>
          </p:cNvSpPr>
          <p:nvPr/>
        </p:nvSpPr>
        <p:spPr>
          <a:xfrm>
            <a:off x="395037" y="2601314"/>
            <a:ext cx="1790651" cy="2971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03288" rtl="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3175" indent="-1588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</a:defRPr>
            </a:lvl2pPr>
            <a:lvl3pPr marL="1165225" indent="-250825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3pPr>
            <a:lvl4pPr marL="1616075" indent="-184150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4pPr>
            <a:lvl5pPr marL="1973263" indent="-182563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5pPr>
            <a:lvl6pPr marL="8175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6pPr>
            <a:lvl7pPr marL="12747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7pPr>
            <a:lvl8pPr marL="17319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8pPr>
            <a:lvl9pPr marL="21891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400" kern="0" dirty="0">
                <a:solidFill>
                  <a:srgbClr val="7F0014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Forms</a:t>
            </a:r>
            <a:endParaRPr lang="de-DE" kern="0" dirty="0">
              <a:solidFill>
                <a:srgbClr val="7F0014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6A6A1CC2-43DC-4ACE-BF82-B40E74FF2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40" y="1901775"/>
            <a:ext cx="3644468" cy="35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CF3017DE-8ADE-41DE-8409-5983D0FED4E0}"/>
              </a:ext>
            </a:extLst>
          </p:cNvPr>
          <p:cNvSpPr txBox="1">
            <a:spLocks/>
          </p:cNvSpPr>
          <p:nvPr/>
        </p:nvSpPr>
        <p:spPr>
          <a:xfrm>
            <a:off x="395036" y="1646183"/>
            <a:ext cx="1790651" cy="2971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03288" rtl="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3175" indent="-1588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</a:defRPr>
            </a:lvl2pPr>
            <a:lvl3pPr marL="1165225" indent="-250825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3pPr>
            <a:lvl4pPr marL="1616075" indent="-184150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4pPr>
            <a:lvl5pPr marL="1973263" indent="-182563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5pPr>
            <a:lvl6pPr marL="8175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6pPr>
            <a:lvl7pPr marL="12747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7pPr>
            <a:lvl8pPr marL="17319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8pPr>
            <a:lvl9pPr marL="21891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400" kern="0" dirty="0">
                <a:solidFill>
                  <a:srgbClr val="7F0014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Buttons</a:t>
            </a:r>
            <a:endParaRPr lang="de-DE" kern="0" dirty="0">
              <a:solidFill>
                <a:srgbClr val="7F0014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34A8BA0E-1CFE-4AFD-82C2-D3AB9A64A13C}"/>
              </a:ext>
            </a:extLst>
          </p:cNvPr>
          <p:cNvSpPr txBox="1">
            <a:spLocks/>
          </p:cNvSpPr>
          <p:nvPr/>
        </p:nvSpPr>
        <p:spPr>
          <a:xfrm>
            <a:off x="4293551" y="1222801"/>
            <a:ext cx="1790651" cy="2971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03288" rtl="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3175" indent="-1588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</a:defRPr>
            </a:lvl2pPr>
            <a:lvl3pPr marL="1165225" indent="-250825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3pPr>
            <a:lvl4pPr marL="1616075" indent="-184150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4pPr>
            <a:lvl5pPr marL="1973263" indent="-182563" algn="l" defTabSz="903288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5pPr>
            <a:lvl6pPr marL="8175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6pPr>
            <a:lvl7pPr marL="12747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7pPr>
            <a:lvl8pPr marL="17319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8pPr>
            <a:lvl9pPr marL="2189163" indent="177800" algn="l" defTabSz="903288" rtl="0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har char="-"/>
              <a:defRPr sz="21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400" kern="0" dirty="0" err="1">
                <a:solidFill>
                  <a:srgbClr val="7F0014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Navbar</a:t>
            </a:r>
            <a:endParaRPr lang="de-DE" kern="0" dirty="0">
              <a:solidFill>
                <a:srgbClr val="7F0014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9A080086-AAA7-42B5-9778-4311F0786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551" y="1531348"/>
            <a:ext cx="4312592" cy="72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el 2">
            <a:extLst>
              <a:ext uri="{FF2B5EF4-FFF2-40B4-BE49-F238E27FC236}">
                <a16:creationId xmlns:a16="http://schemas.microsoft.com/office/drawing/2014/main" id="{AAB7B649-197D-44AC-88CA-9C8EA007711A}"/>
              </a:ext>
            </a:extLst>
          </p:cNvPr>
          <p:cNvSpPr txBox="1">
            <a:spLocks/>
          </p:cNvSpPr>
          <p:nvPr/>
        </p:nvSpPr>
        <p:spPr>
          <a:xfrm>
            <a:off x="323528" y="918101"/>
            <a:ext cx="7236416" cy="4326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dirty="0">
                <a:solidFill>
                  <a:srgbClr val="7F0014"/>
                </a:solidFill>
              </a:rPr>
              <a:t>Bootstrap CSS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708F146-5D11-4305-A1BD-5EDF2B656B3A}"/>
              </a:ext>
            </a:extLst>
          </p:cNvPr>
          <p:cNvSpPr/>
          <p:nvPr/>
        </p:nvSpPr>
        <p:spPr>
          <a:xfrm>
            <a:off x="3059832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CSS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4503FC0-6025-4BA4-B066-FA186F0C63F9}"/>
              </a:ext>
            </a:extLst>
          </p:cNvPr>
          <p:cNvSpPr/>
          <p:nvPr/>
        </p:nvSpPr>
        <p:spPr>
          <a:xfrm>
            <a:off x="4283968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rgbClr val="7F0014"/>
                </a:solidFill>
              </a:rPr>
              <a:t>Frameworks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995FCC3-C41C-492F-8E11-79A7C0A1F578}"/>
              </a:ext>
            </a:extLst>
          </p:cNvPr>
          <p:cNvSpPr/>
          <p:nvPr/>
        </p:nvSpPr>
        <p:spPr>
          <a:xfrm>
            <a:off x="5506411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115273C-1B8E-4457-A071-E703180007F6}"/>
              </a:ext>
            </a:extLst>
          </p:cNvPr>
          <p:cNvSpPr/>
          <p:nvPr/>
        </p:nvSpPr>
        <p:spPr>
          <a:xfrm>
            <a:off x="1835696" y="120949"/>
            <a:ext cx="1224136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734067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E09DBEA-C2C7-4A7E-948E-8BCC59A00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815" y="3591"/>
            <a:ext cx="5788185" cy="5139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el 2">
            <a:extLst>
              <a:ext uri="{FF2B5EF4-FFF2-40B4-BE49-F238E27FC236}">
                <a16:creationId xmlns:a16="http://schemas.microsoft.com/office/drawing/2014/main" id="{C6F34EC3-B559-4DAC-8F4B-2916A1D076FB}"/>
              </a:ext>
            </a:extLst>
          </p:cNvPr>
          <p:cNvSpPr txBox="1">
            <a:spLocks/>
          </p:cNvSpPr>
          <p:nvPr/>
        </p:nvSpPr>
        <p:spPr>
          <a:xfrm>
            <a:off x="323528" y="918101"/>
            <a:ext cx="7236416" cy="4326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dirty="0">
                <a:solidFill>
                  <a:srgbClr val="7F0014"/>
                </a:solidFill>
              </a:rPr>
              <a:t>Bootstrap Icons</a:t>
            </a:r>
          </a:p>
        </p:txBody>
      </p:sp>
    </p:spTree>
    <p:extLst>
      <p:ext uri="{BB962C8B-B14F-4D97-AF65-F5344CB8AC3E}">
        <p14:creationId xmlns:p14="http://schemas.microsoft.com/office/powerpoint/2010/main" val="3501339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2">
            <a:extLst>
              <a:ext uri="{FF2B5EF4-FFF2-40B4-BE49-F238E27FC236}">
                <a16:creationId xmlns:a16="http://schemas.microsoft.com/office/drawing/2014/main" id="{DA78E3CE-8885-4941-A027-494F232025F3}"/>
              </a:ext>
            </a:extLst>
          </p:cNvPr>
          <p:cNvSpPr txBox="1">
            <a:spLocks/>
          </p:cNvSpPr>
          <p:nvPr/>
        </p:nvSpPr>
        <p:spPr>
          <a:xfrm>
            <a:off x="323528" y="918101"/>
            <a:ext cx="7236416" cy="4326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dirty="0">
                <a:solidFill>
                  <a:srgbClr val="7F0014"/>
                </a:solidFill>
              </a:rPr>
              <a:t>Bootstrap Grid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7B24D71-1454-4653-9F54-5FCD12736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07" y="1350742"/>
            <a:ext cx="8279586" cy="346477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04A6F94A-39AF-4917-AA94-2067CE1C2D78}"/>
              </a:ext>
            </a:extLst>
          </p:cNvPr>
          <p:cNvSpPr/>
          <p:nvPr/>
        </p:nvSpPr>
        <p:spPr>
          <a:xfrm>
            <a:off x="3059832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CSS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BF0D05E-EEF1-4E7C-B552-06BD87A7B80B}"/>
              </a:ext>
            </a:extLst>
          </p:cNvPr>
          <p:cNvSpPr/>
          <p:nvPr/>
        </p:nvSpPr>
        <p:spPr>
          <a:xfrm>
            <a:off x="4283968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rgbClr val="7F0014"/>
                </a:solidFill>
              </a:rPr>
              <a:t>Frameworks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D2A90B4-A3CC-4E11-A5F1-3C50F959302D}"/>
              </a:ext>
            </a:extLst>
          </p:cNvPr>
          <p:cNvSpPr/>
          <p:nvPr/>
        </p:nvSpPr>
        <p:spPr>
          <a:xfrm>
            <a:off x="5506411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EA8E3D5-C4DD-470D-87F6-DA6982F1BE52}"/>
              </a:ext>
            </a:extLst>
          </p:cNvPr>
          <p:cNvSpPr/>
          <p:nvPr/>
        </p:nvSpPr>
        <p:spPr>
          <a:xfrm>
            <a:off x="1835696" y="120949"/>
            <a:ext cx="1224136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23530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59532" y="1491630"/>
            <a:ext cx="3636404" cy="3167063"/>
          </a:xfrm>
        </p:spPr>
        <p:txBody>
          <a:bodyPr/>
          <a:lstStyle/>
          <a:p>
            <a:pPr marL="342900" lvl="0" indent="-342900" defTabSz="903288">
              <a:buAutoNum type="arabicPeriod"/>
            </a:pPr>
            <a: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  <a:t>HTML</a:t>
            </a:r>
          </a:p>
          <a:p>
            <a:pPr lvl="0" defTabSz="903288"/>
            <a: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  <a:t>         1.1 </a:t>
            </a:r>
            <a:r>
              <a:rPr lang="de-DE" sz="1500" dirty="0"/>
              <a:t>Dokumentstruktur/Aufbau</a:t>
            </a:r>
            <a:b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</a:br>
            <a: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  <a:t>         1.2 Elemente</a:t>
            </a:r>
            <a:b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</a:br>
            <a: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  <a:t>         1.3 Attribute</a:t>
            </a:r>
            <a:b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</a:br>
            <a: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  <a:t>         1.4 Kommentare</a:t>
            </a:r>
          </a:p>
          <a:p>
            <a:pPr lvl="0" defTabSz="903288"/>
            <a:endParaRPr lang="de-DE" sz="1500" dirty="0">
              <a:solidFill>
                <a:srgbClr val="363534"/>
              </a:solidFill>
              <a:cs typeface="Segoe UI Light" panose="020B0502040204020203" pitchFamily="34" charset="0"/>
            </a:endParaRPr>
          </a:p>
          <a:p>
            <a:pPr lvl="0" defTabSz="903288"/>
            <a: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  <a:t>2. CSS</a:t>
            </a:r>
          </a:p>
          <a:p>
            <a:pPr lvl="0" defTabSz="903288"/>
            <a: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  <a:t>         2.1 Syntax/Aufbau</a:t>
            </a:r>
            <a:b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</a:br>
            <a: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  <a:t>         2.2 Selektoren</a:t>
            </a:r>
          </a:p>
          <a:p>
            <a:pPr lvl="0" defTabSz="903288"/>
            <a: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  <a:t>         2.3 CSS einbinden</a:t>
            </a:r>
            <a:b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</a:br>
            <a: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  <a:t>         2.4 </a:t>
            </a:r>
            <a:r>
              <a:rPr lang="de-DE" sz="1500" dirty="0" err="1">
                <a:solidFill>
                  <a:srgbClr val="363534"/>
                </a:solidFill>
                <a:cs typeface="Segoe UI Light" panose="020B0502040204020203" pitchFamily="34" charset="0"/>
              </a:rPr>
              <a:t>Sass</a:t>
            </a:r>
            <a:endParaRPr lang="de-DE" sz="1500" dirty="0">
              <a:solidFill>
                <a:srgbClr val="363534"/>
              </a:solidFill>
              <a:cs typeface="Segoe UI Light" panose="020B0502040204020203" pitchFamily="34" charset="0"/>
            </a:endParaRPr>
          </a:p>
          <a:p>
            <a:pPr lvl="0" defTabSz="903288"/>
            <a:endParaRPr lang="de-DE" sz="1500" dirty="0">
              <a:solidFill>
                <a:srgbClr val="363534"/>
              </a:solidFill>
              <a:cs typeface="Segoe UI Light" panose="020B0502040204020203" pitchFamily="34" charset="0"/>
            </a:endParaRPr>
          </a:p>
          <a:p>
            <a:pPr lvl="0" defTabSz="903288"/>
            <a:endParaRPr lang="de-DE" sz="1500" dirty="0">
              <a:solidFill>
                <a:srgbClr val="363534"/>
              </a:solidFill>
              <a:cs typeface="Segoe UI Light" panose="020B0502040204020203" pitchFamily="34" charset="0"/>
            </a:endParaRPr>
          </a:p>
          <a:p>
            <a:pPr lvl="0" defTabSz="903288"/>
            <a:endParaRPr lang="de-DE" sz="1500" dirty="0">
              <a:solidFill>
                <a:srgbClr val="363534"/>
              </a:solidFill>
              <a:cs typeface="Segoe UI Light" panose="020B0502040204020203" pitchFamily="34" charset="0"/>
            </a:endParaRPr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9DF008E4-EC9F-4030-9873-E2DFE89D7B94}"/>
              </a:ext>
            </a:extLst>
          </p:cNvPr>
          <p:cNvSpPr txBox="1">
            <a:spLocks/>
          </p:cNvSpPr>
          <p:nvPr/>
        </p:nvSpPr>
        <p:spPr>
          <a:xfrm>
            <a:off x="4283968" y="1491630"/>
            <a:ext cx="3636404" cy="31670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03288"/>
            <a: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  <a:t>3. Bootstrap</a:t>
            </a:r>
          </a:p>
          <a:p>
            <a:pPr defTabSz="903288"/>
            <a: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  <a:t>            3.1 Bootstrap CSS</a:t>
            </a:r>
            <a:b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</a:br>
            <a: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  <a:t>            3.2 Icons</a:t>
            </a:r>
          </a:p>
          <a:p>
            <a:pPr defTabSz="903288"/>
            <a: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  <a:t>            3.3 Grid</a:t>
            </a:r>
          </a:p>
          <a:p>
            <a:pPr defTabSz="903288"/>
            <a:endParaRPr lang="de-DE" sz="1500" dirty="0">
              <a:solidFill>
                <a:srgbClr val="363534"/>
              </a:solidFill>
              <a:cs typeface="Segoe UI Light" panose="020B0502040204020203" pitchFamily="34" charset="0"/>
            </a:endParaRPr>
          </a:p>
          <a:p>
            <a:pPr defTabSz="903288"/>
            <a:r>
              <a:rPr lang="de-DE" sz="1500" dirty="0">
                <a:solidFill>
                  <a:srgbClr val="363534"/>
                </a:solidFill>
                <a:cs typeface="Segoe UI Light" panose="020B0502040204020203" pitchFamily="34" charset="0"/>
              </a:rPr>
              <a:t>4. JavaScript</a:t>
            </a:r>
          </a:p>
          <a:p>
            <a:pPr defTabSz="903288"/>
            <a:endParaRPr lang="de-DE" sz="1500" dirty="0">
              <a:solidFill>
                <a:srgbClr val="363534"/>
              </a:solidFill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82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5AEBFE86-D3E0-4F66-A002-19D74F59F331}"/>
              </a:ext>
            </a:extLst>
          </p:cNvPr>
          <p:cNvSpPr/>
          <p:nvPr/>
        </p:nvSpPr>
        <p:spPr>
          <a:xfrm>
            <a:off x="3059832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CSS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11A8DE3-9DC6-4CF3-B035-8AE5F0058A03}"/>
              </a:ext>
            </a:extLst>
          </p:cNvPr>
          <p:cNvSpPr/>
          <p:nvPr/>
        </p:nvSpPr>
        <p:spPr>
          <a:xfrm>
            <a:off x="4283968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Frameworks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D47D059-D87F-45E0-B770-2875B9D52EAB}"/>
              </a:ext>
            </a:extLst>
          </p:cNvPr>
          <p:cNvSpPr/>
          <p:nvPr/>
        </p:nvSpPr>
        <p:spPr>
          <a:xfrm>
            <a:off x="5506411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rgbClr val="7F0014"/>
                </a:solidFill>
              </a:rPr>
              <a:t>JavaScript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7DF345D-03CD-4F7B-AB19-0908CDBC6A7B}"/>
              </a:ext>
            </a:extLst>
          </p:cNvPr>
          <p:cNvSpPr/>
          <p:nvPr/>
        </p:nvSpPr>
        <p:spPr>
          <a:xfrm>
            <a:off x="1835696" y="120949"/>
            <a:ext cx="1224136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HTML</a:t>
            </a:r>
          </a:p>
        </p:txBody>
      </p:sp>
      <p:sp>
        <p:nvSpPr>
          <p:cNvPr id="17" name="Titel 2">
            <a:extLst>
              <a:ext uri="{FF2B5EF4-FFF2-40B4-BE49-F238E27FC236}">
                <a16:creationId xmlns:a16="http://schemas.microsoft.com/office/drawing/2014/main" id="{B88AE2C8-97D6-4724-B5BC-47A2729EAF74}"/>
              </a:ext>
            </a:extLst>
          </p:cNvPr>
          <p:cNvSpPr txBox="1">
            <a:spLocks/>
          </p:cNvSpPr>
          <p:nvPr/>
        </p:nvSpPr>
        <p:spPr>
          <a:xfrm>
            <a:off x="323528" y="918101"/>
            <a:ext cx="7236416" cy="4326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dirty="0">
                <a:solidFill>
                  <a:srgbClr val="7F0014"/>
                </a:solidFill>
              </a:rPr>
              <a:t>Java </a:t>
            </a:r>
            <a:r>
              <a:rPr lang="de-DE" dirty="0" err="1">
                <a:solidFill>
                  <a:srgbClr val="7F0014"/>
                </a:solidFill>
              </a:rPr>
              <a:t>Script</a:t>
            </a:r>
            <a:endParaRPr lang="de-DE" dirty="0">
              <a:solidFill>
                <a:srgbClr val="7F0014"/>
              </a:solidFill>
            </a:endParaRPr>
          </a:p>
        </p:txBody>
      </p:sp>
      <p:pic>
        <p:nvPicPr>
          <p:cNvPr id="26" name="Inhaltsplatzhalter 25">
            <a:extLst>
              <a:ext uri="{FF2B5EF4-FFF2-40B4-BE49-F238E27FC236}">
                <a16:creationId xmlns:a16="http://schemas.microsoft.com/office/drawing/2014/main" id="{6B64CC33-2DC3-4039-9EBA-EBB81B058391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2669204" y="1059582"/>
            <a:ext cx="4061343" cy="3858277"/>
          </a:xfrm>
        </p:spPr>
      </p:pic>
    </p:spTree>
    <p:extLst>
      <p:ext uri="{BB962C8B-B14F-4D97-AF65-F5344CB8AC3E}">
        <p14:creationId xmlns:p14="http://schemas.microsoft.com/office/powerpoint/2010/main" val="376250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Bevor wir starten…</a:t>
            </a:r>
          </a:p>
        </p:txBody>
      </p:sp>
      <p:sp>
        <p:nvSpPr>
          <p:cNvPr id="7" name="Inhaltsplatzhalter 14">
            <a:extLst>
              <a:ext uri="{FF2B5EF4-FFF2-40B4-BE49-F238E27FC236}">
                <a16:creationId xmlns:a16="http://schemas.microsoft.com/office/drawing/2014/main" id="{91079029-CECD-4B32-A950-BE7B01C1686B}"/>
              </a:ext>
            </a:extLst>
          </p:cNvPr>
          <p:cNvSpPr txBox="1">
            <a:spLocks/>
          </p:cNvSpPr>
          <p:nvPr/>
        </p:nvSpPr>
        <p:spPr>
          <a:xfrm>
            <a:off x="323528" y="1605299"/>
            <a:ext cx="8423999" cy="34332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de-DE" altLang="de-DE" sz="1500" dirty="0"/>
              <a:t>Benötigen wir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de-DE" altLang="de-DE" sz="15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de-DE" altLang="de-DE" sz="1500" dirty="0"/>
              <a:t>-Visual Studio Code als Editor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de-DE" altLang="de-DE" sz="1500" dirty="0"/>
              <a:t>-node.js als </a:t>
            </a:r>
            <a:r>
              <a:rPr lang="de-DE" sz="1500" dirty="0"/>
              <a:t>JavaScript-Laufzeitumgebung</a:t>
            </a:r>
            <a:br>
              <a:rPr lang="de-DE" sz="1500" dirty="0"/>
            </a:br>
            <a:r>
              <a:rPr lang="de-DE" sz="1500" dirty="0"/>
              <a:t>-</a:t>
            </a:r>
            <a:r>
              <a:rPr lang="de-DE" sz="1500" dirty="0" err="1"/>
              <a:t>git</a:t>
            </a:r>
            <a:r>
              <a:rPr lang="de-DE" sz="1500" dirty="0"/>
              <a:t> für Versionsverwaltung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de-DE" altLang="de-DE" sz="1500" dirty="0"/>
              <a:t>-</a:t>
            </a:r>
            <a:r>
              <a:rPr lang="de-DE" altLang="de-DE" sz="1500" dirty="0" err="1"/>
              <a:t>gulp</a:t>
            </a:r>
            <a:r>
              <a:rPr lang="de-DE" altLang="de-DE" sz="1500" dirty="0"/>
              <a:t> als </a:t>
            </a:r>
            <a:r>
              <a:rPr lang="de-DE" sz="1500" dirty="0" err="1"/>
              <a:t>Build</a:t>
            </a:r>
            <a:r>
              <a:rPr lang="de-DE" sz="1500" dirty="0"/>
              <a:t>-System</a:t>
            </a:r>
            <a:endParaRPr lang="de-DE" altLang="de-DE" sz="1500" dirty="0"/>
          </a:p>
          <a:p>
            <a:pPr fontAlgn="auto">
              <a:spcAft>
                <a:spcPts val="0"/>
              </a:spcAf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528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5755FD9-3646-44E9-8554-B8F58EAE8C10}"/>
              </a:ext>
            </a:extLst>
          </p:cNvPr>
          <p:cNvSpPr/>
          <p:nvPr/>
        </p:nvSpPr>
        <p:spPr>
          <a:xfrm>
            <a:off x="-367498" y="-92546"/>
            <a:ext cx="9764033" cy="5328592"/>
          </a:xfrm>
          <a:prstGeom prst="rect">
            <a:avLst/>
          </a:prstGeom>
          <a:solidFill>
            <a:srgbClr val="C9F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F0789E7-0751-44DA-B978-9B01A258ED0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0000" y="1242724"/>
            <a:ext cx="4500031" cy="3433225"/>
          </a:xfrm>
        </p:spPr>
        <p:txBody>
          <a:bodyPr/>
          <a:lstStyle/>
          <a:p>
            <a:pPr>
              <a:buFontTx/>
              <a:buChar char="-"/>
            </a:pPr>
            <a:r>
              <a:rPr lang="de-DE" sz="1500" dirty="0"/>
              <a:t>HTML = </a:t>
            </a:r>
            <a:r>
              <a:rPr lang="de-DE" sz="1500" dirty="0" err="1"/>
              <a:t>HyperText</a:t>
            </a:r>
            <a:r>
              <a:rPr lang="de-DE" sz="1500" dirty="0"/>
              <a:t> Markup Language</a:t>
            </a:r>
          </a:p>
          <a:p>
            <a:pPr>
              <a:buFontTx/>
              <a:buChar char="-"/>
            </a:pPr>
            <a:endParaRPr lang="de-DE" sz="1500" dirty="0"/>
          </a:p>
          <a:p>
            <a:pPr marL="285750" indent="-285750">
              <a:buFontTx/>
              <a:buChar char="-"/>
            </a:pPr>
            <a:r>
              <a:rPr lang="de-DE" sz="1500" dirty="0"/>
              <a:t>Auszeichnungssprache für Websites</a:t>
            </a:r>
          </a:p>
          <a:p>
            <a:pPr marL="0" indent="0"/>
            <a:endParaRPr lang="de-DE" sz="1500" dirty="0"/>
          </a:p>
          <a:p>
            <a:pPr marL="285750" indent="-285750">
              <a:buFontTx/>
              <a:buChar char="-"/>
            </a:pPr>
            <a:r>
              <a:rPr lang="de-DE" sz="1500" dirty="0"/>
              <a:t>beschreibt Grundgerüst</a:t>
            </a:r>
          </a:p>
          <a:p>
            <a:pPr marL="285750" indent="-285750">
              <a:buFontTx/>
              <a:buChar char="-"/>
            </a:pPr>
            <a:endParaRPr lang="de-DE" sz="1500" dirty="0"/>
          </a:p>
          <a:p>
            <a:pPr marL="285750" indent="-285750">
              <a:buFontTx/>
              <a:buChar char="-"/>
            </a:pPr>
            <a:r>
              <a:rPr lang="de-DE" sz="1500" dirty="0"/>
              <a:t>HTML5 neuste, fünfte Fassung</a:t>
            </a:r>
          </a:p>
          <a:p>
            <a:pPr marL="285750" indent="-285750">
              <a:buFontTx/>
              <a:buChar char="-"/>
            </a:pPr>
            <a:endParaRPr lang="de-DE" sz="1500" dirty="0"/>
          </a:p>
          <a:p>
            <a:pPr marL="0" indent="0"/>
            <a:r>
              <a:rPr lang="de-DE" sz="1500" dirty="0"/>
              <a:t>-    dient dazu Text zu strukturieren</a:t>
            </a:r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3C7DE917-4839-4F5C-8F42-685BB4A1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HTML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A576FD0-EF52-430E-8970-8D589A370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006808"/>
            <a:ext cx="3463785" cy="3463785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ED41695D-421C-4A09-AE0E-9DFD9F10EA29}"/>
              </a:ext>
            </a:extLst>
          </p:cNvPr>
          <p:cNvSpPr/>
          <p:nvPr/>
        </p:nvSpPr>
        <p:spPr>
          <a:xfrm>
            <a:off x="3131840" y="-75944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CSS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7EDC5C3-2D6B-4B22-AAC6-ED5CFC38315C}"/>
              </a:ext>
            </a:extLst>
          </p:cNvPr>
          <p:cNvSpPr/>
          <p:nvPr/>
        </p:nvSpPr>
        <p:spPr>
          <a:xfrm>
            <a:off x="4355976" y="-75944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Frameworks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DA9FE27-FF2B-4B94-97D5-0D9C12AD2A0F}"/>
              </a:ext>
            </a:extLst>
          </p:cNvPr>
          <p:cNvSpPr/>
          <p:nvPr/>
        </p:nvSpPr>
        <p:spPr>
          <a:xfrm>
            <a:off x="5578419" y="-75944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75769BC-CB9D-49D2-A6AC-40BECBF00B9E}"/>
              </a:ext>
            </a:extLst>
          </p:cNvPr>
          <p:cNvSpPr/>
          <p:nvPr/>
        </p:nvSpPr>
        <p:spPr>
          <a:xfrm>
            <a:off x="5228077" y="-57303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85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9223BA0-D3BD-4E8D-8E62-A74EDB437EB1}"/>
              </a:ext>
            </a:extLst>
          </p:cNvPr>
          <p:cNvSpPr/>
          <p:nvPr/>
        </p:nvSpPr>
        <p:spPr>
          <a:xfrm>
            <a:off x="1907704" y="-75944"/>
            <a:ext cx="1224136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accent1"/>
                </a:solidFill>
              </a:rPr>
              <a:t>HTML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A6BAE51-AC95-4C6A-8A22-3CA8A26A504A}"/>
              </a:ext>
            </a:extLst>
          </p:cNvPr>
          <p:cNvSpPr/>
          <p:nvPr/>
        </p:nvSpPr>
        <p:spPr>
          <a:xfrm>
            <a:off x="6452213" y="-57303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85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93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2">
            <a:extLst>
              <a:ext uri="{FF2B5EF4-FFF2-40B4-BE49-F238E27FC236}">
                <a16:creationId xmlns:a16="http://schemas.microsoft.com/office/drawing/2014/main" id="{3C7DE917-4839-4F5C-8F42-685BB4A1F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918101"/>
            <a:ext cx="7236416" cy="432641"/>
          </a:xfrm>
        </p:spPr>
        <p:txBody>
          <a:bodyPr/>
          <a:lstStyle/>
          <a:p>
            <a:r>
              <a:rPr lang="de-DE" b="1" dirty="0"/>
              <a:t>Dokumentstruktur/Aufbau</a:t>
            </a:r>
            <a:br>
              <a:rPr lang="de-DE" b="1" dirty="0"/>
            </a:b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71B7D5-0F37-46CC-8B4C-8335D8FFCA03}"/>
              </a:ext>
            </a:extLst>
          </p:cNvPr>
          <p:cNvSpPr/>
          <p:nvPr/>
        </p:nvSpPr>
        <p:spPr>
          <a:xfrm>
            <a:off x="3059832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CSS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B667EAD-E588-431C-A5AB-DA6494800F6A}"/>
              </a:ext>
            </a:extLst>
          </p:cNvPr>
          <p:cNvSpPr/>
          <p:nvPr/>
        </p:nvSpPr>
        <p:spPr>
          <a:xfrm>
            <a:off x="4283968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Frameworks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5B47132-EB4C-4A3B-9C66-FAB6827A2210}"/>
              </a:ext>
            </a:extLst>
          </p:cNvPr>
          <p:cNvSpPr/>
          <p:nvPr/>
        </p:nvSpPr>
        <p:spPr>
          <a:xfrm>
            <a:off x="5506411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F182D3E-0E61-4828-B091-23BE89712A2B}"/>
              </a:ext>
            </a:extLst>
          </p:cNvPr>
          <p:cNvSpPr/>
          <p:nvPr/>
        </p:nvSpPr>
        <p:spPr>
          <a:xfrm>
            <a:off x="1835696" y="120949"/>
            <a:ext cx="1224136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accent1"/>
                </a:solidFill>
              </a:rPr>
              <a:t>HTML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762D58A8-FD92-4076-B809-334D8E1972A7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16280" y="1570141"/>
            <a:ext cx="7735375" cy="2532000"/>
          </a:xfrm>
        </p:spPr>
      </p:pic>
    </p:spTree>
    <p:extLst>
      <p:ext uri="{BB962C8B-B14F-4D97-AF65-F5344CB8AC3E}">
        <p14:creationId xmlns:p14="http://schemas.microsoft.com/office/powerpoint/2010/main" val="249499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9AA9A34-6CCC-4DD0-8E70-DEC22EB81D0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096962" y="1736545"/>
            <a:ext cx="4950076" cy="1405698"/>
          </a:xfrm>
        </p:spPr>
        <p:txBody>
          <a:bodyPr/>
          <a:lstStyle/>
          <a:p>
            <a:endParaRPr lang="de-DE" sz="2500" dirty="0">
              <a:solidFill>
                <a:srgbClr val="7F0014"/>
              </a:solidFill>
            </a:endParaRPr>
          </a:p>
          <a:p>
            <a:endParaRPr lang="de-DE" sz="2500" b="1" dirty="0">
              <a:solidFill>
                <a:srgbClr val="7F0014"/>
              </a:solidFill>
            </a:endParaRPr>
          </a:p>
          <a:p>
            <a:r>
              <a:rPr lang="de-DE" sz="3500" b="1" dirty="0">
                <a:solidFill>
                  <a:srgbClr val="7F0014"/>
                </a:solidFill>
              </a:rPr>
              <a:t>&lt;h1&gt;</a:t>
            </a:r>
            <a:r>
              <a:rPr lang="de-DE" sz="3500" b="1" dirty="0"/>
              <a:t>Hallo World! </a:t>
            </a:r>
            <a:r>
              <a:rPr lang="de-DE" sz="3500" b="1" dirty="0">
                <a:solidFill>
                  <a:srgbClr val="7F0014"/>
                </a:solidFill>
              </a:rPr>
              <a:t>&lt;/h1&gt;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FF20479A-9A79-490E-B0DB-CEBE81AA88FC}"/>
              </a:ext>
            </a:extLst>
          </p:cNvPr>
          <p:cNvSpPr txBox="1">
            <a:spLocks/>
          </p:cNvSpPr>
          <p:nvPr/>
        </p:nvSpPr>
        <p:spPr>
          <a:xfrm>
            <a:off x="2717800" y="1995846"/>
            <a:ext cx="3708400" cy="140569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03288" fontAlgn="auto">
              <a:spcAft>
                <a:spcPts val="0"/>
              </a:spcAft>
              <a:buNone/>
            </a:pPr>
            <a:endParaRPr lang="de-DE" sz="1500" dirty="0">
              <a:solidFill>
                <a:srgbClr val="363534"/>
              </a:solidFill>
              <a:cs typeface="Segoe UI Light" panose="020B0502040204020203" pitchFamily="34" charset="0"/>
            </a:endParaRPr>
          </a:p>
          <a:p>
            <a:pPr defTabSz="903288" fontAlgn="auto">
              <a:spcAft>
                <a:spcPts val="0"/>
              </a:spcAft>
            </a:pPr>
            <a:endParaRPr lang="de-DE" sz="1500" dirty="0">
              <a:solidFill>
                <a:srgbClr val="363534"/>
              </a:solidFill>
              <a:cs typeface="Segoe UI Light" panose="020B0502040204020203" pitchFamily="34" charset="0"/>
            </a:endParaRPr>
          </a:p>
          <a:p>
            <a:pPr defTabSz="903288" fontAlgn="auto">
              <a:spcAft>
                <a:spcPts val="0"/>
              </a:spcAft>
            </a:pPr>
            <a:endParaRPr lang="de-DE" sz="1500" dirty="0">
              <a:solidFill>
                <a:srgbClr val="363534"/>
              </a:solidFill>
              <a:cs typeface="Segoe UI Light" panose="020B0502040204020203" pitchFamily="34" charset="0"/>
            </a:endParaRPr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6DA3E7CB-9C59-4E43-BEB8-05E5E88FFB43}"/>
              </a:ext>
            </a:extLst>
          </p:cNvPr>
          <p:cNvSpPr txBox="1">
            <a:spLocks/>
          </p:cNvSpPr>
          <p:nvPr/>
        </p:nvSpPr>
        <p:spPr>
          <a:xfrm>
            <a:off x="2195736" y="3890621"/>
            <a:ext cx="2016184" cy="464840"/>
          </a:xfrm>
          <a:prstGeom prst="rect">
            <a:avLst/>
          </a:prstGeom>
        </p:spPr>
        <p:txBody>
          <a:bodyPr/>
          <a:lstStyle>
            <a:lvl1pPr marL="342861" marR="0" indent="-342861" algn="l" defTabSz="903185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>
                <a:solidFill>
                  <a:srgbClr val="7F0014"/>
                </a:solidFill>
              </a:rPr>
              <a:t>Opening Tag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D3166F2-3EA5-4D34-97E3-43B8F130ED81}"/>
              </a:ext>
            </a:extLst>
          </p:cNvPr>
          <p:cNvCxnSpPr>
            <a:cxnSpLocks/>
          </p:cNvCxnSpPr>
          <p:nvPr/>
        </p:nvCxnSpPr>
        <p:spPr>
          <a:xfrm>
            <a:off x="2717800" y="3077544"/>
            <a:ext cx="0" cy="64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46DDB15-7DD9-469E-A8F7-0F9F16872D0B}"/>
              </a:ext>
            </a:extLst>
          </p:cNvPr>
          <p:cNvCxnSpPr>
            <a:cxnSpLocks/>
          </p:cNvCxnSpPr>
          <p:nvPr/>
        </p:nvCxnSpPr>
        <p:spPr>
          <a:xfrm>
            <a:off x="6300192" y="3142243"/>
            <a:ext cx="0" cy="64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77ADB9C6-1F15-4FF6-9AE7-E397A372826D}"/>
              </a:ext>
            </a:extLst>
          </p:cNvPr>
          <p:cNvSpPr txBox="1">
            <a:spLocks/>
          </p:cNvSpPr>
          <p:nvPr/>
        </p:nvSpPr>
        <p:spPr>
          <a:xfrm>
            <a:off x="5796136" y="3890621"/>
            <a:ext cx="2016184" cy="464840"/>
          </a:xfrm>
          <a:prstGeom prst="rect">
            <a:avLst/>
          </a:prstGeom>
        </p:spPr>
        <p:txBody>
          <a:bodyPr/>
          <a:lstStyle>
            <a:lvl1pPr marL="342861" marR="0" indent="-342861" algn="l" defTabSz="903185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>
                <a:solidFill>
                  <a:srgbClr val="7F0014"/>
                </a:solidFill>
              </a:rPr>
              <a:t>Closing Tag</a:t>
            </a:r>
          </a:p>
        </p:txBody>
      </p:sp>
      <p:sp>
        <p:nvSpPr>
          <p:cNvPr id="16" name="Inhaltsplatzhalter 1">
            <a:extLst>
              <a:ext uri="{FF2B5EF4-FFF2-40B4-BE49-F238E27FC236}">
                <a16:creationId xmlns:a16="http://schemas.microsoft.com/office/drawing/2014/main" id="{F4658F71-4D4D-4367-B697-FFF0585C00E4}"/>
              </a:ext>
            </a:extLst>
          </p:cNvPr>
          <p:cNvSpPr txBox="1">
            <a:spLocks/>
          </p:cNvSpPr>
          <p:nvPr/>
        </p:nvSpPr>
        <p:spPr>
          <a:xfrm>
            <a:off x="3978208" y="3890621"/>
            <a:ext cx="935716" cy="302051"/>
          </a:xfrm>
          <a:prstGeom prst="rect">
            <a:avLst/>
          </a:prstGeom>
        </p:spPr>
        <p:txBody>
          <a:bodyPr/>
          <a:lstStyle>
            <a:lvl1pPr marL="342861" marR="0" indent="-342861" algn="l" defTabSz="903185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/>
              <a:t>Content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347F707-4CCA-430B-9A26-94D181E2591E}"/>
              </a:ext>
            </a:extLst>
          </p:cNvPr>
          <p:cNvCxnSpPr>
            <a:cxnSpLocks/>
          </p:cNvCxnSpPr>
          <p:nvPr/>
        </p:nvCxnSpPr>
        <p:spPr>
          <a:xfrm>
            <a:off x="4435226" y="3190410"/>
            <a:ext cx="0" cy="551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B2C331E-5BB7-4357-BCF7-42C2CDA5C815}"/>
              </a:ext>
            </a:extLst>
          </p:cNvPr>
          <p:cNvCxnSpPr>
            <a:cxnSpLocks/>
          </p:cNvCxnSpPr>
          <p:nvPr/>
        </p:nvCxnSpPr>
        <p:spPr>
          <a:xfrm>
            <a:off x="2659918" y="2331382"/>
            <a:ext cx="0" cy="216024"/>
          </a:xfrm>
          <a:prstGeom prst="line">
            <a:avLst/>
          </a:prstGeom>
          <a:ln w="12700">
            <a:solidFill>
              <a:srgbClr val="008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AF3F4C7-8621-4B9C-832F-F1EC158F8288}"/>
              </a:ext>
            </a:extLst>
          </p:cNvPr>
          <p:cNvCxnSpPr>
            <a:cxnSpLocks/>
          </p:cNvCxnSpPr>
          <p:nvPr/>
        </p:nvCxnSpPr>
        <p:spPr>
          <a:xfrm>
            <a:off x="2659918" y="2336151"/>
            <a:ext cx="3712282" cy="0"/>
          </a:xfrm>
          <a:prstGeom prst="line">
            <a:avLst/>
          </a:prstGeom>
          <a:ln w="12700">
            <a:solidFill>
              <a:srgbClr val="008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F25189E-141E-48A5-985B-7B4E4E6C5AEA}"/>
              </a:ext>
            </a:extLst>
          </p:cNvPr>
          <p:cNvCxnSpPr>
            <a:cxnSpLocks/>
          </p:cNvCxnSpPr>
          <p:nvPr/>
        </p:nvCxnSpPr>
        <p:spPr>
          <a:xfrm>
            <a:off x="6372200" y="2331382"/>
            <a:ext cx="0" cy="216024"/>
          </a:xfrm>
          <a:prstGeom prst="line">
            <a:avLst/>
          </a:prstGeom>
          <a:ln w="12700">
            <a:solidFill>
              <a:srgbClr val="008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nhaltsplatzhalter 1">
            <a:extLst>
              <a:ext uri="{FF2B5EF4-FFF2-40B4-BE49-F238E27FC236}">
                <a16:creationId xmlns:a16="http://schemas.microsoft.com/office/drawing/2014/main" id="{642FF51E-930F-4BC7-BC51-3BCC2B74CE1C}"/>
              </a:ext>
            </a:extLst>
          </p:cNvPr>
          <p:cNvSpPr txBox="1">
            <a:spLocks/>
          </p:cNvSpPr>
          <p:nvPr/>
        </p:nvSpPr>
        <p:spPr>
          <a:xfrm>
            <a:off x="3843368" y="1902069"/>
            <a:ext cx="2074579" cy="236495"/>
          </a:xfrm>
          <a:prstGeom prst="rect">
            <a:avLst/>
          </a:prstGeom>
        </p:spPr>
        <p:txBody>
          <a:bodyPr/>
          <a:lstStyle>
            <a:lvl1pPr marL="342861" marR="0" indent="-342861" algn="l" defTabSz="903185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>
                <a:solidFill>
                  <a:srgbClr val="00863D"/>
                </a:solidFill>
              </a:rPr>
              <a:t>H1 Element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786182C-199C-4165-8127-C97EC1A07056}"/>
              </a:ext>
            </a:extLst>
          </p:cNvPr>
          <p:cNvSpPr/>
          <p:nvPr/>
        </p:nvSpPr>
        <p:spPr>
          <a:xfrm>
            <a:off x="3059832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CSS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5CB70FC-78B4-41C8-B8BF-1C581A93B2A1}"/>
              </a:ext>
            </a:extLst>
          </p:cNvPr>
          <p:cNvSpPr/>
          <p:nvPr/>
        </p:nvSpPr>
        <p:spPr>
          <a:xfrm>
            <a:off x="4283968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Frameworks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810CE55-F56B-4A6D-B249-A5C20C5A733A}"/>
              </a:ext>
            </a:extLst>
          </p:cNvPr>
          <p:cNvSpPr/>
          <p:nvPr/>
        </p:nvSpPr>
        <p:spPr>
          <a:xfrm>
            <a:off x="5506411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0DE35C4-A669-4379-8611-FB79F54C6CB2}"/>
              </a:ext>
            </a:extLst>
          </p:cNvPr>
          <p:cNvSpPr/>
          <p:nvPr/>
        </p:nvSpPr>
        <p:spPr>
          <a:xfrm>
            <a:off x="1835696" y="120949"/>
            <a:ext cx="1224136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accent1"/>
                </a:solidFill>
              </a:rPr>
              <a:t>HTML</a:t>
            </a:r>
          </a:p>
        </p:txBody>
      </p:sp>
      <p:sp>
        <p:nvSpPr>
          <p:cNvPr id="22" name="Titel 2">
            <a:extLst>
              <a:ext uri="{FF2B5EF4-FFF2-40B4-BE49-F238E27FC236}">
                <a16:creationId xmlns:a16="http://schemas.microsoft.com/office/drawing/2014/main" id="{5EAA413E-3B0E-4027-9CFD-F23B9B54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918101"/>
            <a:ext cx="7236416" cy="432641"/>
          </a:xfrm>
        </p:spPr>
        <p:txBody>
          <a:bodyPr/>
          <a:lstStyle/>
          <a:p>
            <a:r>
              <a:rPr lang="de-DE" b="1" dirty="0"/>
              <a:t>Elemente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3880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EFAE17-D244-4B52-9ED1-00FC11ADD1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0001" y="1242724"/>
            <a:ext cx="3347904" cy="3433225"/>
          </a:xfrm>
        </p:spPr>
        <p:txBody>
          <a:bodyPr/>
          <a:lstStyle/>
          <a:p>
            <a:r>
              <a:rPr lang="en-US" sz="900" b="1" dirty="0">
                <a:solidFill>
                  <a:srgbClr val="7F0014"/>
                </a:solidFill>
              </a:rPr>
              <a:t>&lt;body&gt;</a:t>
            </a:r>
            <a:endParaRPr lang="de-DE" sz="900" b="1" dirty="0">
              <a:solidFill>
                <a:srgbClr val="7F0014"/>
              </a:solidFill>
            </a:endParaRPr>
          </a:p>
          <a:p>
            <a:r>
              <a:rPr lang="en-US" sz="900" b="1" dirty="0">
                <a:solidFill>
                  <a:srgbClr val="7F0014"/>
                </a:solidFill>
              </a:rPr>
              <a:t>    &lt;header&gt;</a:t>
            </a:r>
            <a:endParaRPr lang="de-DE" sz="900" b="1" dirty="0">
              <a:solidFill>
                <a:srgbClr val="7F0014"/>
              </a:solidFill>
            </a:endParaRPr>
          </a:p>
          <a:p>
            <a:r>
              <a:rPr lang="en-US" sz="900" dirty="0">
                <a:solidFill>
                  <a:srgbClr val="7F0014"/>
                </a:solidFill>
              </a:rPr>
              <a:t>        </a:t>
            </a:r>
            <a:r>
              <a:rPr lang="en-US" sz="900" b="1" dirty="0">
                <a:solidFill>
                  <a:srgbClr val="7F0014"/>
                </a:solidFill>
              </a:rPr>
              <a:t>&lt;</a:t>
            </a:r>
            <a:r>
              <a:rPr lang="en-US" sz="900" b="1" dirty="0" err="1">
                <a:solidFill>
                  <a:srgbClr val="7F0014"/>
                </a:solidFill>
              </a:rPr>
              <a:t>img</a:t>
            </a:r>
            <a:r>
              <a:rPr lang="en-US" sz="900" b="1" dirty="0">
                <a:solidFill>
                  <a:srgbClr val="7F0014"/>
                </a:solidFill>
              </a:rPr>
              <a:t> </a:t>
            </a:r>
            <a:r>
              <a:rPr lang="en-US" sz="900" i="1" dirty="0" err="1"/>
              <a:t>src</a:t>
            </a:r>
            <a:r>
              <a:rPr lang="en-US" sz="900" dirty="0"/>
              <a:t>="logo.gif" </a:t>
            </a:r>
            <a:r>
              <a:rPr lang="en-US" sz="900" i="1" dirty="0"/>
              <a:t>alt</a:t>
            </a:r>
            <a:r>
              <a:rPr lang="en-US" sz="900" dirty="0"/>
              <a:t>="logo"</a:t>
            </a:r>
            <a:r>
              <a:rPr lang="en-US" sz="900" b="1" dirty="0">
                <a:solidFill>
                  <a:srgbClr val="7F0014"/>
                </a:solidFill>
              </a:rPr>
              <a:t>&gt;</a:t>
            </a:r>
            <a:endParaRPr lang="de-DE" sz="900" b="1" dirty="0">
              <a:solidFill>
                <a:srgbClr val="7F0014"/>
              </a:solidFill>
            </a:endParaRPr>
          </a:p>
          <a:p>
            <a:r>
              <a:rPr lang="en-US" sz="900" dirty="0">
                <a:solidFill>
                  <a:srgbClr val="7F0014"/>
                </a:solidFill>
              </a:rPr>
              <a:t>        </a:t>
            </a:r>
            <a:r>
              <a:rPr lang="de-DE" sz="900" b="1" dirty="0">
                <a:solidFill>
                  <a:srgbClr val="7F0014"/>
                </a:solidFill>
              </a:rPr>
              <a:t>&lt;h2&gt;</a:t>
            </a:r>
            <a:r>
              <a:rPr lang="de-DE" sz="900" dirty="0"/>
              <a:t>Titel</a:t>
            </a:r>
            <a:r>
              <a:rPr lang="de-DE" sz="900" b="1" dirty="0">
                <a:solidFill>
                  <a:srgbClr val="7F0014"/>
                </a:solidFill>
              </a:rPr>
              <a:t>&lt;/h2&gt;</a:t>
            </a:r>
          </a:p>
          <a:p>
            <a:r>
              <a:rPr lang="de-DE" sz="900" b="1" dirty="0">
                <a:solidFill>
                  <a:srgbClr val="7F0014"/>
                </a:solidFill>
              </a:rPr>
              <a:t>        &lt;</a:t>
            </a:r>
            <a:r>
              <a:rPr lang="de-DE" sz="900" b="1" dirty="0" err="1">
                <a:solidFill>
                  <a:srgbClr val="7F0014"/>
                </a:solidFill>
              </a:rPr>
              <a:t>nav</a:t>
            </a:r>
            <a:r>
              <a:rPr lang="de-DE" sz="900" b="1" dirty="0">
                <a:solidFill>
                  <a:srgbClr val="7F0014"/>
                </a:solidFill>
              </a:rPr>
              <a:t>&gt;</a:t>
            </a:r>
          </a:p>
          <a:p>
            <a:r>
              <a:rPr lang="de-DE" sz="900" b="1" dirty="0">
                <a:solidFill>
                  <a:srgbClr val="7F0014"/>
                </a:solidFill>
              </a:rPr>
              <a:t>            &lt;</a:t>
            </a:r>
            <a:r>
              <a:rPr lang="de-DE" sz="900" b="1" dirty="0" err="1">
                <a:solidFill>
                  <a:srgbClr val="7F0014"/>
                </a:solidFill>
              </a:rPr>
              <a:t>ul</a:t>
            </a:r>
            <a:r>
              <a:rPr lang="de-DE" sz="900" b="1" dirty="0">
                <a:solidFill>
                  <a:srgbClr val="7F0014"/>
                </a:solidFill>
              </a:rPr>
              <a:t>&gt;</a:t>
            </a:r>
          </a:p>
          <a:p>
            <a:r>
              <a:rPr lang="de-DE" sz="900" b="1" dirty="0">
                <a:solidFill>
                  <a:srgbClr val="7F0014"/>
                </a:solidFill>
              </a:rPr>
              <a:t>                &lt;li&gt;</a:t>
            </a:r>
            <a:r>
              <a:rPr lang="en-US" sz="900" b="1" dirty="0">
                <a:solidFill>
                  <a:srgbClr val="7F0014"/>
                </a:solidFill>
              </a:rPr>
              <a:t>&lt;a </a:t>
            </a:r>
            <a:r>
              <a:rPr lang="en-US" sz="900" i="1" dirty="0" err="1"/>
              <a:t>href</a:t>
            </a:r>
            <a:r>
              <a:rPr lang="en-US" sz="900" dirty="0"/>
              <a:t>="#link_1.html"&gt;</a:t>
            </a:r>
            <a:r>
              <a:rPr lang="en-US" sz="900" dirty="0" err="1"/>
              <a:t>Startseite</a:t>
            </a:r>
            <a:r>
              <a:rPr lang="en-US" sz="900" b="1" dirty="0">
                <a:solidFill>
                  <a:srgbClr val="7F0014"/>
                </a:solidFill>
              </a:rPr>
              <a:t>&lt;/a&gt;&lt;/li&gt;</a:t>
            </a:r>
            <a:endParaRPr lang="de-DE" sz="900" b="1" dirty="0">
              <a:solidFill>
                <a:srgbClr val="7F0014"/>
              </a:solidFill>
            </a:endParaRPr>
          </a:p>
          <a:p>
            <a:r>
              <a:rPr lang="en-US" sz="900" dirty="0">
                <a:solidFill>
                  <a:srgbClr val="7F0014"/>
                </a:solidFill>
              </a:rPr>
              <a:t>                </a:t>
            </a:r>
            <a:r>
              <a:rPr lang="en-US" sz="900" b="1" dirty="0">
                <a:solidFill>
                  <a:srgbClr val="7F0014"/>
                </a:solidFill>
              </a:rPr>
              <a:t>&lt;li&gt;&lt;a </a:t>
            </a:r>
            <a:r>
              <a:rPr lang="en-US" sz="900" i="1" dirty="0" err="1"/>
              <a:t>href</a:t>
            </a:r>
            <a:r>
              <a:rPr lang="en-US" sz="900" dirty="0"/>
              <a:t>="#link_2.html"&gt;</a:t>
            </a:r>
            <a:r>
              <a:rPr lang="en-US" sz="900" dirty="0" err="1"/>
              <a:t>Unterseite</a:t>
            </a:r>
            <a:r>
              <a:rPr lang="en-US" sz="900" dirty="0"/>
              <a:t> 1</a:t>
            </a:r>
            <a:r>
              <a:rPr lang="en-US" sz="900" b="1" dirty="0">
                <a:solidFill>
                  <a:srgbClr val="7F0014"/>
                </a:solidFill>
              </a:rPr>
              <a:t>&lt;/a&gt;&lt;/li&gt;</a:t>
            </a:r>
            <a:endParaRPr lang="de-DE" sz="900" b="1" dirty="0">
              <a:solidFill>
                <a:srgbClr val="7F0014"/>
              </a:solidFill>
            </a:endParaRPr>
          </a:p>
          <a:p>
            <a:r>
              <a:rPr lang="en-US" sz="900" b="1" dirty="0"/>
              <a:t>            </a:t>
            </a:r>
            <a:r>
              <a:rPr lang="en-US" sz="900" b="1" dirty="0">
                <a:solidFill>
                  <a:srgbClr val="7F0014"/>
                </a:solidFill>
              </a:rPr>
              <a:t>&lt;/</a:t>
            </a:r>
            <a:r>
              <a:rPr lang="en-US" sz="900" b="1" dirty="0" err="1">
                <a:solidFill>
                  <a:srgbClr val="7F0014"/>
                </a:solidFill>
              </a:rPr>
              <a:t>ul</a:t>
            </a:r>
            <a:r>
              <a:rPr lang="en-US" sz="900" b="1" dirty="0">
                <a:solidFill>
                  <a:srgbClr val="7F0014"/>
                </a:solidFill>
              </a:rPr>
              <a:t>&gt;</a:t>
            </a:r>
            <a:endParaRPr lang="de-DE" sz="900" b="1" dirty="0">
              <a:solidFill>
                <a:srgbClr val="7F0014"/>
              </a:solidFill>
            </a:endParaRPr>
          </a:p>
          <a:p>
            <a:r>
              <a:rPr lang="en-US" sz="900" b="1" dirty="0">
                <a:solidFill>
                  <a:srgbClr val="7F0014"/>
                </a:solidFill>
              </a:rPr>
              <a:t>        &lt;/</a:t>
            </a:r>
            <a:r>
              <a:rPr lang="en-US" sz="900" b="1" dirty="0" err="1">
                <a:solidFill>
                  <a:srgbClr val="7F0014"/>
                </a:solidFill>
              </a:rPr>
              <a:t>nav</a:t>
            </a:r>
            <a:r>
              <a:rPr lang="en-US" sz="900" b="1" dirty="0">
                <a:solidFill>
                  <a:srgbClr val="7F0014"/>
                </a:solidFill>
              </a:rPr>
              <a:t>&gt;</a:t>
            </a:r>
            <a:endParaRPr lang="de-DE" sz="900" b="1" dirty="0">
              <a:solidFill>
                <a:srgbClr val="7F0014"/>
              </a:solidFill>
            </a:endParaRPr>
          </a:p>
          <a:p>
            <a:r>
              <a:rPr lang="en-US" sz="900" b="1" dirty="0">
                <a:solidFill>
                  <a:srgbClr val="7F0014"/>
                </a:solidFill>
              </a:rPr>
              <a:t>    &lt;/header&gt;</a:t>
            </a:r>
            <a:endParaRPr lang="de-DE" sz="900" b="1" dirty="0">
              <a:solidFill>
                <a:srgbClr val="7F0014"/>
              </a:solidFill>
            </a:endParaRPr>
          </a:p>
          <a:p>
            <a:r>
              <a:rPr lang="en-US" sz="900" dirty="0"/>
              <a:t> </a:t>
            </a:r>
            <a:endParaRPr lang="de-DE" sz="900" dirty="0"/>
          </a:p>
          <a:p>
            <a:r>
              <a:rPr lang="en-US" sz="900" dirty="0"/>
              <a:t>    </a:t>
            </a:r>
            <a:r>
              <a:rPr lang="en-US" sz="900" b="1" dirty="0">
                <a:solidFill>
                  <a:srgbClr val="7F0014"/>
                </a:solidFill>
              </a:rPr>
              <a:t>&lt;main&gt;</a:t>
            </a:r>
            <a:endParaRPr lang="de-DE" sz="900" b="1" dirty="0">
              <a:solidFill>
                <a:srgbClr val="7F0014"/>
              </a:solidFill>
            </a:endParaRPr>
          </a:p>
          <a:p>
            <a:r>
              <a:rPr lang="en-US" sz="900" dirty="0">
                <a:solidFill>
                  <a:srgbClr val="7F0014"/>
                </a:solidFill>
              </a:rPr>
              <a:t>        </a:t>
            </a:r>
            <a:r>
              <a:rPr lang="en-US" sz="900" b="1" dirty="0">
                <a:solidFill>
                  <a:srgbClr val="7F0014"/>
                </a:solidFill>
              </a:rPr>
              <a:t>&lt;article&gt;</a:t>
            </a:r>
            <a:endParaRPr lang="de-DE" sz="900" b="1" dirty="0">
              <a:solidFill>
                <a:srgbClr val="7F0014"/>
              </a:solidFill>
            </a:endParaRPr>
          </a:p>
          <a:p>
            <a:r>
              <a:rPr lang="en-US" sz="900" b="1" dirty="0">
                <a:solidFill>
                  <a:srgbClr val="7F0014"/>
                </a:solidFill>
              </a:rPr>
              <a:t>            </a:t>
            </a:r>
            <a:r>
              <a:rPr lang="de-DE" sz="900" b="1" dirty="0">
                <a:solidFill>
                  <a:srgbClr val="7F0014"/>
                </a:solidFill>
              </a:rPr>
              <a:t>&lt;p&gt;</a:t>
            </a:r>
            <a:r>
              <a:rPr lang="de-DE" sz="900" dirty="0"/>
              <a:t>Das ist ein Paragraph</a:t>
            </a:r>
            <a:r>
              <a:rPr lang="de-DE" sz="900" b="1" dirty="0">
                <a:solidFill>
                  <a:srgbClr val="7F0014"/>
                </a:solidFill>
              </a:rPr>
              <a:t>&lt;/p&gt;</a:t>
            </a:r>
          </a:p>
          <a:p>
            <a:r>
              <a:rPr lang="de-DE" sz="900" dirty="0">
                <a:solidFill>
                  <a:srgbClr val="7F0014"/>
                </a:solidFill>
              </a:rPr>
              <a:t>        </a:t>
            </a:r>
            <a:r>
              <a:rPr lang="en-US" sz="900" b="1" dirty="0">
                <a:solidFill>
                  <a:srgbClr val="7F0014"/>
                </a:solidFill>
              </a:rPr>
              <a:t>&lt;/article&gt;</a:t>
            </a:r>
          </a:p>
          <a:p>
            <a:r>
              <a:rPr lang="en-US" sz="900" dirty="0">
                <a:solidFill>
                  <a:srgbClr val="7F0014"/>
                </a:solidFill>
              </a:rPr>
              <a:t>    </a:t>
            </a:r>
            <a:r>
              <a:rPr lang="en-US" sz="900" b="1" dirty="0">
                <a:solidFill>
                  <a:srgbClr val="7F0014"/>
                </a:solidFill>
              </a:rPr>
              <a:t>&lt;/main&gt;</a:t>
            </a:r>
            <a:endParaRPr lang="de-DE" sz="900" b="1" dirty="0">
              <a:solidFill>
                <a:srgbClr val="7F0014"/>
              </a:solidFill>
            </a:endParaRPr>
          </a:p>
          <a:p>
            <a:endParaRPr lang="de-DE" sz="900" dirty="0">
              <a:solidFill>
                <a:srgbClr val="7F0014"/>
              </a:solidFill>
            </a:endParaRPr>
          </a:p>
          <a:p>
            <a:r>
              <a:rPr lang="en-US" sz="900" dirty="0">
                <a:solidFill>
                  <a:srgbClr val="7F0014"/>
                </a:solidFill>
              </a:rPr>
              <a:t>    </a:t>
            </a:r>
            <a:r>
              <a:rPr lang="en-US" sz="900" b="1" dirty="0">
                <a:solidFill>
                  <a:srgbClr val="7F0014"/>
                </a:solidFill>
              </a:rPr>
              <a:t>&lt;footer&gt;</a:t>
            </a:r>
            <a:endParaRPr lang="de-DE" sz="900" b="1" dirty="0">
              <a:solidFill>
                <a:srgbClr val="7F0014"/>
              </a:solidFill>
            </a:endParaRPr>
          </a:p>
          <a:p>
            <a:r>
              <a:rPr lang="en-US" sz="900" dirty="0">
                <a:solidFill>
                  <a:srgbClr val="7F0014"/>
                </a:solidFill>
              </a:rPr>
              <a:t>            </a:t>
            </a:r>
            <a:r>
              <a:rPr lang="en-US" sz="900" b="1" dirty="0">
                <a:solidFill>
                  <a:srgbClr val="7F0014"/>
                </a:solidFill>
              </a:rPr>
              <a:t>&lt;p&gt;</a:t>
            </a:r>
            <a:r>
              <a:rPr lang="en-US" sz="900" dirty="0">
                <a:solidFill>
                  <a:srgbClr val="7F0014"/>
                </a:solidFill>
              </a:rPr>
              <a:t>© </a:t>
            </a:r>
            <a:r>
              <a:rPr lang="en-US" sz="900" dirty="0"/>
              <a:t>2014 by </a:t>
            </a:r>
            <a:r>
              <a:rPr lang="en-US" sz="900" dirty="0" err="1"/>
              <a:t>selfHTML</a:t>
            </a:r>
            <a:r>
              <a:rPr lang="en-US" sz="900" b="1" dirty="0">
                <a:solidFill>
                  <a:srgbClr val="7F0014"/>
                </a:solidFill>
              </a:rPr>
              <a:t>&lt;/p&gt;</a:t>
            </a:r>
            <a:endParaRPr lang="de-DE" sz="900" b="1" dirty="0">
              <a:solidFill>
                <a:srgbClr val="7F0014"/>
              </a:solidFill>
            </a:endParaRPr>
          </a:p>
          <a:p>
            <a:r>
              <a:rPr lang="en-US" sz="900" b="1" dirty="0">
                <a:solidFill>
                  <a:srgbClr val="7F0014"/>
                </a:solidFill>
              </a:rPr>
              <a:t>    </a:t>
            </a:r>
            <a:r>
              <a:rPr lang="de-DE" sz="900" b="1" dirty="0">
                <a:solidFill>
                  <a:srgbClr val="7F0014"/>
                </a:solidFill>
              </a:rPr>
              <a:t>&lt;/</a:t>
            </a:r>
            <a:r>
              <a:rPr lang="de-DE" sz="900" b="1" dirty="0" err="1">
                <a:solidFill>
                  <a:srgbClr val="7F0014"/>
                </a:solidFill>
              </a:rPr>
              <a:t>footer</a:t>
            </a:r>
            <a:r>
              <a:rPr lang="de-DE" sz="900" b="1" dirty="0">
                <a:solidFill>
                  <a:srgbClr val="7F0014"/>
                </a:solidFill>
              </a:rPr>
              <a:t>&gt;</a:t>
            </a:r>
          </a:p>
          <a:p>
            <a:r>
              <a:rPr lang="de-DE" sz="900" b="1" dirty="0">
                <a:solidFill>
                  <a:srgbClr val="7F0014"/>
                </a:solidFill>
              </a:rPr>
              <a:t>&lt;/</a:t>
            </a:r>
            <a:r>
              <a:rPr lang="de-DE" sz="900" b="1" dirty="0" err="1">
                <a:solidFill>
                  <a:srgbClr val="7F0014"/>
                </a:solidFill>
              </a:rPr>
              <a:t>body</a:t>
            </a:r>
            <a:r>
              <a:rPr lang="de-DE" sz="900" b="1" dirty="0">
                <a:solidFill>
                  <a:srgbClr val="7F0014"/>
                </a:solidFill>
              </a:rPr>
              <a:t>&gt;</a:t>
            </a:r>
          </a:p>
          <a:p>
            <a:endParaRPr lang="de-DE" sz="1000" dirty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A9DABF0D-79CB-48A1-A635-9907267CBF25}"/>
              </a:ext>
            </a:extLst>
          </p:cNvPr>
          <p:cNvSpPr txBox="1">
            <a:spLocks/>
          </p:cNvSpPr>
          <p:nvPr/>
        </p:nvSpPr>
        <p:spPr>
          <a:xfrm>
            <a:off x="4932040" y="1248718"/>
            <a:ext cx="3347904" cy="3433225"/>
          </a:xfrm>
          <a:prstGeom prst="rect">
            <a:avLst/>
          </a:prstGeom>
        </p:spPr>
        <p:txBody>
          <a:bodyPr/>
          <a:lstStyle>
            <a:lvl1pPr marL="342861" marR="0" indent="-342861" algn="l" defTabSz="903185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000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E2E57C1-F8EF-4739-819A-D75240F27CF7}"/>
              </a:ext>
            </a:extLst>
          </p:cNvPr>
          <p:cNvSpPr txBox="1">
            <a:spLocks/>
          </p:cNvSpPr>
          <p:nvPr/>
        </p:nvSpPr>
        <p:spPr>
          <a:xfrm>
            <a:off x="4769789" y="1419621"/>
            <a:ext cx="4266704" cy="3433213"/>
          </a:xfrm>
          <a:prstGeom prst="rect">
            <a:avLst/>
          </a:prstGeom>
        </p:spPr>
        <p:txBody>
          <a:bodyPr/>
          <a:lstStyle>
            <a:lvl1pPr marL="342861" marR="0" indent="-342861" algn="l" defTabSz="903185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>
                <a:solidFill>
                  <a:srgbClr val="7F0014"/>
                </a:solidFill>
              </a:rPr>
              <a:t>Elemente:</a:t>
            </a:r>
          </a:p>
          <a:p>
            <a:endParaRPr lang="de-DE" sz="1400" b="1" dirty="0">
              <a:solidFill>
                <a:srgbClr val="7F0014"/>
              </a:solidFill>
            </a:endParaRPr>
          </a:p>
          <a:p>
            <a:r>
              <a:rPr lang="de-DE" sz="1400" dirty="0"/>
              <a:t>&lt;</a:t>
            </a:r>
            <a:r>
              <a:rPr lang="de-DE" sz="1400" dirty="0" err="1"/>
              <a:t>header</a:t>
            </a:r>
            <a:r>
              <a:rPr lang="de-DE" sz="1400" dirty="0"/>
              <a:t>&gt;&lt;/</a:t>
            </a:r>
            <a:r>
              <a:rPr lang="de-DE" sz="1400" dirty="0" err="1"/>
              <a:t>header</a:t>
            </a:r>
            <a:r>
              <a:rPr lang="de-DE" sz="1400" dirty="0"/>
              <a:t>&gt;</a:t>
            </a:r>
          </a:p>
          <a:p>
            <a:r>
              <a:rPr lang="de-DE" sz="1400" dirty="0"/>
              <a:t>&lt;</a:t>
            </a:r>
            <a:r>
              <a:rPr lang="de-DE" sz="1400" dirty="0" err="1"/>
              <a:t>img</a:t>
            </a:r>
            <a:r>
              <a:rPr lang="de-DE" sz="1400" dirty="0"/>
              <a:t>&gt;</a:t>
            </a:r>
          </a:p>
          <a:p>
            <a:r>
              <a:rPr lang="de-DE" sz="1400" dirty="0"/>
              <a:t>&lt;h2&gt;&lt;/h2&gt;</a:t>
            </a:r>
          </a:p>
          <a:p>
            <a:r>
              <a:rPr lang="de-DE" sz="1400" dirty="0"/>
              <a:t>&lt;</a:t>
            </a:r>
            <a:r>
              <a:rPr lang="de-DE" sz="1400" dirty="0" err="1"/>
              <a:t>nav</a:t>
            </a:r>
            <a:r>
              <a:rPr lang="de-DE" sz="1400" dirty="0"/>
              <a:t>&gt;&lt;/</a:t>
            </a:r>
            <a:r>
              <a:rPr lang="de-DE" sz="1400" dirty="0" err="1"/>
              <a:t>nav</a:t>
            </a:r>
            <a:r>
              <a:rPr lang="de-DE" sz="1400" dirty="0"/>
              <a:t>&gt;</a:t>
            </a:r>
          </a:p>
          <a:p>
            <a:r>
              <a:rPr lang="de-DE" sz="1400" dirty="0"/>
              <a:t>&lt;</a:t>
            </a:r>
            <a:r>
              <a:rPr lang="de-DE" sz="1400" dirty="0" err="1"/>
              <a:t>ul</a:t>
            </a:r>
            <a:r>
              <a:rPr lang="de-DE" sz="1400" dirty="0"/>
              <a:t>&gt;&lt;/</a:t>
            </a:r>
            <a:r>
              <a:rPr lang="de-DE" sz="1400" dirty="0" err="1"/>
              <a:t>ul</a:t>
            </a:r>
            <a:r>
              <a:rPr lang="de-DE" sz="1400" dirty="0"/>
              <a:t>&gt;</a:t>
            </a:r>
          </a:p>
          <a:p>
            <a:r>
              <a:rPr lang="de-DE" sz="1400" dirty="0"/>
              <a:t>&lt;li&gt;&lt;/li&gt;</a:t>
            </a:r>
          </a:p>
          <a:p>
            <a:r>
              <a:rPr lang="de-DE" sz="1400" dirty="0"/>
              <a:t>&lt;a&gt;&lt;/a&gt;</a:t>
            </a:r>
          </a:p>
          <a:p>
            <a:r>
              <a:rPr lang="de-DE" sz="1400" dirty="0"/>
              <a:t>&lt;</a:t>
            </a:r>
            <a:r>
              <a:rPr lang="de-DE" sz="1400" dirty="0" err="1"/>
              <a:t>main</a:t>
            </a:r>
            <a:r>
              <a:rPr lang="de-DE" sz="1400" dirty="0"/>
              <a:t>&gt;&lt;/</a:t>
            </a:r>
            <a:r>
              <a:rPr lang="de-DE" sz="1400" dirty="0" err="1"/>
              <a:t>main</a:t>
            </a:r>
            <a:r>
              <a:rPr lang="de-DE" sz="1400" dirty="0"/>
              <a:t>&gt;</a:t>
            </a:r>
          </a:p>
          <a:p>
            <a:r>
              <a:rPr lang="de-DE" sz="1400" dirty="0"/>
              <a:t>&lt;</a:t>
            </a:r>
            <a:r>
              <a:rPr lang="de-DE" sz="1400" dirty="0" err="1"/>
              <a:t>article</a:t>
            </a:r>
            <a:r>
              <a:rPr lang="de-DE" sz="1400" dirty="0"/>
              <a:t>&gt;&lt;/</a:t>
            </a:r>
            <a:r>
              <a:rPr lang="de-DE" sz="1400" dirty="0" err="1"/>
              <a:t>article</a:t>
            </a:r>
            <a:r>
              <a:rPr lang="de-DE" sz="1400" dirty="0"/>
              <a:t>&gt;</a:t>
            </a:r>
          </a:p>
          <a:p>
            <a:r>
              <a:rPr lang="de-DE" sz="1400" dirty="0"/>
              <a:t>&lt;p&gt;&lt;/p&gt;</a:t>
            </a:r>
          </a:p>
          <a:p>
            <a:r>
              <a:rPr lang="de-DE" sz="1400" dirty="0"/>
              <a:t>&lt;</a:t>
            </a:r>
            <a:r>
              <a:rPr lang="de-DE" sz="1400" dirty="0" err="1"/>
              <a:t>footer</a:t>
            </a:r>
            <a:r>
              <a:rPr lang="de-DE" sz="1400" dirty="0"/>
              <a:t>&gt;&lt;/</a:t>
            </a:r>
            <a:r>
              <a:rPr lang="de-DE" sz="1400" dirty="0" err="1"/>
              <a:t>footer</a:t>
            </a:r>
            <a:r>
              <a:rPr lang="de-DE" sz="1400" dirty="0"/>
              <a:t>&gt;</a:t>
            </a:r>
          </a:p>
          <a:p>
            <a:endParaRPr lang="de-DE" sz="900" dirty="0"/>
          </a:p>
          <a:p>
            <a:r>
              <a:rPr lang="de-DE" sz="10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Weitere Infos?</a:t>
            </a:r>
          </a:p>
          <a:p>
            <a:r>
              <a:rPr lang="de-DE" sz="9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https://developer.mozilla.org/en-US/docs/Web/HTML/Element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A8A5087-4DBF-4227-811D-20B4F494D2D5}"/>
              </a:ext>
            </a:extLst>
          </p:cNvPr>
          <p:cNvCxnSpPr>
            <a:cxnSpLocks/>
          </p:cNvCxnSpPr>
          <p:nvPr/>
        </p:nvCxnSpPr>
        <p:spPr>
          <a:xfrm>
            <a:off x="4139952" y="1203598"/>
            <a:ext cx="0" cy="3384376"/>
          </a:xfrm>
          <a:prstGeom prst="line">
            <a:avLst/>
          </a:prstGeom>
          <a:ln w="12700">
            <a:solidFill>
              <a:srgbClr val="7F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58A759B-BE76-49A2-B327-8EE41226F550}"/>
              </a:ext>
            </a:extLst>
          </p:cNvPr>
          <p:cNvCxnSpPr>
            <a:cxnSpLocks/>
          </p:cNvCxnSpPr>
          <p:nvPr/>
        </p:nvCxnSpPr>
        <p:spPr>
          <a:xfrm>
            <a:off x="2627784" y="4587974"/>
            <a:ext cx="1512168" cy="0"/>
          </a:xfrm>
          <a:prstGeom prst="line">
            <a:avLst/>
          </a:prstGeom>
          <a:ln w="12700">
            <a:solidFill>
              <a:srgbClr val="7F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CB037E4-A2EC-424D-B755-B61729E47263}"/>
              </a:ext>
            </a:extLst>
          </p:cNvPr>
          <p:cNvCxnSpPr>
            <a:cxnSpLocks/>
          </p:cNvCxnSpPr>
          <p:nvPr/>
        </p:nvCxnSpPr>
        <p:spPr>
          <a:xfrm>
            <a:off x="2627784" y="1203598"/>
            <a:ext cx="1512168" cy="0"/>
          </a:xfrm>
          <a:prstGeom prst="line">
            <a:avLst/>
          </a:prstGeom>
          <a:ln w="12700">
            <a:solidFill>
              <a:srgbClr val="7F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DC94089-CA87-47E0-9420-2441B89CA900}"/>
              </a:ext>
            </a:extLst>
          </p:cNvPr>
          <p:cNvCxnSpPr>
            <a:cxnSpLocks/>
          </p:cNvCxnSpPr>
          <p:nvPr/>
        </p:nvCxnSpPr>
        <p:spPr>
          <a:xfrm>
            <a:off x="4139952" y="2715766"/>
            <a:ext cx="432048" cy="0"/>
          </a:xfrm>
          <a:prstGeom prst="line">
            <a:avLst/>
          </a:prstGeom>
          <a:ln w="12700">
            <a:solidFill>
              <a:srgbClr val="7F00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4">
            <a:extLst>
              <a:ext uri="{FF2B5EF4-FFF2-40B4-BE49-F238E27FC236}">
                <a16:creationId xmlns:a16="http://schemas.microsoft.com/office/drawing/2014/main" id="{0382DBEA-56CB-45B9-84A0-E0296D50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Elemente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76404FB-78FB-46F3-BDB6-B4019F22701A}"/>
              </a:ext>
            </a:extLst>
          </p:cNvPr>
          <p:cNvSpPr/>
          <p:nvPr/>
        </p:nvSpPr>
        <p:spPr>
          <a:xfrm>
            <a:off x="3059832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CSS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6937990-3C34-452F-A4BF-6A5EDF57D18D}"/>
              </a:ext>
            </a:extLst>
          </p:cNvPr>
          <p:cNvSpPr/>
          <p:nvPr/>
        </p:nvSpPr>
        <p:spPr>
          <a:xfrm>
            <a:off x="4283968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Frameworks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DA0F5AE-3FDB-41FF-A2D6-EDB681E05049}"/>
              </a:ext>
            </a:extLst>
          </p:cNvPr>
          <p:cNvSpPr/>
          <p:nvPr/>
        </p:nvSpPr>
        <p:spPr>
          <a:xfrm>
            <a:off x="5506411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405F68A-7B0C-4B56-9C7E-D50C455DB748}"/>
              </a:ext>
            </a:extLst>
          </p:cNvPr>
          <p:cNvSpPr/>
          <p:nvPr/>
        </p:nvSpPr>
        <p:spPr>
          <a:xfrm>
            <a:off x="1835696" y="120949"/>
            <a:ext cx="1224136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accent1"/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56461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rafik 49">
            <a:extLst>
              <a:ext uri="{FF2B5EF4-FFF2-40B4-BE49-F238E27FC236}">
                <a16:creationId xmlns:a16="http://schemas.microsoft.com/office/drawing/2014/main" id="{60B28DC0-6D58-4524-A377-5EBF1F3E3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067694"/>
            <a:ext cx="7975423" cy="1791776"/>
          </a:xfrm>
          <a:prstGeom prst="rect">
            <a:avLst/>
          </a:prstGeom>
        </p:spPr>
      </p:pic>
      <p:sp>
        <p:nvSpPr>
          <p:cNvPr id="5" name="Titel 2">
            <a:extLst>
              <a:ext uri="{FF2B5EF4-FFF2-40B4-BE49-F238E27FC236}">
                <a16:creationId xmlns:a16="http://schemas.microsoft.com/office/drawing/2014/main" id="{1DF1EE58-8A13-4600-890B-9721E5CBEA5F}"/>
              </a:ext>
            </a:extLst>
          </p:cNvPr>
          <p:cNvSpPr txBox="1">
            <a:spLocks/>
          </p:cNvSpPr>
          <p:nvPr/>
        </p:nvSpPr>
        <p:spPr>
          <a:xfrm>
            <a:off x="323528" y="918101"/>
            <a:ext cx="7236416" cy="4326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b="1" dirty="0"/>
              <a:t>Attribute</a:t>
            </a:r>
            <a:br>
              <a:rPr lang="de-DE" b="1" dirty="0"/>
            </a:b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D14948B-CDB4-4750-A509-D4B3AB2FAA74}"/>
              </a:ext>
            </a:extLst>
          </p:cNvPr>
          <p:cNvSpPr/>
          <p:nvPr/>
        </p:nvSpPr>
        <p:spPr>
          <a:xfrm>
            <a:off x="3059832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CSS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F9EBE7F-920F-41D5-B98F-E06D0B16EDB3}"/>
              </a:ext>
            </a:extLst>
          </p:cNvPr>
          <p:cNvSpPr/>
          <p:nvPr/>
        </p:nvSpPr>
        <p:spPr>
          <a:xfrm>
            <a:off x="4283968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Frameworks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0F60C53-9ADC-46A3-B9DF-E97BA04EC7C3}"/>
              </a:ext>
            </a:extLst>
          </p:cNvPr>
          <p:cNvSpPr/>
          <p:nvPr/>
        </p:nvSpPr>
        <p:spPr>
          <a:xfrm>
            <a:off x="5506411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F732C7A-E13C-4C4A-AC70-417C292C533B}"/>
              </a:ext>
            </a:extLst>
          </p:cNvPr>
          <p:cNvSpPr/>
          <p:nvPr/>
        </p:nvSpPr>
        <p:spPr>
          <a:xfrm>
            <a:off x="1835696" y="120949"/>
            <a:ext cx="1224136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accent1"/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413935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5755FD9-3646-44E9-8554-B8F58EAE8C10}"/>
              </a:ext>
            </a:extLst>
          </p:cNvPr>
          <p:cNvSpPr/>
          <p:nvPr/>
        </p:nvSpPr>
        <p:spPr>
          <a:xfrm>
            <a:off x="-367498" y="-92546"/>
            <a:ext cx="9764033" cy="5328592"/>
          </a:xfrm>
          <a:prstGeom prst="rect">
            <a:avLst/>
          </a:prstGeom>
          <a:solidFill>
            <a:srgbClr val="F8B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F0789E7-0751-44DA-B978-9B01A258ED0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0000" y="1242724"/>
            <a:ext cx="4500031" cy="3433225"/>
          </a:xfrm>
        </p:spPr>
        <p:txBody>
          <a:bodyPr/>
          <a:lstStyle/>
          <a:p>
            <a:pPr>
              <a:buFontTx/>
              <a:buChar char="-"/>
            </a:pPr>
            <a:r>
              <a:rPr lang="de-DE" sz="1500" dirty="0"/>
              <a:t>CSS - Cascading Style Sheets</a:t>
            </a:r>
          </a:p>
          <a:p>
            <a:pPr>
              <a:buFontTx/>
              <a:buChar char="-"/>
            </a:pPr>
            <a:endParaRPr lang="de-DE" sz="1500" dirty="0"/>
          </a:p>
          <a:p>
            <a:pPr>
              <a:buFontTx/>
              <a:buChar char="-"/>
            </a:pPr>
            <a:r>
              <a:rPr lang="de-DE" sz="1500" dirty="0"/>
              <a:t>Layout- u. Formatierungssprache</a:t>
            </a:r>
          </a:p>
          <a:p>
            <a:pPr>
              <a:buFontTx/>
              <a:buChar char="-"/>
            </a:pPr>
            <a:endParaRPr lang="de-DE" sz="1500" dirty="0"/>
          </a:p>
          <a:p>
            <a:pPr>
              <a:buFontTx/>
              <a:buChar char="-"/>
            </a:pPr>
            <a:r>
              <a:rPr lang="de-DE" sz="1500" dirty="0"/>
              <a:t>definiert visuelle Erscheinung  </a:t>
            </a:r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3C7DE917-4839-4F5C-8F42-685BB4A1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CSS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B269A6C-7C47-4E64-BE13-79F15F49A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720" y="738187"/>
            <a:ext cx="3667125" cy="366712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2A9BDF1-786D-4D56-A6E7-BA3E997A68F8}"/>
              </a:ext>
            </a:extLst>
          </p:cNvPr>
          <p:cNvSpPr/>
          <p:nvPr/>
        </p:nvSpPr>
        <p:spPr>
          <a:xfrm>
            <a:off x="3059832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rgbClr val="7F0014"/>
                </a:solidFill>
              </a:rPr>
              <a:t>CSS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D5669A2-DC5C-4E53-AF8F-6AF845EA5D0F}"/>
              </a:ext>
            </a:extLst>
          </p:cNvPr>
          <p:cNvSpPr/>
          <p:nvPr/>
        </p:nvSpPr>
        <p:spPr>
          <a:xfrm>
            <a:off x="4283968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Frameworks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F2861C1-DE6C-4D61-A494-A7A51FA7BEDC}"/>
              </a:ext>
            </a:extLst>
          </p:cNvPr>
          <p:cNvSpPr/>
          <p:nvPr/>
        </p:nvSpPr>
        <p:spPr>
          <a:xfrm>
            <a:off x="5506411" y="120949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JavaScript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02B3929-72CE-400D-9521-F532EEB4602B}"/>
              </a:ext>
            </a:extLst>
          </p:cNvPr>
          <p:cNvSpPr/>
          <p:nvPr/>
        </p:nvSpPr>
        <p:spPr>
          <a:xfrm>
            <a:off x="1835696" y="120949"/>
            <a:ext cx="1224136" cy="36004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5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674789221"/>
      </p:ext>
    </p:extLst>
  </p:cSld>
  <p:clrMapOvr>
    <a:masterClrMapping/>
  </p:clrMapOvr>
</p:sld>
</file>

<file path=ppt/theme/theme1.xml><?xml version="1.0" encoding="utf-8"?>
<a:theme xmlns:a="http://schemas.openxmlformats.org/drawingml/2006/main" name="ARITHNEA Titel">
  <a:themeElements>
    <a:clrScheme name="ARITHNEA Farben">
      <a:dk1>
        <a:srgbClr val="363534"/>
      </a:dk1>
      <a:lt1>
        <a:srgbClr val="FFFFFF"/>
      </a:lt1>
      <a:dk2>
        <a:srgbClr val="000000"/>
      </a:dk2>
      <a:lt2>
        <a:srgbClr val="FFFFFF"/>
      </a:lt2>
      <a:accent1>
        <a:srgbClr val="7F0014"/>
      </a:accent1>
      <a:accent2>
        <a:srgbClr val="7F0014"/>
      </a:accent2>
      <a:accent3>
        <a:srgbClr val="7F0014"/>
      </a:accent3>
      <a:accent4>
        <a:srgbClr val="7F0014"/>
      </a:accent4>
      <a:accent5>
        <a:srgbClr val="7F0014"/>
      </a:accent5>
      <a:accent6>
        <a:srgbClr val="00B0F0"/>
      </a:accent6>
      <a:hlink>
        <a:srgbClr val="F2F2F2"/>
      </a:hlink>
      <a:folHlink>
        <a:srgbClr val="363534"/>
      </a:folHlink>
    </a:clrScheme>
    <a:fontScheme name="ARITHNEA Font">
      <a:majorFont>
        <a:latin typeface="Open Sans Semibold"/>
        <a:ea typeface=""/>
        <a:cs typeface=""/>
      </a:majorFont>
      <a:minorFont>
        <a:latin typeface="Open Sans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_Präsentation.potx" id="{2D55319C-F56C-4DCD-A1AE-28F87F44C34E}" vid="{1D16EBC1-24D3-4651-A339-E309BCC5D65F}"/>
    </a:ext>
  </a:extLst>
</a:theme>
</file>

<file path=ppt/theme/theme2.xml><?xml version="1.0" encoding="utf-8"?>
<a:theme xmlns:a="http://schemas.openxmlformats.org/drawingml/2006/main" name="ARITHNEA Text/Grafikfolien hellgrau">
  <a:themeElements>
    <a:clrScheme name="ARITHNEA Farben">
      <a:dk1>
        <a:srgbClr val="363534"/>
      </a:dk1>
      <a:lt1>
        <a:srgbClr val="FFFFFF"/>
      </a:lt1>
      <a:dk2>
        <a:srgbClr val="000000"/>
      </a:dk2>
      <a:lt2>
        <a:srgbClr val="FFFFFF"/>
      </a:lt2>
      <a:accent1>
        <a:srgbClr val="7F0014"/>
      </a:accent1>
      <a:accent2>
        <a:srgbClr val="7F0014"/>
      </a:accent2>
      <a:accent3>
        <a:srgbClr val="7F0014"/>
      </a:accent3>
      <a:accent4>
        <a:srgbClr val="7F0014"/>
      </a:accent4>
      <a:accent5>
        <a:srgbClr val="7F0014"/>
      </a:accent5>
      <a:accent6>
        <a:srgbClr val="00B0F0"/>
      </a:accent6>
      <a:hlink>
        <a:srgbClr val="F2F2F2"/>
      </a:hlink>
      <a:folHlink>
        <a:srgbClr val="363534"/>
      </a:folHlink>
    </a:clrScheme>
    <a:fontScheme name="ARITHNEA Font">
      <a:majorFont>
        <a:latin typeface="Open Sans Semibold"/>
        <a:ea typeface=""/>
        <a:cs typeface=""/>
      </a:majorFont>
      <a:minorFont>
        <a:latin typeface="Open Sans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_Präsentation.potx" id="{2D55319C-F56C-4DCD-A1AE-28F87F44C34E}" vid="{0612CE5C-D6A7-4714-A69E-85E9CECA0EFE}"/>
    </a:ext>
  </a:extLst>
</a:theme>
</file>

<file path=ppt/theme/theme3.xml><?xml version="1.0" encoding="utf-8"?>
<a:theme xmlns:a="http://schemas.openxmlformats.org/drawingml/2006/main" name="1_ARITHNEA Master ">
  <a:themeElements>
    <a:clrScheme name="ARITHNEA Farben">
      <a:dk1>
        <a:srgbClr val="363534"/>
      </a:dk1>
      <a:lt1>
        <a:srgbClr val="FFFFFF"/>
      </a:lt1>
      <a:dk2>
        <a:srgbClr val="000000"/>
      </a:dk2>
      <a:lt2>
        <a:srgbClr val="FFFFFF"/>
      </a:lt2>
      <a:accent1>
        <a:srgbClr val="7F0014"/>
      </a:accent1>
      <a:accent2>
        <a:srgbClr val="7F0014"/>
      </a:accent2>
      <a:accent3>
        <a:srgbClr val="7F0014"/>
      </a:accent3>
      <a:accent4>
        <a:srgbClr val="7F0014"/>
      </a:accent4>
      <a:accent5>
        <a:srgbClr val="7F0014"/>
      </a:accent5>
      <a:accent6>
        <a:srgbClr val="00B0F0"/>
      </a:accent6>
      <a:hlink>
        <a:srgbClr val="F2F2F2"/>
      </a:hlink>
      <a:folHlink>
        <a:srgbClr val="363534"/>
      </a:folHlink>
    </a:clrScheme>
    <a:fontScheme name="Benutzerdefiniert 1">
      <a:majorFont>
        <a:latin typeface="Open Sans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_Präsentation.potx" id="{2D55319C-F56C-4DCD-A1AE-28F87F44C34E}" vid="{878E1517-DD76-46DB-A3B4-304F7677E949}"/>
    </a:ext>
  </a:extLst>
</a:theme>
</file>

<file path=ppt/theme/theme4.xml><?xml version="1.0" encoding="utf-8"?>
<a:theme xmlns:a="http://schemas.openxmlformats.org/drawingml/2006/main" name="ARITHNEA Sonderseiten dunkelgrau">
  <a:themeElements>
    <a:clrScheme name="ARITHNEA Farben">
      <a:dk1>
        <a:srgbClr val="363534"/>
      </a:dk1>
      <a:lt1>
        <a:srgbClr val="FFFFFF"/>
      </a:lt1>
      <a:dk2>
        <a:srgbClr val="000000"/>
      </a:dk2>
      <a:lt2>
        <a:srgbClr val="FFFFFF"/>
      </a:lt2>
      <a:accent1>
        <a:srgbClr val="7F0014"/>
      </a:accent1>
      <a:accent2>
        <a:srgbClr val="7F0014"/>
      </a:accent2>
      <a:accent3>
        <a:srgbClr val="7F0014"/>
      </a:accent3>
      <a:accent4>
        <a:srgbClr val="7F0014"/>
      </a:accent4>
      <a:accent5>
        <a:srgbClr val="7F0014"/>
      </a:accent5>
      <a:accent6>
        <a:srgbClr val="00B0F0"/>
      </a:accent6>
      <a:hlink>
        <a:srgbClr val="F2F2F2"/>
      </a:hlink>
      <a:folHlink>
        <a:srgbClr val="363534"/>
      </a:folHlink>
    </a:clrScheme>
    <a:fontScheme name="Benutzerdefiniert 2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_Präsentation.potx" id="{2D55319C-F56C-4DCD-A1AE-28F87F44C34E}" vid="{BAA74D0C-F419-4C5D-BBCA-4D92EC2350A8}"/>
    </a:ext>
  </a:extLst>
</a:theme>
</file>

<file path=ppt/theme/theme5.xml><?xml version="1.0" encoding="utf-8"?>
<a:theme xmlns:a="http://schemas.openxmlformats.org/drawingml/2006/main" name="1_ARITHNEA Sonderseiten dunkelgrau">
  <a:themeElements>
    <a:clrScheme name="ARITHNEA Farben">
      <a:dk1>
        <a:srgbClr val="363534"/>
      </a:dk1>
      <a:lt1>
        <a:srgbClr val="FFFFFF"/>
      </a:lt1>
      <a:dk2>
        <a:srgbClr val="000000"/>
      </a:dk2>
      <a:lt2>
        <a:srgbClr val="FFFFFF"/>
      </a:lt2>
      <a:accent1>
        <a:srgbClr val="7F0014"/>
      </a:accent1>
      <a:accent2>
        <a:srgbClr val="7F0014"/>
      </a:accent2>
      <a:accent3>
        <a:srgbClr val="7F0014"/>
      </a:accent3>
      <a:accent4>
        <a:srgbClr val="7F0014"/>
      </a:accent4>
      <a:accent5>
        <a:srgbClr val="7F0014"/>
      </a:accent5>
      <a:accent6>
        <a:srgbClr val="00B0F0"/>
      </a:accent6>
      <a:hlink>
        <a:srgbClr val="F2F2F2"/>
      </a:hlink>
      <a:folHlink>
        <a:srgbClr val="363534"/>
      </a:folHlink>
    </a:clrScheme>
    <a:fontScheme name="Benutzerdefiniert 2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_Präsentation.potx" id="{2D55319C-F56C-4DCD-A1AE-28F87F44C34E}" vid="{C8C24DA7-D5FB-4034-993F-0CF349FB1E65}"/>
    </a:ext>
  </a:extLst>
</a:theme>
</file>

<file path=ppt/theme/theme6.xml><?xml version="1.0" encoding="utf-8"?>
<a:theme xmlns:a="http://schemas.openxmlformats.org/drawingml/2006/main" name="2015-08-05-Unternehmenspräsentation">
  <a:themeElements>
    <a:clrScheme name="ARITHNEA">
      <a:dk1>
        <a:srgbClr val="363534"/>
      </a:dk1>
      <a:lt1>
        <a:srgbClr val="F2F2F2"/>
      </a:lt1>
      <a:dk2>
        <a:srgbClr val="000000"/>
      </a:dk2>
      <a:lt2>
        <a:srgbClr val="FFFFFF"/>
      </a:lt2>
      <a:accent1>
        <a:srgbClr val="7F0014"/>
      </a:accent1>
      <a:accent2>
        <a:srgbClr val="7F0014"/>
      </a:accent2>
      <a:accent3>
        <a:srgbClr val="7F0014"/>
      </a:accent3>
      <a:accent4>
        <a:srgbClr val="7F0014"/>
      </a:accent4>
      <a:accent5>
        <a:srgbClr val="7F0014"/>
      </a:accent5>
      <a:accent6>
        <a:srgbClr val="00B0F0"/>
      </a:accent6>
      <a:hlink>
        <a:srgbClr val="363534"/>
      </a:hlink>
      <a:folHlink>
        <a:srgbClr val="363534"/>
      </a:folHlink>
    </a:clrScheme>
    <a:fontScheme name="ARITHNEA">
      <a:majorFont>
        <a:latin typeface="Open Sans Semibold"/>
        <a:ea typeface=""/>
        <a:cs typeface=""/>
      </a:majorFont>
      <a:minorFont>
        <a:latin typeface="Open Sans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_Präsentation.potx" id="{2D55319C-F56C-4DCD-A1AE-28F87F44C34E}" vid="{7496B699-ECFE-466B-BE85-D13602FE58E4}"/>
    </a:ext>
  </a:extLst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1149</Words>
  <Application>Microsoft Office PowerPoint</Application>
  <PresentationFormat>Bildschirmpräsentation (16:9)</PresentationFormat>
  <Paragraphs>340</Paragraphs>
  <Slides>20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20</vt:i4>
      </vt:variant>
    </vt:vector>
  </HeadingPairs>
  <TitlesOfParts>
    <vt:vector size="34" baseType="lpstr">
      <vt:lpstr>Arial</vt:lpstr>
      <vt:lpstr>Calibri</vt:lpstr>
      <vt:lpstr>Open Sans</vt:lpstr>
      <vt:lpstr>Open Sans Light</vt:lpstr>
      <vt:lpstr>Open Sans Semibold</vt:lpstr>
      <vt:lpstr>Segoe UI Light</vt:lpstr>
      <vt:lpstr>Symbol</vt:lpstr>
      <vt:lpstr>Wingdings</vt:lpstr>
      <vt:lpstr>ARITHNEA Titel</vt:lpstr>
      <vt:lpstr>ARITHNEA Text/Grafikfolien hellgrau</vt:lpstr>
      <vt:lpstr>1_ARITHNEA Master </vt:lpstr>
      <vt:lpstr>ARITHNEA Sonderseiten dunkelgrau</vt:lpstr>
      <vt:lpstr>1_ARITHNEA Sonderseiten dunkelgrau</vt:lpstr>
      <vt:lpstr>2015-08-05-Unternehmenspräsentation</vt:lpstr>
      <vt:lpstr>Frontend-Schulung</vt:lpstr>
      <vt:lpstr>Agenda</vt:lpstr>
      <vt:lpstr>Bevor wir starten…</vt:lpstr>
      <vt:lpstr>HTML</vt:lpstr>
      <vt:lpstr>Dokumentstruktur/Aufbau </vt:lpstr>
      <vt:lpstr>Elemente</vt:lpstr>
      <vt:lpstr>Elemente</vt:lpstr>
      <vt:lpstr>PowerPoint-Präsentation</vt:lpstr>
      <vt:lpstr>CSS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Frontend-Schulung</dc:title>
  <dc:creator>Shad Mohammad Ismail</dc:creator>
  <cp:lastModifiedBy>Shad Mohammad Ismail</cp:lastModifiedBy>
  <cp:revision>61</cp:revision>
  <dcterms:created xsi:type="dcterms:W3CDTF">2018-03-07T07:45:21Z</dcterms:created>
  <dcterms:modified xsi:type="dcterms:W3CDTF">2018-03-12T12:15:21Z</dcterms:modified>
  <cp:contentStatus/>
</cp:coreProperties>
</file>