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urabhshahane/twitter-sentiment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 descr="Pipette adding DNA sample to a petri dish">
            <a:extLst>
              <a:ext uri="{FF2B5EF4-FFF2-40B4-BE49-F238E27FC236}">
                <a16:creationId xmlns:a16="http://schemas.microsoft.com/office/drawing/2014/main" id="{3C652201-098B-653F-8554-3644A48E30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818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695E25C-06E7-4082-BE92-B571B616B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57916F-271C-4D56-AEDE-0309D1746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75C176-BB0F-4087-B339-FC37356C0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4BD7DF-F4BB-427F-B4F6-6DC83A59A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C93D6-B847-6DB0-45FC-A496305B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572000"/>
            <a:ext cx="10965141" cy="895244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TWITTER SENTIMENTS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4A9305-C47C-72C4-1BBC-2D8D56785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By GROUP 2.</a:t>
            </a:r>
          </a:p>
        </p:txBody>
      </p:sp>
    </p:spTree>
    <p:extLst>
      <p:ext uri="{BB962C8B-B14F-4D97-AF65-F5344CB8AC3E}">
        <p14:creationId xmlns:p14="http://schemas.microsoft.com/office/powerpoint/2010/main" val="186839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928117C-9446-4E7F-AE62-95E0F6DB5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D30AFB-4D71-48B0-AA00-28EE92363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A0B76F-8010-4C62-B4B6-C5FC438C0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936C0-4624-438D-BDD0-6B296BD6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526CBF-0AA4-49A9-B305-EE0AF3AF6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5E90DCDD-FF7B-5E5A-9D80-FC5D274898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C8B5139-02E6-4DEA-9CCE-962CAF0AF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0470BC0-AB0D-4A03-B4F1-5DDA9A31C1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4A08B2-EC2C-4641-81BE-FE8B068BE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99E27A-1856-F98D-0D61-089F3095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42067"/>
            <a:ext cx="3412067" cy="2971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 </a:t>
            </a:r>
            <a:br>
              <a:rPr lang="en-US">
                <a:solidFill>
                  <a:srgbClr val="FFFFFF"/>
                </a:solidFill>
              </a:rPr>
            </a:br>
            <a:r>
              <a:rPr lang="en-US">
                <a:solidFill>
                  <a:srgbClr val="FFFFFF"/>
                </a:solidFill>
              </a:rPr>
              <a:t>ANY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27603-0A83-64B2-407A-72B29E91F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00" y="5145513"/>
            <a:ext cx="3412067" cy="738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rgbClr val="EBEBEB"/>
                </a:solidFill>
              </a:rPr>
              <a:t>GROUP 2.</a:t>
            </a:r>
          </a:p>
        </p:txBody>
      </p:sp>
    </p:spTree>
    <p:extLst>
      <p:ext uri="{BB962C8B-B14F-4D97-AF65-F5344CB8AC3E}">
        <p14:creationId xmlns:p14="http://schemas.microsoft.com/office/powerpoint/2010/main" val="261543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719D01B-E306-486F-A44A-E1BEE6B8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C6300F-6789-CD22-AEAF-49332270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724" y="702156"/>
            <a:ext cx="7225075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PROJECT DESCRIPTION; PROBLEM STATEMENT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3ECE2A1-BE02-45E8-80D2-40668675E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5B00F21-D7A1-4DBD-B786-86D98FF333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971E3D-EBA2-4F5A-BA90-F41CC7B48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CED36D-BAED-48CA-A871-F98A33054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</p:grpSp>
      <p:pic>
        <p:nvPicPr>
          <p:cNvPr id="5" name="Picture 4" descr="Green dialogue boxes">
            <a:extLst>
              <a:ext uri="{FF2B5EF4-FFF2-40B4-BE49-F238E27FC236}">
                <a16:creationId xmlns:a16="http://schemas.microsoft.com/office/drawing/2014/main" id="{64ECB538-DB20-9270-A572-A021D7CD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10" r="27999" b="-2"/>
          <a:stretch>
            <a:fillRect/>
          </a:stretch>
        </p:blipFill>
        <p:spPr>
          <a:xfrm>
            <a:off x="448732" y="600075"/>
            <a:ext cx="3683001" cy="57753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67B42-2457-6FE2-38B3-5E53190A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2726" y="1896533"/>
            <a:ext cx="7225074" cy="396226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i="0" u="sng">
                <a:effectLst/>
                <a:latin typeface="Google Sans"/>
              </a:rPr>
              <a:t>Background</a:t>
            </a:r>
          </a:p>
          <a:p>
            <a:pPr>
              <a:lnSpc>
                <a:spcPct val="90000"/>
              </a:lnSpc>
            </a:pPr>
            <a:r>
              <a:rPr lang="en-US" sz="1500" b="0" i="0">
                <a:effectLst/>
                <a:latin typeface="Google Sans"/>
              </a:rPr>
              <a:t>In today’s digital world, customers and the public frequently express their opinions, feedback, and emotions on platforms like Twitter. These short, informal, and real-time messages often contain valuable sentiment that businesses and organizations can use to better understand public perception, customer satisfaction, or reaction to products and events.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i="0" u="sng">
                <a:effectLst/>
                <a:latin typeface="Google Sans"/>
              </a:rPr>
              <a:t>Problem Definition </a:t>
            </a:r>
          </a:p>
          <a:p>
            <a:pPr>
              <a:lnSpc>
                <a:spcPct val="90000"/>
              </a:lnSpc>
            </a:pPr>
            <a:r>
              <a:rPr lang="en-US" sz="1500" b="0" i="0">
                <a:effectLst/>
                <a:latin typeface="Google Sans"/>
              </a:rPr>
              <a:t>The objective of this project is to develop a machine learning model that can accurately classify the sentiment of tweets related to a specific product or brand. Each tweet will be categorized into one of three classes: Positive, neutral </a:t>
            </a:r>
            <a:r>
              <a:rPr lang="en-US" sz="1500">
                <a:latin typeface="Google Sans"/>
              </a:rPr>
              <a:t>and n</a:t>
            </a:r>
            <a:r>
              <a:rPr lang="en-US" sz="1500" b="0" i="0">
                <a:effectLst/>
                <a:latin typeface="Google Sans"/>
              </a:rPr>
              <a:t>egative. The model will be trained on labeled tweet data and should be able to generalize to unseen tweets to support tasks such as: </a:t>
            </a:r>
          </a:p>
          <a:p>
            <a:pPr marL="6669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b="0" i="0">
                <a:effectLst/>
                <a:latin typeface="Google Sans"/>
              </a:rPr>
              <a:t>Real-time brand monitoring </a:t>
            </a:r>
          </a:p>
          <a:p>
            <a:pPr marL="6669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b="0" i="0">
                <a:effectLst/>
                <a:latin typeface="Google Sans"/>
              </a:rPr>
              <a:t>Customer feedback analysis </a:t>
            </a:r>
          </a:p>
          <a:p>
            <a:pPr marL="6669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sz="1500" b="0" i="0">
                <a:effectLst/>
                <a:latin typeface="Google Sans"/>
              </a:rPr>
              <a:t>Public relations response prioritization</a:t>
            </a:r>
          </a:p>
          <a:p>
            <a:pPr>
              <a:lnSpc>
                <a:spcPct val="90000"/>
              </a:lnSpc>
            </a:pPr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0643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CA0B-954F-782D-89A6-CD400A37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F3B1-091A-E214-3119-0C4C03F1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rgbClr val="1F1F1F"/>
                </a:solidFill>
                <a:latin typeface="Google Sans"/>
              </a:rPr>
              <a:t>Main objective :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build and evaluate a sentiment classifier using NLP techniques that can: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Preprocess raw tweet data (cleaning, tokenization, vectorization)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Train and compare multiple classification models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Interpret model predictions using tools like SHAP and LIME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Predict sentiment for new/unseen tweets with reasonable accuracy.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Other objectives include;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Deploying the sentiment analysis app.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Plotting the sentiments per product.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Creating a report on the sentiments.</a:t>
            </a:r>
          </a:p>
          <a:p>
            <a:pPr marL="324000" lvl="1" indent="0">
              <a:buNone/>
            </a:pP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52411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A3F4-EDCF-A778-2875-2C0DF2D9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description; 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42847-CA75-8D62-7160-E8A08CD25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For this project, we are using the Twitter Sentiment Dataset from Kaggle.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dataset provides labeled data for training and evaluating machine learning models in sentiment classification of tweets.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includes thousands to millions of real tweets, each labeled with the sentiment expressed by the user — whether positive, neutral, or negative.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It is commonly used to build models that can detect the public's mood toward products, brands, people, or events.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data was sourced from this source </a:t>
            </a:r>
            <a:r>
              <a:rPr lang="en-US" b="0" i="0" u="sng" dirty="0">
                <a:solidFill>
                  <a:srgbClr val="0B57D0"/>
                </a:solidFill>
                <a:effectLst/>
                <a:latin typeface="Google Sans"/>
                <a:hlinkClick r:id="rId2"/>
              </a:rPr>
              <a:t>https://www.kaggle.com/datasets/saurabhshahane/twitter-sentiment-dataset</a:t>
            </a:r>
            <a:r>
              <a:rPr lang="en-US" b="0" i="0" u="sng" dirty="0">
                <a:solidFill>
                  <a:srgbClr val="0B57D0"/>
                </a:solidFill>
                <a:effectLst/>
                <a:latin typeface="Google Sans"/>
              </a:rPr>
              <a:t>.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50739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CC71C-FDB6-F38D-7F85-1C0F60DA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67E30-5F33-822C-8C8D-4E26C0EEA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Before analyzing the data we: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Cleaned the dataset by dropping missing rows and converting all text to lowercase.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Removed noise such as URLs, mentions, hashtags, digits, and punctuation using regular expressions.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Tokenized the cleaned text into individual words using NLTK’s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word_tokenize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Removed common English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stopwords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to reduce non-informative words.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Applied stemming to reduce words to their root form (e.g., "playing" → "play").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Performed lemmatization to convert words to their dictionary base forms (e.g., "better" → "good").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Vectorized the lemmatized text using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CountVectorizer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to create a numerical representation.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Generated a sparse matrix of token counts and extracted the vocabulary.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Added a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text_length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column to track the number of words in each sample.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Final dataset includes cleaned and structured text features ready for model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9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06E2-772C-1DA1-36D7-78B881A5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C0F6-BD50-7139-CFEA-7D7405D80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u="sng" dirty="0">
                <a:solidFill>
                  <a:srgbClr val="1F1F1F"/>
                </a:solidFill>
                <a:effectLst/>
                <a:latin typeface="Google Sans"/>
              </a:rPr>
              <a:t>Objective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To train and evaluate multiple classification models for accurate sentiment prediction of tweets (Positive, Neutral, Negative).</a:t>
            </a:r>
          </a:p>
          <a:p>
            <a:pPr marL="0" indent="0">
              <a:buNone/>
            </a:pPr>
            <a:r>
              <a:rPr lang="en-US" b="1" i="0" u="sng" dirty="0">
                <a:solidFill>
                  <a:srgbClr val="1F1F1F"/>
                </a:solidFill>
                <a:effectLst/>
                <a:latin typeface="Google Sans"/>
              </a:rPr>
              <a:t>Models Evaluated 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We trained and fine-tuned the following models using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GridSearchCV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with 5-fold cross-validation: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Logistic Regression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Multinomial Naive Bayes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Linear Support Vector Classifier (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LinearSVC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)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Random Forest Classifier</a:t>
            </a:r>
          </a:p>
          <a:p>
            <a:pPr marL="0" indent="0">
              <a:buNone/>
            </a:pPr>
            <a:r>
              <a:rPr lang="en-US" b="1" i="0" u="sng" dirty="0">
                <a:solidFill>
                  <a:srgbClr val="1F1F1F"/>
                </a:solidFill>
                <a:effectLst/>
                <a:latin typeface="Google Sans"/>
              </a:rPr>
              <a:t>Evaluation Metric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Accuracy </a:t>
            </a:r>
          </a:p>
          <a:p>
            <a:pPr marL="0" indent="0">
              <a:buNone/>
            </a:pPr>
            <a:r>
              <a:rPr lang="en-US" b="1" i="0" u="sng" dirty="0">
                <a:solidFill>
                  <a:srgbClr val="1F1F1F"/>
                </a:solidFill>
                <a:effectLst/>
                <a:latin typeface="Google Sans"/>
              </a:rPr>
              <a:t>Vectorization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: TF-IDF on cleaned tweet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3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4ACA-6902-E5DD-BA9F-82969C83C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MODELLING</a:t>
            </a: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E661D03-4DD4-45E7-A047-ED722E826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CF587-D766-9D72-60FF-3E1666DD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709315"/>
            <a:ext cx="4962525" cy="29527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E5E5-CD93-BD30-F001-84237C89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i="0" u="sng" dirty="0">
                <a:effectLst/>
                <a:latin typeface="Google Sans"/>
              </a:rPr>
              <a:t>Hyperparameter Tuning with </a:t>
            </a:r>
            <a:r>
              <a:rPr lang="en-US" b="1" i="0" u="sng" dirty="0" err="1">
                <a:effectLst/>
                <a:latin typeface="Google Sans"/>
              </a:rPr>
              <a:t>GridSearchCV</a:t>
            </a:r>
            <a:endParaRPr lang="en-US" b="1" i="0" u="sng" dirty="0">
              <a:effectLst/>
              <a:latin typeface="Google Sans"/>
            </a:endParaRPr>
          </a:p>
          <a:p>
            <a:r>
              <a:rPr lang="en-US" b="0" i="0" dirty="0">
                <a:effectLst/>
                <a:latin typeface="Google Sans"/>
              </a:rPr>
              <a:t>We performed grid search to find optimal hyperparameters for each model.</a:t>
            </a:r>
          </a:p>
          <a:p>
            <a:r>
              <a:rPr lang="en-US" b="0" i="0" dirty="0">
                <a:effectLst/>
                <a:latin typeface="Google Sans"/>
              </a:rPr>
              <a:t>The best model was as follows;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effectLst/>
                <a:latin typeface="Google Sans"/>
              </a:rPr>
              <a:t>Model: Logistic Regression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effectLst/>
                <a:latin typeface="Google Sans"/>
              </a:rPr>
              <a:t>Best C Value: 1 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b="0" i="0" dirty="0">
                <a:effectLst/>
                <a:latin typeface="Google Sans"/>
              </a:rPr>
              <a:t>Cross-Val Accuracy: 88% </a:t>
            </a:r>
          </a:p>
          <a:p>
            <a:r>
              <a:rPr lang="en-US" b="0" i="0" dirty="0">
                <a:effectLst/>
                <a:latin typeface="Google Sans"/>
              </a:rPr>
              <a:t>Generally, a higher C means less regularization. Therefore, a value of C=1 indicates balanced performance and generalization.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30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C31A4-E61E-04B1-E804-B97E8A606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MODEL INTERPRETABILITY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2E25-751A-294A-670E-E146CFDB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>
                <a:effectLst/>
                <a:latin typeface="Google Sans"/>
              </a:rPr>
              <a:t>For interpreting the model, we used the following tools; </a:t>
            </a:r>
          </a:p>
          <a:p>
            <a:pPr marL="93690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 i="0">
                <a:effectLst/>
                <a:latin typeface="Google Sans"/>
              </a:rPr>
              <a:t>Eli5 - </a:t>
            </a:r>
            <a:r>
              <a:rPr lang="en-US" b="0" i="0">
                <a:effectLst/>
                <a:latin typeface="Google Sans"/>
              </a:rPr>
              <a:t> It highlights positive and negative contributing words in green and red, respectively.</a:t>
            </a:r>
          </a:p>
          <a:p>
            <a:pPr marL="93690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>
                <a:latin typeface="Google Sans"/>
              </a:rPr>
              <a:t>SHAP (</a:t>
            </a:r>
            <a:r>
              <a:rPr lang="en-US" b="1" err="1">
                <a:latin typeface="Google Sans"/>
              </a:rPr>
              <a:t>SHapley</a:t>
            </a:r>
            <a:r>
              <a:rPr lang="en-US" b="1">
                <a:latin typeface="Google Sans"/>
              </a:rPr>
              <a:t> Additive Explanations) </a:t>
            </a:r>
            <a:r>
              <a:rPr lang="en-US">
                <a:latin typeface="Google Sans"/>
              </a:rPr>
              <a:t>– It quantifies the impact of each word on the prediction and helps visualize which words pushed the model toward positive, neutral, or negative.</a:t>
            </a:r>
          </a:p>
          <a:p>
            <a:pPr marL="936900" lvl="2" indent="-342900">
              <a:lnSpc>
                <a:spcPct val="90000"/>
              </a:lnSpc>
              <a:buFont typeface="+mj-lt"/>
              <a:buAutoNum type="arabicPeriod"/>
            </a:pPr>
            <a:r>
              <a:rPr lang="en-US" b="1">
                <a:latin typeface="Google Sans"/>
              </a:rPr>
              <a:t>LIME (Local Interpretable Model-Agnostic Explanations) </a:t>
            </a:r>
            <a:r>
              <a:rPr lang="en-US">
                <a:latin typeface="Google Sans"/>
              </a:rPr>
              <a:t>-  It generates a local approximation of the model around one tweet and identifies top influential features (words) with weights.</a:t>
            </a:r>
          </a:p>
          <a:p>
            <a:pPr>
              <a:lnSpc>
                <a:spcPct val="90000"/>
              </a:lnSpc>
            </a:pPr>
            <a:r>
              <a:rPr lang="en-US" b="0" i="0">
                <a:effectLst/>
                <a:latin typeface="Google Sans"/>
              </a:rPr>
              <a:t>From the model interpretations we observed:</a:t>
            </a:r>
          </a:p>
          <a:p>
            <a:pPr marL="6669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b="0" i="0">
                <a:effectLst/>
                <a:latin typeface="Google Sans"/>
              </a:rPr>
              <a:t>Negative sentiment was driven by words like: "hate", "worst", "disappointed" </a:t>
            </a:r>
          </a:p>
          <a:p>
            <a:pPr marL="6669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b="0" i="0">
                <a:effectLst/>
                <a:latin typeface="Google Sans"/>
              </a:rPr>
              <a:t>Positive sentiment linked to: "love", "great", "amazing" </a:t>
            </a:r>
          </a:p>
          <a:p>
            <a:pPr marL="666900" lvl="1" indent="-342900">
              <a:lnSpc>
                <a:spcPct val="90000"/>
              </a:lnSpc>
              <a:buFont typeface="+mj-lt"/>
              <a:buAutoNum type="arabicPeriod"/>
            </a:pPr>
            <a:r>
              <a:rPr lang="en-US" b="0" i="0">
                <a:effectLst/>
                <a:latin typeface="Google Sans"/>
              </a:rPr>
              <a:t>Some neutral misclassifications occurred in tweets with mixed expressions (e.g., “not bad”) helped validate that the model is learning meaningful linguistic patterns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82A7C-BA7E-DC4A-BC4E-A973F679B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34" y="702156"/>
            <a:ext cx="7157865" cy="1013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DEPLOYMENT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63F8A9D6-1205-E4D2-4F99-EA3B6EF5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04" r="15080" b="-1"/>
          <a:stretch>
            <a:fillRect/>
          </a:stretch>
        </p:blipFill>
        <p:spPr>
          <a:xfrm>
            <a:off x="20" y="10"/>
            <a:ext cx="4131713" cy="685798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9934" y="457200"/>
            <a:ext cx="7223760" cy="91440"/>
          </a:xfrm>
          <a:prstGeom prst="rect">
            <a:avLst/>
          </a:prstGeom>
          <a:solidFill>
            <a:srgbClr val="B0EAFF"/>
          </a:solidFill>
          <a:ln>
            <a:solidFill>
              <a:srgbClr val="B0EA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6DD4-43DE-0CC2-107E-A6E35731B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934" y="1896533"/>
            <a:ext cx="7157866" cy="396226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Clr>
                <a:srgbClr val="B0EAFF"/>
              </a:buClr>
              <a:buNone/>
            </a:pPr>
            <a:r>
              <a:rPr lang="en-US" b="1" i="0" u="sng">
                <a:effectLst/>
                <a:latin typeface="Google Sans"/>
              </a:rPr>
              <a:t>Objective</a:t>
            </a:r>
            <a:r>
              <a:rPr lang="en-US" b="0" i="0">
                <a:effectLst/>
                <a:latin typeface="Google Sans"/>
              </a:rPr>
              <a:t> </a:t>
            </a:r>
          </a:p>
          <a:p>
            <a:pPr>
              <a:lnSpc>
                <a:spcPct val="90000"/>
              </a:lnSpc>
              <a:buClr>
                <a:srgbClr val="B0EAFF"/>
              </a:buClr>
            </a:pPr>
            <a:r>
              <a:rPr lang="en-US" b="0" i="0">
                <a:effectLst/>
                <a:latin typeface="Google Sans"/>
              </a:rPr>
              <a:t>To deploy the trained sentiment analysis model as an interactive web application that allows users to: </a:t>
            </a:r>
          </a:p>
          <a:p>
            <a:pPr marL="666900" lvl="1" indent="-342900">
              <a:lnSpc>
                <a:spcPct val="90000"/>
              </a:lnSpc>
              <a:buClr>
                <a:srgbClr val="B0EAFF"/>
              </a:buClr>
              <a:buFont typeface="+mj-lt"/>
              <a:buAutoNum type="arabicPeriod"/>
            </a:pPr>
            <a:r>
              <a:rPr lang="en-US" b="0" i="0">
                <a:effectLst/>
                <a:latin typeface="Google Sans"/>
              </a:rPr>
              <a:t>Enter a tweet </a:t>
            </a:r>
          </a:p>
          <a:p>
            <a:pPr marL="666900" lvl="1" indent="-342900">
              <a:lnSpc>
                <a:spcPct val="90000"/>
              </a:lnSpc>
              <a:buClr>
                <a:srgbClr val="B0EAFF"/>
              </a:buClr>
              <a:buFont typeface="+mj-lt"/>
              <a:buAutoNum type="arabicPeriod"/>
            </a:pPr>
            <a:r>
              <a:rPr lang="en-US" b="0" i="0">
                <a:effectLst/>
                <a:latin typeface="Google Sans"/>
              </a:rPr>
              <a:t>Receive a sentiment prediction.</a:t>
            </a:r>
          </a:p>
          <a:p>
            <a:pPr marL="0" indent="0">
              <a:lnSpc>
                <a:spcPct val="90000"/>
              </a:lnSpc>
              <a:buClr>
                <a:srgbClr val="B0EAFF"/>
              </a:buClr>
              <a:buNone/>
            </a:pPr>
            <a:r>
              <a:rPr lang="en-US" b="1" u="sng">
                <a:latin typeface="Google Sans"/>
              </a:rPr>
              <a:t>Deployment</a:t>
            </a:r>
            <a:endParaRPr lang="en-US" b="1" i="0" u="sng">
              <a:effectLst/>
              <a:latin typeface="Google Sans"/>
            </a:endParaRPr>
          </a:p>
          <a:p>
            <a:pPr>
              <a:lnSpc>
                <a:spcPct val="90000"/>
              </a:lnSpc>
              <a:buClr>
                <a:srgbClr val="B0EAFF"/>
              </a:buClr>
            </a:pPr>
            <a:r>
              <a:rPr lang="en-US" b="0" i="0">
                <a:effectLst/>
                <a:latin typeface="Google Sans"/>
              </a:rPr>
              <a:t>To do this, we used Streamlit, an open-source Python library that allows you to build data science apps. </a:t>
            </a:r>
          </a:p>
          <a:p>
            <a:pPr>
              <a:lnSpc>
                <a:spcPct val="90000"/>
              </a:lnSpc>
              <a:buClr>
                <a:srgbClr val="B0EAFF"/>
              </a:buClr>
            </a:pPr>
            <a:r>
              <a:rPr lang="en-US" b="0" i="0">
                <a:effectLst/>
                <a:latin typeface="Google Sans"/>
              </a:rPr>
              <a:t>App Features:</a:t>
            </a:r>
          </a:p>
          <a:p>
            <a:pPr marL="666900" lvl="1" indent="-342900">
              <a:lnSpc>
                <a:spcPct val="90000"/>
              </a:lnSpc>
              <a:buClr>
                <a:srgbClr val="B0EAFF"/>
              </a:buClr>
              <a:buFont typeface="+mj-lt"/>
              <a:buAutoNum type="arabicPeriod"/>
            </a:pPr>
            <a:r>
              <a:rPr lang="en-US" b="0" i="0">
                <a:effectLst/>
                <a:latin typeface="Google Sans"/>
              </a:rPr>
              <a:t>User Input Interface - Users can type or paste a tweet.</a:t>
            </a:r>
          </a:p>
          <a:p>
            <a:pPr marL="666900" lvl="1" indent="-342900">
              <a:lnSpc>
                <a:spcPct val="90000"/>
              </a:lnSpc>
              <a:buClr>
                <a:srgbClr val="B0EAFF"/>
              </a:buClr>
              <a:buFont typeface="+mj-lt"/>
              <a:buAutoNum type="arabicPeriod"/>
            </a:pPr>
            <a:r>
              <a:rPr lang="en-US" b="0" i="0">
                <a:effectLst/>
                <a:latin typeface="Google Sans"/>
              </a:rPr>
              <a:t>Real-Time Prediction - Predicts whether the sentiment is Positive, Neutral, or Negative.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4127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432</TotalTime>
  <Words>868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Gill Sans MT</vt:lpstr>
      <vt:lpstr>Google Sans</vt:lpstr>
      <vt:lpstr>Wingdings 2</vt:lpstr>
      <vt:lpstr>Dividend</vt:lpstr>
      <vt:lpstr>TWITTER SENTIMENTS ANALYSIS</vt:lpstr>
      <vt:lpstr>PROJECT DESCRIPTION; PROBLEM STATEMENT</vt:lpstr>
      <vt:lpstr>PROJECT DESCRIPTION; OBJECTIVES</vt:lpstr>
      <vt:lpstr>Project description; DATA DESCRIPTION</vt:lpstr>
      <vt:lpstr>DATA PREPARATION</vt:lpstr>
      <vt:lpstr>modelling</vt:lpstr>
      <vt:lpstr>MODELLING</vt:lpstr>
      <vt:lpstr>MODEL INTERPRETABILITY AND EVALUATION</vt:lpstr>
      <vt:lpstr>DEPLOYMENT</vt:lpstr>
      <vt:lpstr>THANK YOU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 Wafula</dc:creator>
  <cp:lastModifiedBy>Chege Waweru</cp:lastModifiedBy>
  <cp:revision>3</cp:revision>
  <dcterms:created xsi:type="dcterms:W3CDTF">2025-07-15T09:31:57Z</dcterms:created>
  <dcterms:modified xsi:type="dcterms:W3CDTF">2025-07-17T10:05:15Z</dcterms:modified>
</cp:coreProperties>
</file>