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95" r:id="rId5"/>
    <p:sldId id="259" r:id="rId6"/>
    <p:sldId id="296" r:id="rId7"/>
    <p:sldId id="260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CA048-784E-483B-BB36-9C992B91161E}" v="681" dt="2021-04-20T16:40:43.142"/>
  </p1510:revLst>
</p1510:revInfo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9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1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88186" y="1991850"/>
            <a:ext cx="4559464" cy="12251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A*</a:t>
            </a:r>
            <a:br>
              <a:rPr lang="en" dirty="0"/>
            </a:br>
            <a:r>
              <a:rPr lang="en" dirty="0"/>
              <a:t>ALGORITHM</a:t>
            </a:r>
            <a:br>
              <a:rPr lang="en" dirty="0"/>
            </a:br>
            <a:r>
              <a:rPr lang="en" dirty="0"/>
              <a:t>Group C</a:t>
            </a:r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THE END</a:t>
            </a:r>
          </a:p>
        </p:txBody>
      </p:sp>
      <p:pic>
        <p:nvPicPr>
          <p:cNvPr id="133" name="Google Shape;133;p21" descr="beach.jpg"/>
          <p:cNvPicPr preferRelativeResize="0"/>
          <p:nvPr/>
        </p:nvPicPr>
        <p:blipFill rotWithShape="1">
          <a:blip r:embed="rId3">
            <a:alphaModFix/>
          </a:blip>
          <a:srcRect t="36368" b="14763"/>
          <a:stretch/>
        </p:blipFill>
        <p:spPr>
          <a:xfrm>
            <a:off x="1143000" y="1151347"/>
            <a:ext cx="6857999" cy="251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1569450" y="3672222"/>
            <a:ext cx="60051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 dirty="0"/>
              <a:t>Thanks a lot for your attention</a:t>
            </a:r>
            <a:endParaRPr lang="es-ES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A* algorithm</a:t>
            </a:r>
            <a:endParaRPr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450204" y="462365"/>
            <a:ext cx="8222099" cy="422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accent1"/>
                </a:solidFill>
                <a:latin typeface="Droid Serif"/>
                <a:ea typeface="Droid Serif"/>
                <a:cs typeface="Droid Serif"/>
                <a:sym typeface="Droid Serif"/>
              </a:rPr>
              <a:t>A* algorithm </a:t>
            </a:r>
            <a:endParaRPr lang="es-ES" sz="2400">
              <a:solidFill>
                <a:schemeClr val="accent1"/>
              </a:solidFill>
              <a:latin typeface="Droid Serif"/>
              <a:ea typeface="Droid Serif"/>
              <a:cs typeface="Droid Serif"/>
            </a:endParaRPr>
          </a:p>
          <a:p>
            <a:pPr>
              <a:spcBef>
                <a:spcPts val="600"/>
              </a:spcBef>
            </a:pPr>
            <a:r>
              <a:rPr lang="en" sz="2400" dirty="0">
                <a:solidFill>
                  <a:srgbClr val="434343"/>
                </a:solidFill>
                <a:latin typeface="Droid Serif"/>
                <a:sym typeface="Droid Serif"/>
              </a:rPr>
              <a:t>A* algorithm is a searching algorithm that searches for the shortest path between the initial and the final state</a:t>
            </a:r>
            <a:r>
              <a:rPr lang="en" sz="2400" i="1" dirty="0">
                <a:ea typeface="Droid Serif"/>
                <a:sym typeface="Droid Serif"/>
              </a:rPr>
              <a:t>.</a:t>
            </a:r>
            <a:endParaRPr sz="2400" i="1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434343"/>
                </a:solidFill>
                <a:latin typeface="Droid Serif"/>
              </a:rPr>
              <a:t>A* is widely used in pathfinding and graph traversal.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434343"/>
                </a:solidFill>
                <a:latin typeface="Droid Serif"/>
              </a:rPr>
              <a:t>It is an advanced BFS algorithm that searches for shorter paths first rather than the longer paths. A* is optimal as well as a complete algorithm.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25" y="323400"/>
            <a:ext cx="1317900" cy="4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BEHAVIOR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38A35C1A-F017-43AC-BA3F-9769D69CAF7D}"/>
              </a:ext>
            </a:extLst>
          </p:cNvPr>
          <p:cNvSpPr txBox="1"/>
          <p:nvPr/>
        </p:nvSpPr>
        <p:spPr>
          <a:xfrm>
            <a:off x="597161" y="788936"/>
            <a:ext cx="7977171" cy="380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endParaRPr lang="en" sz="2400" b="1" dirty="0">
              <a:solidFill>
                <a:schemeClr val="accent1"/>
              </a:solidFill>
              <a:latin typeface="Droid Serif"/>
              <a:ea typeface="Droid Serif"/>
              <a:cs typeface="Droid Serif"/>
            </a:endParaRPr>
          </a:p>
          <a:p>
            <a:pPr>
              <a:spcBef>
                <a:spcPts val="600"/>
              </a:spcBef>
            </a:pPr>
            <a:r>
              <a:rPr lang="en" sz="2400" dirty="0">
                <a:solidFill>
                  <a:srgbClr val="434343"/>
                </a:solidFill>
                <a:latin typeface="Droid Serif"/>
                <a:sym typeface="Droid Serif"/>
              </a:rPr>
              <a:t>A* algorithm use these parameters to makes its decision</a:t>
            </a:r>
            <a:endParaRPr lang="en" sz="2400" dirty="0">
              <a:solidFill>
                <a:srgbClr val="434343"/>
              </a:solidFill>
              <a:latin typeface="Droid Serif"/>
            </a:endParaRPr>
          </a:p>
          <a:p>
            <a:pPr>
              <a:spcBef>
                <a:spcPts val="600"/>
              </a:spcBef>
            </a:pPr>
            <a:endParaRPr lang="en" sz="2400" dirty="0">
              <a:solidFill>
                <a:srgbClr val="434343"/>
              </a:solidFill>
              <a:latin typeface="Droid Serif"/>
            </a:endParaRPr>
          </a:p>
          <a:p>
            <a:pPr>
              <a:spcBef>
                <a:spcPts val="600"/>
              </a:spcBef>
            </a:pPr>
            <a:r>
              <a:rPr lang="en" sz="2400" dirty="0">
                <a:solidFill>
                  <a:srgbClr val="434343"/>
                </a:solidFill>
                <a:latin typeface="Droid Serif"/>
              </a:rPr>
              <a:t>G,H(heuristic),F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rgbClr val="434343"/>
              </a:solidFill>
              <a:latin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25" y="323400"/>
            <a:ext cx="1317900" cy="4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PARAMETERS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38A35C1A-F017-43AC-BA3F-9769D69CAF7D}"/>
              </a:ext>
            </a:extLst>
          </p:cNvPr>
          <p:cNvSpPr txBox="1"/>
          <p:nvPr/>
        </p:nvSpPr>
        <p:spPr>
          <a:xfrm>
            <a:off x="597161" y="788936"/>
            <a:ext cx="7977171" cy="380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accent1"/>
                </a:solidFill>
                <a:latin typeface="Droid Serif"/>
                <a:ea typeface="Droid Serif"/>
                <a:cs typeface="Droid Serif"/>
              </a:rPr>
              <a:t>G: </a:t>
            </a:r>
            <a:r>
              <a:rPr lang="en" sz="2400" dirty="0">
                <a:ea typeface="Droid Serif"/>
              </a:rPr>
              <a:t>the cost of moving from the initial cell to the current cell.</a:t>
            </a:r>
            <a:endParaRPr lang="en" sz="2400" b="1" dirty="0">
              <a:solidFill>
                <a:schemeClr val="accent1"/>
              </a:solidFill>
              <a:latin typeface="Droid Serif"/>
              <a:ea typeface="Droid Serif"/>
              <a:cs typeface="Droid Serif"/>
            </a:endParaRPr>
          </a:p>
          <a:p>
            <a:pPr>
              <a:spcBef>
                <a:spcPts val="600"/>
              </a:spcBef>
            </a:pPr>
            <a:endParaRPr lang="en" sz="2400" dirty="0"/>
          </a:p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accent1"/>
                </a:solidFill>
              </a:rPr>
              <a:t>H: </a:t>
            </a:r>
            <a:r>
              <a:rPr lang="en" sz="2400" dirty="0"/>
              <a:t>the estimated movement cost to move from that given square on the grid to the final destination. H is </a:t>
            </a:r>
            <a:r>
              <a:rPr lang="en" sz="2400" b="1" dirty="0"/>
              <a:t>estimated</a:t>
            </a:r>
          </a:p>
          <a:p>
            <a:pPr>
              <a:spcBef>
                <a:spcPts val="600"/>
              </a:spcBef>
            </a:pPr>
            <a:endParaRPr lang="en" sz="2400" b="1" dirty="0"/>
          </a:p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accent1"/>
                </a:solidFill>
              </a:rPr>
              <a:t>F: </a:t>
            </a:r>
            <a:r>
              <a:rPr lang="en" sz="2400" dirty="0"/>
              <a:t>G + H</a:t>
            </a:r>
          </a:p>
          <a:p>
            <a:pPr>
              <a:spcBef>
                <a:spcPts val="600"/>
              </a:spcBef>
            </a:pPr>
            <a:endParaRPr lang="en" sz="2400" b="1" dirty="0"/>
          </a:p>
        </p:txBody>
      </p:sp>
    </p:spTree>
    <p:extLst>
      <p:ext uri="{BB962C8B-B14F-4D97-AF65-F5344CB8AC3E}">
        <p14:creationId xmlns:p14="http://schemas.microsoft.com/office/powerpoint/2010/main" val="401158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1226613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Our Implementation</a:t>
            </a:r>
            <a:endParaRPr dirty="0" err="1"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1827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we have three main classes </a:t>
            </a:r>
            <a:endParaRPr lang="es-ES"/>
          </a:p>
          <a:p>
            <a:pPr marL="0" indent="0"/>
            <a:r>
              <a:rPr lang="en" dirty="0"/>
              <a:t>that helps us implementing the A* algorithm.</a:t>
            </a:r>
          </a:p>
          <a:p>
            <a:pPr marL="0" indent="0"/>
            <a:r>
              <a:rPr lang="en" sz="1600" dirty="0">
                <a:solidFill>
                  <a:schemeClr val="dk1"/>
                </a:solidFill>
                <a:latin typeface="Montserrat"/>
                <a:sym typeface="Montserrat"/>
              </a:rPr>
              <a:t>Maze</a:t>
            </a:r>
            <a:endParaRPr lang="en" sz="1600" dirty="0">
              <a:solidFill>
                <a:schemeClr val="dk1"/>
              </a:solidFill>
              <a:latin typeface="Montserrat"/>
            </a:endParaRPr>
          </a:p>
          <a:p>
            <a:pPr marL="0" indent="0"/>
            <a:r>
              <a:rPr lang="en" sz="1600" dirty="0">
                <a:solidFill>
                  <a:schemeClr val="dk1"/>
                </a:solidFill>
                <a:latin typeface="Montserrat"/>
                <a:sym typeface="Montserrat"/>
              </a:rPr>
              <a:t>Node</a:t>
            </a:r>
            <a:endParaRPr lang="en" sz="1600" dirty="0">
              <a:solidFill>
                <a:schemeClr val="dk1"/>
              </a:solidFill>
              <a:latin typeface="Montserrat"/>
            </a:endParaRPr>
          </a:p>
          <a:p>
            <a:pPr marL="0" indent="0"/>
            <a:r>
              <a:rPr lang="en" sz="1600" dirty="0">
                <a:solidFill>
                  <a:schemeClr val="dk1"/>
                </a:solidFill>
                <a:latin typeface="Montserrat"/>
                <a:sym typeface="Montserrat"/>
              </a:rPr>
              <a:t>Logic</a:t>
            </a:r>
            <a:endParaRPr lang="en" sz="1600" dirty="0">
              <a:solidFill>
                <a:schemeClr val="dk1"/>
              </a:solidFill>
              <a:latin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25" y="323400"/>
            <a:ext cx="1317900" cy="4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CLASES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38A35C1A-F017-43AC-BA3F-9769D69CAF7D}"/>
              </a:ext>
            </a:extLst>
          </p:cNvPr>
          <p:cNvSpPr txBox="1"/>
          <p:nvPr/>
        </p:nvSpPr>
        <p:spPr>
          <a:xfrm>
            <a:off x="597161" y="788936"/>
            <a:ext cx="7977171" cy="380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accent1"/>
                </a:solidFill>
                <a:latin typeface="Droid Serif"/>
                <a:ea typeface="Droid Serif"/>
                <a:cs typeface="Droid Serif"/>
              </a:rPr>
              <a:t>Maze: </a:t>
            </a:r>
            <a:r>
              <a:rPr lang="en" sz="2400" dirty="0">
                <a:ea typeface="Droid Serif"/>
              </a:rPr>
              <a:t>Here we have a matrix which each element is a </a:t>
            </a:r>
            <a:r>
              <a:rPr lang="en" sz="2400" dirty="0"/>
              <a:t>Node . each time this class builds a new many obstacles, scattered randomly. The initial and the final cell is provided.</a:t>
            </a:r>
          </a:p>
          <a:p>
            <a:pPr>
              <a:spcBef>
                <a:spcPts val="600"/>
              </a:spcBef>
            </a:pPr>
            <a:r>
              <a:rPr lang="en" sz="2400" b="1" dirty="0" err="1">
                <a:solidFill>
                  <a:schemeClr val="accent1"/>
                </a:solidFill>
              </a:rPr>
              <a:t>Node</a:t>
            </a:r>
            <a:r>
              <a:rPr lang="en" sz="2400" b="1" dirty="0">
                <a:solidFill>
                  <a:schemeClr val="accent1"/>
                </a:solidFill>
              </a:rPr>
              <a:t>: </a:t>
            </a:r>
            <a:r>
              <a:rPr lang="en" sz="2400" dirty="0"/>
              <a:t>This class represents each element of the matrix , each of this elements contains : x gird , y gird , list of neighbors , state(which letter is ) , ...</a:t>
            </a:r>
          </a:p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accent1"/>
                </a:solidFill>
              </a:rPr>
              <a:t>Logic: </a:t>
            </a:r>
            <a:r>
              <a:rPr lang="en" sz="2400" dirty="0"/>
              <a:t>We define the A* algorithm here .</a:t>
            </a:r>
          </a:p>
          <a:p>
            <a:pPr>
              <a:spcBef>
                <a:spcPts val="600"/>
              </a:spcBef>
            </a:pPr>
            <a:endParaRPr lang="en" sz="2400" b="1" dirty="0"/>
          </a:p>
        </p:txBody>
      </p:sp>
    </p:spTree>
    <p:extLst>
      <p:ext uri="{BB962C8B-B14F-4D97-AF65-F5344CB8AC3E}">
        <p14:creationId xmlns:p14="http://schemas.microsoft.com/office/powerpoint/2010/main" val="338843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037600" y="1908708"/>
            <a:ext cx="5076964" cy="1334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3000" b="1" i="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/>
                <a:sym typeface="Montserrat"/>
              </a:rPr>
              <a:t>practical demonstration</a:t>
            </a:r>
            <a:endParaRPr lang="es-ES" sz="3000" b="1" i="0" dirty="0">
              <a:solidFill>
                <a:schemeClr val="tx1">
                  <a:lumMod val="20000"/>
                  <a:lumOff val="80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BIG CONCEPT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294967295"/>
          </p:nvPr>
        </p:nvSpPr>
        <p:spPr>
          <a:xfrm>
            <a:off x="1603800" y="2839865"/>
            <a:ext cx="59364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800" dirty="0">
                <a:solidFill>
                  <a:srgbClr val="CCCCCC"/>
                </a:solidFill>
              </a:rPr>
              <a:t>The A* algorithm finds the lowest cost path between the start and goal state also is optimal</a:t>
            </a:r>
            <a:endParaRPr lang="es-ES" sz="1800" dirty="0">
              <a:solidFill>
                <a:srgbClr val="CCCCCC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100" b="1" dirty="0">
                <a:latin typeface="Montserrat"/>
                <a:sym typeface="Montserrat"/>
              </a:rPr>
              <a:t>PARSA ZENDEHDEL </a:t>
            </a:r>
            <a:endParaRPr sz="2100" b="1" dirty="0"/>
          </a:p>
          <a:p>
            <a:pPr marL="0" indent="0">
              <a:buNone/>
            </a:pPr>
            <a:r>
              <a:rPr lang="en" sz="2100" b="1" dirty="0">
                <a:latin typeface="Montserrat"/>
              </a:rPr>
              <a:t>NOBARI</a:t>
            </a:r>
            <a:endParaRPr sz="2100" dirty="0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100" b="1" dirty="0">
                <a:latin typeface="Montserrat"/>
              </a:rPr>
              <a:t>KACPER</a:t>
            </a:r>
          </a:p>
          <a:p>
            <a:pPr marL="0" indent="0">
              <a:buNone/>
            </a:pPr>
            <a:r>
              <a:rPr lang="en" sz="2100" b="1" dirty="0">
                <a:latin typeface="Montserrat"/>
              </a:rPr>
              <a:t>GASIOR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100" b="1" dirty="0">
                <a:latin typeface="Montserrat"/>
                <a:sym typeface="Montserrat"/>
              </a:rPr>
              <a:t>ALBERTO </a:t>
            </a:r>
            <a:endParaRPr lang="es-ES" sz="2100" b="1" dirty="0">
              <a:latin typeface="Montserrat"/>
              <a:sym typeface="Montserrat"/>
            </a:endParaRPr>
          </a:p>
          <a:p>
            <a:pPr marL="0" indent="0">
              <a:buNone/>
            </a:pPr>
            <a:r>
              <a:rPr lang="en" sz="2100" b="1" dirty="0">
                <a:latin typeface="Montserrat"/>
                <a:sym typeface="Montserrat"/>
              </a:rPr>
              <a:t>ROMERO </a:t>
            </a:r>
            <a:endParaRPr lang="es-ES" sz="2100" b="1" dirty="0">
              <a:latin typeface="Montserrat"/>
              <a:sym typeface="Montserrat"/>
            </a:endParaRPr>
          </a:p>
          <a:p>
            <a:pPr marL="0" indent="0">
              <a:buNone/>
            </a:pPr>
            <a:r>
              <a:rPr lang="en" sz="2100" b="1" dirty="0">
                <a:latin typeface="Montserrat"/>
                <a:sym typeface="Montserrat"/>
              </a:rPr>
              <a:t>CANTOS</a:t>
            </a:r>
            <a:endParaRPr lang="es-ES" sz="2100" b="1" dirty="0">
              <a:latin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Perdita template</vt:lpstr>
      <vt:lpstr>A* ALGORITHM Group C</vt:lpstr>
      <vt:lpstr>A* algorithm</vt:lpstr>
      <vt:lpstr>BEHAVIOR</vt:lpstr>
      <vt:lpstr>PARAMETERS</vt:lpstr>
      <vt:lpstr>Our Implementation</vt:lpstr>
      <vt:lpstr>CLASES</vt:lpstr>
      <vt:lpstr>Presentación de PowerPoint</vt:lpstr>
      <vt:lpstr>BIG CONCEPT</vt:lpstr>
      <vt:lpstr>MEMBERS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</dc:title>
  <cp:revision>216</cp:revision>
  <dcterms:modified xsi:type="dcterms:W3CDTF">2021-04-20T16:41:03Z</dcterms:modified>
</cp:coreProperties>
</file>