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a254d58d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a254d58d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a82084ae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a82084ae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a82084ae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a82084ae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a82084ae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a82084ae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a82084a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a82084a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a254d58d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a254d58d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b212b12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b212b12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b212b12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b212b12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3a46c1c0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3a46c1c0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a254d58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a254d58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a82084ae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a82084ae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a46c1c03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a46c1c0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a46c1c0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a46c1c0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c33e7228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c33e722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a46c1c0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a46c1c0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a254d58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a254d58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11700" y="483950"/>
            <a:ext cx="8520600" cy="53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2400">
                <a:solidFill>
                  <a:srgbClr val="C9DAF8"/>
                </a:solidFill>
                <a:latin typeface="Nunito"/>
                <a:ea typeface="Nunito"/>
                <a:cs typeface="Nunito"/>
                <a:sym typeface="Nunito"/>
              </a:rPr>
              <a:t>¿Como</a:t>
            </a:r>
            <a:r>
              <a:rPr b="1" lang="es-419" sz="2400">
                <a:solidFill>
                  <a:srgbClr val="C9DAF8"/>
                </a:solidFill>
                <a:latin typeface="Nunito"/>
                <a:ea typeface="Nunito"/>
                <a:cs typeface="Nunito"/>
                <a:sym typeface="Nunito"/>
              </a:rPr>
              <a:t> mejorar en …</a:t>
            </a:r>
            <a:endParaRPr b="1" sz="2400">
              <a:solidFill>
                <a:srgbClr val="C9DAF8"/>
              </a:solidFill>
              <a:latin typeface="Nunito"/>
              <a:ea typeface="Nunito"/>
              <a:cs typeface="Nunito"/>
              <a:sym typeface="Nunito"/>
            </a:endParaRPr>
          </a:p>
        </p:txBody>
      </p:sp>
      <p:pic>
        <p:nvPicPr>
          <p:cNvPr id="56" name="Google Shape;56;p13"/>
          <p:cNvPicPr preferRelativeResize="0"/>
          <p:nvPr/>
        </p:nvPicPr>
        <p:blipFill>
          <a:blip r:embed="rId3">
            <a:alphaModFix/>
          </a:blip>
          <a:stretch>
            <a:fillRect/>
          </a:stretch>
        </p:blipFill>
        <p:spPr>
          <a:xfrm>
            <a:off x="1755838" y="1022450"/>
            <a:ext cx="5632325" cy="2600125"/>
          </a:xfrm>
          <a:prstGeom prst="rect">
            <a:avLst/>
          </a:prstGeom>
          <a:noFill/>
          <a:ln>
            <a:noFill/>
          </a:ln>
          <a:effectLst>
            <a:outerShdw blurRad="1371600" rotWithShape="0" algn="bl">
              <a:srgbClr val="FCE5CD">
                <a:alpha val="37000"/>
              </a:srgbClr>
            </a:outerShdw>
          </a:effectLst>
        </p:spPr>
      </p:pic>
      <p:sp>
        <p:nvSpPr>
          <p:cNvPr id="57" name="Google Shape;57;p13"/>
          <p:cNvSpPr txBox="1"/>
          <p:nvPr/>
        </p:nvSpPr>
        <p:spPr>
          <a:xfrm>
            <a:off x="1411513" y="3622575"/>
            <a:ext cx="632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rgbClr val="EFEFEF"/>
                </a:solidFill>
                <a:latin typeface="Nunito"/>
                <a:ea typeface="Nunito"/>
                <a:cs typeface="Nunito"/>
                <a:sym typeface="Nunito"/>
              </a:rPr>
              <a:t>Estudio en base a las </a:t>
            </a:r>
            <a:r>
              <a:rPr b="1" lang="es-419">
                <a:solidFill>
                  <a:srgbClr val="EFEFEF"/>
                </a:solidFill>
                <a:latin typeface="Nunito"/>
                <a:ea typeface="Nunito"/>
                <a:cs typeface="Nunito"/>
                <a:sym typeface="Nunito"/>
              </a:rPr>
              <a:t>estadísticas</a:t>
            </a:r>
            <a:r>
              <a:rPr b="1" lang="es-419">
                <a:solidFill>
                  <a:srgbClr val="EFEFEF"/>
                </a:solidFill>
                <a:latin typeface="Nunito"/>
                <a:ea typeface="Nunito"/>
                <a:cs typeface="Nunito"/>
                <a:sym typeface="Nunito"/>
              </a:rPr>
              <a:t> de </a:t>
            </a:r>
            <a:r>
              <a:rPr b="1" lang="es-419">
                <a:solidFill>
                  <a:srgbClr val="EFEFEF"/>
                </a:solidFill>
                <a:latin typeface="Nunito"/>
                <a:ea typeface="Nunito"/>
                <a:cs typeface="Nunito"/>
                <a:sym typeface="Nunito"/>
              </a:rPr>
              <a:t>más</a:t>
            </a:r>
            <a:r>
              <a:rPr b="1" lang="es-419">
                <a:solidFill>
                  <a:srgbClr val="EFEFEF"/>
                </a:solidFill>
                <a:latin typeface="Nunito"/>
                <a:ea typeface="Nunito"/>
                <a:cs typeface="Nunito"/>
                <a:sym typeface="Nunito"/>
              </a:rPr>
              <a:t> de 3000 jugadores</a:t>
            </a:r>
            <a:endParaRPr b="1">
              <a:solidFill>
                <a:srgbClr val="EFEFEF"/>
              </a:solidFill>
              <a:latin typeface="Nunito"/>
              <a:ea typeface="Nunito"/>
              <a:cs typeface="Nunito"/>
              <a:sym typeface="Nunito"/>
            </a:endParaRPr>
          </a:p>
        </p:txBody>
      </p:sp>
      <p:sp>
        <p:nvSpPr>
          <p:cNvPr id="58" name="Google Shape;58;p13"/>
          <p:cNvSpPr txBox="1"/>
          <p:nvPr/>
        </p:nvSpPr>
        <p:spPr>
          <a:xfrm>
            <a:off x="1411488" y="4355675"/>
            <a:ext cx="632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200">
                <a:solidFill>
                  <a:srgbClr val="EFEFEF"/>
                </a:solidFill>
                <a:latin typeface="Nunito"/>
                <a:ea typeface="Nunito"/>
                <a:cs typeface="Nunito"/>
                <a:sym typeface="Nunito"/>
              </a:rPr>
              <a:t>Gaspar Bianco       •       Data Science        </a:t>
            </a:r>
            <a:r>
              <a:rPr lang="es-419" sz="1200">
                <a:solidFill>
                  <a:srgbClr val="EFEFEF"/>
                </a:solidFill>
                <a:latin typeface="Nunito"/>
                <a:ea typeface="Nunito"/>
                <a:cs typeface="Nunito"/>
                <a:sym typeface="Nunito"/>
              </a:rPr>
              <a:t>•  </a:t>
            </a:r>
            <a:r>
              <a:rPr lang="es-419" sz="1200">
                <a:solidFill>
                  <a:srgbClr val="EFEFEF"/>
                </a:solidFill>
                <a:latin typeface="Nunito"/>
                <a:ea typeface="Nunito"/>
                <a:cs typeface="Nunito"/>
                <a:sym typeface="Nunito"/>
              </a:rPr>
              <a:t>       Coderhouse </a:t>
            </a:r>
            <a:endParaRPr sz="1200">
              <a:solidFill>
                <a:srgbClr val="EFEFE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type="ctrTitle"/>
          </p:nvPr>
        </p:nvSpPr>
        <p:spPr>
          <a:xfrm>
            <a:off x="698325" y="1139250"/>
            <a:ext cx="3714900" cy="431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s-419" sz="2000">
                <a:solidFill>
                  <a:srgbClr val="CFE2F3"/>
                </a:solidFill>
                <a:latin typeface="Nunito"/>
                <a:ea typeface="Nunito"/>
                <a:cs typeface="Nunito"/>
                <a:sym typeface="Nunito"/>
              </a:rPr>
              <a:t>Muestra representativa</a:t>
            </a:r>
            <a:endParaRPr b="1" sz="2000">
              <a:solidFill>
                <a:srgbClr val="CFE2F3"/>
              </a:solidFill>
              <a:latin typeface="Nunito"/>
              <a:ea typeface="Nunito"/>
              <a:cs typeface="Nunito"/>
              <a:sym typeface="Nunito"/>
            </a:endParaRPr>
          </a:p>
        </p:txBody>
      </p:sp>
      <p:sp>
        <p:nvSpPr>
          <p:cNvPr id="141" name="Google Shape;141;p22"/>
          <p:cNvSpPr txBox="1"/>
          <p:nvPr/>
        </p:nvSpPr>
        <p:spPr>
          <a:xfrm>
            <a:off x="698325" y="1671050"/>
            <a:ext cx="3419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FEFEF"/>
                </a:solidFill>
                <a:latin typeface="Nunito"/>
                <a:ea typeface="Nunito"/>
                <a:cs typeface="Nunito"/>
                <a:sym typeface="Nunito"/>
              </a:rPr>
              <a:t>Analizando nuestro dataset nos encontramos la siguiente </a:t>
            </a:r>
            <a:r>
              <a:rPr lang="es-419" sz="1000">
                <a:solidFill>
                  <a:srgbClr val="EFEFEF"/>
                </a:solidFill>
                <a:latin typeface="Nunito"/>
                <a:ea typeface="Nunito"/>
                <a:cs typeface="Nunito"/>
                <a:sym typeface="Nunito"/>
              </a:rPr>
              <a:t>distribución</a:t>
            </a:r>
            <a:r>
              <a:rPr lang="es-419" sz="1000">
                <a:solidFill>
                  <a:srgbClr val="EFEFEF"/>
                </a:solidFill>
                <a:latin typeface="Nunito"/>
                <a:ea typeface="Nunito"/>
                <a:cs typeface="Nunito"/>
                <a:sym typeface="Nunito"/>
              </a:rPr>
              <a:t> de jugadores en las distintas divisiones.</a:t>
            </a:r>
            <a:endParaRPr sz="1000">
              <a:solidFill>
                <a:srgbClr val="EFEFEF"/>
              </a:solidFill>
              <a:latin typeface="Nunito"/>
              <a:ea typeface="Nunito"/>
              <a:cs typeface="Nunito"/>
              <a:sym typeface="Nunito"/>
            </a:endParaRPr>
          </a:p>
        </p:txBody>
      </p:sp>
      <p:sp>
        <p:nvSpPr>
          <p:cNvPr id="142" name="Google Shape;142;p22"/>
          <p:cNvSpPr txBox="1"/>
          <p:nvPr/>
        </p:nvSpPr>
        <p:spPr>
          <a:xfrm>
            <a:off x="698325" y="2417950"/>
            <a:ext cx="3419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FEFEF"/>
                </a:solidFill>
                <a:latin typeface="Nunito"/>
                <a:ea typeface="Nunito"/>
                <a:cs typeface="Nunito"/>
                <a:sym typeface="Nunito"/>
              </a:rPr>
              <a:t>Pero si observamos los datos oficiales encontramos que la </a:t>
            </a:r>
            <a:r>
              <a:rPr lang="es-419" sz="1000">
                <a:solidFill>
                  <a:srgbClr val="EFEFEF"/>
                </a:solidFill>
                <a:latin typeface="Nunito"/>
                <a:ea typeface="Nunito"/>
                <a:cs typeface="Nunito"/>
                <a:sym typeface="Nunito"/>
              </a:rPr>
              <a:t>distribución</a:t>
            </a:r>
            <a:r>
              <a:rPr lang="es-419" sz="1000">
                <a:solidFill>
                  <a:srgbClr val="EFEFEF"/>
                </a:solidFill>
                <a:latin typeface="Nunito"/>
                <a:ea typeface="Nunito"/>
                <a:cs typeface="Nunito"/>
                <a:sym typeface="Nunito"/>
              </a:rPr>
              <a:t> de jugadores es otra, por lo que las conclusiones obtenidas a partir de este estudio </a:t>
            </a:r>
            <a:r>
              <a:rPr lang="es-419" sz="1000">
                <a:solidFill>
                  <a:srgbClr val="EFEFEF"/>
                </a:solidFill>
                <a:latin typeface="Nunito"/>
                <a:ea typeface="Nunito"/>
                <a:cs typeface="Nunito"/>
                <a:sym typeface="Nunito"/>
              </a:rPr>
              <a:t>deberán</a:t>
            </a:r>
            <a:r>
              <a:rPr lang="es-419" sz="1000">
                <a:solidFill>
                  <a:srgbClr val="EFEFEF"/>
                </a:solidFill>
                <a:latin typeface="Nunito"/>
                <a:ea typeface="Nunito"/>
                <a:cs typeface="Nunito"/>
                <a:sym typeface="Nunito"/>
              </a:rPr>
              <a:t> ser contrastadas con otra base de datos de jugadores </a:t>
            </a:r>
            <a:r>
              <a:rPr lang="es-419" sz="1000">
                <a:solidFill>
                  <a:srgbClr val="EFEFEF"/>
                </a:solidFill>
                <a:latin typeface="Nunito"/>
                <a:ea typeface="Nunito"/>
                <a:cs typeface="Nunito"/>
                <a:sym typeface="Nunito"/>
              </a:rPr>
              <a:t>más</a:t>
            </a:r>
            <a:r>
              <a:rPr lang="es-419" sz="1000">
                <a:solidFill>
                  <a:srgbClr val="EFEFEF"/>
                </a:solidFill>
                <a:latin typeface="Nunito"/>
                <a:ea typeface="Nunito"/>
                <a:cs typeface="Nunito"/>
                <a:sym typeface="Nunito"/>
              </a:rPr>
              <a:t> extensa y representativa</a:t>
            </a:r>
            <a:endParaRPr sz="1000">
              <a:solidFill>
                <a:srgbClr val="EFEFEF"/>
              </a:solidFill>
              <a:latin typeface="Nunito"/>
              <a:ea typeface="Nunito"/>
              <a:cs typeface="Nunito"/>
              <a:sym typeface="Nunito"/>
            </a:endParaRPr>
          </a:p>
        </p:txBody>
      </p:sp>
      <p:pic>
        <p:nvPicPr>
          <p:cNvPr id="143" name="Google Shape;143;p22"/>
          <p:cNvPicPr preferRelativeResize="0"/>
          <p:nvPr/>
        </p:nvPicPr>
        <p:blipFill rotWithShape="1">
          <a:blip r:embed="rId3">
            <a:alphaModFix/>
          </a:blip>
          <a:srcRect b="0" l="2553" r="0" t="0"/>
          <a:stretch/>
        </p:blipFill>
        <p:spPr>
          <a:xfrm>
            <a:off x="4572000" y="886300"/>
            <a:ext cx="3794775" cy="2429900"/>
          </a:xfrm>
          <a:prstGeom prst="rect">
            <a:avLst/>
          </a:prstGeom>
          <a:noFill/>
          <a:ln>
            <a:noFill/>
          </a:ln>
        </p:spPr>
      </p:pic>
      <p:pic>
        <p:nvPicPr>
          <p:cNvPr id="144" name="Google Shape;144;p22"/>
          <p:cNvPicPr preferRelativeResize="0"/>
          <p:nvPr/>
        </p:nvPicPr>
        <p:blipFill>
          <a:blip r:embed="rId4">
            <a:alphaModFix/>
          </a:blip>
          <a:stretch>
            <a:fillRect/>
          </a:stretch>
        </p:blipFill>
        <p:spPr>
          <a:xfrm>
            <a:off x="467788" y="3770775"/>
            <a:ext cx="8208425" cy="4313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txBox="1"/>
          <p:nvPr>
            <p:ph type="ctrTitle"/>
          </p:nvPr>
        </p:nvSpPr>
        <p:spPr>
          <a:xfrm>
            <a:off x="2616300" y="1162025"/>
            <a:ext cx="3911400" cy="95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419" sz="3000">
                <a:solidFill>
                  <a:srgbClr val="CFE2F3"/>
                </a:solidFill>
                <a:latin typeface="Nunito"/>
                <a:ea typeface="Nunito"/>
                <a:cs typeface="Nunito"/>
                <a:sym typeface="Nunito"/>
              </a:rPr>
              <a:t>Modelos predictivos</a:t>
            </a:r>
            <a:endParaRPr b="1" sz="3000">
              <a:solidFill>
                <a:srgbClr val="CFE2F3"/>
              </a:solidFill>
              <a:latin typeface="Nunito"/>
              <a:ea typeface="Nunito"/>
              <a:cs typeface="Nunito"/>
              <a:sym typeface="Nunito"/>
            </a:endParaRPr>
          </a:p>
          <a:p>
            <a:pPr indent="0" lvl="0" marL="0" rtl="0" algn="ctr">
              <a:spcBef>
                <a:spcPts val="0"/>
              </a:spcBef>
              <a:spcAft>
                <a:spcPts val="0"/>
              </a:spcAft>
              <a:buNone/>
            </a:pPr>
            <a:r>
              <a:t/>
            </a:r>
            <a:endParaRPr b="1" sz="3000">
              <a:solidFill>
                <a:srgbClr val="CFE2F3"/>
              </a:solidFill>
              <a:latin typeface="Nunito"/>
              <a:ea typeface="Nunito"/>
              <a:cs typeface="Nunito"/>
              <a:sym typeface="Nunito"/>
            </a:endParaRPr>
          </a:p>
        </p:txBody>
      </p:sp>
      <p:pic>
        <p:nvPicPr>
          <p:cNvPr id="151" name="Google Shape;151;p23"/>
          <p:cNvPicPr preferRelativeResize="0"/>
          <p:nvPr/>
        </p:nvPicPr>
        <p:blipFill>
          <a:blip r:embed="rId3">
            <a:alphaModFix/>
          </a:blip>
          <a:stretch>
            <a:fillRect/>
          </a:stretch>
        </p:blipFill>
        <p:spPr>
          <a:xfrm>
            <a:off x="0" y="3045500"/>
            <a:ext cx="9144001" cy="3248536"/>
          </a:xfrm>
          <a:prstGeom prst="rect">
            <a:avLst/>
          </a:prstGeom>
          <a:noFill/>
          <a:ln>
            <a:noFill/>
          </a:ln>
        </p:spPr>
      </p:pic>
      <p:sp>
        <p:nvSpPr>
          <p:cNvPr id="152" name="Google Shape;152;p23"/>
          <p:cNvSpPr/>
          <p:nvPr/>
        </p:nvSpPr>
        <p:spPr>
          <a:xfrm>
            <a:off x="0" y="2774800"/>
            <a:ext cx="9144000" cy="2517600"/>
          </a:xfrm>
          <a:prstGeom prst="rect">
            <a:avLst/>
          </a:prstGeom>
          <a:gradFill>
            <a:gsLst>
              <a:gs pos="0">
                <a:srgbClr val="FFFFFF">
                  <a:alpha val="0"/>
                </a:srgbClr>
              </a:gs>
              <a:gs pos="93000">
                <a:srgbClr val="041E39"/>
              </a:gs>
              <a:gs pos="100000">
                <a:srgbClr val="041E3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txBox="1"/>
          <p:nvPr>
            <p:ph idx="1" type="subTitle"/>
          </p:nvPr>
        </p:nvSpPr>
        <p:spPr>
          <a:xfrm>
            <a:off x="311700" y="773975"/>
            <a:ext cx="8520600" cy="54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419" sz="2200">
                <a:solidFill>
                  <a:srgbClr val="CFE2F3"/>
                </a:solidFill>
                <a:latin typeface="Nunito"/>
                <a:ea typeface="Nunito"/>
                <a:cs typeface="Nunito"/>
                <a:sym typeface="Nunito"/>
              </a:rPr>
              <a:t>Regresión</a:t>
            </a:r>
            <a:r>
              <a:rPr b="1" lang="es-419" sz="2200">
                <a:solidFill>
                  <a:srgbClr val="CFE2F3"/>
                </a:solidFill>
                <a:latin typeface="Nunito"/>
                <a:ea typeface="Nunito"/>
                <a:cs typeface="Nunito"/>
                <a:sym typeface="Nunito"/>
              </a:rPr>
              <a:t> vs </a:t>
            </a:r>
            <a:r>
              <a:rPr b="1" lang="es-419" sz="2200">
                <a:solidFill>
                  <a:srgbClr val="CFE2F3"/>
                </a:solidFill>
                <a:latin typeface="Nunito"/>
                <a:ea typeface="Nunito"/>
                <a:cs typeface="Nunito"/>
                <a:sym typeface="Nunito"/>
              </a:rPr>
              <a:t>Clasificación</a:t>
            </a:r>
            <a:r>
              <a:rPr b="1" lang="es-419" sz="2200">
                <a:solidFill>
                  <a:srgbClr val="CFE2F3"/>
                </a:solidFill>
                <a:latin typeface="Nunito"/>
                <a:ea typeface="Nunito"/>
                <a:cs typeface="Nunito"/>
                <a:sym typeface="Nunito"/>
              </a:rPr>
              <a:t>.</a:t>
            </a:r>
            <a:endParaRPr b="1" sz="2200">
              <a:solidFill>
                <a:srgbClr val="CFE2F3"/>
              </a:solidFill>
              <a:latin typeface="Nunito"/>
              <a:ea typeface="Nunito"/>
              <a:cs typeface="Nunito"/>
              <a:sym typeface="Nunito"/>
            </a:endParaRPr>
          </a:p>
        </p:txBody>
      </p:sp>
      <p:sp>
        <p:nvSpPr>
          <p:cNvPr id="159" name="Google Shape;159;p24"/>
          <p:cNvSpPr txBox="1"/>
          <p:nvPr/>
        </p:nvSpPr>
        <p:spPr>
          <a:xfrm>
            <a:off x="956400" y="1435150"/>
            <a:ext cx="723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Nunito"/>
                <a:ea typeface="Nunito"/>
                <a:cs typeface="Nunito"/>
                <a:sym typeface="Nunito"/>
              </a:rPr>
              <a:t>Para el </a:t>
            </a:r>
            <a:r>
              <a:rPr lang="es-419">
                <a:solidFill>
                  <a:schemeClr val="lt1"/>
                </a:solidFill>
                <a:latin typeface="Nunito"/>
                <a:ea typeface="Nunito"/>
                <a:cs typeface="Nunito"/>
                <a:sym typeface="Nunito"/>
              </a:rPr>
              <a:t>análisis</a:t>
            </a:r>
            <a:r>
              <a:rPr lang="es-419">
                <a:solidFill>
                  <a:schemeClr val="lt1"/>
                </a:solidFill>
                <a:latin typeface="Nunito"/>
                <a:ea typeface="Nunito"/>
                <a:cs typeface="Nunito"/>
                <a:sym typeface="Nunito"/>
              </a:rPr>
              <a:t> se utilizaron ambos tipos de modelos, de </a:t>
            </a:r>
            <a:r>
              <a:rPr lang="es-419">
                <a:solidFill>
                  <a:schemeClr val="lt1"/>
                </a:solidFill>
                <a:latin typeface="Nunito"/>
                <a:ea typeface="Nunito"/>
                <a:cs typeface="Nunito"/>
                <a:sym typeface="Nunito"/>
              </a:rPr>
              <a:t>regresión</a:t>
            </a:r>
            <a:r>
              <a:rPr lang="es-419">
                <a:solidFill>
                  <a:schemeClr val="lt1"/>
                </a:solidFill>
                <a:latin typeface="Nunito"/>
                <a:ea typeface="Nunito"/>
                <a:cs typeface="Nunito"/>
                <a:sym typeface="Nunito"/>
              </a:rPr>
              <a:t> y de </a:t>
            </a:r>
            <a:r>
              <a:rPr lang="es-419">
                <a:solidFill>
                  <a:schemeClr val="lt1"/>
                </a:solidFill>
                <a:latin typeface="Nunito"/>
                <a:ea typeface="Nunito"/>
                <a:cs typeface="Nunito"/>
                <a:sym typeface="Nunito"/>
              </a:rPr>
              <a:t>clasificación</a:t>
            </a:r>
            <a:r>
              <a:rPr lang="es-419">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p:txBody>
      </p:sp>
      <p:pic>
        <p:nvPicPr>
          <p:cNvPr id="160" name="Google Shape;160;p24"/>
          <p:cNvPicPr preferRelativeResize="0"/>
          <p:nvPr/>
        </p:nvPicPr>
        <p:blipFill>
          <a:blip r:embed="rId3">
            <a:alphaModFix/>
          </a:blip>
          <a:stretch>
            <a:fillRect/>
          </a:stretch>
        </p:blipFill>
        <p:spPr>
          <a:xfrm>
            <a:off x="0" y="3955550"/>
            <a:ext cx="9144001" cy="3248536"/>
          </a:xfrm>
          <a:prstGeom prst="rect">
            <a:avLst/>
          </a:prstGeom>
          <a:noFill/>
          <a:ln>
            <a:noFill/>
          </a:ln>
        </p:spPr>
      </p:pic>
      <p:sp>
        <p:nvSpPr>
          <p:cNvPr id="161" name="Google Shape;161;p24"/>
          <p:cNvSpPr txBox="1"/>
          <p:nvPr/>
        </p:nvSpPr>
        <p:spPr>
          <a:xfrm>
            <a:off x="1161400" y="1952925"/>
            <a:ext cx="2737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chemeClr val="lt1"/>
                </a:solidFill>
                <a:latin typeface="Nunito"/>
                <a:ea typeface="Nunito"/>
                <a:cs typeface="Nunito"/>
                <a:sym typeface="Nunito"/>
              </a:rPr>
              <a:t>Los resultados de la </a:t>
            </a:r>
            <a:r>
              <a:rPr lang="es-419" sz="1000">
                <a:solidFill>
                  <a:schemeClr val="lt1"/>
                </a:solidFill>
                <a:latin typeface="Nunito"/>
                <a:ea typeface="Nunito"/>
                <a:cs typeface="Nunito"/>
                <a:sym typeface="Nunito"/>
              </a:rPr>
              <a:t>regresión</a:t>
            </a:r>
            <a:r>
              <a:rPr lang="es-419" sz="1000">
                <a:solidFill>
                  <a:schemeClr val="lt1"/>
                </a:solidFill>
                <a:latin typeface="Nunito"/>
                <a:ea typeface="Nunito"/>
                <a:cs typeface="Nunito"/>
                <a:sym typeface="Nunito"/>
              </a:rPr>
              <a:t> Ridge muestran un </a:t>
            </a:r>
            <a:r>
              <a:rPr lang="es-419" sz="1000">
                <a:solidFill>
                  <a:schemeClr val="lt1"/>
                </a:solidFill>
                <a:latin typeface="Nunito"/>
                <a:ea typeface="Nunito"/>
                <a:cs typeface="Nunito"/>
                <a:sym typeface="Nunito"/>
              </a:rPr>
              <a:t>MSE</a:t>
            </a:r>
            <a:r>
              <a:rPr lang="es-419" sz="1000">
                <a:solidFill>
                  <a:schemeClr val="lt1"/>
                </a:solidFill>
                <a:latin typeface="Nunito"/>
                <a:ea typeface="Nunito"/>
                <a:cs typeface="Nunito"/>
                <a:sym typeface="Nunito"/>
              </a:rPr>
              <a:t> de 0.89, lo que indica un desempeño relativamente bueno en la predicción de la variable objetivo.</a:t>
            </a:r>
            <a:endParaRPr sz="1000">
              <a:solidFill>
                <a:schemeClr val="lt1"/>
              </a:solidFill>
              <a:latin typeface="Nunito"/>
              <a:ea typeface="Nunito"/>
              <a:cs typeface="Nunito"/>
              <a:sym typeface="Nunito"/>
            </a:endParaRPr>
          </a:p>
        </p:txBody>
      </p:sp>
      <p:sp>
        <p:nvSpPr>
          <p:cNvPr id="162" name="Google Shape;162;p24"/>
          <p:cNvSpPr/>
          <p:nvPr/>
        </p:nvSpPr>
        <p:spPr>
          <a:xfrm>
            <a:off x="0" y="3775800"/>
            <a:ext cx="9144000" cy="2517600"/>
          </a:xfrm>
          <a:prstGeom prst="rect">
            <a:avLst/>
          </a:prstGeom>
          <a:gradFill>
            <a:gsLst>
              <a:gs pos="0">
                <a:srgbClr val="FFFFFF">
                  <a:alpha val="0"/>
                </a:srgbClr>
              </a:gs>
              <a:gs pos="93000">
                <a:srgbClr val="041E39"/>
              </a:gs>
              <a:gs pos="100000">
                <a:srgbClr val="041E3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txBox="1"/>
          <p:nvPr/>
        </p:nvSpPr>
        <p:spPr>
          <a:xfrm>
            <a:off x="4343700" y="1952925"/>
            <a:ext cx="3843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chemeClr val="lt1"/>
                </a:solidFill>
                <a:latin typeface="Nunito"/>
                <a:ea typeface="Nunito"/>
                <a:cs typeface="Nunito"/>
                <a:sym typeface="Nunito"/>
              </a:rPr>
              <a:t>El modelo de RandomForest </a:t>
            </a:r>
            <a:r>
              <a:rPr lang="es-419" sz="1000">
                <a:solidFill>
                  <a:schemeClr val="lt1"/>
                </a:solidFill>
                <a:latin typeface="Nunito"/>
                <a:ea typeface="Nunito"/>
                <a:cs typeface="Nunito"/>
                <a:sym typeface="Nunito"/>
              </a:rPr>
              <a:t>arrojó</a:t>
            </a:r>
            <a:r>
              <a:rPr lang="es-419" sz="1000">
                <a:solidFill>
                  <a:schemeClr val="lt1"/>
                </a:solidFill>
                <a:latin typeface="Nunito"/>
                <a:ea typeface="Nunito"/>
                <a:cs typeface="Nunito"/>
                <a:sym typeface="Nunito"/>
              </a:rPr>
              <a:t> los siguientes resultados:</a:t>
            </a:r>
            <a:endParaRPr sz="1000">
              <a:solidFill>
                <a:schemeClr val="lt1"/>
              </a:solidFill>
              <a:latin typeface="Nunito"/>
              <a:ea typeface="Nunito"/>
              <a:cs typeface="Nunito"/>
              <a:sym typeface="Nunito"/>
            </a:endParaRPr>
          </a:p>
          <a:p>
            <a:pPr indent="0" lvl="0" marL="0" rtl="0" algn="l">
              <a:spcBef>
                <a:spcPts val="0"/>
              </a:spcBef>
              <a:spcAft>
                <a:spcPts val="0"/>
              </a:spcAft>
              <a:buNone/>
            </a:pPr>
            <a:r>
              <a:rPr lang="es-419" sz="1000">
                <a:solidFill>
                  <a:schemeClr val="lt1"/>
                </a:solidFill>
                <a:latin typeface="Nunito"/>
                <a:ea typeface="Nunito"/>
                <a:cs typeface="Nunito"/>
                <a:sym typeface="Nunito"/>
              </a:rPr>
              <a:t>Recall: 0.4470</a:t>
            </a:r>
            <a:endParaRPr sz="1000">
              <a:solidFill>
                <a:schemeClr val="lt1"/>
              </a:solidFill>
              <a:latin typeface="Nunito"/>
              <a:ea typeface="Nunito"/>
              <a:cs typeface="Nunito"/>
              <a:sym typeface="Nunito"/>
            </a:endParaRPr>
          </a:p>
          <a:p>
            <a:pPr indent="0" lvl="0" marL="0" rtl="0" algn="l">
              <a:spcBef>
                <a:spcPts val="0"/>
              </a:spcBef>
              <a:spcAft>
                <a:spcPts val="0"/>
              </a:spcAft>
              <a:buNone/>
            </a:pPr>
            <a:r>
              <a:rPr lang="es-419" sz="1000">
                <a:solidFill>
                  <a:schemeClr val="lt1"/>
                </a:solidFill>
                <a:latin typeface="Nunito"/>
                <a:ea typeface="Nunito"/>
                <a:cs typeface="Nunito"/>
                <a:sym typeface="Nunito"/>
              </a:rPr>
              <a:t>Precisión</a:t>
            </a:r>
            <a:r>
              <a:rPr lang="es-419" sz="1000">
                <a:solidFill>
                  <a:schemeClr val="lt1"/>
                </a:solidFill>
                <a:latin typeface="Nunito"/>
                <a:ea typeface="Nunito"/>
                <a:cs typeface="Nunito"/>
                <a:sym typeface="Nunito"/>
              </a:rPr>
              <a:t>: 0.6344</a:t>
            </a:r>
            <a:endParaRPr sz="1000">
              <a:solidFill>
                <a:schemeClr val="lt1"/>
              </a:solidFill>
              <a:latin typeface="Nunito"/>
              <a:ea typeface="Nunito"/>
              <a:cs typeface="Nunito"/>
              <a:sym typeface="Nunito"/>
            </a:endParaRPr>
          </a:p>
          <a:p>
            <a:pPr indent="0" lvl="0" marL="0" rtl="0" algn="l">
              <a:spcBef>
                <a:spcPts val="0"/>
              </a:spcBef>
              <a:spcAft>
                <a:spcPts val="0"/>
              </a:spcAft>
              <a:buNone/>
            </a:pPr>
            <a:r>
              <a:rPr lang="es-419" sz="1000">
                <a:solidFill>
                  <a:schemeClr val="lt1"/>
                </a:solidFill>
                <a:latin typeface="Nunito"/>
                <a:ea typeface="Nunito"/>
                <a:cs typeface="Nunito"/>
                <a:sym typeface="Nunito"/>
              </a:rPr>
              <a:t>F1: 0.5244</a:t>
            </a:r>
            <a:endParaRPr sz="1000">
              <a:solidFill>
                <a:schemeClr val="lt1"/>
              </a:solidFill>
              <a:latin typeface="Nunito"/>
              <a:ea typeface="Nunito"/>
              <a:cs typeface="Nunito"/>
              <a:sym typeface="Nunito"/>
            </a:endParaRPr>
          </a:p>
          <a:p>
            <a:pPr indent="0" lvl="0" marL="0" rtl="0" algn="l">
              <a:spcBef>
                <a:spcPts val="0"/>
              </a:spcBef>
              <a:spcAft>
                <a:spcPts val="0"/>
              </a:spcAft>
              <a:buNone/>
            </a:pPr>
            <a:r>
              <a:rPr lang="es-419" sz="1000">
                <a:solidFill>
                  <a:schemeClr val="lt1"/>
                </a:solidFill>
                <a:latin typeface="Nunito"/>
                <a:ea typeface="Nunito"/>
                <a:cs typeface="Nunito"/>
                <a:sym typeface="Nunito"/>
              </a:rPr>
              <a:t>Accuracy: 0.8398</a:t>
            </a:r>
            <a:endParaRPr sz="1000">
              <a:solidFill>
                <a:schemeClr val="lt1"/>
              </a:solidFill>
              <a:latin typeface="Nunito"/>
              <a:ea typeface="Nunito"/>
              <a:cs typeface="Nunito"/>
              <a:sym typeface="Nunito"/>
            </a:endParaRPr>
          </a:p>
          <a:p>
            <a:pPr indent="0" lvl="0" marL="0" rtl="0" algn="l">
              <a:spcBef>
                <a:spcPts val="0"/>
              </a:spcBef>
              <a:spcAft>
                <a:spcPts val="0"/>
              </a:spcAft>
              <a:buNone/>
            </a:pPr>
            <a:r>
              <a:rPr lang="es-419" sz="1000">
                <a:solidFill>
                  <a:schemeClr val="lt1"/>
                </a:solidFill>
                <a:latin typeface="Nunito"/>
                <a:ea typeface="Nunito"/>
                <a:cs typeface="Nunito"/>
                <a:sym typeface="Nunito"/>
              </a:rPr>
              <a:t>L</a:t>
            </a:r>
            <a:r>
              <a:rPr lang="es-419" sz="1000">
                <a:solidFill>
                  <a:schemeClr val="lt1"/>
                </a:solidFill>
                <a:latin typeface="Nunito"/>
                <a:ea typeface="Nunito"/>
                <a:cs typeface="Nunito"/>
                <a:sym typeface="Nunito"/>
              </a:rPr>
              <a:t>os resultados indican que el modelo de Random Forest puede beneficiarse de mejoras en su capacidad para detectar correctamente los casos positivos y reducir la proporción de falsos positivos. Además, el equilibrio entre recall y precisión puede ser mejorado para obtener un mejor rendimiento general.</a:t>
            </a:r>
            <a:endParaRPr sz="1000">
              <a:solidFill>
                <a:schemeClr val="lt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type="ctrTitle"/>
          </p:nvPr>
        </p:nvSpPr>
        <p:spPr>
          <a:xfrm>
            <a:off x="2098500" y="1162025"/>
            <a:ext cx="4947000" cy="95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419" sz="3000">
                <a:solidFill>
                  <a:srgbClr val="CFE2F3"/>
                </a:solidFill>
                <a:latin typeface="Nunito"/>
                <a:ea typeface="Nunito"/>
                <a:cs typeface="Nunito"/>
                <a:sym typeface="Nunito"/>
              </a:rPr>
              <a:t>Factores </a:t>
            </a:r>
            <a:r>
              <a:rPr b="1" lang="es-419" sz="3000">
                <a:solidFill>
                  <a:srgbClr val="CFE2F3"/>
                </a:solidFill>
                <a:latin typeface="Nunito"/>
                <a:ea typeface="Nunito"/>
                <a:cs typeface="Nunito"/>
                <a:sym typeface="Nunito"/>
              </a:rPr>
              <a:t>más</a:t>
            </a:r>
            <a:r>
              <a:rPr b="1" lang="es-419" sz="3000">
                <a:solidFill>
                  <a:srgbClr val="CFE2F3"/>
                </a:solidFill>
                <a:latin typeface="Nunito"/>
                <a:ea typeface="Nunito"/>
                <a:cs typeface="Nunito"/>
                <a:sym typeface="Nunito"/>
              </a:rPr>
              <a:t> relevantes</a:t>
            </a:r>
            <a:endParaRPr b="1" sz="3000">
              <a:solidFill>
                <a:srgbClr val="CFE2F3"/>
              </a:solidFill>
              <a:latin typeface="Nunito"/>
              <a:ea typeface="Nunito"/>
              <a:cs typeface="Nunito"/>
              <a:sym typeface="Nunito"/>
            </a:endParaRPr>
          </a:p>
        </p:txBody>
      </p:sp>
      <p:pic>
        <p:nvPicPr>
          <p:cNvPr id="170" name="Google Shape;170;p25"/>
          <p:cNvPicPr preferRelativeResize="0"/>
          <p:nvPr/>
        </p:nvPicPr>
        <p:blipFill>
          <a:blip r:embed="rId3">
            <a:alphaModFix/>
          </a:blip>
          <a:stretch>
            <a:fillRect/>
          </a:stretch>
        </p:blipFill>
        <p:spPr>
          <a:xfrm>
            <a:off x="0" y="3045500"/>
            <a:ext cx="9144001" cy="3248536"/>
          </a:xfrm>
          <a:prstGeom prst="rect">
            <a:avLst/>
          </a:prstGeom>
          <a:noFill/>
          <a:ln>
            <a:noFill/>
          </a:ln>
        </p:spPr>
      </p:pic>
      <p:sp>
        <p:nvSpPr>
          <p:cNvPr id="171" name="Google Shape;171;p25"/>
          <p:cNvSpPr/>
          <p:nvPr/>
        </p:nvSpPr>
        <p:spPr>
          <a:xfrm>
            <a:off x="0" y="2774800"/>
            <a:ext cx="9144000" cy="2517600"/>
          </a:xfrm>
          <a:prstGeom prst="rect">
            <a:avLst/>
          </a:prstGeom>
          <a:gradFill>
            <a:gsLst>
              <a:gs pos="0">
                <a:srgbClr val="FFFFFF">
                  <a:alpha val="0"/>
                </a:srgbClr>
              </a:gs>
              <a:gs pos="93000">
                <a:srgbClr val="041E39"/>
              </a:gs>
              <a:gs pos="100000">
                <a:srgbClr val="041E3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txBox="1"/>
          <p:nvPr>
            <p:ph idx="1" type="subTitle"/>
          </p:nvPr>
        </p:nvSpPr>
        <p:spPr>
          <a:xfrm>
            <a:off x="1306500" y="602175"/>
            <a:ext cx="6531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000">
                <a:solidFill>
                  <a:srgbClr val="CFE2F3"/>
                </a:solidFill>
                <a:latin typeface="Nunito"/>
                <a:ea typeface="Nunito"/>
                <a:cs typeface="Nunito"/>
                <a:sym typeface="Nunito"/>
              </a:rPr>
              <a:t>Se realizaron 3 </a:t>
            </a:r>
            <a:r>
              <a:rPr b="1" lang="es-419" sz="2000">
                <a:solidFill>
                  <a:srgbClr val="CFE2F3"/>
                </a:solidFill>
                <a:latin typeface="Nunito"/>
                <a:ea typeface="Nunito"/>
                <a:cs typeface="Nunito"/>
                <a:sym typeface="Nunito"/>
              </a:rPr>
              <a:t>análisis</a:t>
            </a:r>
            <a:r>
              <a:rPr b="1" lang="es-419" sz="2000">
                <a:solidFill>
                  <a:srgbClr val="CFE2F3"/>
                </a:solidFill>
                <a:latin typeface="Nunito"/>
                <a:ea typeface="Nunito"/>
                <a:cs typeface="Nunito"/>
                <a:sym typeface="Nunito"/>
              </a:rPr>
              <a:t> independientes para determinar </a:t>
            </a:r>
            <a:r>
              <a:rPr b="1" lang="es-419" sz="2000">
                <a:solidFill>
                  <a:srgbClr val="CFE2F3"/>
                </a:solidFill>
                <a:latin typeface="Nunito"/>
                <a:ea typeface="Nunito"/>
                <a:cs typeface="Nunito"/>
                <a:sym typeface="Nunito"/>
              </a:rPr>
              <a:t>cuáles</a:t>
            </a:r>
            <a:r>
              <a:rPr b="1" lang="es-419" sz="2000">
                <a:solidFill>
                  <a:srgbClr val="CFE2F3"/>
                </a:solidFill>
                <a:latin typeface="Nunito"/>
                <a:ea typeface="Nunito"/>
                <a:cs typeface="Nunito"/>
                <a:sym typeface="Nunito"/>
              </a:rPr>
              <a:t> son los factores </a:t>
            </a:r>
            <a:r>
              <a:rPr b="1" lang="es-419" sz="2000">
                <a:solidFill>
                  <a:srgbClr val="CFE2F3"/>
                </a:solidFill>
                <a:latin typeface="Nunito"/>
                <a:ea typeface="Nunito"/>
                <a:cs typeface="Nunito"/>
                <a:sym typeface="Nunito"/>
              </a:rPr>
              <a:t>más</a:t>
            </a:r>
            <a:r>
              <a:rPr b="1" lang="es-419" sz="2000">
                <a:solidFill>
                  <a:srgbClr val="CFE2F3"/>
                </a:solidFill>
                <a:latin typeface="Nunito"/>
                <a:ea typeface="Nunito"/>
                <a:cs typeface="Nunito"/>
                <a:sym typeface="Nunito"/>
              </a:rPr>
              <a:t> relevantes</a:t>
            </a:r>
            <a:endParaRPr b="1" sz="2000">
              <a:solidFill>
                <a:srgbClr val="CFE2F3"/>
              </a:solidFill>
              <a:latin typeface="Nunito"/>
              <a:ea typeface="Nunito"/>
              <a:cs typeface="Nunito"/>
              <a:sym typeface="Nunito"/>
            </a:endParaRPr>
          </a:p>
        </p:txBody>
      </p:sp>
      <p:pic>
        <p:nvPicPr>
          <p:cNvPr id="178" name="Google Shape;178;p26"/>
          <p:cNvPicPr preferRelativeResize="0"/>
          <p:nvPr/>
        </p:nvPicPr>
        <p:blipFill>
          <a:blip r:embed="rId3">
            <a:alphaModFix/>
          </a:blip>
          <a:stretch>
            <a:fillRect/>
          </a:stretch>
        </p:blipFill>
        <p:spPr>
          <a:xfrm>
            <a:off x="-19662" y="1562745"/>
            <a:ext cx="2999902" cy="1916350"/>
          </a:xfrm>
          <a:prstGeom prst="rect">
            <a:avLst/>
          </a:prstGeom>
          <a:noFill/>
          <a:ln>
            <a:noFill/>
          </a:ln>
        </p:spPr>
      </p:pic>
      <p:sp>
        <p:nvSpPr>
          <p:cNvPr id="179" name="Google Shape;179;p26"/>
          <p:cNvSpPr txBox="1"/>
          <p:nvPr/>
        </p:nvSpPr>
        <p:spPr>
          <a:xfrm>
            <a:off x="438087" y="3599525"/>
            <a:ext cx="2084400" cy="6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000">
                <a:solidFill>
                  <a:schemeClr val="lt1"/>
                </a:solidFill>
                <a:latin typeface="Nunito"/>
                <a:ea typeface="Nunito"/>
                <a:cs typeface="Nunito"/>
                <a:sym typeface="Nunito"/>
              </a:rPr>
              <a:t>Gráfico</a:t>
            </a:r>
            <a:r>
              <a:rPr lang="es-419" sz="1000">
                <a:solidFill>
                  <a:schemeClr val="lt1"/>
                </a:solidFill>
                <a:latin typeface="Nunito"/>
                <a:ea typeface="Nunito"/>
                <a:cs typeface="Nunito"/>
                <a:sym typeface="Nunito"/>
              </a:rPr>
              <a:t> obtenido analizando los </a:t>
            </a:r>
            <a:r>
              <a:rPr lang="es-419" sz="1000">
                <a:solidFill>
                  <a:schemeClr val="lt1"/>
                </a:solidFill>
                <a:latin typeface="Nunito"/>
                <a:ea typeface="Nunito"/>
                <a:cs typeface="Nunito"/>
                <a:sym typeface="Nunito"/>
              </a:rPr>
              <a:t>coeficientes</a:t>
            </a:r>
            <a:r>
              <a:rPr lang="es-419" sz="1000">
                <a:solidFill>
                  <a:schemeClr val="lt1"/>
                </a:solidFill>
                <a:latin typeface="Nunito"/>
                <a:ea typeface="Nunito"/>
                <a:cs typeface="Nunito"/>
                <a:sym typeface="Nunito"/>
              </a:rPr>
              <a:t> de </a:t>
            </a:r>
            <a:r>
              <a:rPr lang="es-419" sz="1000">
                <a:solidFill>
                  <a:schemeClr val="lt1"/>
                </a:solidFill>
                <a:latin typeface="Nunito"/>
                <a:ea typeface="Nunito"/>
                <a:cs typeface="Nunito"/>
                <a:sym typeface="Nunito"/>
              </a:rPr>
              <a:t>correlación</a:t>
            </a:r>
            <a:r>
              <a:rPr lang="es-419" sz="1000">
                <a:solidFill>
                  <a:schemeClr val="lt1"/>
                </a:solidFill>
                <a:latin typeface="Nunito"/>
                <a:ea typeface="Nunito"/>
                <a:cs typeface="Nunito"/>
                <a:sym typeface="Nunito"/>
              </a:rPr>
              <a:t> de Spearman y de Pearson</a:t>
            </a:r>
            <a:endParaRPr sz="1000">
              <a:solidFill>
                <a:schemeClr val="lt1"/>
              </a:solidFill>
              <a:latin typeface="Nunito"/>
              <a:ea typeface="Nunito"/>
              <a:cs typeface="Nunito"/>
              <a:sym typeface="Nunito"/>
            </a:endParaRPr>
          </a:p>
        </p:txBody>
      </p:sp>
      <p:pic>
        <p:nvPicPr>
          <p:cNvPr id="180" name="Google Shape;180;p26"/>
          <p:cNvPicPr preferRelativeResize="0"/>
          <p:nvPr/>
        </p:nvPicPr>
        <p:blipFill>
          <a:blip r:embed="rId4">
            <a:alphaModFix/>
          </a:blip>
          <a:stretch>
            <a:fillRect/>
          </a:stretch>
        </p:blipFill>
        <p:spPr>
          <a:xfrm>
            <a:off x="2969901" y="1562738"/>
            <a:ext cx="3149801" cy="1916365"/>
          </a:xfrm>
          <a:prstGeom prst="rect">
            <a:avLst/>
          </a:prstGeom>
          <a:noFill/>
          <a:ln>
            <a:noFill/>
          </a:ln>
        </p:spPr>
      </p:pic>
      <p:sp>
        <p:nvSpPr>
          <p:cNvPr id="181" name="Google Shape;181;p26"/>
          <p:cNvSpPr txBox="1"/>
          <p:nvPr/>
        </p:nvSpPr>
        <p:spPr>
          <a:xfrm>
            <a:off x="3495763" y="3641000"/>
            <a:ext cx="2181900" cy="48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000">
                <a:solidFill>
                  <a:schemeClr val="lt1"/>
                </a:solidFill>
                <a:latin typeface="Nunito"/>
                <a:ea typeface="Nunito"/>
                <a:cs typeface="Nunito"/>
                <a:sym typeface="Nunito"/>
              </a:rPr>
              <a:t>Gráfico</a:t>
            </a:r>
            <a:r>
              <a:rPr lang="es-419" sz="1000">
                <a:solidFill>
                  <a:schemeClr val="lt1"/>
                </a:solidFill>
                <a:latin typeface="Nunito"/>
                <a:ea typeface="Nunito"/>
                <a:cs typeface="Nunito"/>
                <a:sym typeface="Nunito"/>
              </a:rPr>
              <a:t> obtenido de los coeficientes de la </a:t>
            </a:r>
            <a:r>
              <a:rPr lang="es-419" sz="1000">
                <a:solidFill>
                  <a:schemeClr val="lt1"/>
                </a:solidFill>
                <a:latin typeface="Nunito"/>
                <a:ea typeface="Nunito"/>
                <a:cs typeface="Nunito"/>
                <a:sym typeface="Nunito"/>
              </a:rPr>
              <a:t>regresión</a:t>
            </a:r>
            <a:r>
              <a:rPr lang="es-419" sz="1000">
                <a:solidFill>
                  <a:schemeClr val="lt1"/>
                </a:solidFill>
                <a:latin typeface="Nunito"/>
                <a:ea typeface="Nunito"/>
                <a:cs typeface="Nunito"/>
                <a:sym typeface="Nunito"/>
              </a:rPr>
              <a:t> Ridge</a:t>
            </a:r>
            <a:endParaRPr sz="1000">
              <a:solidFill>
                <a:schemeClr val="lt1"/>
              </a:solidFill>
              <a:latin typeface="Nunito"/>
              <a:ea typeface="Nunito"/>
              <a:cs typeface="Nunito"/>
              <a:sym typeface="Nunito"/>
            </a:endParaRPr>
          </a:p>
        </p:txBody>
      </p:sp>
      <p:pic>
        <p:nvPicPr>
          <p:cNvPr id="182" name="Google Shape;182;p26"/>
          <p:cNvPicPr preferRelativeResize="0"/>
          <p:nvPr/>
        </p:nvPicPr>
        <p:blipFill>
          <a:blip r:embed="rId5">
            <a:alphaModFix/>
          </a:blip>
          <a:stretch>
            <a:fillRect/>
          </a:stretch>
        </p:blipFill>
        <p:spPr>
          <a:xfrm>
            <a:off x="6109364" y="1562745"/>
            <a:ext cx="3054298" cy="1916350"/>
          </a:xfrm>
          <a:prstGeom prst="rect">
            <a:avLst/>
          </a:prstGeom>
          <a:noFill/>
          <a:ln>
            <a:noFill/>
          </a:ln>
        </p:spPr>
      </p:pic>
      <p:sp>
        <p:nvSpPr>
          <p:cNvPr id="183" name="Google Shape;183;p26"/>
          <p:cNvSpPr txBox="1"/>
          <p:nvPr/>
        </p:nvSpPr>
        <p:spPr>
          <a:xfrm>
            <a:off x="6650938" y="3647075"/>
            <a:ext cx="2084400" cy="6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000">
                <a:solidFill>
                  <a:schemeClr val="lt1"/>
                </a:solidFill>
                <a:latin typeface="Nunito"/>
                <a:ea typeface="Nunito"/>
                <a:cs typeface="Nunito"/>
                <a:sym typeface="Nunito"/>
              </a:rPr>
              <a:t>Gráfico</a:t>
            </a:r>
            <a:r>
              <a:rPr lang="es-419" sz="1000">
                <a:solidFill>
                  <a:schemeClr val="lt1"/>
                </a:solidFill>
                <a:latin typeface="Nunito"/>
                <a:ea typeface="Nunito"/>
                <a:cs typeface="Nunito"/>
                <a:sym typeface="Nunito"/>
              </a:rPr>
              <a:t> obtenido de la importancia de cada variable en un modelo de Random Forest</a:t>
            </a:r>
            <a:endParaRPr sz="1000">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txBox="1"/>
          <p:nvPr>
            <p:ph type="ctrTitle"/>
          </p:nvPr>
        </p:nvSpPr>
        <p:spPr>
          <a:xfrm>
            <a:off x="2440200" y="645050"/>
            <a:ext cx="4263600" cy="4758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s-419" sz="2000">
                <a:solidFill>
                  <a:srgbClr val="CFE2F3"/>
                </a:solidFill>
                <a:latin typeface="Nunito"/>
                <a:ea typeface="Nunito"/>
                <a:cs typeface="Nunito"/>
                <a:sym typeface="Nunito"/>
              </a:rPr>
              <a:t>Tipos de variables</a:t>
            </a:r>
            <a:endParaRPr b="1" sz="2000">
              <a:solidFill>
                <a:srgbClr val="CFE2F3"/>
              </a:solidFill>
              <a:latin typeface="Nunito"/>
              <a:ea typeface="Nunito"/>
              <a:cs typeface="Nunito"/>
              <a:sym typeface="Nunito"/>
            </a:endParaRPr>
          </a:p>
        </p:txBody>
      </p:sp>
      <p:sp>
        <p:nvSpPr>
          <p:cNvPr id="190" name="Google Shape;190;p27"/>
          <p:cNvSpPr txBox="1"/>
          <p:nvPr/>
        </p:nvSpPr>
        <p:spPr>
          <a:xfrm>
            <a:off x="620075" y="1999575"/>
            <a:ext cx="32580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FEFEF"/>
                </a:solidFill>
                <a:latin typeface="Nunito"/>
                <a:ea typeface="Nunito"/>
                <a:cs typeface="Nunito"/>
                <a:sym typeface="Nunito"/>
              </a:rPr>
              <a:t>Promediando los distintos resultados podemos obtener el siguiente orden de relevancia. </a:t>
            </a:r>
            <a:endParaRPr sz="1000">
              <a:solidFill>
                <a:srgbClr val="EFEFEF"/>
              </a:solidFill>
              <a:latin typeface="Nunito"/>
              <a:ea typeface="Nunito"/>
              <a:cs typeface="Nunito"/>
              <a:sym typeface="Nunito"/>
            </a:endParaRPr>
          </a:p>
          <a:p>
            <a:pPr indent="0" lvl="0" marL="0" rtl="0" algn="l">
              <a:spcBef>
                <a:spcPts val="0"/>
              </a:spcBef>
              <a:spcAft>
                <a:spcPts val="0"/>
              </a:spcAft>
              <a:buNone/>
            </a:pPr>
            <a:r>
              <a:t/>
            </a:r>
            <a:endParaRPr sz="1000">
              <a:solidFill>
                <a:srgbClr val="EFEFEF"/>
              </a:solidFill>
              <a:latin typeface="Nunito"/>
              <a:ea typeface="Nunito"/>
              <a:cs typeface="Nunito"/>
              <a:sym typeface="Nunito"/>
            </a:endParaRPr>
          </a:p>
          <a:p>
            <a:pPr indent="0" lvl="0" marL="0" rtl="0" algn="l">
              <a:spcBef>
                <a:spcPts val="0"/>
              </a:spcBef>
              <a:spcAft>
                <a:spcPts val="0"/>
              </a:spcAft>
              <a:buNone/>
            </a:pPr>
            <a:r>
              <a:rPr lang="es-419" sz="1000">
                <a:solidFill>
                  <a:srgbClr val="EFEFEF"/>
                </a:solidFill>
                <a:latin typeface="Nunito"/>
                <a:ea typeface="Nunito"/>
                <a:cs typeface="Nunito"/>
                <a:sym typeface="Nunito"/>
              </a:rPr>
              <a:t>Podemos observar cómo la variable ActionLatency se mantuvo consistentemente como la más relevante en todas las etapas del estudio, presentando un margen significativo sobre las demás. Además, podemos identificar dos grupos bien marcados, uno de variables con relevancia similar, seguidas por el resto que muestran poca relevancia.</a:t>
            </a:r>
            <a:endParaRPr sz="1000">
              <a:solidFill>
                <a:srgbClr val="EFEFEF"/>
              </a:solidFill>
              <a:latin typeface="Nunito"/>
              <a:ea typeface="Nunito"/>
              <a:cs typeface="Nunito"/>
              <a:sym typeface="Nunito"/>
            </a:endParaRPr>
          </a:p>
          <a:p>
            <a:pPr indent="0" lvl="0" marL="0" rtl="0" algn="l">
              <a:spcBef>
                <a:spcPts val="0"/>
              </a:spcBef>
              <a:spcAft>
                <a:spcPts val="0"/>
              </a:spcAft>
              <a:buNone/>
            </a:pPr>
            <a:r>
              <a:t/>
            </a:r>
            <a:endParaRPr sz="1000">
              <a:solidFill>
                <a:srgbClr val="EFEFEF"/>
              </a:solidFill>
              <a:latin typeface="Nunito"/>
              <a:ea typeface="Nunito"/>
              <a:cs typeface="Nunito"/>
              <a:sym typeface="Nunito"/>
            </a:endParaRPr>
          </a:p>
        </p:txBody>
      </p:sp>
      <p:pic>
        <p:nvPicPr>
          <p:cNvPr id="191" name="Google Shape;191;p27"/>
          <p:cNvPicPr preferRelativeResize="0"/>
          <p:nvPr/>
        </p:nvPicPr>
        <p:blipFill>
          <a:blip r:embed="rId3">
            <a:alphaModFix/>
          </a:blip>
          <a:stretch>
            <a:fillRect/>
          </a:stretch>
        </p:blipFill>
        <p:spPr>
          <a:xfrm>
            <a:off x="4119000" y="1490049"/>
            <a:ext cx="4716599" cy="289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txBox="1"/>
          <p:nvPr>
            <p:ph type="ctrTitle"/>
          </p:nvPr>
        </p:nvSpPr>
        <p:spPr>
          <a:xfrm>
            <a:off x="3206850" y="1123475"/>
            <a:ext cx="2730300" cy="10104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s-419" sz="3000">
                <a:solidFill>
                  <a:srgbClr val="CFE2F3"/>
                </a:solidFill>
                <a:latin typeface="Nunito"/>
                <a:ea typeface="Nunito"/>
                <a:cs typeface="Nunito"/>
                <a:sym typeface="Nunito"/>
              </a:rPr>
              <a:t>Conclusiones e insights</a:t>
            </a:r>
            <a:endParaRPr b="1" sz="3000">
              <a:solidFill>
                <a:srgbClr val="CFE2F3"/>
              </a:solidFill>
              <a:latin typeface="Nunito"/>
              <a:ea typeface="Nunito"/>
              <a:cs typeface="Nunito"/>
              <a:sym typeface="Nunito"/>
            </a:endParaRPr>
          </a:p>
        </p:txBody>
      </p:sp>
      <p:pic>
        <p:nvPicPr>
          <p:cNvPr id="198" name="Google Shape;198;p28"/>
          <p:cNvPicPr preferRelativeResize="0"/>
          <p:nvPr/>
        </p:nvPicPr>
        <p:blipFill>
          <a:blip r:embed="rId3">
            <a:alphaModFix/>
          </a:blip>
          <a:stretch>
            <a:fillRect/>
          </a:stretch>
        </p:blipFill>
        <p:spPr>
          <a:xfrm>
            <a:off x="0" y="3045500"/>
            <a:ext cx="9144001" cy="3248536"/>
          </a:xfrm>
          <a:prstGeom prst="rect">
            <a:avLst/>
          </a:prstGeom>
          <a:noFill/>
          <a:ln>
            <a:noFill/>
          </a:ln>
        </p:spPr>
      </p:pic>
      <p:sp>
        <p:nvSpPr>
          <p:cNvPr id="199" name="Google Shape;199;p28"/>
          <p:cNvSpPr/>
          <p:nvPr/>
        </p:nvSpPr>
        <p:spPr>
          <a:xfrm>
            <a:off x="0" y="2774800"/>
            <a:ext cx="9144000" cy="2517600"/>
          </a:xfrm>
          <a:prstGeom prst="rect">
            <a:avLst/>
          </a:prstGeom>
          <a:gradFill>
            <a:gsLst>
              <a:gs pos="0">
                <a:srgbClr val="FFFFFF">
                  <a:alpha val="0"/>
                </a:srgbClr>
              </a:gs>
              <a:gs pos="93000">
                <a:srgbClr val="041E39"/>
              </a:gs>
              <a:gs pos="100000">
                <a:srgbClr val="041E3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txBox="1"/>
          <p:nvPr/>
        </p:nvSpPr>
        <p:spPr>
          <a:xfrm>
            <a:off x="2710800" y="549925"/>
            <a:ext cx="3722400" cy="5541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b="1" lang="es-419" sz="2400">
                <a:solidFill>
                  <a:srgbClr val="CFE2F3"/>
                </a:solidFill>
                <a:latin typeface="Nunito"/>
                <a:ea typeface="Nunito"/>
                <a:cs typeface="Nunito"/>
                <a:sym typeface="Nunito"/>
              </a:rPr>
              <a:t>Conclusiones e Insights</a:t>
            </a:r>
            <a:endParaRPr b="1" sz="2400">
              <a:solidFill>
                <a:srgbClr val="CFE2F3"/>
              </a:solidFill>
              <a:latin typeface="Nunito"/>
              <a:ea typeface="Nunito"/>
              <a:cs typeface="Nunito"/>
              <a:sym typeface="Nunito"/>
            </a:endParaRPr>
          </a:p>
        </p:txBody>
      </p:sp>
      <p:sp>
        <p:nvSpPr>
          <p:cNvPr id="206" name="Google Shape;206;p29"/>
          <p:cNvSpPr txBox="1"/>
          <p:nvPr/>
        </p:nvSpPr>
        <p:spPr>
          <a:xfrm>
            <a:off x="2534850" y="1462500"/>
            <a:ext cx="3963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s-419" sz="1200">
                <a:solidFill>
                  <a:srgbClr val="EFEFEF"/>
                </a:solidFill>
                <a:latin typeface="Nunito"/>
                <a:ea typeface="Nunito"/>
                <a:cs typeface="Nunito"/>
                <a:sym typeface="Nunito"/>
              </a:rPr>
              <a:t>Las</a:t>
            </a:r>
            <a:r>
              <a:rPr lang="es-419" sz="1200">
                <a:latin typeface="Nunito"/>
                <a:ea typeface="Nunito"/>
                <a:cs typeface="Nunito"/>
                <a:sym typeface="Nunito"/>
              </a:rPr>
              <a:t> </a:t>
            </a:r>
            <a:r>
              <a:rPr lang="es-419" sz="1200">
                <a:solidFill>
                  <a:srgbClr val="EFEFEF"/>
                </a:solidFill>
                <a:latin typeface="Nunito"/>
                <a:ea typeface="Nunito"/>
                <a:cs typeface="Nunito"/>
                <a:sym typeface="Nunito"/>
              </a:rPr>
              <a:t>conclusiones</a:t>
            </a:r>
            <a:r>
              <a:rPr lang="es-419" sz="1200">
                <a:solidFill>
                  <a:srgbClr val="EFEFEF"/>
                </a:solidFill>
                <a:latin typeface="Nunito"/>
                <a:ea typeface="Nunito"/>
                <a:cs typeface="Nunito"/>
                <a:sym typeface="Nunito"/>
              </a:rPr>
              <a:t> que se pueden obtener de </a:t>
            </a:r>
            <a:r>
              <a:rPr lang="es-419" sz="1200">
                <a:solidFill>
                  <a:srgbClr val="EFEFEF"/>
                </a:solidFill>
                <a:latin typeface="Nunito"/>
                <a:ea typeface="Nunito"/>
                <a:cs typeface="Nunito"/>
                <a:sym typeface="Nunito"/>
              </a:rPr>
              <a:t>análisis</a:t>
            </a:r>
            <a:r>
              <a:rPr lang="es-419" sz="1200">
                <a:solidFill>
                  <a:srgbClr val="EFEFEF"/>
                </a:solidFill>
                <a:latin typeface="Nunito"/>
                <a:ea typeface="Nunito"/>
                <a:cs typeface="Nunito"/>
                <a:sym typeface="Nunito"/>
              </a:rPr>
              <a:t> son las siguientes:</a:t>
            </a:r>
            <a:endParaRPr sz="1200">
              <a:solidFill>
                <a:srgbClr val="EFEFEF"/>
              </a:solidFill>
              <a:latin typeface="Nunito"/>
              <a:ea typeface="Nunito"/>
              <a:cs typeface="Nunito"/>
              <a:sym typeface="Nunito"/>
            </a:endParaRPr>
          </a:p>
        </p:txBody>
      </p:sp>
      <p:sp>
        <p:nvSpPr>
          <p:cNvPr id="207" name="Google Shape;207;p29"/>
          <p:cNvSpPr txBox="1"/>
          <p:nvPr/>
        </p:nvSpPr>
        <p:spPr>
          <a:xfrm>
            <a:off x="2325150" y="2016600"/>
            <a:ext cx="4493700" cy="1477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EFEFEF"/>
              </a:buClr>
              <a:buSzPts val="1200"/>
              <a:buFont typeface="Nunito"/>
              <a:buChar char="●"/>
            </a:pPr>
            <a:r>
              <a:rPr lang="es-419" sz="1200">
                <a:solidFill>
                  <a:srgbClr val="EFEFEF"/>
                </a:solidFill>
                <a:latin typeface="Nunito"/>
                <a:ea typeface="Nunito"/>
                <a:cs typeface="Nunito"/>
                <a:sym typeface="Nunito"/>
              </a:rPr>
              <a:t>El Dataset no es completamente fiel de la realidad.</a:t>
            </a:r>
            <a:endParaRPr sz="1200">
              <a:solidFill>
                <a:srgbClr val="EFEFEF"/>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1200">
              <a:solidFill>
                <a:srgbClr val="EFEFEF"/>
              </a:solidFill>
              <a:latin typeface="Nunito"/>
              <a:ea typeface="Nunito"/>
              <a:cs typeface="Nunito"/>
              <a:sym typeface="Nunito"/>
            </a:endParaRPr>
          </a:p>
          <a:p>
            <a:pPr indent="-304800" lvl="0" marL="457200" marR="0" rtl="0" algn="l">
              <a:lnSpc>
                <a:spcPct val="100000"/>
              </a:lnSpc>
              <a:spcBef>
                <a:spcPts val="0"/>
              </a:spcBef>
              <a:spcAft>
                <a:spcPts val="0"/>
              </a:spcAft>
              <a:buClr>
                <a:srgbClr val="EFEFEF"/>
              </a:buClr>
              <a:buSzPts val="1200"/>
              <a:buFont typeface="Nunito"/>
              <a:buChar char="●"/>
            </a:pPr>
            <a:r>
              <a:rPr lang="es-419" sz="1200">
                <a:solidFill>
                  <a:srgbClr val="EFEFEF"/>
                </a:solidFill>
                <a:latin typeface="Nunito"/>
                <a:ea typeface="Nunito"/>
                <a:cs typeface="Nunito"/>
                <a:sym typeface="Nunito"/>
              </a:rPr>
              <a:t>Las variables relacionadas con PACs parecen ser cruciales para una ventaja competitiva.</a:t>
            </a:r>
            <a:endParaRPr sz="1200">
              <a:solidFill>
                <a:srgbClr val="EFEFEF"/>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1200">
              <a:solidFill>
                <a:srgbClr val="EFEFEF"/>
              </a:solidFill>
              <a:latin typeface="Nunito"/>
              <a:ea typeface="Nunito"/>
              <a:cs typeface="Nunito"/>
              <a:sym typeface="Nunito"/>
            </a:endParaRPr>
          </a:p>
          <a:p>
            <a:pPr indent="-304800" lvl="0" marL="457200" marR="0" rtl="0" algn="l">
              <a:lnSpc>
                <a:spcPct val="100000"/>
              </a:lnSpc>
              <a:spcBef>
                <a:spcPts val="0"/>
              </a:spcBef>
              <a:spcAft>
                <a:spcPts val="0"/>
              </a:spcAft>
              <a:buClr>
                <a:srgbClr val="EFEFEF"/>
              </a:buClr>
              <a:buSzPts val="1200"/>
              <a:buFont typeface="Nunito"/>
              <a:buChar char="●"/>
            </a:pPr>
            <a:r>
              <a:rPr lang="es-419" sz="1200">
                <a:solidFill>
                  <a:srgbClr val="EFEFEF"/>
                </a:solidFill>
                <a:latin typeface="Nunito"/>
                <a:ea typeface="Nunito"/>
                <a:cs typeface="Nunito"/>
                <a:sym typeface="Nunito"/>
              </a:rPr>
              <a:t>A pesar de poseer métricas distintas, el modelo de regresión parece superar al de clasificación.</a:t>
            </a:r>
            <a:endParaRPr sz="1200">
              <a:solidFill>
                <a:srgbClr val="EFEFEF"/>
              </a:solidFill>
              <a:latin typeface="Nunito"/>
              <a:ea typeface="Nunito"/>
              <a:cs typeface="Nunito"/>
              <a:sym typeface="Nunito"/>
            </a:endParaRPr>
          </a:p>
        </p:txBody>
      </p:sp>
      <p:sp>
        <p:nvSpPr>
          <p:cNvPr id="208" name="Google Shape;208;p29"/>
          <p:cNvSpPr txBox="1"/>
          <p:nvPr/>
        </p:nvSpPr>
        <p:spPr>
          <a:xfrm>
            <a:off x="853050" y="3668100"/>
            <a:ext cx="73266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s-419" sz="1300">
                <a:solidFill>
                  <a:srgbClr val="FF9900"/>
                </a:solidFill>
                <a:latin typeface="Nunito"/>
                <a:ea typeface="Nunito"/>
                <a:cs typeface="Nunito"/>
                <a:sym typeface="Nunito"/>
              </a:rPr>
              <a:t>Deja abierta la posibilidad de un futuro </a:t>
            </a:r>
            <a:r>
              <a:rPr b="1" lang="es-419" sz="1300">
                <a:solidFill>
                  <a:srgbClr val="FF9900"/>
                </a:solidFill>
                <a:latin typeface="Nunito"/>
                <a:ea typeface="Nunito"/>
                <a:cs typeface="Nunito"/>
                <a:sym typeface="Nunito"/>
              </a:rPr>
              <a:t>análisis</a:t>
            </a:r>
            <a:r>
              <a:rPr b="1" lang="es-419" sz="1300">
                <a:solidFill>
                  <a:srgbClr val="FF9900"/>
                </a:solidFill>
                <a:latin typeface="Nunito"/>
                <a:ea typeface="Nunito"/>
                <a:cs typeface="Nunito"/>
                <a:sym typeface="Nunito"/>
              </a:rPr>
              <a:t> en otro juego RTS (Real Time Strategy) y poder analizar si se mantiene la predominancia de las variables </a:t>
            </a:r>
            <a:r>
              <a:rPr b="1" lang="es-419" sz="1300">
                <a:solidFill>
                  <a:srgbClr val="FF9900"/>
                </a:solidFill>
                <a:latin typeface="Nunito"/>
                <a:ea typeface="Nunito"/>
                <a:cs typeface="Nunito"/>
                <a:sym typeface="Nunito"/>
              </a:rPr>
              <a:t>intrínsecas</a:t>
            </a:r>
            <a:r>
              <a:rPr b="1" lang="es-419" sz="1300">
                <a:solidFill>
                  <a:srgbClr val="FF9900"/>
                </a:solidFill>
                <a:latin typeface="Nunito"/>
                <a:ea typeface="Nunito"/>
                <a:cs typeface="Nunito"/>
                <a:sym typeface="Nunito"/>
              </a:rPr>
              <a:t> al jugador.</a:t>
            </a:r>
            <a:endParaRPr b="1" sz="1300">
              <a:solidFill>
                <a:srgbClr val="FF9900"/>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14"/>
          <p:cNvGrpSpPr/>
          <p:nvPr/>
        </p:nvGrpSpPr>
        <p:grpSpPr>
          <a:xfrm>
            <a:off x="4535100" y="1071051"/>
            <a:ext cx="4608900" cy="3167299"/>
            <a:chOff x="94750" y="1840851"/>
            <a:chExt cx="4608900" cy="3167299"/>
          </a:xfrm>
        </p:grpSpPr>
        <p:pic>
          <p:nvPicPr>
            <p:cNvPr id="65" name="Google Shape;65;p14"/>
            <p:cNvPicPr preferRelativeResize="0"/>
            <p:nvPr/>
          </p:nvPicPr>
          <p:blipFill>
            <a:blip r:embed="rId3">
              <a:alphaModFix/>
            </a:blip>
            <a:stretch>
              <a:fillRect/>
            </a:stretch>
          </p:blipFill>
          <p:spPr>
            <a:xfrm>
              <a:off x="123625" y="1947475"/>
              <a:ext cx="4406973" cy="3020074"/>
            </a:xfrm>
            <a:prstGeom prst="rect">
              <a:avLst/>
            </a:prstGeom>
            <a:noFill/>
            <a:ln>
              <a:noFill/>
            </a:ln>
          </p:spPr>
        </p:pic>
        <p:sp>
          <p:nvSpPr>
            <p:cNvPr id="66" name="Google Shape;66;p14"/>
            <p:cNvSpPr/>
            <p:nvPr/>
          </p:nvSpPr>
          <p:spPr>
            <a:xfrm flipH="1" rot="10800000">
              <a:off x="94750" y="1922050"/>
              <a:ext cx="4608900" cy="3086100"/>
            </a:xfrm>
            <a:prstGeom prst="rect">
              <a:avLst/>
            </a:prstGeom>
            <a:gradFill>
              <a:gsLst>
                <a:gs pos="0">
                  <a:srgbClr val="FFFFFF">
                    <a:alpha val="0"/>
                  </a:srgbClr>
                </a:gs>
                <a:gs pos="62000">
                  <a:srgbClr val="041E39"/>
                </a:gs>
                <a:gs pos="100000">
                  <a:srgbClr val="041E3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flipH="1" rot="-5400000">
              <a:off x="2115850" y="239751"/>
              <a:ext cx="595500" cy="3797700"/>
            </a:xfrm>
            <a:prstGeom prst="rect">
              <a:avLst/>
            </a:prstGeom>
            <a:gradFill>
              <a:gsLst>
                <a:gs pos="0">
                  <a:srgbClr val="FFFFFF">
                    <a:alpha val="0"/>
                  </a:srgbClr>
                </a:gs>
                <a:gs pos="93000">
                  <a:srgbClr val="041E39"/>
                </a:gs>
                <a:gs pos="100000">
                  <a:srgbClr val="041E3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4"/>
          <p:cNvSpPr txBox="1"/>
          <p:nvPr/>
        </p:nvSpPr>
        <p:spPr>
          <a:xfrm>
            <a:off x="850750" y="1472838"/>
            <a:ext cx="4221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200">
                <a:solidFill>
                  <a:schemeClr val="lt1"/>
                </a:solidFill>
                <a:latin typeface="Nunito"/>
                <a:ea typeface="Nunito"/>
                <a:cs typeface="Nunito"/>
                <a:sym typeface="Nunito"/>
              </a:rPr>
              <a:t>A partir de un dataset que recolecta distintas estadísticas de los jugadores de Starcraft II buscamos develar</a:t>
            </a:r>
            <a:endParaRPr sz="1200">
              <a:solidFill>
                <a:schemeClr val="lt1"/>
              </a:solidFill>
              <a:latin typeface="Nunito"/>
              <a:ea typeface="Nunito"/>
              <a:cs typeface="Nunito"/>
              <a:sym typeface="Nunito"/>
            </a:endParaRPr>
          </a:p>
        </p:txBody>
      </p:sp>
      <p:sp>
        <p:nvSpPr>
          <p:cNvPr id="69" name="Google Shape;69;p14"/>
          <p:cNvSpPr txBox="1"/>
          <p:nvPr>
            <p:ph idx="1" type="subTitle"/>
          </p:nvPr>
        </p:nvSpPr>
        <p:spPr>
          <a:xfrm>
            <a:off x="9637525" y="637950"/>
            <a:ext cx="3525600" cy="40335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600"/>
              </a:spcBef>
              <a:spcAft>
                <a:spcPts val="0"/>
              </a:spcAft>
              <a:buClr>
                <a:schemeClr val="dk1"/>
              </a:buClr>
              <a:buSzPct val="91666"/>
              <a:buFont typeface="Arial"/>
              <a:buNone/>
            </a:pPr>
            <a:r>
              <a:rPr lang="es-419" sz="1200">
                <a:solidFill>
                  <a:schemeClr val="dk1"/>
                </a:solidFill>
                <a:latin typeface="Nunito"/>
                <a:ea typeface="Nunito"/>
                <a:cs typeface="Nunito"/>
                <a:sym typeface="Nunito"/>
              </a:rPr>
              <a:t>En este proyecto, se abordará una investigación sobre las características que diferencian a los jugadores de Starcraft 2. El objetivo principal es identificar cuáles son los factores más relevantes a la hora de intentar mejorar y determinar cómo estos factores pueden ser aprovechados por los jugadores para lograr un desempeño más efectivo.</a:t>
            </a:r>
            <a:endParaRPr sz="1200">
              <a:solidFill>
                <a:schemeClr val="dk1"/>
              </a:solidFill>
              <a:latin typeface="Nunito"/>
              <a:ea typeface="Nunito"/>
              <a:cs typeface="Nunito"/>
              <a:sym typeface="Nunito"/>
            </a:endParaRPr>
          </a:p>
          <a:p>
            <a:pPr indent="0" lvl="0" marL="0" rtl="0" algn="l">
              <a:lnSpc>
                <a:spcPct val="115000"/>
              </a:lnSpc>
              <a:spcBef>
                <a:spcPts val="600"/>
              </a:spcBef>
              <a:spcAft>
                <a:spcPts val="0"/>
              </a:spcAft>
              <a:buClr>
                <a:schemeClr val="dk1"/>
              </a:buClr>
              <a:buSzPct val="91666"/>
              <a:buFont typeface="Arial"/>
              <a:buNone/>
            </a:pPr>
            <a:r>
              <a:t/>
            </a:r>
            <a:endParaRPr sz="1200">
              <a:solidFill>
                <a:schemeClr val="dk1"/>
              </a:solidFill>
              <a:latin typeface="Nunito"/>
              <a:ea typeface="Nunito"/>
              <a:cs typeface="Nunito"/>
              <a:sym typeface="Nunito"/>
            </a:endParaRPr>
          </a:p>
          <a:p>
            <a:pPr indent="0" lvl="0" marL="0" rtl="0" algn="l">
              <a:lnSpc>
                <a:spcPct val="115000"/>
              </a:lnSpc>
              <a:spcBef>
                <a:spcPts val="600"/>
              </a:spcBef>
              <a:spcAft>
                <a:spcPts val="0"/>
              </a:spcAft>
              <a:buClr>
                <a:schemeClr val="dk1"/>
              </a:buClr>
              <a:buSzPct val="91666"/>
              <a:buFont typeface="Arial"/>
              <a:buNone/>
            </a:pPr>
            <a:r>
              <a:rPr lang="es-419" sz="1200">
                <a:solidFill>
                  <a:schemeClr val="dk1"/>
                </a:solidFill>
                <a:latin typeface="Nunito"/>
                <a:ea typeface="Nunito"/>
                <a:cs typeface="Nunito"/>
                <a:sym typeface="Nunito"/>
              </a:rPr>
              <a:t>Este estudio será de gran utilidad para todos los jugadores de Starcraft 2 que buscan mejorar su juego, ya que les proporcionará una comprensión más profunda de los factores clave que influyen en su rendimiento. Además, será útil para la empresa dueña del juego en caso de que busque hacer cambios dentro del mismo.</a:t>
            </a:r>
            <a:endParaRPr sz="1200">
              <a:solidFill>
                <a:schemeClr val="dk1"/>
              </a:solidFill>
              <a:latin typeface="Nunito"/>
              <a:ea typeface="Nunito"/>
              <a:cs typeface="Nunito"/>
              <a:sym typeface="Nunito"/>
            </a:endParaRPr>
          </a:p>
          <a:p>
            <a:pPr indent="0" lvl="0" marL="0" rtl="0" algn="l">
              <a:lnSpc>
                <a:spcPct val="115000"/>
              </a:lnSpc>
              <a:spcBef>
                <a:spcPts val="600"/>
              </a:spcBef>
              <a:spcAft>
                <a:spcPts val="0"/>
              </a:spcAft>
              <a:buClr>
                <a:schemeClr val="dk1"/>
              </a:buClr>
              <a:buSzPct val="91666"/>
              <a:buFont typeface="Arial"/>
              <a:buNone/>
            </a:pPr>
            <a:r>
              <a:t/>
            </a:r>
            <a:endParaRPr sz="1200">
              <a:solidFill>
                <a:schemeClr val="dk1"/>
              </a:solidFill>
              <a:latin typeface="Nunito"/>
              <a:ea typeface="Nunito"/>
              <a:cs typeface="Nunito"/>
              <a:sym typeface="Nunito"/>
            </a:endParaRPr>
          </a:p>
          <a:p>
            <a:pPr indent="0" lvl="0" marL="0" rtl="0" algn="l">
              <a:lnSpc>
                <a:spcPct val="115000"/>
              </a:lnSpc>
              <a:spcBef>
                <a:spcPts val="600"/>
              </a:spcBef>
              <a:spcAft>
                <a:spcPts val="500"/>
              </a:spcAft>
              <a:buClr>
                <a:schemeClr val="dk1"/>
              </a:buClr>
              <a:buSzPct val="91666"/>
              <a:buFont typeface="Arial"/>
              <a:buNone/>
            </a:pPr>
            <a:r>
              <a:rPr lang="es-419" sz="1200">
                <a:solidFill>
                  <a:schemeClr val="dk1"/>
                </a:solidFill>
                <a:latin typeface="Nunito"/>
                <a:ea typeface="Nunito"/>
                <a:cs typeface="Nunito"/>
                <a:sym typeface="Nunito"/>
              </a:rPr>
              <a:t>En resumen, este proyecto busca investigar de manera exhaustiva las características que diferencian a los jugadores de Starcraft 2, identificar los factores clave que influyen en su desempeño y proporcionar información valiosa tanto para los jugadores como para la empresa dueña del juego.</a:t>
            </a:r>
            <a:endParaRPr sz="1200">
              <a:solidFill>
                <a:schemeClr val="dk1"/>
              </a:solidFill>
              <a:latin typeface="Nunito"/>
              <a:ea typeface="Nunito"/>
              <a:cs typeface="Nunito"/>
              <a:sym typeface="Nunito"/>
            </a:endParaRPr>
          </a:p>
        </p:txBody>
      </p:sp>
      <p:sp>
        <p:nvSpPr>
          <p:cNvPr id="70" name="Google Shape;70;p14"/>
          <p:cNvSpPr txBox="1"/>
          <p:nvPr>
            <p:ph type="ctrTitle"/>
          </p:nvPr>
        </p:nvSpPr>
        <p:spPr>
          <a:xfrm>
            <a:off x="850750" y="2198425"/>
            <a:ext cx="4037100" cy="111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2200">
                <a:solidFill>
                  <a:srgbClr val="CFE2F3"/>
                </a:solidFill>
                <a:latin typeface="Nunito"/>
                <a:ea typeface="Nunito"/>
                <a:cs typeface="Nunito"/>
                <a:sym typeface="Nunito"/>
              </a:rPr>
              <a:t>¿Qué factores son relevantes para lograr el mejor desempeño en el juego?</a:t>
            </a:r>
            <a:endParaRPr b="1" sz="2200">
              <a:solidFill>
                <a:srgbClr val="CFE2F3"/>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0" y="0"/>
            <a:ext cx="92718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type="ctrTitle"/>
          </p:nvPr>
        </p:nvSpPr>
        <p:spPr>
          <a:xfrm>
            <a:off x="712750" y="631275"/>
            <a:ext cx="2219400" cy="66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2800">
                <a:solidFill>
                  <a:srgbClr val="CFE2F3"/>
                </a:solidFill>
                <a:latin typeface="Nunito"/>
                <a:ea typeface="Nunito"/>
                <a:cs typeface="Nunito"/>
                <a:sym typeface="Nunito"/>
              </a:rPr>
              <a:t>Í</a:t>
            </a:r>
            <a:r>
              <a:rPr b="1" lang="es-419" sz="2800">
                <a:solidFill>
                  <a:srgbClr val="CFE2F3"/>
                </a:solidFill>
                <a:latin typeface="Nunito"/>
                <a:ea typeface="Nunito"/>
                <a:cs typeface="Nunito"/>
                <a:sym typeface="Nunito"/>
              </a:rPr>
              <a:t>ndice</a:t>
            </a:r>
            <a:endParaRPr b="1" sz="2800">
              <a:solidFill>
                <a:srgbClr val="CFE2F3"/>
              </a:solidFill>
              <a:latin typeface="Nunito"/>
              <a:ea typeface="Nunito"/>
              <a:cs typeface="Nunito"/>
              <a:sym typeface="Nunito"/>
            </a:endParaRPr>
          </a:p>
        </p:txBody>
      </p:sp>
      <p:pic>
        <p:nvPicPr>
          <p:cNvPr id="77" name="Google Shape;77;p15"/>
          <p:cNvPicPr preferRelativeResize="0"/>
          <p:nvPr/>
        </p:nvPicPr>
        <p:blipFill rotWithShape="1">
          <a:blip r:embed="rId3">
            <a:alphaModFix/>
          </a:blip>
          <a:srcRect b="0" l="45447" r="0" t="0"/>
          <a:stretch/>
        </p:blipFill>
        <p:spPr>
          <a:xfrm>
            <a:off x="4155600" y="1894975"/>
            <a:ext cx="4988401" cy="3248525"/>
          </a:xfrm>
          <a:prstGeom prst="rect">
            <a:avLst/>
          </a:prstGeom>
          <a:noFill/>
          <a:ln>
            <a:noFill/>
          </a:ln>
        </p:spPr>
      </p:pic>
      <p:sp>
        <p:nvSpPr>
          <p:cNvPr id="78" name="Google Shape;78;p15"/>
          <p:cNvSpPr/>
          <p:nvPr/>
        </p:nvSpPr>
        <p:spPr>
          <a:xfrm>
            <a:off x="2932150" y="1895025"/>
            <a:ext cx="6211800" cy="3248400"/>
          </a:xfrm>
          <a:prstGeom prst="rect">
            <a:avLst/>
          </a:prstGeom>
          <a:gradFill>
            <a:gsLst>
              <a:gs pos="0">
                <a:srgbClr val="FFFFFF">
                  <a:alpha val="0"/>
                </a:srgbClr>
              </a:gs>
              <a:gs pos="69000">
                <a:srgbClr val="041E39"/>
              </a:gs>
              <a:gs pos="100000">
                <a:srgbClr val="041E39"/>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140400" y="1894975"/>
            <a:ext cx="6003600" cy="1472100"/>
          </a:xfrm>
          <a:prstGeom prst="rect">
            <a:avLst/>
          </a:prstGeom>
          <a:gradFill>
            <a:gsLst>
              <a:gs pos="0">
                <a:srgbClr val="FFFFFF">
                  <a:alpha val="0"/>
                </a:srgbClr>
              </a:gs>
              <a:gs pos="93000">
                <a:srgbClr val="041E39"/>
              </a:gs>
              <a:gs pos="100000">
                <a:srgbClr val="041E39"/>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820650" y="1375600"/>
            <a:ext cx="4723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CFE2F3"/>
              </a:buClr>
              <a:buSzPts val="1400"/>
              <a:buFont typeface="Nunito"/>
              <a:buAutoNum type="arabicPeriod"/>
            </a:pPr>
            <a:r>
              <a:rPr lang="es-419">
                <a:solidFill>
                  <a:srgbClr val="CFE2F3"/>
                </a:solidFill>
                <a:latin typeface="Nunito"/>
                <a:ea typeface="Nunito"/>
                <a:cs typeface="Nunito"/>
                <a:sym typeface="Nunito"/>
              </a:rPr>
              <a:t>Fundamentos del </a:t>
            </a:r>
            <a:r>
              <a:rPr lang="es-419">
                <a:solidFill>
                  <a:srgbClr val="CFE2F3"/>
                </a:solidFill>
                <a:latin typeface="Nunito"/>
                <a:ea typeface="Nunito"/>
                <a:cs typeface="Nunito"/>
                <a:sym typeface="Nunito"/>
              </a:rPr>
              <a:t>Análisis</a:t>
            </a:r>
            <a:endParaRPr>
              <a:solidFill>
                <a:srgbClr val="CFE2F3"/>
              </a:solidFill>
              <a:latin typeface="Nunito"/>
              <a:ea typeface="Nunito"/>
              <a:cs typeface="Nunito"/>
              <a:sym typeface="Nunito"/>
            </a:endParaRPr>
          </a:p>
          <a:p>
            <a:pPr indent="-317500" lvl="0" marL="457200" rtl="0" algn="l">
              <a:spcBef>
                <a:spcPts val="0"/>
              </a:spcBef>
              <a:spcAft>
                <a:spcPts val="0"/>
              </a:spcAft>
              <a:buClr>
                <a:srgbClr val="CFE2F3"/>
              </a:buClr>
              <a:buSzPts val="1400"/>
              <a:buFont typeface="Nunito"/>
              <a:buAutoNum type="arabicPeriod"/>
            </a:pPr>
            <a:r>
              <a:rPr lang="es-419">
                <a:solidFill>
                  <a:srgbClr val="CFE2F3"/>
                </a:solidFill>
                <a:latin typeface="Nunito"/>
                <a:ea typeface="Nunito"/>
                <a:cs typeface="Nunito"/>
                <a:sym typeface="Nunito"/>
              </a:rPr>
              <a:t>Hipótesis</a:t>
            </a:r>
            <a:r>
              <a:rPr lang="es-419">
                <a:solidFill>
                  <a:srgbClr val="CFE2F3"/>
                </a:solidFill>
                <a:latin typeface="Nunito"/>
                <a:ea typeface="Nunito"/>
                <a:cs typeface="Nunito"/>
                <a:sym typeface="Nunito"/>
              </a:rPr>
              <a:t> y preguntas</a:t>
            </a:r>
            <a:endParaRPr>
              <a:solidFill>
                <a:srgbClr val="CFE2F3"/>
              </a:solidFill>
              <a:latin typeface="Nunito"/>
              <a:ea typeface="Nunito"/>
              <a:cs typeface="Nunito"/>
              <a:sym typeface="Nunito"/>
            </a:endParaRPr>
          </a:p>
          <a:p>
            <a:pPr indent="-317500" lvl="0" marL="457200" rtl="0" algn="l">
              <a:spcBef>
                <a:spcPts val="0"/>
              </a:spcBef>
              <a:spcAft>
                <a:spcPts val="0"/>
              </a:spcAft>
              <a:buClr>
                <a:srgbClr val="CFE2F3"/>
              </a:buClr>
              <a:buSzPts val="1400"/>
              <a:buFont typeface="Nunito"/>
              <a:buAutoNum type="arabicPeriod"/>
            </a:pPr>
            <a:r>
              <a:rPr lang="es-419">
                <a:solidFill>
                  <a:srgbClr val="CFE2F3"/>
                </a:solidFill>
                <a:latin typeface="Nunito"/>
                <a:ea typeface="Nunito"/>
                <a:cs typeface="Nunito"/>
                <a:sym typeface="Nunito"/>
              </a:rPr>
              <a:t>Proceso de análisis exploratorio</a:t>
            </a:r>
            <a:endParaRPr>
              <a:solidFill>
                <a:srgbClr val="CFE2F3"/>
              </a:solidFill>
              <a:latin typeface="Nunito"/>
              <a:ea typeface="Nunito"/>
              <a:cs typeface="Nunito"/>
              <a:sym typeface="Nunito"/>
            </a:endParaRPr>
          </a:p>
          <a:p>
            <a:pPr indent="-317500" lvl="0" marL="457200" rtl="0" algn="l">
              <a:spcBef>
                <a:spcPts val="0"/>
              </a:spcBef>
              <a:spcAft>
                <a:spcPts val="0"/>
              </a:spcAft>
              <a:buClr>
                <a:srgbClr val="CFE2F3"/>
              </a:buClr>
              <a:buSzPts val="1400"/>
              <a:buFont typeface="Nunito"/>
              <a:buAutoNum type="arabicPeriod"/>
            </a:pPr>
            <a:r>
              <a:rPr lang="es-419">
                <a:solidFill>
                  <a:srgbClr val="CFE2F3"/>
                </a:solidFill>
                <a:latin typeface="Nunito"/>
                <a:ea typeface="Nunito"/>
                <a:cs typeface="Nunito"/>
                <a:sym typeface="Nunito"/>
              </a:rPr>
              <a:t>Modelos predictivos</a:t>
            </a:r>
            <a:endParaRPr>
              <a:solidFill>
                <a:srgbClr val="CFE2F3"/>
              </a:solidFill>
              <a:latin typeface="Nunito"/>
              <a:ea typeface="Nunito"/>
              <a:cs typeface="Nunito"/>
              <a:sym typeface="Nunito"/>
            </a:endParaRPr>
          </a:p>
          <a:p>
            <a:pPr indent="-317500" lvl="0" marL="457200" rtl="0" algn="l">
              <a:spcBef>
                <a:spcPts val="0"/>
              </a:spcBef>
              <a:spcAft>
                <a:spcPts val="0"/>
              </a:spcAft>
              <a:buClr>
                <a:srgbClr val="CFE2F3"/>
              </a:buClr>
              <a:buSzPts val="1400"/>
              <a:buFont typeface="Nunito"/>
              <a:buAutoNum type="arabicPeriod"/>
            </a:pPr>
            <a:r>
              <a:rPr lang="es-419">
                <a:solidFill>
                  <a:srgbClr val="CFE2F3"/>
                </a:solidFill>
                <a:latin typeface="Nunito"/>
                <a:ea typeface="Nunito"/>
                <a:cs typeface="Nunito"/>
                <a:sym typeface="Nunito"/>
              </a:rPr>
              <a:t>Factores </a:t>
            </a:r>
            <a:r>
              <a:rPr lang="es-419">
                <a:solidFill>
                  <a:srgbClr val="CFE2F3"/>
                </a:solidFill>
                <a:latin typeface="Nunito"/>
                <a:ea typeface="Nunito"/>
                <a:cs typeface="Nunito"/>
                <a:sym typeface="Nunito"/>
              </a:rPr>
              <a:t>más</a:t>
            </a:r>
            <a:r>
              <a:rPr lang="es-419">
                <a:solidFill>
                  <a:srgbClr val="CFE2F3"/>
                </a:solidFill>
                <a:latin typeface="Nunito"/>
                <a:ea typeface="Nunito"/>
                <a:cs typeface="Nunito"/>
                <a:sym typeface="Nunito"/>
              </a:rPr>
              <a:t> relevantes</a:t>
            </a:r>
            <a:endParaRPr>
              <a:solidFill>
                <a:srgbClr val="CFE2F3"/>
              </a:solidFill>
              <a:latin typeface="Nunito"/>
              <a:ea typeface="Nunito"/>
              <a:cs typeface="Nunito"/>
              <a:sym typeface="Nunito"/>
            </a:endParaRPr>
          </a:p>
          <a:p>
            <a:pPr indent="-317500" lvl="0" marL="457200" rtl="0" algn="l">
              <a:spcBef>
                <a:spcPts val="0"/>
              </a:spcBef>
              <a:spcAft>
                <a:spcPts val="0"/>
              </a:spcAft>
              <a:buClr>
                <a:srgbClr val="CFE2F3"/>
              </a:buClr>
              <a:buSzPts val="1400"/>
              <a:buFont typeface="Nunito"/>
              <a:buAutoNum type="arabicPeriod"/>
            </a:pPr>
            <a:r>
              <a:rPr lang="es-419">
                <a:solidFill>
                  <a:srgbClr val="CFE2F3"/>
                </a:solidFill>
                <a:latin typeface="Nunito"/>
                <a:ea typeface="Nunito"/>
                <a:cs typeface="Nunito"/>
                <a:sym typeface="Nunito"/>
              </a:rPr>
              <a:t>Conclusiones e </a:t>
            </a:r>
            <a:r>
              <a:rPr lang="es-419">
                <a:solidFill>
                  <a:srgbClr val="CFE2F3"/>
                </a:solidFill>
                <a:latin typeface="Nunito"/>
                <a:ea typeface="Nunito"/>
                <a:cs typeface="Nunito"/>
                <a:sym typeface="Nunito"/>
              </a:rPr>
              <a:t>Insights</a:t>
            </a:r>
            <a:endParaRPr>
              <a:solidFill>
                <a:srgbClr val="CFE2F3"/>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type="ctrTitle"/>
          </p:nvPr>
        </p:nvSpPr>
        <p:spPr>
          <a:xfrm>
            <a:off x="2616300" y="677500"/>
            <a:ext cx="3911400" cy="144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419" sz="3000">
                <a:solidFill>
                  <a:srgbClr val="CFE2F3"/>
                </a:solidFill>
                <a:latin typeface="Nunito"/>
                <a:ea typeface="Nunito"/>
                <a:cs typeface="Nunito"/>
                <a:sym typeface="Nunito"/>
              </a:rPr>
              <a:t>Fundamentos del análisis</a:t>
            </a:r>
            <a:endParaRPr b="1" sz="3000">
              <a:solidFill>
                <a:srgbClr val="CFE2F3"/>
              </a:solidFill>
              <a:latin typeface="Nunito"/>
              <a:ea typeface="Nunito"/>
              <a:cs typeface="Nunito"/>
              <a:sym typeface="Nunito"/>
            </a:endParaRPr>
          </a:p>
        </p:txBody>
      </p:sp>
      <p:pic>
        <p:nvPicPr>
          <p:cNvPr id="87" name="Google Shape;87;p16"/>
          <p:cNvPicPr preferRelativeResize="0"/>
          <p:nvPr/>
        </p:nvPicPr>
        <p:blipFill>
          <a:blip r:embed="rId3">
            <a:alphaModFix/>
          </a:blip>
          <a:stretch>
            <a:fillRect/>
          </a:stretch>
        </p:blipFill>
        <p:spPr>
          <a:xfrm>
            <a:off x="0" y="3045500"/>
            <a:ext cx="9144001" cy="3248536"/>
          </a:xfrm>
          <a:prstGeom prst="rect">
            <a:avLst/>
          </a:prstGeom>
          <a:noFill/>
          <a:ln>
            <a:noFill/>
          </a:ln>
        </p:spPr>
      </p:pic>
      <p:sp>
        <p:nvSpPr>
          <p:cNvPr id="88" name="Google Shape;88;p16"/>
          <p:cNvSpPr/>
          <p:nvPr/>
        </p:nvSpPr>
        <p:spPr>
          <a:xfrm>
            <a:off x="0" y="2774800"/>
            <a:ext cx="9144000" cy="2517600"/>
          </a:xfrm>
          <a:prstGeom prst="rect">
            <a:avLst/>
          </a:prstGeom>
          <a:gradFill>
            <a:gsLst>
              <a:gs pos="0">
                <a:srgbClr val="FFFFFF">
                  <a:alpha val="0"/>
                </a:srgbClr>
              </a:gs>
              <a:gs pos="93000">
                <a:srgbClr val="041E39"/>
              </a:gs>
              <a:gs pos="100000">
                <a:srgbClr val="041E3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idx="1" type="subTitle"/>
          </p:nvPr>
        </p:nvSpPr>
        <p:spPr>
          <a:xfrm>
            <a:off x="813900" y="1150250"/>
            <a:ext cx="3085800" cy="52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419" sz="2000">
                <a:solidFill>
                  <a:srgbClr val="CFE2F3"/>
                </a:solidFill>
                <a:latin typeface="Nunito"/>
                <a:ea typeface="Nunito"/>
                <a:cs typeface="Nunito"/>
                <a:sym typeface="Nunito"/>
              </a:rPr>
              <a:t>Problema comercial</a:t>
            </a:r>
            <a:endParaRPr b="1" sz="2000">
              <a:solidFill>
                <a:srgbClr val="CFE2F3"/>
              </a:solidFill>
              <a:latin typeface="Nunito"/>
              <a:ea typeface="Nunito"/>
              <a:cs typeface="Nunito"/>
              <a:sym typeface="Nunito"/>
            </a:endParaRPr>
          </a:p>
        </p:txBody>
      </p:sp>
      <p:sp>
        <p:nvSpPr>
          <p:cNvPr id="95" name="Google Shape;95;p17"/>
          <p:cNvSpPr txBox="1"/>
          <p:nvPr/>
        </p:nvSpPr>
        <p:spPr>
          <a:xfrm>
            <a:off x="4927425" y="1150250"/>
            <a:ext cx="3085800" cy="52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419" sz="2000">
                <a:solidFill>
                  <a:srgbClr val="CFE2F3"/>
                </a:solidFill>
                <a:latin typeface="Nunito"/>
                <a:ea typeface="Nunito"/>
                <a:cs typeface="Nunito"/>
                <a:sym typeface="Nunito"/>
              </a:rPr>
              <a:t>Contexto comercial</a:t>
            </a:r>
            <a:endParaRPr b="1" sz="2000">
              <a:solidFill>
                <a:srgbClr val="CFE2F3"/>
              </a:solidFill>
              <a:latin typeface="Nunito"/>
              <a:ea typeface="Nunito"/>
              <a:cs typeface="Nunito"/>
              <a:sym typeface="Nunito"/>
            </a:endParaRPr>
          </a:p>
        </p:txBody>
      </p:sp>
      <p:sp>
        <p:nvSpPr>
          <p:cNvPr id="96" name="Google Shape;96;p17"/>
          <p:cNvSpPr txBox="1"/>
          <p:nvPr/>
        </p:nvSpPr>
        <p:spPr>
          <a:xfrm>
            <a:off x="4927425" y="1712400"/>
            <a:ext cx="3085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FEFEF"/>
                </a:solidFill>
                <a:latin typeface="Nunito"/>
                <a:ea typeface="Nunito"/>
                <a:cs typeface="Nunito"/>
                <a:sym typeface="Nunito"/>
              </a:rPr>
              <a:t>S</a:t>
            </a:r>
            <a:r>
              <a:rPr lang="es-419" sz="1000">
                <a:solidFill>
                  <a:srgbClr val="EFEFEF"/>
                </a:solidFill>
                <a:latin typeface="Nunito"/>
                <a:ea typeface="Nunito"/>
                <a:cs typeface="Nunito"/>
                <a:sym typeface="Nunito"/>
              </a:rPr>
              <a:t>ectores a los que apunta este estudio:</a:t>
            </a:r>
            <a:endParaRPr sz="1000">
              <a:solidFill>
                <a:srgbClr val="EFEFEF"/>
              </a:solidFill>
              <a:latin typeface="Nunito"/>
              <a:ea typeface="Nunito"/>
              <a:cs typeface="Nunito"/>
              <a:sym typeface="Nunito"/>
            </a:endParaRPr>
          </a:p>
          <a:p>
            <a:pPr indent="0" lvl="0" marL="0" rtl="0" algn="l">
              <a:spcBef>
                <a:spcPts val="0"/>
              </a:spcBef>
              <a:spcAft>
                <a:spcPts val="0"/>
              </a:spcAft>
              <a:buNone/>
            </a:pPr>
            <a:r>
              <a:t/>
            </a:r>
            <a:endParaRPr sz="1000">
              <a:solidFill>
                <a:srgbClr val="EFEFEF"/>
              </a:solidFill>
              <a:latin typeface="Nunito"/>
              <a:ea typeface="Nunito"/>
              <a:cs typeface="Nunito"/>
              <a:sym typeface="Nunito"/>
            </a:endParaRPr>
          </a:p>
          <a:p>
            <a:pPr indent="0" lvl="0" marL="0" rtl="0" algn="l">
              <a:spcBef>
                <a:spcPts val="0"/>
              </a:spcBef>
              <a:spcAft>
                <a:spcPts val="0"/>
              </a:spcAft>
              <a:buNone/>
            </a:pPr>
            <a:r>
              <a:rPr lang="es-419" sz="1000">
                <a:solidFill>
                  <a:srgbClr val="EFEFEF"/>
                </a:solidFill>
                <a:latin typeface="Nunito"/>
                <a:ea typeface="Nunito"/>
                <a:cs typeface="Nunito"/>
                <a:sym typeface="Nunito"/>
              </a:rPr>
              <a:t>- </a:t>
            </a:r>
            <a:r>
              <a:rPr lang="es-419" sz="1000">
                <a:solidFill>
                  <a:srgbClr val="EFEFEF"/>
                </a:solidFill>
                <a:latin typeface="Nunito"/>
                <a:ea typeface="Nunito"/>
                <a:cs typeface="Nunito"/>
                <a:sym typeface="Nunito"/>
              </a:rPr>
              <a:t>Todos aquellos jugadores que buscan mejorar su juego pero no saben </a:t>
            </a:r>
            <a:r>
              <a:rPr lang="es-419" sz="1000">
                <a:solidFill>
                  <a:srgbClr val="EFEFEF"/>
                </a:solidFill>
                <a:latin typeface="Nunito"/>
                <a:ea typeface="Nunito"/>
                <a:cs typeface="Nunito"/>
                <a:sym typeface="Nunito"/>
              </a:rPr>
              <a:t>cómo</a:t>
            </a:r>
            <a:r>
              <a:rPr lang="es-419" sz="1000">
                <a:solidFill>
                  <a:srgbClr val="EFEFEF"/>
                </a:solidFill>
                <a:latin typeface="Nunito"/>
                <a:ea typeface="Nunito"/>
                <a:cs typeface="Nunito"/>
                <a:sym typeface="Nunito"/>
              </a:rPr>
              <a:t> hacerlo.</a:t>
            </a:r>
            <a:endParaRPr sz="1000">
              <a:solidFill>
                <a:srgbClr val="EFEFEF"/>
              </a:solidFill>
              <a:latin typeface="Nunito"/>
              <a:ea typeface="Nunito"/>
              <a:cs typeface="Nunito"/>
              <a:sym typeface="Nunito"/>
            </a:endParaRPr>
          </a:p>
          <a:p>
            <a:pPr indent="0" lvl="0" marL="0" rtl="0" algn="l">
              <a:spcBef>
                <a:spcPts val="0"/>
              </a:spcBef>
              <a:spcAft>
                <a:spcPts val="0"/>
              </a:spcAft>
              <a:buNone/>
            </a:pPr>
            <a:r>
              <a:t/>
            </a:r>
            <a:endParaRPr sz="1000">
              <a:solidFill>
                <a:srgbClr val="EFEFEF"/>
              </a:solidFill>
              <a:latin typeface="Nunito"/>
              <a:ea typeface="Nunito"/>
              <a:cs typeface="Nunito"/>
              <a:sym typeface="Nunito"/>
            </a:endParaRPr>
          </a:p>
          <a:p>
            <a:pPr indent="0" lvl="0" marL="0" rtl="0" algn="l">
              <a:spcBef>
                <a:spcPts val="0"/>
              </a:spcBef>
              <a:spcAft>
                <a:spcPts val="0"/>
              </a:spcAft>
              <a:buNone/>
            </a:pPr>
            <a:r>
              <a:rPr lang="es-419" sz="1000">
                <a:solidFill>
                  <a:srgbClr val="EFEFEF"/>
                </a:solidFill>
                <a:latin typeface="Nunito"/>
                <a:ea typeface="Nunito"/>
                <a:cs typeface="Nunito"/>
                <a:sym typeface="Nunito"/>
              </a:rPr>
              <a:t>- Empresa dueña del juego para que pueda conocer esta información y mejor la experiencia de los jugadores.</a:t>
            </a:r>
            <a:endParaRPr sz="1000">
              <a:solidFill>
                <a:srgbClr val="EFEFEF"/>
              </a:solidFill>
              <a:latin typeface="Nunito"/>
              <a:ea typeface="Nunito"/>
              <a:cs typeface="Nunito"/>
              <a:sym typeface="Nunito"/>
            </a:endParaRPr>
          </a:p>
        </p:txBody>
      </p:sp>
      <p:sp>
        <p:nvSpPr>
          <p:cNvPr id="97" name="Google Shape;97;p17"/>
          <p:cNvSpPr txBox="1"/>
          <p:nvPr/>
        </p:nvSpPr>
        <p:spPr>
          <a:xfrm>
            <a:off x="813900" y="1712400"/>
            <a:ext cx="3399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FEFEF"/>
                </a:solidFill>
                <a:latin typeface="Nunito"/>
                <a:ea typeface="Nunito"/>
                <a:cs typeface="Nunito"/>
                <a:sym typeface="Nunito"/>
              </a:rPr>
              <a:t>- </a:t>
            </a:r>
            <a:r>
              <a:rPr lang="es-419" sz="1000">
                <a:solidFill>
                  <a:srgbClr val="EFEFEF"/>
                </a:solidFill>
                <a:latin typeface="Nunito"/>
                <a:ea typeface="Nunito"/>
                <a:cs typeface="Nunito"/>
                <a:sym typeface="Nunito"/>
              </a:rPr>
              <a:t>No todos los jugadores saben realmente cuales son los aspectos que deben mejorar.</a:t>
            </a:r>
            <a:endParaRPr sz="1000">
              <a:solidFill>
                <a:srgbClr val="EFEFEF"/>
              </a:solidFill>
              <a:latin typeface="Nunito"/>
              <a:ea typeface="Nunito"/>
              <a:cs typeface="Nunito"/>
              <a:sym typeface="Nunito"/>
            </a:endParaRPr>
          </a:p>
          <a:p>
            <a:pPr indent="0" lvl="0" marL="0" rtl="0" algn="l">
              <a:spcBef>
                <a:spcPts val="0"/>
              </a:spcBef>
              <a:spcAft>
                <a:spcPts val="0"/>
              </a:spcAft>
              <a:buNone/>
            </a:pPr>
            <a:r>
              <a:t/>
            </a:r>
            <a:endParaRPr sz="1000">
              <a:solidFill>
                <a:srgbClr val="EFEFEF"/>
              </a:solidFill>
              <a:latin typeface="Nunito"/>
              <a:ea typeface="Nunito"/>
              <a:cs typeface="Nunito"/>
              <a:sym typeface="Nunito"/>
            </a:endParaRPr>
          </a:p>
          <a:p>
            <a:pPr indent="0" lvl="0" marL="0" rtl="0" algn="l">
              <a:spcBef>
                <a:spcPts val="0"/>
              </a:spcBef>
              <a:spcAft>
                <a:spcPts val="0"/>
              </a:spcAft>
              <a:buNone/>
            </a:pPr>
            <a:r>
              <a:rPr lang="es-419" sz="1000">
                <a:solidFill>
                  <a:srgbClr val="EFEFEF"/>
                </a:solidFill>
                <a:latin typeface="Nunito"/>
                <a:ea typeface="Nunito"/>
                <a:cs typeface="Nunito"/>
                <a:sym typeface="Nunito"/>
              </a:rPr>
              <a:t>- </a:t>
            </a:r>
            <a:r>
              <a:rPr lang="es-419" sz="1000">
                <a:solidFill>
                  <a:srgbClr val="EFEFEF"/>
                </a:solidFill>
                <a:latin typeface="Nunito"/>
                <a:ea typeface="Nunito"/>
                <a:cs typeface="Nunito"/>
                <a:sym typeface="Nunito"/>
              </a:rPr>
              <a:t>Los datos disponibles para este </a:t>
            </a:r>
            <a:r>
              <a:rPr lang="es-419" sz="1000">
                <a:solidFill>
                  <a:srgbClr val="EFEFEF"/>
                </a:solidFill>
                <a:latin typeface="Nunito"/>
                <a:ea typeface="Nunito"/>
                <a:cs typeface="Nunito"/>
                <a:sym typeface="Nunito"/>
              </a:rPr>
              <a:t>análisis</a:t>
            </a:r>
            <a:r>
              <a:rPr lang="es-419" sz="1000">
                <a:solidFill>
                  <a:srgbClr val="EFEFEF"/>
                </a:solidFill>
                <a:latin typeface="Nunito"/>
                <a:ea typeface="Nunito"/>
                <a:cs typeface="Nunito"/>
                <a:sym typeface="Nunito"/>
              </a:rPr>
              <a:t> </a:t>
            </a:r>
            <a:r>
              <a:rPr lang="es-419" sz="1000">
                <a:solidFill>
                  <a:srgbClr val="EFEFEF"/>
                </a:solidFill>
                <a:latin typeface="Nunito"/>
                <a:ea typeface="Nunito"/>
                <a:cs typeface="Nunito"/>
                <a:sym typeface="Nunito"/>
              </a:rPr>
              <a:t>está</a:t>
            </a:r>
            <a:r>
              <a:rPr lang="es-419" sz="1000">
                <a:solidFill>
                  <a:srgbClr val="EFEFEF"/>
                </a:solidFill>
                <a:latin typeface="Nunito"/>
                <a:ea typeface="Nunito"/>
                <a:cs typeface="Nunito"/>
                <a:sym typeface="Nunito"/>
              </a:rPr>
              <a:t> limitado a las personas que utilizan software de terceros para monitorizar sus </a:t>
            </a:r>
            <a:r>
              <a:rPr lang="es-419" sz="1000">
                <a:solidFill>
                  <a:srgbClr val="EFEFEF"/>
                </a:solidFill>
                <a:latin typeface="Nunito"/>
                <a:ea typeface="Nunito"/>
                <a:cs typeface="Nunito"/>
                <a:sym typeface="Nunito"/>
              </a:rPr>
              <a:t>estadísticas.</a:t>
            </a:r>
            <a:endParaRPr sz="1000">
              <a:solidFill>
                <a:srgbClr val="EFEFEF"/>
              </a:solidFill>
              <a:latin typeface="Nunito"/>
              <a:ea typeface="Nunito"/>
              <a:cs typeface="Nunito"/>
              <a:sym typeface="Nunito"/>
            </a:endParaRPr>
          </a:p>
          <a:p>
            <a:pPr indent="0" lvl="0" marL="0" rtl="0" algn="l">
              <a:spcBef>
                <a:spcPts val="0"/>
              </a:spcBef>
              <a:spcAft>
                <a:spcPts val="0"/>
              </a:spcAft>
              <a:buNone/>
            </a:pPr>
            <a:r>
              <a:t/>
            </a:r>
            <a:endParaRPr sz="1000">
              <a:solidFill>
                <a:srgbClr val="EFEFEF"/>
              </a:solidFill>
              <a:latin typeface="Nunito"/>
              <a:ea typeface="Nunito"/>
              <a:cs typeface="Nunito"/>
              <a:sym typeface="Nunito"/>
            </a:endParaRPr>
          </a:p>
          <a:p>
            <a:pPr indent="0" lvl="0" marL="0" rtl="0" algn="l">
              <a:spcBef>
                <a:spcPts val="0"/>
              </a:spcBef>
              <a:spcAft>
                <a:spcPts val="0"/>
              </a:spcAft>
              <a:buNone/>
            </a:pPr>
            <a:r>
              <a:rPr lang="es-419" sz="1000">
                <a:solidFill>
                  <a:srgbClr val="EFEFEF"/>
                </a:solidFill>
                <a:latin typeface="Nunito"/>
                <a:ea typeface="Nunito"/>
                <a:cs typeface="Nunito"/>
                <a:sym typeface="Nunito"/>
              </a:rPr>
              <a:t>- </a:t>
            </a:r>
            <a:r>
              <a:rPr lang="es-419" sz="1000">
                <a:solidFill>
                  <a:srgbClr val="EFEFEF"/>
                </a:solidFill>
                <a:latin typeface="Nunito"/>
                <a:ea typeface="Nunito"/>
                <a:cs typeface="Nunito"/>
                <a:sym typeface="Nunito"/>
              </a:rPr>
              <a:t>Los datos </a:t>
            </a:r>
            <a:r>
              <a:rPr lang="es-419" sz="1000">
                <a:solidFill>
                  <a:srgbClr val="EFEFEF"/>
                </a:solidFill>
                <a:latin typeface="Nunito"/>
                <a:ea typeface="Nunito"/>
                <a:cs typeface="Nunito"/>
                <a:sym typeface="Nunito"/>
              </a:rPr>
              <a:t>recabados</a:t>
            </a:r>
            <a:r>
              <a:rPr lang="es-419" sz="1000">
                <a:solidFill>
                  <a:srgbClr val="EFEFEF"/>
                </a:solidFill>
                <a:latin typeface="Nunito"/>
                <a:ea typeface="Nunito"/>
                <a:cs typeface="Nunito"/>
                <a:sym typeface="Nunito"/>
              </a:rPr>
              <a:t> no son oficiales, por lo que pueden tener errores.</a:t>
            </a:r>
            <a:endParaRPr sz="1000">
              <a:solidFill>
                <a:srgbClr val="EFEFE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idx="1" type="subTitle"/>
          </p:nvPr>
        </p:nvSpPr>
        <p:spPr>
          <a:xfrm>
            <a:off x="766750" y="1154575"/>
            <a:ext cx="2774400" cy="492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s-419" sz="2000">
                <a:solidFill>
                  <a:srgbClr val="CFE2F3"/>
                </a:solidFill>
                <a:latin typeface="Nunito"/>
                <a:ea typeface="Nunito"/>
                <a:cs typeface="Nunito"/>
                <a:sym typeface="Nunito"/>
              </a:rPr>
              <a:t>Contexto analítico</a:t>
            </a:r>
            <a:endParaRPr b="1" sz="2000">
              <a:solidFill>
                <a:srgbClr val="CFE2F3"/>
              </a:solidFill>
              <a:latin typeface="Nunito"/>
              <a:ea typeface="Nunito"/>
              <a:cs typeface="Nunito"/>
              <a:sym typeface="Nunito"/>
            </a:endParaRPr>
          </a:p>
        </p:txBody>
      </p:sp>
      <p:sp>
        <p:nvSpPr>
          <p:cNvPr id="104" name="Google Shape;104;p18"/>
          <p:cNvSpPr txBox="1"/>
          <p:nvPr/>
        </p:nvSpPr>
        <p:spPr>
          <a:xfrm>
            <a:off x="766750" y="1564363"/>
            <a:ext cx="449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FEFEF"/>
                </a:solidFill>
                <a:latin typeface="Nunito"/>
                <a:ea typeface="Nunito"/>
                <a:cs typeface="Nunito"/>
                <a:sym typeface="Nunito"/>
              </a:rPr>
              <a:t>Base de datos extraída de Kaggle. </a:t>
            </a:r>
            <a:endParaRPr sz="1000">
              <a:solidFill>
                <a:srgbClr val="EFEFEF"/>
              </a:solidFill>
              <a:latin typeface="Nunito"/>
              <a:ea typeface="Nunito"/>
              <a:cs typeface="Nunito"/>
              <a:sym typeface="Nunito"/>
            </a:endParaRPr>
          </a:p>
          <a:p>
            <a:pPr indent="0" lvl="0" marL="0" rtl="0" algn="l">
              <a:spcBef>
                <a:spcPts val="0"/>
              </a:spcBef>
              <a:spcAft>
                <a:spcPts val="0"/>
              </a:spcAft>
              <a:buNone/>
            </a:pPr>
            <a:r>
              <a:rPr lang="es-419" sz="1000">
                <a:solidFill>
                  <a:srgbClr val="EFEFEF"/>
                </a:solidFill>
                <a:latin typeface="Nunito"/>
                <a:ea typeface="Nunito"/>
                <a:cs typeface="Nunito"/>
                <a:sym typeface="Nunito"/>
              </a:rPr>
              <a:t>Cantidad de datos: El dataset consta de 3338 registros y  20 columnas.</a:t>
            </a:r>
            <a:endParaRPr sz="1000">
              <a:solidFill>
                <a:srgbClr val="EFEFEF"/>
              </a:solidFill>
              <a:latin typeface="Nunito"/>
              <a:ea typeface="Nunito"/>
              <a:cs typeface="Nunito"/>
              <a:sym typeface="Nunito"/>
            </a:endParaRPr>
          </a:p>
          <a:p>
            <a:pPr indent="0" lvl="0" marL="0" rtl="0" algn="l">
              <a:spcBef>
                <a:spcPts val="0"/>
              </a:spcBef>
              <a:spcAft>
                <a:spcPts val="0"/>
              </a:spcAft>
              <a:buNone/>
            </a:pPr>
            <a:r>
              <a:t/>
            </a:r>
            <a:endParaRPr sz="1000">
              <a:solidFill>
                <a:srgbClr val="EFEFEF"/>
              </a:solidFill>
              <a:latin typeface="Nunito"/>
              <a:ea typeface="Nunito"/>
              <a:cs typeface="Nunito"/>
              <a:sym typeface="Nunito"/>
            </a:endParaRPr>
          </a:p>
        </p:txBody>
      </p:sp>
      <p:sp>
        <p:nvSpPr>
          <p:cNvPr id="105" name="Google Shape;105;p18"/>
          <p:cNvSpPr txBox="1"/>
          <p:nvPr/>
        </p:nvSpPr>
        <p:spPr>
          <a:xfrm>
            <a:off x="766750" y="2571738"/>
            <a:ext cx="4872900" cy="4926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s-419" sz="2000">
                <a:solidFill>
                  <a:srgbClr val="CFE2F3"/>
                </a:solidFill>
                <a:latin typeface="Nunito"/>
                <a:ea typeface="Nunito"/>
                <a:cs typeface="Nunito"/>
                <a:sym typeface="Nunito"/>
              </a:rPr>
              <a:t>Objetivo</a:t>
            </a:r>
            <a:endParaRPr sz="2000"/>
          </a:p>
        </p:txBody>
      </p:sp>
      <p:sp>
        <p:nvSpPr>
          <p:cNvPr id="106" name="Google Shape;106;p18"/>
          <p:cNvSpPr txBox="1"/>
          <p:nvPr/>
        </p:nvSpPr>
        <p:spPr>
          <a:xfrm>
            <a:off x="766750" y="3058138"/>
            <a:ext cx="4493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FEFEF"/>
                </a:solidFill>
                <a:latin typeface="Nunito"/>
                <a:ea typeface="Nunito"/>
                <a:cs typeface="Nunito"/>
                <a:sym typeface="Nunito"/>
              </a:rPr>
              <a:t>D</a:t>
            </a:r>
            <a:r>
              <a:rPr lang="es-419" sz="1000">
                <a:solidFill>
                  <a:srgbClr val="EFEFEF"/>
                </a:solidFill>
                <a:latin typeface="Nunito"/>
                <a:ea typeface="Nunito"/>
                <a:cs typeface="Nunito"/>
                <a:sym typeface="Nunito"/>
              </a:rPr>
              <a:t>etectar los </a:t>
            </a:r>
            <a:r>
              <a:rPr lang="es-419" sz="1000">
                <a:solidFill>
                  <a:srgbClr val="EFEFEF"/>
                </a:solidFill>
                <a:latin typeface="Nunito"/>
                <a:ea typeface="Nunito"/>
                <a:cs typeface="Nunito"/>
                <a:sym typeface="Nunito"/>
              </a:rPr>
              <a:t>factores</a:t>
            </a:r>
            <a:r>
              <a:rPr lang="es-419" sz="1000">
                <a:solidFill>
                  <a:srgbClr val="EFEFEF"/>
                </a:solidFill>
                <a:latin typeface="Nunito"/>
                <a:ea typeface="Nunito"/>
                <a:cs typeface="Nunito"/>
                <a:sym typeface="Nunito"/>
              </a:rPr>
              <a:t> de mayor importancia a la hora de lograr mejorar en Starcraft II, siendo </a:t>
            </a:r>
            <a:r>
              <a:rPr lang="es-419" sz="1000">
                <a:solidFill>
                  <a:srgbClr val="EFEFEF"/>
                </a:solidFill>
                <a:latin typeface="Nunito"/>
                <a:ea typeface="Nunito"/>
                <a:cs typeface="Nunito"/>
                <a:sym typeface="Nunito"/>
              </a:rPr>
              <a:t>conscientes</a:t>
            </a:r>
            <a:r>
              <a:rPr lang="es-419" sz="1000">
                <a:solidFill>
                  <a:srgbClr val="EFEFEF"/>
                </a:solidFill>
                <a:latin typeface="Nunito"/>
                <a:ea typeface="Nunito"/>
                <a:cs typeface="Nunito"/>
                <a:sym typeface="Nunito"/>
              </a:rPr>
              <a:t> de las limitaciones de este Dataset y que probablemente el factor </a:t>
            </a:r>
            <a:r>
              <a:rPr lang="es-419" sz="1000">
                <a:solidFill>
                  <a:srgbClr val="EFEFEF"/>
                </a:solidFill>
                <a:latin typeface="Nunito"/>
                <a:ea typeface="Nunito"/>
                <a:cs typeface="Nunito"/>
                <a:sym typeface="Nunito"/>
              </a:rPr>
              <a:t>más</a:t>
            </a:r>
            <a:r>
              <a:rPr lang="es-419" sz="1000">
                <a:solidFill>
                  <a:srgbClr val="EFEFEF"/>
                </a:solidFill>
                <a:latin typeface="Nunito"/>
                <a:ea typeface="Nunito"/>
                <a:cs typeface="Nunito"/>
                <a:sym typeface="Nunito"/>
              </a:rPr>
              <a:t> influyente sea la </a:t>
            </a:r>
            <a:r>
              <a:rPr lang="es-419" sz="1000">
                <a:solidFill>
                  <a:srgbClr val="EFEFEF"/>
                </a:solidFill>
                <a:latin typeface="Nunito"/>
                <a:ea typeface="Nunito"/>
                <a:cs typeface="Nunito"/>
                <a:sym typeface="Nunito"/>
              </a:rPr>
              <a:t>comprensión</a:t>
            </a:r>
            <a:r>
              <a:rPr lang="es-419" sz="1000">
                <a:solidFill>
                  <a:srgbClr val="EFEFEF"/>
                </a:solidFill>
                <a:latin typeface="Nunito"/>
                <a:ea typeface="Nunito"/>
                <a:cs typeface="Nunito"/>
                <a:sym typeface="Nunito"/>
              </a:rPr>
              <a:t> del juego, de las fortalezas y debilidades de cada estrategia a implementar y no simplemente las “</a:t>
            </a:r>
            <a:r>
              <a:rPr lang="es-419" sz="1000">
                <a:solidFill>
                  <a:srgbClr val="EFEFEF"/>
                </a:solidFill>
                <a:latin typeface="Nunito"/>
                <a:ea typeface="Nunito"/>
                <a:cs typeface="Nunito"/>
                <a:sym typeface="Nunito"/>
              </a:rPr>
              <a:t>mecánicas</a:t>
            </a:r>
            <a:r>
              <a:rPr lang="es-419" sz="1000">
                <a:solidFill>
                  <a:srgbClr val="EFEFEF"/>
                </a:solidFill>
                <a:latin typeface="Nunito"/>
                <a:ea typeface="Nunito"/>
                <a:cs typeface="Nunito"/>
                <a:sym typeface="Nunito"/>
              </a:rPr>
              <a:t>” que tiene el jugador</a:t>
            </a:r>
            <a:endParaRPr sz="1000">
              <a:solidFill>
                <a:srgbClr val="EFEFEF"/>
              </a:solidFill>
              <a:latin typeface="Nunito"/>
              <a:ea typeface="Nunito"/>
              <a:cs typeface="Nunito"/>
              <a:sym typeface="Nunito"/>
            </a:endParaRPr>
          </a:p>
        </p:txBody>
      </p:sp>
      <p:pic>
        <p:nvPicPr>
          <p:cNvPr id="107" name="Google Shape;107;p18"/>
          <p:cNvPicPr preferRelativeResize="0"/>
          <p:nvPr/>
        </p:nvPicPr>
        <p:blipFill>
          <a:blip r:embed="rId3">
            <a:alphaModFix/>
          </a:blip>
          <a:stretch>
            <a:fillRect/>
          </a:stretch>
        </p:blipFill>
        <p:spPr>
          <a:xfrm rot="5400000">
            <a:off x="4720045" y="1090905"/>
            <a:ext cx="5191823" cy="3667359"/>
          </a:xfrm>
          <a:prstGeom prst="rect">
            <a:avLst/>
          </a:prstGeom>
          <a:noFill/>
          <a:ln>
            <a:noFill/>
          </a:ln>
        </p:spPr>
      </p:pic>
      <p:sp>
        <p:nvSpPr>
          <p:cNvPr id="108" name="Google Shape;108;p18"/>
          <p:cNvSpPr/>
          <p:nvPr/>
        </p:nvSpPr>
        <p:spPr>
          <a:xfrm flipH="1" rot="10800000">
            <a:off x="5427750" y="-1204711"/>
            <a:ext cx="3776400" cy="7842300"/>
          </a:xfrm>
          <a:prstGeom prst="rect">
            <a:avLst/>
          </a:prstGeom>
          <a:gradFill>
            <a:gsLst>
              <a:gs pos="0">
                <a:srgbClr val="FFFFFF">
                  <a:alpha val="0"/>
                </a:srgbClr>
              </a:gs>
              <a:gs pos="62000">
                <a:srgbClr val="041E39"/>
              </a:gs>
              <a:gs pos="100000">
                <a:srgbClr val="041E3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flipH="1" rot="10800000">
            <a:off x="5427768" y="-1168400"/>
            <a:ext cx="875100" cy="7903200"/>
          </a:xfrm>
          <a:prstGeom prst="rect">
            <a:avLst/>
          </a:prstGeom>
          <a:gradFill>
            <a:gsLst>
              <a:gs pos="0">
                <a:srgbClr val="FFFFFF">
                  <a:alpha val="0"/>
                </a:srgbClr>
              </a:gs>
              <a:gs pos="93000">
                <a:srgbClr val="041E39"/>
              </a:gs>
              <a:gs pos="100000">
                <a:srgbClr val="041E39"/>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ph type="ctrTitle"/>
          </p:nvPr>
        </p:nvSpPr>
        <p:spPr>
          <a:xfrm>
            <a:off x="2529750" y="1128275"/>
            <a:ext cx="4084500" cy="65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3000">
                <a:solidFill>
                  <a:srgbClr val="CFE2F3"/>
                </a:solidFill>
                <a:latin typeface="Nunito"/>
                <a:ea typeface="Nunito"/>
                <a:cs typeface="Nunito"/>
                <a:sym typeface="Nunito"/>
              </a:rPr>
              <a:t>Hipótesis y preguntas</a:t>
            </a:r>
            <a:endParaRPr b="1" sz="3000">
              <a:solidFill>
                <a:srgbClr val="CFE2F3"/>
              </a:solidFill>
              <a:latin typeface="Nunito"/>
              <a:ea typeface="Nunito"/>
              <a:cs typeface="Nunito"/>
              <a:sym typeface="Nunito"/>
            </a:endParaRPr>
          </a:p>
        </p:txBody>
      </p:sp>
      <p:pic>
        <p:nvPicPr>
          <p:cNvPr id="116" name="Google Shape;116;p19"/>
          <p:cNvPicPr preferRelativeResize="0"/>
          <p:nvPr/>
        </p:nvPicPr>
        <p:blipFill>
          <a:blip r:embed="rId3">
            <a:alphaModFix/>
          </a:blip>
          <a:stretch>
            <a:fillRect/>
          </a:stretch>
        </p:blipFill>
        <p:spPr>
          <a:xfrm>
            <a:off x="0" y="3045500"/>
            <a:ext cx="9144001" cy="3248536"/>
          </a:xfrm>
          <a:prstGeom prst="rect">
            <a:avLst/>
          </a:prstGeom>
          <a:noFill/>
          <a:ln>
            <a:noFill/>
          </a:ln>
        </p:spPr>
      </p:pic>
      <p:sp>
        <p:nvSpPr>
          <p:cNvPr id="117" name="Google Shape;117;p19"/>
          <p:cNvSpPr/>
          <p:nvPr/>
        </p:nvSpPr>
        <p:spPr>
          <a:xfrm>
            <a:off x="0" y="2774800"/>
            <a:ext cx="9144000" cy="2517600"/>
          </a:xfrm>
          <a:prstGeom prst="rect">
            <a:avLst/>
          </a:prstGeom>
          <a:gradFill>
            <a:gsLst>
              <a:gs pos="0">
                <a:srgbClr val="FFFFFF">
                  <a:alpha val="0"/>
                </a:srgbClr>
              </a:gs>
              <a:gs pos="93000">
                <a:srgbClr val="041E39"/>
              </a:gs>
              <a:gs pos="100000">
                <a:srgbClr val="041E3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ph idx="1" type="subTitle"/>
          </p:nvPr>
        </p:nvSpPr>
        <p:spPr>
          <a:xfrm>
            <a:off x="792650" y="1494300"/>
            <a:ext cx="3465000" cy="4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2000">
                <a:solidFill>
                  <a:srgbClr val="CFE2F3"/>
                </a:solidFill>
                <a:latin typeface="Nunito"/>
                <a:ea typeface="Nunito"/>
                <a:cs typeface="Nunito"/>
                <a:sym typeface="Nunito"/>
              </a:rPr>
              <a:t>Hipótesis</a:t>
            </a:r>
            <a:endParaRPr sz="2000"/>
          </a:p>
        </p:txBody>
      </p:sp>
      <p:sp>
        <p:nvSpPr>
          <p:cNvPr id="124" name="Google Shape;124;p20"/>
          <p:cNvSpPr txBox="1"/>
          <p:nvPr/>
        </p:nvSpPr>
        <p:spPr>
          <a:xfrm>
            <a:off x="792650" y="1986900"/>
            <a:ext cx="3343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FEFEF"/>
                </a:solidFill>
                <a:latin typeface="Nunito"/>
                <a:ea typeface="Nunito"/>
                <a:cs typeface="Nunito"/>
                <a:sym typeface="Nunito"/>
              </a:rPr>
              <a:t>A</a:t>
            </a:r>
            <a:r>
              <a:rPr lang="es-419" sz="1000">
                <a:solidFill>
                  <a:srgbClr val="EFEFEF"/>
                </a:solidFill>
                <a:latin typeface="Nunito"/>
                <a:ea typeface="Nunito"/>
                <a:cs typeface="Nunito"/>
                <a:sym typeface="Nunito"/>
              </a:rPr>
              <a:t>lgunos factores van a influir significativamente en la </a:t>
            </a:r>
            <a:r>
              <a:rPr lang="es-419" sz="1000">
                <a:solidFill>
                  <a:srgbClr val="EFEFEF"/>
                </a:solidFill>
                <a:latin typeface="Nunito"/>
                <a:ea typeface="Nunito"/>
                <a:cs typeface="Nunito"/>
                <a:sym typeface="Nunito"/>
              </a:rPr>
              <a:t>división</a:t>
            </a:r>
            <a:r>
              <a:rPr lang="es-419" sz="1000">
                <a:solidFill>
                  <a:srgbClr val="EFEFEF"/>
                </a:solidFill>
                <a:latin typeface="Nunito"/>
                <a:ea typeface="Nunito"/>
                <a:cs typeface="Nunito"/>
                <a:sym typeface="Nunito"/>
              </a:rPr>
              <a:t> que los jugadores puedan alcanzar, creemos que el factor de mayor influencia </a:t>
            </a:r>
            <a:r>
              <a:rPr lang="es-419" sz="1000">
                <a:solidFill>
                  <a:srgbClr val="EFEFEF"/>
                </a:solidFill>
                <a:latin typeface="Nunito"/>
                <a:ea typeface="Nunito"/>
                <a:cs typeface="Nunito"/>
                <a:sym typeface="Nunito"/>
              </a:rPr>
              <a:t>sería</a:t>
            </a:r>
            <a:r>
              <a:rPr lang="es-419" sz="1000">
                <a:solidFill>
                  <a:srgbClr val="EFEFEF"/>
                </a:solidFill>
                <a:latin typeface="Nunito"/>
                <a:ea typeface="Nunito"/>
                <a:cs typeface="Nunito"/>
                <a:sym typeface="Nunito"/>
              </a:rPr>
              <a:t> la </a:t>
            </a:r>
            <a:r>
              <a:rPr lang="es-419" sz="1000">
                <a:solidFill>
                  <a:srgbClr val="EFEFEF"/>
                </a:solidFill>
                <a:latin typeface="Nunito"/>
                <a:ea typeface="Nunito"/>
                <a:cs typeface="Nunito"/>
                <a:sym typeface="Nunito"/>
              </a:rPr>
              <a:t>comprensión</a:t>
            </a:r>
            <a:r>
              <a:rPr lang="es-419" sz="1000">
                <a:solidFill>
                  <a:srgbClr val="EFEFEF"/>
                </a:solidFill>
                <a:latin typeface="Nunito"/>
                <a:ea typeface="Nunito"/>
                <a:cs typeface="Nunito"/>
                <a:sym typeface="Nunito"/>
              </a:rPr>
              <a:t> del juego y la estrategia, los cuales no </a:t>
            </a:r>
            <a:r>
              <a:rPr lang="es-419" sz="1000">
                <a:solidFill>
                  <a:srgbClr val="EFEFEF"/>
                </a:solidFill>
                <a:latin typeface="Nunito"/>
                <a:ea typeface="Nunito"/>
                <a:cs typeface="Nunito"/>
                <a:sym typeface="Nunito"/>
              </a:rPr>
              <a:t>están</a:t>
            </a:r>
            <a:r>
              <a:rPr lang="es-419" sz="1000">
                <a:solidFill>
                  <a:srgbClr val="EFEFEF"/>
                </a:solidFill>
                <a:latin typeface="Nunito"/>
                <a:ea typeface="Nunito"/>
                <a:cs typeface="Nunito"/>
                <a:sym typeface="Nunito"/>
              </a:rPr>
              <a:t> contemplados en el </a:t>
            </a:r>
            <a:r>
              <a:rPr lang="es-419" sz="1000">
                <a:solidFill>
                  <a:srgbClr val="EFEFEF"/>
                </a:solidFill>
                <a:latin typeface="Nunito"/>
                <a:ea typeface="Nunito"/>
                <a:cs typeface="Nunito"/>
                <a:sym typeface="Nunito"/>
              </a:rPr>
              <a:t>análisis</a:t>
            </a:r>
            <a:r>
              <a:rPr lang="es-419" sz="1000">
                <a:solidFill>
                  <a:srgbClr val="EFEFEF"/>
                </a:solidFill>
                <a:latin typeface="Nunito"/>
                <a:ea typeface="Nunito"/>
                <a:cs typeface="Nunito"/>
                <a:sym typeface="Nunito"/>
              </a:rPr>
              <a:t> que solo contempla factores de indole tecnico.</a:t>
            </a:r>
            <a:endParaRPr sz="1000">
              <a:solidFill>
                <a:srgbClr val="EFEFEF"/>
              </a:solidFill>
              <a:latin typeface="Nunito"/>
              <a:ea typeface="Nunito"/>
              <a:cs typeface="Nunito"/>
              <a:sym typeface="Nunito"/>
            </a:endParaRPr>
          </a:p>
        </p:txBody>
      </p:sp>
      <p:sp>
        <p:nvSpPr>
          <p:cNvPr id="125" name="Google Shape;125;p20"/>
          <p:cNvSpPr txBox="1"/>
          <p:nvPr/>
        </p:nvSpPr>
        <p:spPr>
          <a:xfrm>
            <a:off x="5029300" y="1494300"/>
            <a:ext cx="274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000">
                <a:solidFill>
                  <a:srgbClr val="CFE2F3"/>
                </a:solidFill>
                <a:latin typeface="Nunito"/>
                <a:ea typeface="Nunito"/>
                <a:cs typeface="Nunito"/>
                <a:sym typeface="Nunito"/>
              </a:rPr>
              <a:t>Preguntas </a:t>
            </a:r>
            <a:r>
              <a:rPr b="1" lang="es-419" sz="2000">
                <a:solidFill>
                  <a:srgbClr val="CFE2F3"/>
                </a:solidFill>
                <a:latin typeface="Nunito"/>
                <a:ea typeface="Nunito"/>
                <a:cs typeface="Nunito"/>
                <a:sym typeface="Nunito"/>
              </a:rPr>
              <a:t>principales</a:t>
            </a:r>
            <a:endParaRPr sz="2000"/>
          </a:p>
        </p:txBody>
      </p:sp>
      <p:sp>
        <p:nvSpPr>
          <p:cNvPr id="126" name="Google Shape;126;p20"/>
          <p:cNvSpPr txBox="1"/>
          <p:nvPr/>
        </p:nvSpPr>
        <p:spPr>
          <a:xfrm>
            <a:off x="5029300" y="1986900"/>
            <a:ext cx="334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FEFEF"/>
                </a:solidFill>
                <a:latin typeface="Nunito"/>
                <a:ea typeface="Nunito"/>
                <a:cs typeface="Nunito"/>
                <a:sym typeface="Nunito"/>
              </a:rPr>
              <a:t>- ¿Hay</a:t>
            </a:r>
            <a:r>
              <a:rPr lang="es-419" sz="1000">
                <a:solidFill>
                  <a:srgbClr val="EFEFEF"/>
                </a:solidFill>
                <a:latin typeface="Nunito"/>
                <a:ea typeface="Nunito"/>
                <a:cs typeface="Nunito"/>
                <a:sym typeface="Nunito"/>
              </a:rPr>
              <a:t> factores que </a:t>
            </a:r>
            <a:r>
              <a:rPr lang="es-419" sz="1000">
                <a:solidFill>
                  <a:srgbClr val="EFEFEF"/>
                </a:solidFill>
                <a:latin typeface="Nunito"/>
                <a:ea typeface="Nunito"/>
                <a:cs typeface="Nunito"/>
                <a:sym typeface="Nunito"/>
              </a:rPr>
              <a:t>influyen</a:t>
            </a:r>
            <a:r>
              <a:rPr lang="es-419" sz="1000">
                <a:solidFill>
                  <a:srgbClr val="EFEFEF"/>
                </a:solidFill>
                <a:latin typeface="Nunito"/>
                <a:ea typeface="Nunito"/>
                <a:cs typeface="Nunito"/>
                <a:sym typeface="Nunito"/>
              </a:rPr>
              <a:t> </a:t>
            </a:r>
            <a:r>
              <a:rPr lang="es-419" sz="1000">
                <a:solidFill>
                  <a:srgbClr val="EFEFEF"/>
                </a:solidFill>
                <a:latin typeface="Nunito"/>
                <a:ea typeface="Nunito"/>
                <a:cs typeface="Nunito"/>
                <a:sym typeface="Nunito"/>
              </a:rPr>
              <a:t>más</a:t>
            </a:r>
            <a:r>
              <a:rPr lang="es-419" sz="1000">
                <a:solidFill>
                  <a:srgbClr val="EFEFEF"/>
                </a:solidFill>
                <a:latin typeface="Nunito"/>
                <a:ea typeface="Nunito"/>
                <a:cs typeface="Nunito"/>
                <a:sym typeface="Nunito"/>
              </a:rPr>
              <a:t> que otros?</a:t>
            </a:r>
            <a:endParaRPr sz="1000">
              <a:solidFill>
                <a:srgbClr val="EFEFEF"/>
              </a:solidFill>
              <a:latin typeface="Nunito"/>
              <a:ea typeface="Nunito"/>
              <a:cs typeface="Nunito"/>
              <a:sym typeface="Nunito"/>
            </a:endParaRPr>
          </a:p>
          <a:p>
            <a:pPr indent="0" lvl="0" marL="0" rtl="0" algn="l">
              <a:spcBef>
                <a:spcPts val="0"/>
              </a:spcBef>
              <a:spcAft>
                <a:spcPts val="0"/>
              </a:spcAft>
              <a:buNone/>
            </a:pPr>
            <a:r>
              <a:rPr lang="es-419" sz="1000">
                <a:solidFill>
                  <a:srgbClr val="EFEFEF"/>
                </a:solidFill>
                <a:latin typeface="Nunito"/>
                <a:ea typeface="Nunito"/>
                <a:cs typeface="Nunito"/>
                <a:sym typeface="Nunito"/>
              </a:rPr>
              <a:t>- ¿Cuáles</a:t>
            </a:r>
            <a:r>
              <a:rPr lang="es-419" sz="1000">
                <a:solidFill>
                  <a:srgbClr val="EFEFEF"/>
                </a:solidFill>
                <a:latin typeface="Nunito"/>
                <a:ea typeface="Nunito"/>
                <a:cs typeface="Nunito"/>
                <a:sym typeface="Nunito"/>
              </a:rPr>
              <a:t> son estos factores?</a:t>
            </a:r>
            <a:endParaRPr sz="1000">
              <a:solidFill>
                <a:srgbClr val="EFEFEF"/>
              </a:solidFill>
              <a:latin typeface="Nunito"/>
              <a:ea typeface="Nunito"/>
              <a:cs typeface="Nunito"/>
              <a:sym typeface="Nunito"/>
            </a:endParaRPr>
          </a:p>
          <a:p>
            <a:pPr indent="0" lvl="0" marL="0" rtl="0" algn="l">
              <a:spcBef>
                <a:spcPts val="0"/>
              </a:spcBef>
              <a:spcAft>
                <a:spcPts val="0"/>
              </a:spcAft>
              <a:buNone/>
            </a:pPr>
            <a:r>
              <a:rPr lang="es-419" sz="1000">
                <a:solidFill>
                  <a:srgbClr val="EFEFEF"/>
                </a:solidFill>
                <a:latin typeface="Nunito"/>
                <a:ea typeface="Nunito"/>
                <a:cs typeface="Nunito"/>
                <a:sym typeface="Nunito"/>
              </a:rPr>
              <a:t>- ¿El </a:t>
            </a:r>
            <a:r>
              <a:rPr lang="es-419" sz="1000">
                <a:solidFill>
                  <a:srgbClr val="EFEFEF"/>
                </a:solidFill>
                <a:latin typeface="Nunito"/>
                <a:ea typeface="Nunito"/>
                <a:cs typeface="Nunito"/>
                <a:sym typeface="Nunito"/>
              </a:rPr>
              <a:t>dataset es</a:t>
            </a:r>
            <a:r>
              <a:rPr lang="es-419" sz="1000">
                <a:solidFill>
                  <a:srgbClr val="EFEFEF"/>
                </a:solidFill>
                <a:latin typeface="Nunito"/>
                <a:ea typeface="Nunito"/>
                <a:cs typeface="Nunito"/>
                <a:sym typeface="Nunito"/>
              </a:rPr>
              <a:t> representativo de la realidad?</a:t>
            </a:r>
            <a:endParaRPr sz="1000">
              <a:solidFill>
                <a:srgbClr val="EFEFEF"/>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p:nvPr/>
        </p:nvSpPr>
        <p:spPr>
          <a:xfrm>
            <a:off x="0" y="0"/>
            <a:ext cx="9144000" cy="5143500"/>
          </a:xfrm>
          <a:prstGeom prst="rect">
            <a:avLst/>
          </a:prstGeom>
          <a:solidFill>
            <a:srgbClr val="041E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ph type="ctrTitle"/>
          </p:nvPr>
        </p:nvSpPr>
        <p:spPr>
          <a:xfrm>
            <a:off x="2616300" y="1162025"/>
            <a:ext cx="3911400" cy="95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419" sz="3000">
                <a:solidFill>
                  <a:srgbClr val="CFE2F3"/>
                </a:solidFill>
                <a:latin typeface="Nunito"/>
                <a:ea typeface="Nunito"/>
                <a:cs typeface="Nunito"/>
                <a:sym typeface="Nunito"/>
              </a:rPr>
              <a:t>Proceso de </a:t>
            </a:r>
            <a:r>
              <a:rPr b="1" lang="es-419" sz="3000">
                <a:solidFill>
                  <a:srgbClr val="CFE2F3"/>
                </a:solidFill>
                <a:latin typeface="Nunito"/>
                <a:ea typeface="Nunito"/>
                <a:cs typeface="Nunito"/>
                <a:sym typeface="Nunito"/>
              </a:rPr>
              <a:t>análisis</a:t>
            </a:r>
            <a:r>
              <a:rPr b="1" lang="es-419" sz="3000">
                <a:solidFill>
                  <a:srgbClr val="CFE2F3"/>
                </a:solidFill>
                <a:latin typeface="Nunito"/>
                <a:ea typeface="Nunito"/>
                <a:cs typeface="Nunito"/>
                <a:sym typeface="Nunito"/>
              </a:rPr>
              <a:t> exploratorio</a:t>
            </a:r>
            <a:endParaRPr sz="3000"/>
          </a:p>
        </p:txBody>
      </p:sp>
      <p:pic>
        <p:nvPicPr>
          <p:cNvPr id="133" name="Google Shape;133;p21"/>
          <p:cNvPicPr preferRelativeResize="0"/>
          <p:nvPr/>
        </p:nvPicPr>
        <p:blipFill>
          <a:blip r:embed="rId3">
            <a:alphaModFix/>
          </a:blip>
          <a:stretch>
            <a:fillRect/>
          </a:stretch>
        </p:blipFill>
        <p:spPr>
          <a:xfrm>
            <a:off x="0" y="3045500"/>
            <a:ext cx="9144001" cy="3248536"/>
          </a:xfrm>
          <a:prstGeom prst="rect">
            <a:avLst/>
          </a:prstGeom>
          <a:noFill/>
          <a:ln>
            <a:noFill/>
          </a:ln>
        </p:spPr>
      </p:pic>
      <p:sp>
        <p:nvSpPr>
          <p:cNvPr id="134" name="Google Shape;134;p21"/>
          <p:cNvSpPr/>
          <p:nvPr/>
        </p:nvSpPr>
        <p:spPr>
          <a:xfrm>
            <a:off x="0" y="2774800"/>
            <a:ext cx="9144000" cy="2517600"/>
          </a:xfrm>
          <a:prstGeom prst="rect">
            <a:avLst/>
          </a:prstGeom>
          <a:gradFill>
            <a:gsLst>
              <a:gs pos="0">
                <a:srgbClr val="FFFFFF">
                  <a:alpha val="0"/>
                </a:srgbClr>
              </a:gs>
              <a:gs pos="93000">
                <a:srgbClr val="041E39"/>
              </a:gs>
              <a:gs pos="100000">
                <a:srgbClr val="041E3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