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Source Code Pro"/>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SourceCodePr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8" Type="http://schemas.openxmlformats.org/officeDocument/2006/relationships/font" Target="fonts/Oswald-regular.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9efca9f0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9efca9f0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2a17c537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2a17c537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9efca9f0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9efca9f0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9efca9f0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9efca9f0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2a17c537a_2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2a17c537a_2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9efca9f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9efca9f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9efca9f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9efca9f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9efca9f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9efca9f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9efca9f0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9efca9f0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9efca9f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9efca9f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9efca9f0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9efca9f0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9efca9f0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9efca9f0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9efca9f0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9efca9f0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torage.googleapis.com/google-code-archive-downloads/v2/code.google.com/json-simple/json-simple-1.1.1.ja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PT"/>
              <a:t>AIAD - FEUP</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PT"/>
              <a:t>Projeto 1</a:t>
            </a:r>
            <a:endParaRPr/>
          </a:p>
          <a:p>
            <a:pPr indent="0" lvl="0" marL="0" rtl="0" algn="ctr">
              <a:spcBef>
                <a:spcPts val="0"/>
              </a:spcBef>
              <a:spcAft>
                <a:spcPts val="0"/>
              </a:spcAft>
              <a:buNone/>
            </a:pPr>
            <a:r>
              <a:rPr lang="pt-PT"/>
              <a:t>Negotiation</a:t>
            </a:r>
            <a:r>
              <a:rPr lang="pt-PT"/>
              <a:t>-Based Meeting Scheduling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solidFill>
                  <a:srgbClr val="000000"/>
                </a:solidFill>
                <a:highlight>
                  <a:srgbClr val="FFFFFF"/>
                </a:highlight>
              </a:rPr>
              <a:t>Exemplos detalhados de execução</a:t>
            </a:r>
            <a:endParaRPr>
              <a:solidFill>
                <a:srgbClr val="000000"/>
              </a:solidFill>
            </a:endParaRPr>
          </a:p>
        </p:txBody>
      </p:sp>
      <p:sp>
        <p:nvSpPr>
          <p:cNvPr id="119" name="Google Shape;119;p22"/>
          <p:cNvSpPr txBox="1"/>
          <p:nvPr>
            <p:ph idx="1" type="body"/>
          </p:nvPr>
        </p:nvSpPr>
        <p:spPr>
          <a:xfrm>
            <a:off x="5040950" y="2377875"/>
            <a:ext cx="4696500" cy="110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PT" sz="1200">
                <a:latin typeface="Roboto"/>
                <a:ea typeface="Roboto"/>
                <a:cs typeface="Roboto"/>
                <a:sym typeface="Roboto"/>
              </a:rPr>
              <a:t>Scheduler (left), Employee 1 (above) and 2 (below) logs</a:t>
            </a:r>
            <a:endParaRPr sz="1200">
              <a:latin typeface="Roboto"/>
              <a:ea typeface="Roboto"/>
              <a:cs typeface="Roboto"/>
              <a:sym typeface="Roboto"/>
            </a:endParaRPr>
          </a:p>
        </p:txBody>
      </p:sp>
      <p:pic>
        <p:nvPicPr>
          <p:cNvPr id="120" name="Google Shape;120;p22"/>
          <p:cNvPicPr preferRelativeResize="0"/>
          <p:nvPr/>
        </p:nvPicPr>
        <p:blipFill>
          <a:blip r:embed="rId3">
            <a:alphaModFix/>
          </a:blip>
          <a:stretch>
            <a:fillRect/>
          </a:stretch>
        </p:blipFill>
        <p:spPr>
          <a:xfrm>
            <a:off x="5094700" y="109200"/>
            <a:ext cx="3994925" cy="2349775"/>
          </a:xfrm>
          <a:prstGeom prst="rect">
            <a:avLst/>
          </a:prstGeom>
          <a:noFill/>
          <a:ln>
            <a:noFill/>
          </a:ln>
        </p:spPr>
      </p:pic>
      <p:pic>
        <p:nvPicPr>
          <p:cNvPr id="121" name="Google Shape;121;p22"/>
          <p:cNvPicPr preferRelativeResize="0"/>
          <p:nvPr/>
        </p:nvPicPr>
        <p:blipFill>
          <a:blip r:embed="rId4">
            <a:alphaModFix/>
          </a:blip>
          <a:stretch>
            <a:fillRect/>
          </a:stretch>
        </p:blipFill>
        <p:spPr>
          <a:xfrm>
            <a:off x="5094700" y="2704300"/>
            <a:ext cx="3994924" cy="2293280"/>
          </a:xfrm>
          <a:prstGeom prst="rect">
            <a:avLst/>
          </a:prstGeom>
          <a:noFill/>
          <a:ln>
            <a:noFill/>
          </a:ln>
        </p:spPr>
      </p:pic>
      <p:pic>
        <p:nvPicPr>
          <p:cNvPr id="122" name="Google Shape;122;p22"/>
          <p:cNvPicPr preferRelativeResize="0"/>
          <p:nvPr/>
        </p:nvPicPr>
        <p:blipFill>
          <a:blip r:embed="rId5">
            <a:alphaModFix/>
          </a:blip>
          <a:stretch>
            <a:fillRect/>
          </a:stretch>
        </p:blipFill>
        <p:spPr>
          <a:xfrm>
            <a:off x="311700" y="1039975"/>
            <a:ext cx="4293651" cy="395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solidFill>
                  <a:srgbClr val="000000"/>
                </a:solidFill>
              </a:rPr>
              <a:t>Exemplos detalhados de execução (cont.)</a:t>
            </a:r>
            <a:endParaRPr>
              <a:solidFill>
                <a:srgbClr val="000000"/>
              </a:solidFill>
            </a:endParaRPr>
          </a:p>
        </p:txBody>
      </p:sp>
      <p:sp>
        <p:nvSpPr>
          <p:cNvPr id="128" name="Google Shape;128;p23"/>
          <p:cNvSpPr txBox="1"/>
          <p:nvPr>
            <p:ph idx="1" type="body"/>
          </p:nvPr>
        </p:nvSpPr>
        <p:spPr>
          <a:xfrm>
            <a:off x="5178925" y="1156200"/>
            <a:ext cx="2061600" cy="37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200">
                <a:latin typeface="Roboto"/>
                <a:ea typeface="Roboto"/>
                <a:cs typeface="Roboto"/>
                <a:sym typeface="Roboto"/>
              </a:rPr>
              <a:t>Meeting json (top left), Group json (bottom left), Employee json (center left), Results json (right).</a:t>
            </a:r>
            <a:endParaRPr sz="1200">
              <a:latin typeface="Roboto"/>
              <a:ea typeface="Roboto"/>
              <a:cs typeface="Roboto"/>
              <a:sym typeface="Roboto"/>
            </a:endParaRPr>
          </a:p>
          <a:p>
            <a:pPr indent="0" lvl="0" marL="0" rtl="0" algn="l">
              <a:spcBef>
                <a:spcPts val="1600"/>
              </a:spcBef>
              <a:spcAft>
                <a:spcPts val="1600"/>
              </a:spcAft>
              <a:buNone/>
            </a:pPr>
            <a:r>
              <a:rPr lang="pt-PT" sz="1200">
                <a:latin typeface="Roboto"/>
                <a:ea typeface="Roboto"/>
                <a:cs typeface="Roboto"/>
                <a:sym typeface="Roboto"/>
              </a:rPr>
              <a:t>The log for Employee 3 was omitted on the previous slide, as it did not take part in the meeting schedule decision.</a:t>
            </a:r>
            <a:endParaRPr sz="1200">
              <a:latin typeface="Roboto"/>
              <a:ea typeface="Roboto"/>
              <a:cs typeface="Roboto"/>
              <a:sym typeface="Roboto"/>
            </a:endParaRPr>
          </a:p>
        </p:txBody>
      </p:sp>
      <p:pic>
        <p:nvPicPr>
          <p:cNvPr id="129" name="Google Shape;129;p23"/>
          <p:cNvPicPr preferRelativeResize="0"/>
          <p:nvPr/>
        </p:nvPicPr>
        <p:blipFill>
          <a:blip r:embed="rId3">
            <a:alphaModFix/>
          </a:blip>
          <a:stretch>
            <a:fillRect/>
          </a:stretch>
        </p:blipFill>
        <p:spPr>
          <a:xfrm>
            <a:off x="325750" y="1106000"/>
            <a:ext cx="1126625" cy="1700265"/>
          </a:xfrm>
          <a:prstGeom prst="rect">
            <a:avLst/>
          </a:prstGeom>
          <a:noFill/>
          <a:ln>
            <a:noFill/>
          </a:ln>
        </p:spPr>
      </p:pic>
      <p:pic>
        <p:nvPicPr>
          <p:cNvPr id="130" name="Google Shape;130;p23"/>
          <p:cNvPicPr preferRelativeResize="0"/>
          <p:nvPr/>
        </p:nvPicPr>
        <p:blipFill>
          <a:blip r:embed="rId4">
            <a:alphaModFix/>
          </a:blip>
          <a:stretch>
            <a:fillRect/>
          </a:stretch>
        </p:blipFill>
        <p:spPr>
          <a:xfrm>
            <a:off x="297662" y="2949950"/>
            <a:ext cx="1154700" cy="2082703"/>
          </a:xfrm>
          <a:prstGeom prst="rect">
            <a:avLst/>
          </a:prstGeom>
          <a:noFill/>
          <a:ln>
            <a:noFill/>
          </a:ln>
        </p:spPr>
      </p:pic>
      <p:pic>
        <p:nvPicPr>
          <p:cNvPr id="131" name="Google Shape;131;p23"/>
          <p:cNvPicPr preferRelativeResize="0"/>
          <p:nvPr/>
        </p:nvPicPr>
        <p:blipFill>
          <a:blip r:embed="rId5">
            <a:alphaModFix/>
          </a:blip>
          <a:stretch>
            <a:fillRect/>
          </a:stretch>
        </p:blipFill>
        <p:spPr>
          <a:xfrm>
            <a:off x="1612650" y="980888"/>
            <a:ext cx="1124678" cy="4081425"/>
          </a:xfrm>
          <a:prstGeom prst="rect">
            <a:avLst/>
          </a:prstGeom>
          <a:noFill/>
          <a:ln>
            <a:noFill/>
          </a:ln>
        </p:spPr>
      </p:pic>
      <p:pic>
        <p:nvPicPr>
          <p:cNvPr id="132" name="Google Shape;132;p23"/>
          <p:cNvPicPr preferRelativeResize="0"/>
          <p:nvPr/>
        </p:nvPicPr>
        <p:blipFill>
          <a:blip r:embed="rId6">
            <a:alphaModFix/>
          </a:blip>
          <a:stretch>
            <a:fillRect/>
          </a:stretch>
        </p:blipFill>
        <p:spPr>
          <a:xfrm>
            <a:off x="2737328" y="980888"/>
            <a:ext cx="1154696" cy="4081424"/>
          </a:xfrm>
          <a:prstGeom prst="rect">
            <a:avLst/>
          </a:prstGeom>
          <a:noFill/>
          <a:ln>
            <a:noFill/>
          </a:ln>
        </p:spPr>
      </p:pic>
      <p:pic>
        <p:nvPicPr>
          <p:cNvPr id="133" name="Google Shape;133;p23"/>
          <p:cNvPicPr preferRelativeResize="0"/>
          <p:nvPr/>
        </p:nvPicPr>
        <p:blipFill>
          <a:blip r:embed="rId7">
            <a:alphaModFix/>
          </a:blip>
          <a:stretch>
            <a:fillRect/>
          </a:stretch>
        </p:blipFill>
        <p:spPr>
          <a:xfrm>
            <a:off x="3892020" y="980888"/>
            <a:ext cx="1126630" cy="4081425"/>
          </a:xfrm>
          <a:prstGeom prst="rect">
            <a:avLst/>
          </a:prstGeom>
          <a:noFill/>
          <a:ln>
            <a:noFill/>
          </a:ln>
        </p:spPr>
      </p:pic>
      <p:pic>
        <p:nvPicPr>
          <p:cNvPr id="134" name="Google Shape;134;p23"/>
          <p:cNvPicPr preferRelativeResize="0"/>
          <p:nvPr/>
        </p:nvPicPr>
        <p:blipFill>
          <a:blip r:embed="rId8">
            <a:alphaModFix/>
          </a:blip>
          <a:stretch>
            <a:fillRect/>
          </a:stretch>
        </p:blipFill>
        <p:spPr>
          <a:xfrm>
            <a:off x="7588325" y="169850"/>
            <a:ext cx="1243975" cy="4803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solidFill>
                  <a:srgbClr val="000000"/>
                </a:solidFill>
                <a:highlight>
                  <a:srgbClr val="FFFFFF"/>
                </a:highlight>
              </a:rPr>
              <a:t>Classes Implementadas</a:t>
            </a:r>
            <a:endParaRPr>
              <a:solidFill>
                <a:srgbClr val="000000"/>
              </a:solidFill>
            </a:endParaRPr>
          </a:p>
        </p:txBody>
      </p:sp>
      <p:sp>
        <p:nvSpPr>
          <p:cNvPr id="140" name="Google Shape;140;p24"/>
          <p:cNvSpPr txBox="1"/>
          <p:nvPr>
            <p:ph idx="1" type="body"/>
          </p:nvPr>
        </p:nvSpPr>
        <p:spPr>
          <a:xfrm>
            <a:off x="311700" y="1468825"/>
            <a:ext cx="4176600" cy="35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200">
                <a:latin typeface="Roboto"/>
                <a:ea typeface="Roboto"/>
                <a:cs typeface="Roboto"/>
                <a:sym typeface="Roboto"/>
              </a:rPr>
              <a:t>Agentes: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PT" sz="1200">
                <a:latin typeface="Roboto"/>
                <a:ea typeface="Roboto"/>
                <a:cs typeface="Roboto"/>
                <a:sym typeface="Roboto"/>
              </a:rPr>
              <a:t>Scheduler;</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PT" sz="1200">
                <a:latin typeface="Roboto"/>
                <a:ea typeface="Roboto"/>
                <a:cs typeface="Roboto"/>
                <a:sym typeface="Roboto"/>
              </a:rPr>
              <a:t>Employee.</a:t>
            </a:r>
            <a:endParaRPr sz="1200">
              <a:latin typeface="Roboto"/>
              <a:ea typeface="Roboto"/>
              <a:cs typeface="Roboto"/>
              <a:sym typeface="Roboto"/>
            </a:endParaRPr>
          </a:p>
          <a:p>
            <a:pPr indent="0" lvl="0" marL="0" rtl="0" algn="l">
              <a:spcBef>
                <a:spcPts val="1000"/>
              </a:spcBef>
              <a:spcAft>
                <a:spcPts val="0"/>
              </a:spcAft>
              <a:buNone/>
            </a:pPr>
            <a:r>
              <a:rPr lang="pt-PT" sz="1200">
                <a:latin typeface="Roboto"/>
                <a:ea typeface="Roboto"/>
                <a:cs typeface="Roboto"/>
                <a:sym typeface="Roboto"/>
              </a:rPr>
              <a:t>Behaviours: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PT" sz="1200">
                <a:latin typeface="Roboto"/>
                <a:ea typeface="Roboto"/>
                <a:cs typeface="Roboto"/>
                <a:sym typeface="Roboto"/>
              </a:rPr>
              <a:t>Scheduler:</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pt-PT" sz="1200">
                <a:latin typeface="Roboto"/>
                <a:ea typeface="Roboto"/>
                <a:cs typeface="Roboto"/>
                <a:sym typeface="Roboto"/>
              </a:rPr>
              <a:t>SchedulerBehaviour;</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pt-PT" sz="1200">
                <a:latin typeface="Roboto"/>
                <a:ea typeface="Roboto"/>
                <a:cs typeface="Roboto"/>
                <a:sym typeface="Roboto"/>
              </a:rPr>
              <a:t>ReceiveEmployeeIDsBehaviour;</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pt-PT" sz="1200">
                <a:latin typeface="Roboto"/>
                <a:ea typeface="Roboto"/>
                <a:cs typeface="Roboto"/>
                <a:sym typeface="Roboto"/>
              </a:rPr>
              <a:t>RequestEmployeeIDsBehaviour;</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pt-PT" sz="1200">
                <a:latin typeface="Roboto"/>
                <a:ea typeface="Roboto"/>
                <a:cs typeface="Roboto"/>
                <a:sym typeface="Roboto"/>
              </a:rPr>
              <a:t>SaveResultsBehaviour;</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pt-PT" sz="1200">
                <a:latin typeface="Roboto"/>
                <a:ea typeface="Roboto"/>
                <a:cs typeface="Roboto"/>
                <a:sym typeface="Roboto"/>
              </a:rPr>
              <a:t>SchedulerContractNetInitiatorBehaviour.</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PT" sz="1200">
                <a:latin typeface="Roboto"/>
                <a:ea typeface="Roboto"/>
                <a:cs typeface="Roboto"/>
                <a:sym typeface="Roboto"/>
              </a:rPr>
              <a:t>Employee:</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pt-PT" sz="1200">
                <a:latin typeface="Roboto"/>
                <a:ea typeface="Roboto"/>
                <a:cs typeface="Roboto"/>
                <a:sym typeface="Roboto"/>
              </a:rPr>
              <a:t>EmployeeBehaviour;</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pt-PT" sz="1200">
                <a:latin typeface="Roboto"/>
                <a:ea typeface="Roboto"/>
                <a:cs typeface="Roboto"/>
                <a:sym typeface="Roboto"/>
              </a:rPr>
              <a:t>EmployeeContractNetResponderBehaviour;</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pt-PT" sz="1200">
                <a:latin typeface="Roboto"/>
                <a:ea typeface="Roboto"/>
                <a:cs typeface="Roboto"/>
                <a:sym typeface="Roboto"/>
              </a:rPr>
              <a:t>EmployeeResponderDispatcherBehaviour;</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pt-PT" sz="1200">
                <a:latin typeface="Roboto"/>
                <a:ea typeface="Roboto"/>
                <a:cs typeface="Roboto"/>
                <a:sym typeface="Roboto"/>
              </a:rPr>
              <a:t>EmployeeSendIDBehaviour.</a:t>
            </a:r>
            <a:endParaRPr sz="1200">
              <a:latin typeface="Roboto"/>
              <a:ea typeface="Roboto"/>
              <a:cs typeface="Roboto"/>
              <a:sym typeface="Roboto"/>
            </a:endParaRPr>
          </a:p>
          <a:p>
            <a:pPr indent="0" lvl="0" marL="0" rtl="0" algn="l">
              <a:spcBef>
                <a:spcPts val="0"/>
              </a:spcBef>
              <a:spcAft>
                <a:spcPts val="1600"/>
              </a:spcAft>
              <a:buNone/>
            </a:pPr>
            <a:r>
              <a:t/>
            </a:r>
            <a:endParaRPr sz="1200">
              <a:latin typeface="Roboto"/>
              <a:ea typeface="Roboto"/>
              <a:cs typeface="Roboto"/>
              <a:sym typeface="Roboto"/>
            </a:endParaRPr>
          </a:p>
        </p:txBody>
      </p:sp>
      <p:sp>
        <p:nvSpPr>
          <p:cNvPr id="141" name="Google Shape;141;p24"/>
          <p:cNvSpPr txBox="1"/>
          <p:nvPr>
            <p:ph idx="1" type="body"/>
          </p:nvPr>
        </p:nvSpPr>
        <p:spPr>
          <a:xfrm>
            <a:off x="4840125" y="1468825"/>
            <a:ext cx="4176600" cy="35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200">
                <a:latin typeface="Roboto"/>
                <a:ea typeface="Roboto"/>
                <a:cs typeface="Roboto"/>
                <a:sym typeface="Roboto"/>
              </a:rPr>
              <a:t>Data</a:t>
            </a:r>
            <a:r>
              <a:rPr lang="pt-PT" sz="1200">
                <a:latin typeface="Roboto"/>
                <a:ea typeface="Roboto"/>
                <a:cs typeface="Roboto"/>
                <a:sym typeface="Roboto"/>
              </a:rPr>
              <a:t>:</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PT" sz="1200">
                <a:latin typeface="Roboto"/>
                <a:ea typeface="Roboto"/>
                <a:cs typeface="Roboto"/>
                <a:sym typeface="Roboto"/>
              </a:rPr>
              <a:t>Group;</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PT" sz="1200">
                <a:latin typeface="Roboto"/>
                <a:ea typeface="Roboto"/>
                <a:cs typeface="Roboto"/>
                <a:sym typeface="Roboto"/>
              </a:rPr>
              <a:t>Macros;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PT" sz="1200">
                <a:latin typeface="Roboto"/>
                <a:ea typeface="Roboto"/>
                <a:cs typeface="Roboto"/>
                <a:sym typeface="Roboto"/>
              </a:rPr>
              <a:t>Meeting;</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PT" sz="1200">
                <a:latin typeface="Roboto"/>
                <a:ea typeface="Roboto"/>
                <a:cs typeface="Roboto"/>
                <a:sym typeface="Roboto"/>
              </a:rPr>
              <a:t>MessageContent;</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PT" sz="1200">
                <a:latin typeface="Roboto"/>
                <a:ea typeface="Roboto"/>
                <a:cs typeface="Roboto"/>
                <a:sym typeface="Roboto"/>
              </a:rPr>
              <a:t>Timeslot;</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PT" sz="1200">
                <a:latin typeface="Roboto"/>
                <a:ea typeface="Roboto"/>
                <a:cs typeface="Roboto"/>
                <a:sym typeface="Roboto"/>
              </a:rPr>
              <a:t>TSPair.</a:t>
            </a:r>
            <a:endParaRPr sz="1200">
              <a:latin typeface="Roboto"/>
              <a:ea typeface="Roboto"/>
              <a:cs typeface="Roboto"/>
              <a:sym typeface="Roboto"/>
            </a:endParaRPr>
          </a:p>
          <a:p>
            <a:pPr indent="0" lvl="0" marL="0" rtl="0" algn="l">
              <a:spcBef>
                <a:spcPts val="1000"/>
              </a:spcBef>
              <a:spcAft>
                <a:spcPts val="0"/>
              </a:spcAft>
              <a:buNone/>
            </a:pPr>
            <a:r>
              <a:rPr lang="pt-PT" sz="1200">
                <a:latin typeface="Roboto"/>
                <a:ea typeface="Roboto"/>
                <a:cs typeface="Roboto"/>
                <a:sym typeface="Roboto"/>
              </a:rPr>
              <a:t>Logger: MyLogger.</a:t>
            </a:r>
            <a:endParaRPr sz="1200">
              <a:latin typeface="Roboto"/>
              <a:ea typeface="Roboto"/>
              <a:cs typeface="Roboto"/>
              <a:sym typeface="Roboto"/>
            </a:endParaRPr>
          </a:p>
          <a:p>
            <a:pPr indent="0" lvl="0" marL="0" rtl="0" algn="l">
              <a:spcBef>
                <a:spcPts val="1000"/>
              </a:spcBef>
              <a:spcAft>
                <a:spcPts val="0"/>
              </a:spcAft>
              <a:buNone/>
            </a:pPr>
            <a:r>
              <a:rPr lang="pt-PT" sz="1200">
                <a:latin typeface="Roboto"/>
                <a:ea typeface="Roboto"/>
                <a:cs typeface="Roboto"/>
                <a:sym typeface="Roboto"/>
              </a:rPr>
              <a:t>Parsers: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PT" sz="1200">
                <a:latin typeface="Roboto"/>
                <a:ea typeface="Roboto"/>
                <a:cs typeface="Roboto"/>
                <a:sym typeface="Roboto"/>
              </a:rPr>
              <a:t>EmployeeParser;</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PT" sz="1200">
                <a:latin typeface="Roboto"/>
                <a:ea typeface="Roboto"/>
                <a:cs typeface="Roboto"/>
                <a:sym typeface="Roboto"/>
              </a:rPr>
              <a:t>GroupParser;</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PT" sz="1200">
                <a:latin typeface="Roboto"/>
                <a:ea typeface="Roboto"/>
                <a:cs typeface="Roboto"/>
                <a:sym typeface="Roboto"/>
              </a:rPr>
              <a:t>MeetingParser.</a:t>
            </a:r>
            <a:endParaRPr sz="1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t>Outras Observações</a:t>
            </a:r>
            <a:endParaRPr/>
          </a:p>
        </p:txBody>
      </p:sp>
      <p:sp>
        <p:nvSpPr>
          <p:cNvPr id="147" name="Google Shape;147;p2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pt-PT" sz="1200">
                <a:latin typeface="Roboto"/>
                <a:ea typeface="Roboto"/>
                <a:cs typeface="Roboto"/>
                <a:sym typeface="Roboto"/>
              </a:rPr>
              <a:t>De modo a aprofundar os testes com diversos exemplos, </a:t>
            </a:r>
            <a:r>
              <a:rPr lang="pt-PT" sz="1200">
                <a:latin typeface="Roboto"/>
                <a:ea typeface="Roboto"/>
                <a:cs typeface="Roboto"/>
                <a:sym typeface="Roboto"/>
              </a:rPr>
              <a:t>construímos um gerador de problemas (módulo “</a:t>
            </a:r>
            <a:r>
              <a:rPr i="1" lang="pt-PT" sz="1200">
                <a:latin typeface="Roboto"/>
                <a:ea typeface="Roboto"/>
                <a:cs typeface="Roboto"/>
                <a:sym typeface="Roboto"/>
              </a:rPr>
              <a:t>problem_generator</a:t>
            </a:r>
            <a:r>
              <a:rPr lang="pt-PT" sz="1200">
                <a:latin typeface="Roboto"/>
                <a:ea typeface="Roboto"/>
                <a:cs typeface="Roboto"/>
                <a:sym typeface="Roboto"/>
              </a:rPr>
              <a:t>” no </a:t>
            </a:r>
            <a:r>
              <a:rPr i="1" lang="pt-PT" sz="1200">
                <a:latin typeface="Roboto"/>
                <a:ea typeface="Roboto"/>
                <a:cs typeface="Roboto"/>
                <a:sym typeface="Roboto"/>
              </a:rPr>
              <a:t>working directory </a:t>
            </a:r>
            <a:r>
              <a:rPr lang="pt-PT" sz="1200">
                <a:latin typeface="Roboto"/>
                <a:ea typeface="Roboto"/>
                <a:cs typeface="Roboto"/>
                <a:sym typeface="Roboto"/>
              </a:rPr>
              <a:t>do projeto).</a:t>
            </a:r>
            <a:endParaRPr sz="1200">
              <a:latin typeface="Roboto"/>
              <a:ea typeface="Roboto"/>
              <a:cs typeface="Roboto"/>
              <a:sym typeface="Roboto"/>
            </a:endParaRPr>
          </a:p>
          <a:p>
            <a:pPr indent="0" lvl="0" marL="0" rtl="0" algn="just">
              <a:lnSpc>
                <a:spcPct val="100000"/>
              </a:lnSpc>
              <a:spcBef>
                <a:spcPts val="1600"/>
              </a:spcBef>
              <a:spcAft>
                <a:spcPts val="0"/>
              </a:spcAft>
              <a:buNone/>
            </a:pPr>
            <a:r>
              <a:rPr lang="pt-PT" sz="1200">
                <a:latin typeface="Roboto"/>
                <a:ea typeface="Roboto"/>
                <a:cs typeface="Roboto"/>
                <a:sym typeface="Roboto"/>
              </a:rPr>
              <a:t>No projeto utilizamos a biblioteca JSONsimple, para além de Jade com o objetivo de ler e escrever JSON files para o. (Download </a:t>
            </a:r>
            <a:r>
              <a:rPr lang="pt-PT" sz="1100" u="sng">
                <a:solidFill>
                  <a:schemeClr val="dk1"/>
                </a:solidFill>
                <a:latin typeface="Arial"/>
                <a:ea typeface="Arial"/>
                <a:cs typeface="Arial"/>
                <a:sym typeface="Arial"/>
                <a:hlinkClick r:id="rId3">
                  <a:extLst>
                    <a:ext uri="{A12FA001-AC4F-418D-AE19-62706E023703}">
                      <ahyp:hlinkClr val="tx"/>
                    </a:ext>
                  </a:extLst>
                </a:hlinkClick>
              </a:rPr>
              <a:t>json-simple-1.1.1.jar</a:t>
            </a:r>
            <a:r>
              <a:rPr lang="pt-PT" sz="1200">
                <a:latin typeface="Roboto"/>
                <a:ea typeface="Roboto"/>
                <a:cs typeface="Roboto"/>
                <a:sym typeface="Roboto"/>
              </a:rPr>
              <a:t>)</a:t>
            </a:r>
            <a:endParaRPr sz="1200">
              <a:latin typeface="Roboto"/>
              <a:ea typeface="Roboto"/>
              <a:cs typeface="Roboto"/>
              <a:sym typeface="Roboto"/>
            </a:endParaRPr>
          </a:p>
          <a:p>
            <a:pPr indent="0" lvl="0" marL="0" rtl="0" algn="just">
              <a:lnSpc>
                <a:spcPct val="100000"/>
              </a:lnSpc>
              <a:spcBef>
                <a:spcPts val="1600"/>
              </a:spcBef>
              <a:spcAft>
                <a:spcPts val="0"/>
              </a:spcAft>
              <a:buNone/>
            </a:pPr>
            <a:r>
              <a:rPr b="1" lang="pt-PT" sz="1200">
                <a:latin typeface="Roboto"/>
                <a:ea typeface="Roboto"/>
                <a:cs typeface="Roboto"/>
                <a:sym typeface="Roboto"/>
              </a:rPr>
              <a:t>Como executar os programas:</a:t>
            </a:r>
            <a:endParaRPr b="1" sz="1200">
              <a:latin typeface="Roboto"/>
              <a:ea typeface="Roboto"/>
              <a:cs typeface="Roboto"/>
              <a:sym typeface="Roboto"/>
            </a:endParaRPr>
          </a:p>
          <a:p>
            <a:pPr indent="0" lvl="0" marL="0" rtl="0" algn="just">
              <a:lnSpc>
                <a:spcPct val="100000"/>
              </a:lnSpc>
              <a:spcBef>
                <a:spcPts val="0"/>
              </a:spcBef>
              <a:spcAft>
                <a:spcPts val="0"/>
              </a:spcAft>
              <a:buNone/>
            </a:pPr>
            <a:r>
              <a:rPr b="1" lang="pt-PT" sz="1200">
                <a:latin typeface="Roboto"/>
                <a:ea typeface="Roboto"/>
                <a:cs typeface="Roboto"/>
                <a:sym typeface="Roboto"/>
              </a:rPr>
              <a:t>1 -</a:t>
            </a:r>
            <a:r>
              <a:rPr lang="pt-PT" sz="1200">
                <a:latin typeface="Roboto"/>
                <a:ea typeface="Roboto"/>
                <a:cs typeface="Roboto"/>
                <a:sym typeface="Roboto"/>
              </a:rPr>
              <a:t> Para fácil utilização deve ser usado o IntelliJ, abrindo o projeto inteiro (com ambos os módulos </a:t>
            </a:r>
            <a:r>
              <a:rPr i="1" lang="pt-PT" sz="1200">
                <a:latin typeface="Roboto"/>
                <a:ea typeface="Roboto"/>
                <a:cs typeface="Roboto"/>
                <a:sym typeface="Roboto"/>
              </a:rPr>
              <a:t>meeting_scheduling</a:t>
            </a:r>
            <a:r>
              <a:rPr lang="pt-PT" sz="1200">
                <a:latin typeface="Roboto"/>
                <a:ea typeface="Roboto"/>
                <a:cs typeface="Roboto"/>
                <a:sym typeface="Roboto"/>
              </a:rPr>
              <a:t> e </a:t>
            </a:r>
            <a:r>
              <a:rPr i="1" lang="pt-PT" sz="1200">
                <a:latin typeface="Roboto"/>
                <a:ea typeface="Roboto"/>
                <a:cs typeface="Roboto"/>
                <a:sym typeface="Roboto"/>
              </a:rPr>
              <a:t>problem_generator</a:t>
            </a:r>
            <a:r>
              <a:rPr lang="pt-PT" sz="1200">
                <a:latin typeface="Roboto"/>
                <a:ea typeface="Roboto"/>
                <a:cs typeface="Roboto"/>
                <a:sym typeface="Roboto"/>
              </a:rPr>
              <a:t>); </a:t>
            </a:r>
            <a:endParaRPr sz="1200">
              <a:latin typeface="Roboto"/>
              <a:ea typeface="Roboto"/>
              <a:cs typeface="Roboto"/>
              <a:sym typeface="Roboto"/>
            </a:endParaRPr>
          </a:p>
          <a:p>
            <a:pPr indent="0" lvl="0" marL="0" rtl="0" algn="just">
              <a:lnSpc>
                <a:spcPct val="100000"/>
              </a:lnSpc>
              <a:spcBef>
                <a:spcPts val="0"/>
              </a:spcBef>
              <a:spcAft>
                <a:spcPts val="0"/>
              </a:spcAft>
              <a:buNone/>
            </a:pPr>
            <a:r>
              <a:rPr b="1" lang="pt-PT" sz="1200">
                <a:latin typeface="Roboto"/>
                <a:ea typeface="Roboto"/>
                <a:cs typeface="Roboto"/>
                <a:sym typeface="Roboto"/>
              </a:rPr>
              <a:t>2 -</a:t>
            </a:r>
            <a:r>
              <a:rPr lang="pt-PT" sz="1200">
                <a:latin typeface="Roboto"/>
                <a:ea typeface="Roboto"/>
                <a:cs typeface="Roboto"/>
                <a:sym typeface="Roboto"/>
              </a:rPr>
              <a:t> Adicionar as bibliotecas JSONsimple e Jade a ambos os módulos (não à root do projeto);</a:t>
            </a:r>
            <a:endParaRPr sz="1200">
              <a:latin typeface="Roboto"/>
              <a:ea typeface="Roboto"/>
              <a:cs typeface="Roboto"/>
              <a:sym typeface="Roboto"/>
            </a:endParaRPr>
          </a:p>
          <a:p>
            <a:pPr indent="0" lvl="0" marL="0" rtl="0" algn="just">
              <a:lnSpc>
                <a:spcPct val="100000"/>
              </a:lnSpc>
              <a:spcBef>
                <a:spcPts val="0"/>
              </a:spcBef>
              <a:spcAft>
                <a:spcPts val="0"/>
              </a:spcAft>
              <a:buNone/>
            </a:pPr>
            <a:r>
              <a:rPr b="1" lang="pt-PT" sz="1200">
                <a:latin typeface="Roboto"/>
                <a:ea typeface="Roboto"/>
                <a:cs typeface="Roboto"/>
                <a:sym typeface="Roboto"/>
              </a:rPr>
              <a:t>3</a:t>
            </a:r>
            <a:r>
              <a:rPr lang="pt-PT" sz="1200">
                <a:latin typeface="Roboto"/>
                <a:ea typeface="Roboto"/>
                <a:cs typeface="Roboto"/>
                <a:sym typeface="Roboto"/>
              </a:rPr>
              <a:t> - Adicionar duas </a:t>
            </a:r>
            <a:r>
              <a:rPr i="1" lang="pt-PT" sz="1200">
                <a:latin typeface="Roboto"/>
                <a:ea typeface="Roboto"/>
                <a:cs typeface="Roboto"/>
                <a:sym typeface="Roboto"/>
              </a:rPr>
              <a:t>Run Configurations</a:t>
            </a:r>
            <a:r>
              <a:rPr lang="pt-PT" sz="1200">
                <a:latin typeface="Roboto"/>
                <a:ea typeface="Roboto"/>
                <a:cs typeface="Roboto"/>
                <a:sym typeface="Roboto"/>
              </a:rPr>
              <a:t>, uma para o Main de meeting_scheduling com os seguintes </a:t>
            </a:r>
            <a:r>
              <a:rPr i="1" lang="pt-PT" sz="1200">
                <a:latin typeface="Roboto"/>
                <a:ea typeface="Roboto"/>
                <a:cs typeface="Roboto"/>
                <a:sym typeface="Roboto"/>
              </a:rPr>
              <a:t>Program arguments</a:t>
            </a:r>
            <a:r>
              <a:rPr lang="pt-PT" sz="1200">
                <a:latin typeface="Roboto"/>
                <a:ea typeface="Roboto"/>
                <a:cs typeface="Roboto"/>
                <a:sym typeface="Roboto"/>
              </a:rPr>
              <a:t>: </a:t>
            </a:r>
            <a:r>
              <a:rPr i="1" lang="pt-PT" sz="1200">
                <a:latin typeface="Roboto"/>
                <a:ea typeface="Roboto"/>
                <a:cs typeface="Roboto"/>
                <a:sym typeface="Roboto"/>
              </a:rPr>
              <a:t>&lt;groups_filename&gt; &lt;meetings_filename&gt; &lt;employees_filename&gt;, </a:t>
            </a:r>
            <a:r>
              <a:rPr lang="pt-PT" sz="1200">
                <a:latin typeface="Roboto"/>
                <a:ea typeface="Roboto"/>
                <a:cs typeface="Roboto"/>
                <a:sym typeface="Roboto"/>
              </a:rPr>
              <a:t>e </a:t>
            </a:r>
            <a:r>
              <a:rPr i="1" lang="pt-PT" sz="1200">
                <a:latin typeface="Roboto"/>
                <a:ea typeface="Roboto"/>
                <a:cs typeface="Roboto"/>
                <a:sym typeface="Roboto"/>
              </a:rPr>
              <a:t>“Use classpath of module”</a:t>
            </a:r>
            <a:r>
              <a:rPr lang="pt-PT" sz="1200">
                <a:latin typeface="Roboto"/>
                <a:ea typeface="Roboto"/>
                <a:cs typeface="Roboto"/>
                <a:sym typeface="Roboto"/>
              </a:rPr>
              <a:t> com valor </a:t>
            </a:r>
            <a:r>
              <a:rPr i="1" lang="pt-PT" sz="1200">
                <a:latin typeface="Roboto"/>
                <a:ea typeface="Roboto"/>
                <a:cs typeface="Roboto"/>
                <a:sym typeface="Roboto"/>
              </a:rPr>
              <a:t>meeting_scheduling</a:t>
            </a:r>
            <a:r>
              <a:rPr lang="pt-PT" sz="1200">
                <a:latin typeface="Roboto"/>
                <a:ea typeface="Roboto"/>
                <a:cs typeface="Roboto"/>
                <a:sym typeface="Roboto"/>
              </a:rPr>
              <a:t>; a segunda para o Main de </a:t>
            </a:r>
            <a:r>
              <a:rPr i="1" lang="pt-PT" sz="1200">
                <a:latin typeface="Roboto"/>
                <a:ea typeface="Roboto"/>
                <a:cs typeface="Roboto"/>
                <a:sym typeface="Roboto"/>
              </a:rPr>
              <a:t>problem_generator</a:t>
            </a:r>
            <a:r>
              <a:rPr lang="pt-PT" sz="1200">
                <a:latin typeface="Roboto"/>
                <a:ea typeface="Roboto"/>
                <a:cs typeface="Roboto"/>
                <a:sym typeface="Roboto"/>
              </a:rPr>
              <a:t> com os seguintes </a:t>
            </a:r>
            <a:r>
              <a:rPr i="1" lang="pt-PT" sz="1200">
                <a:latin typeface="Roboto"/>
                <a:ea typeface="Roboto"/>
                <a:cs typeface="Roboto"/>
                <a:sym typeface="Roboto"/>
              </a:rPr>
              <a:t>Program arguments</a:t>
            </a:r>
            <a:r>
              <a:rPr lang="pt-PT" sz="1200">
                <a:latin typeface="Roboto"/>
                <a:ea typeface="Roboto"/>
                <a:cs typeface="Roboto"/>
                <a:sym typeface="Roboto"/>
              </a:rPr>
              <a:t>: </a:t>
            </a:r>
            <a:r>
              <a:rPr i="1" lang="pt-PT" sz="1200">
                <a:latin typeface="Roboto"/>
                <a:ea typeface="Roboto"/>
                <a:cs typeface="Roboto"/>
                <a:sym typeface="Roboto"/>
              </a:rPr>
              <a:t>&lt;file name&gt; &lt;number of employees&gt; [&lt;number of groups&gt; &lt;number of meetings&gt;]  </a:t>
            </a:r>
            <a:r>
              <a:rPr lang="pt-PT" sz="1200">
                <a:latin typeface="Roboto"/>
                <a:ea typeface="Roboto"/>
                <a:cs typeface="Roboto"/>
                <a:sym typeface="Roboto"/>
              </a:rPr>
              <a:t>e </a:t>
            </a:r>
            <a:r>
              <a:rPr i="1" lang="pt-PT" sz="1200">
                <a:latin typeface="Roboto"/>
                <a:ea typeface="Roboto"/>
                <a:cs typeface="Roboto"/>
                <a:sym typeface="Roboto"/>
              </a:rPr>
              <a:t>“Use classpath of module”</a:t>
            </a:r>
            <a:r>
              <a:rPr lang="pt-PT" sz="1200">
                <a:latin typeface="Roboto"/>
                <a:ea typeface="Roboto"/>
                <a:cs typeface="Roboto"/>
                <a:sym typeface="Roboto"/>
              </a:rPr>
              <a:t> com valor </a:t>
            </a:r>
            <a:r>
              <a:rPr i="1" lang="pt-PT" sz="1200">
                <a:latin typeface="Roboto"/>
                <a:ea typeface="Roboto"/>
                <a:cs typeface="Roboto"/>
                <a:sym typeface="Roboto"/>
              </a:rPr>
              <a:t>problem_generator</a:t>
            </a:r>
            <a:r>
              <a:rPr lang="pt-PT" sz="1200">
                <a:latin typeface="Roboto"/>
                <a:ea typeface="Roboto"/>
                <a:cs typeface="Roboto"/>
                <a:sym typeface="Roboto"/>
              </a:rPr>
              <a:t>. Certifique-se que </a:t>
            </a:r>
            <a:r>
              <a:rPr i="1" lang="pt-PT" sz="1200">
                <a:latin typeface="Roboto"/>
                <a:ea typeface="Roboto"/>
                <a:cs typeface="Roboto"/>
                <a:sym typeface="Roboto"/>
              </a:rPr>
              <a:t>“Working directory”</a:t>
            </a:r>
            <a:r>
              <a:rPr lang="pt-PT" sz="1200">
                <a:latin typeface="Roboto"/>
                <a:ea typeface="Roboto"/>
                <a:cs typeface="Roboto"/>
                <a:sym typeface="Roboto"/>
              </a:rPr>
              <a:t> é o diretório pai dos dois módulos.</a:t>
            </a:r>
            <a:endParaRPr sz="1200">
              <a:latin typeface="Roboto"/>
              <a:ea typeface="Roboto"/>
              <a:cs typeface="Roboto"/>
              <a:sym typeface="Roboto"/>
            </a:endParaRPr>
          </a:p>
          <a:p>
            <a:pPr indent="0" lvl="0" marL="0" rtl="0" algn="just">
              <a:lnSpc>
                <a:spcPct val="100000"/>
              </a:lnSpc>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ctrTitle"/>
          </p:nvPr>
        </p:nvSpPr>
        <p:spPr>
          <a:xfrm>
            <a:off x="411175" y="46275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PT" sz="3600">
                <a:solidFill>
                  <a:srgbClr val="FFFFFF"/>
                </a:solidFill>
              </a:rPr>
              <a:t>Gaspar Pinheiro - up201704700</a:t>
            </a:r>
            <a:endParaRPr sz="3600">
              <a:solidFill>
                <a:srgbClr val="FFFFFF"/>
              </a:solidFill>
            </a:endParaRPr>
          </a:p>
          <a:p>
            <a:pPr indent="0" lvl="0" marL="0" rtl="0" algn="ctr">
              <a:spcBef>
                <a:spcPts val="0"/>
              </a:spcBef>
              <a:spcAft>
                <a:spcPts val="0"/>
              </a:spcAft>
              <a:buNone/>
            </a:pPr>
            <a:r>
              <a:rPr lang="pt-PT" sz="3600">
                <a:solidFill>
                  <a:srgbClr val="FFFFFF"/>
                </a:solidFill>
              </a:rPr>
              <a:t>Sofia Lajes - up201704066</a:t>
            </a:r>
            <a:endParaRPr sz="3600">
              <a:solidFill>
                <a:srgbClr val="FFFFFF"/>
              </a:solidFill>
            </a:endParaRPr>
          </a:p>
          <a:p>
            <a:pPr indent="0" lvl="0" marL="0" rtl="0" algn="ctr">
              <a:spcBef>
                <a:spcPts val="0"/>
              </a:spcBef>
              <a:spcAft>
                <a:spcPts val="0"/>
              </a:spcAft>
              <a:buNone/>
            </a:pPr>
            <a:r>
              <a:rPr lang="pt-PT" sz="3600">
                <a:solidFill>
                  <a:srgbClr val="FFFFFF"/>
                </a:solidFill>
              </a:rPr>
              <a:t>Vítor Ventuzelos - up201706403</a:t>
            </a:r>
            <a:endParaRPr>
              <a:solidFill>
                <a:srgbClr val="FFFFFF"/>
              </a:solidFill>
            </a:endParaRPr>
          </a:p>
        </p:txBody>
      </p:sp>
      <p:sp>
        <p:nvSpPr>
          <p:cNvPr id="153" name="Google Shape;153;p26"/>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PT" sz="6000"/>
              <a:t>AIAD - FEUP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t>Descrição do problema</a:t>
            </a:r>
            <a:endParaRPr/>
          </a:p>
        </p:txBody>
      </p:sp>
      <p:sp>
        <p:nvSpPr>
          <p:cNvPr id="69" name="Google Shape;69;p14"/>
          <p:cNvSpPr txBox="1"/>
          <p:nvPr>
            <p:ph idx="1" type="body"/>
          </p:nvPr>
        </p:nvSpPr>
        <p:spPr>
          <a:xfrm>
            <a:off x="311700" y="1273200"/>
            <a:ext cx="8520600" cy="1697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pt-PT" sz="1200">
                <a:latin typeface="Roboto"/>
                <a:ea typeface="Roboto"/>
                <a:cs typeface="Roboto"/>
                <a:sym typeface="Roboto"/>
              </a:rPr>
              <a:t>O agendamento de reuniões em grandes empresas pode ser uma tarefa complexa. Cada funcionário pertence a um ou mais grupos e cada um destes tem uma série de reuniões a marcar. Cada empregado tem um grau de preferência em relação ao agendamento de cada reunião, podendo mesmo estar indisponível (preferência de grau 0), sendo que pode ter outros compromissos que poderão ou não ser cancelados. Para cada reunião, alguns funcionários têm presença obrigatória, enquanto que outros poderão ser dispensados. Com este cenário em mente, pretende-se desenvolver um SMA com o objetivo de solucionar o problema de agendamento de reuniões numa empresa, em que os agentes representam os seus funcionários. Este agendamento deve ser dinâmico, através da negociação entre os agentes envolvidos.</a:t>
            </a:r>
            <a:endParaRPr sz="12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sz="1150">
              <a:latin typeface="Roboto"/>
              <a:ea typeface="Roboto"/>
              <a:cs typeface="Roboto"/>
              <a:sym typeface="Roboto"/>
            </a:endParaRPr>
          </a:p>
          <a:p>
            <a:pPr indent="0" lvl="0" marL="0" rtl="0" algn="l">
              <a:spcBef>
                <a:spcPts val="1200"/>
              </a:spcBef>
              <a:spcAft>
                <a:spcPts val="1600"/>
              </a:spcAft>
              <a:buNone/>
            </a:pPr>
            <a:r>
              <a:t/>
            </a:r>
            <a:endParaRPr>
              <a:latin typeface="Roboto"/>
              <a:ea typeface="Roboto"/>
              <a:cs typeface="Roboto"/>
              <a:sym typeface="Roboto"/>
            </a:endParaRPr>
          </a:p>
        </p:txBody>
      </p:sp>
      <p:sp>
        <p:nvSpPr>
          <p:cNvPr id="70" name="Google Shape;70;p14"/>
          <p:cNvSpPr txBox="1"/>
          <p:nvPr/>
        </p:nvSpPr>
        <p:spPr>
          <a:xfrm>
            <a:off x="311700" y="3137800"/>
            <a:ext cx="4170300" cy="14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t-PT" sz="1200">
                <a:solidFill>
                  <a:srgbClr val="E91D63"/>
                </a:solidFill>
                <a:latin typeface="Roboto"/>
                <a:ea typeface="Roboto"/>
                <a:cs typeface="Roboto"/>
                <a:sym typeface="Roboto"/>
              </a:rPr>
              <a:t>Variáveis independentes: </a:t>
            </a:r>
            <a:endParaRPr sz="1200">
              <a:solidFill>
                <a:srgbClr val="E91D6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t-PT" sz="1200">
                <a:solidFill>
                  <a:srgbClr val="E91D63"/>
                </a:solidFill>
                <a:latin typeface="Roboto"/>
                <a:ea typeface="Roboto"/>
                <a:cs typeface="Roboto"/>
                <a:sym typeface="Roboto"/>
              </a:rPr>
              <a:t>      - Preferências de cada funcionário; </a:t>
            </a:r>
            <a:endParaRPr sz="1200">
              <a:solidFill>
                <a:srgbClr val="E91D6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t-PT" sz="1200">
                <a:solidFill>
                  <a:srgbClr val="E91D63"/>
                </a:solidFill>
                <a:latin typeface="Roboto"/>
                <a:ea typeface="Roboto"/>
                <a:cs typeface="Roboto"/>
                <a:sym typeface="Roboto"/>
              </a:rPr>
              <a:t>      - Duração das reuniões; </a:t>
            </a:r>
            <a:endParaRPr sz="1200">
              <a:solidFill>
                <a:srgbClr val="E91D63"/>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pt-PT" sz="1200">
                <a:solidFill>
                  <a:srgbClr val="E91D63"/>
                </a:solidFill>
                <a:latin typeface="Roboto"/>
                <a:ea typeface="Roboto"/>
                <a:cs typeface="Roboto"/>
                <a:sym typeface="Roboto"/>
              </a:rPr>
              <a:t>      - Funcionários obrigatórios na reunião;</a:t>
            </a:r>
            <a:endParaRPr b="1" sz="1200">
              <a:solidFill>
                <a:srgbClr val="E91D63"/>
              </a:solidFill>
              <a:latin typeface="Roboto"/>
              <a:ea typeface="Roboto"/>
              <a:cs typeface="Roboto"/>
              <a:sym typeface="Roboto"/>
            </a:endParaRPr>
          </a:p>
        </p:txBody>
      </p:sp>
      <p:sp>
        <p:nvSpPr>
          <p:cNvPr id="71" name="Google Shape;71;p14"/>
          <p:cNvSpPr txBox="1"/>
          <p:nvPr/>
        </p:nvSpPr>
        <p:spPr>
          <a:xfrm>
            <a:off x="4964775" y="3137800"/>
            <a:ext cx="3743400" cy="151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t-PT" sz="1200">
                <a:solidFill>
                  <a:srgbClr val="E91D63"/>
                </a:solidFill>
                <a:latin typeface="Roboto"/>
                <a:ea typeface="Roboto"/>
                <a:cs typeface="Roboto"/>
                <a:sym typeface="Roboto"/>
              </a:rPr>
              <a:t>Variáveis dependentes:</a:t>
            </a:r>
            <a:endParaRPr sz="1200">
              <a:solidFill>
                <a:srgbClr val="E91D6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t-PT" sz="1200">
                <a:solidFill>
                  <a:srgbClr val="E91D63"/>
                </a:solidFill>
                <a:latin typeface="Roboto"/>
                <a:ea typeface="Roboto"/>
                <a:cs typeface="Roboto"/>
                <a:sym typeface="Roboto"/>
              </a:rPr>
              <a:t>       - Horário das reuniões;</a:t>
            </a:r>
            <a:endParaRPr sz="1200">
              <a:solidFill>
                <a:srgbClr val="E91D6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t-PT" sz="1200">
                <a:solidFill>
                  <a:srgbClr val="E91D63"/>
                </a:solidFill>
                <a:latin typeface="Roboto"/>
                <a:ea typeface="Roboto"/>
                <a:cs typeface="Roboto"/>
                <a:sym typeface="Roboto"/>
              </a:rPr>
              <a:t>       - Fator de ocupação da agenda de cada funcionário;</a:t>
            </a:r>
            <a:endParaRPr sz="1200">
              <a:solidFill>
                <a:srgbClr val="E91D6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solidFill>
                  <a:srgbClr val="000000"/>
                </a:solidFill>
                <a:highlight>
                  <a:srgbClr val="FFFFFF"/>
                </a:highlight>
              </a:rPr>
              <a:t>Esquema global</a:t>
            </a:r>
            <a:endParaRPr>
              <a:solidFill>
                <a:srgbClr val="000000"/>
              </a:solidFill>
            </a:endParaRPr>
          </a:p>
        </p:txBody>
      </p:sp>
      <p:sp>
        <p:nvSpPr>
          <p:cNvPr id="77" name="Google Shape;77;p15"/>
          <p:cNvSpPr txBox="1"/>
          <p:nvPr>
            <p:ph idx="1" type="body"/>
          </p:nvPr>
        </p:nvSpPr>
        <p:spPr>
          <a:xfrm>
            <a:off x="311700" y="1558925"/>
            <a:ext cx="3302700" cy="300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PT" sz="1200">
                <a:solidFill>
                  <a:srgbClr val="666666"/>
                </a:solidFill>
                <a:latin typeface="Roboto"/>
                <a:ea typeface="Roboto"/>
                <a:cs typeface="Roboto"/>
                <a:sym typeface="Roboto"/>
              </a:rPr>
              <a:t>O esquema global à direita pretende mostrar a forma como os agentes envolvidos se encaixam no todo. A empresa tem </a:t>
            </a:r>
            <a:r>
              <a:rPr lang="pt-PT" sz="1200">
                <a:solidFill>
                  <a:srgbClr val="666666"/>
                </a:solidFill>
                <a:latin typeface="Roboto"/>
                <a:ea typeface="Roboto"/>
                <a:cs typeface="Roboto"/>
                <a:sym typeface="Roboto"/>
              </a:rPr>
              <a:t>vários</a:t>
            </a:r>
            <a:r>
              <a:rPr lang="pt-PT" sz="1200">
                <a:solidFill>
                  <a:srgbClr val="666666"/>
                </a:solidFill>
                <a:latin typeface="Roboto"/>
                <a:ea typeface="Roboto"/>
                <a:cs typeface="Roboto"/>
                <a:sym typeface="Roboto"/>
              </a:rPr>
              <a:t> grupos de Employees, cada um com diversas reuniões a marcar. O agente Scheduler, para cada reunião, negoceia com os Employees pertencentes ao grupo da reunião, com o objetivo de encontrar um intervalo de </a:t>
            </a:r>
            <a:r>
              <a:rPr lang="pt-PT" sz="1200">
                <a:solidFill>
                  <a:srgbClr val="666666"/>
                </a:solidFill>
                <a:latin typeface="Roboto"/>
                <a:ea typeface="Roboto"/>
                <a:cs typeface="Roboto"/>
                <a:sym typeface="Roboto"/>
              </a:rPr>
              <a:t>time slots</a:t>
            </a:r>
            <a:r>
              <a:rPr lang="pt-PT" sz="1200">
                <a:solidFill>
                  <a:srgbClr val="666666"/>
                </a:solidFill>
                <a:latin typeface="Roboto"/>
                <a:ea typeface="Roboto"/>
                <a:cs typeface="Roboto"/>
                <a:sym typeface="Roboto"/>
              </a:rPr>
              <a:t> </a:t>
            </a:r>
            <a:r>
              <a:rPr lang="pt-PT" sz="1200">
                <a:solidFill>
                  <a:srgbClr val="666666"/>
                </a:solidFill>
                <a:latin typeface="Roboto"/>
                <a:ea typeface="Roboto"/>
                <a:cs typeface="Roboto"/>
                <a:sym typeface="Roboto"/>
              </a:rPr>
              <a:t>disponíveis</a:t>
            </a:r>
            <a:r>
              <a:rPr lang="pt-PT" sz="1200">
                <a:solidFill>
                  <a:srgbClr val="666666"/>
                </a:solidFill>
                <a:latin typeface="Roboto"/>
                <a:ea typeface="Roboto"/>
                <a:cs typeface="Roboto"/>
                <a:sym typeface="Roboto"/>
              </a:rPr>
              <a:t> entre todos esses Employees que seja igual à duração da reunião.</a:t>
            </a:r>
            <a:endParaRPr sz="1200">
              <a:solidFill>
                <a:srgbClr val="666666"/>
              </a:solidFill>
              <a:latin typeface="Roboto"/>
              <a:ea typeface="Roboto"/>
              <a:cs typeface="Roboto"/>
              <a:sym typeface="Roboto"/>
            </a:endParaRPr>
          </a:p>
        </p:txBody>
      </p:sp>
      <p:pic>
        <p:nvPicPr>
          <p:cNvPr id="78" name="Google Shape;78;p15"/>
          <p:cNvPicPr preferRelativeResize="0"/>
          <p:nvPr/>
        </p:nvPicPr>
        <p:blipFill>
          <a:blip r:embed="rId3">
            <a:alphaModFix/>
          </a:blip>
          <a:stretch>
            <a:fillRect/>
          </a:stretch>
        </p:blipFill>
        <p:spPr>
          <a:xfrm>
            <a:off x="3769775" y="1400275"/>
            <a:ext cx="4468700" cy="306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solidFill>
                  <a:srgbClr val="000000"/>
                </a:solidFill>
                <a:highlight>
                  <a:srgbClr val="FFFFFF"/>
                </a:highlight>
              </a:rPr>
              <a:t>Interação e protocolos</a:t>
            </a:r>
            <a:endParaRPr>
              <a:solidFill>
                <a:srgbClr val="000000"/>
              </a:solidFill>
            </a:endParaRPr>
          </a:p>
        </p:txBody>
      </p:sp>
      <p:sp>
        <p:nvSpPr>
          <p:cNvPr id="84" name="Google Shape;84;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200">
                <a:latin typeface="Roboto"/>
                <a:ea typeface="Roboto"/>
                <a:cs typeface="Roboto"/>
                <a:sym typeface="Roboto"/>
              </a:rPr>
              <a:t>A solução desenvolvida requer uma negociação em duas partes entre os agentes, a sugestão de </a:t>
            </a:r>
            <a:r>
              <a:rPr i="1" lang="pt-PT" sz="1200">
                <a:latin typeface="Roboto"/>
                <a:ea typeface="Roboto"/>
                <a:cs typeface="Roboto"/>
                <a:sym typeface="Roboto"/>
              </a:rPr>
              <a:t>Timeslots</a:t>
            </a:r>
            <a:r>
              <a:rPr lang="pt-PT" sz="1200">
                <a:latin typeface="Roboto"/>
                <a:ea typeface="Roboto"/>
                <a:cs typeface="Roboto"/>
                <a:sym typeface="Roboto"/>
              </a:rPr>
              <a:t> por parte dos </a:t>
            </a:r>
            <a:r>
              <a:rPr i="1" lang="pt-PT" sz="1200">
                <a:latin typeface="Roboto"/>
                <a:ea typeface="Roboto"/>
                <a:cs typeface="Roboto"/>
                <a:sym typeface="Roboto"/>
              </a:rPr>
              <a:t>Employees</a:t>
            </a:r>
            <a:r>
              <a:rPr lang="pt-PT" sz="1200">
                <a:latin typeface="Roboto"/>
                <a:ea typeface="Roboto"/>
                <a:cs typeface="Roboto"/>
                <a:sym typeface="Roboto"/>
              </a:rPr>
              <a:t> e a decisão de um </a:t>
            </a:r>
            <a:r>
              <a:rPr i="1" lang="pt-PT" sz="1200">
                <a:latin typeface="Roboto"/>
                <a:ea typeface="Roboto"/>
                <a:cs typeface="Roboto"/>
                <a:sym typeface="Roboto"/>
              </a:rPr>
              <a:t>Timeslot</a:t>
            </a:r>
            <a:r>
              <a:rPr lang="pt-PT" sz="1200">
                <a:latin typeface="Roboto"/>
                <a:ea typeface="Roboto"/>
                <a:cs typeface="Roboto"/>
                <a:sym typeface="Roboto"/>
              </a:rPr>
              <a:t> entre o </a:t>
            </a:r>
            <a:r>
              <a:rPr i="1" lang="pt-PT" sz="1200">
                <a:latin typeface="Roboto"/>
                <a:ea typeface="Roboto"/>
                <a:cs typeface="Roboto"/>
                <a:sym typeface="Roboto"/>
              </a:rPr>
              <a:t>Scheduler</a:t>
            </a:r>
            <a:r>
              <a:rPr lang="pt-PT" sz="1200">
                <a:latin typeface="Roboto"/>
                <a:ea typeface="Roboto"/>
                <a:cs typeface="Roboto"/>
                <a:sym typeface="Roboto"/>
              </a:rPr>
              <a:t> e os </a:t>
            </a:r>
            <a:r>
              <a:rPr i="1" lang="pt-PT" sz="1200">
                <a:latin typeface="Roboto"/>
                <a:ea typeface="Roboto"/>
                <a:cs typeface="Roboto"/>
                <a:sym typeface="Roboto"/>
              </a:rPr>
              <a:t>Employees</a:t>
            </a:r>
            <a:r>
              <a:rPr lang="pt-PT" sz="1200">
                <a:latin typeface="Roboto"/>
                <a:ea typeface="Roboto"/>
                <a:cs typeface="Roboto"/>
                <a:sym typeface="Roboto"/>
              </a:rPr>
              <a:t>. Para este efeito foi necessária a utilização de um protocolo iterativo, sendo o </a:t>
            </a:r>
            <a:r>
              <a:rPr i="1" lang="pt-PT" sz="1200">
                <a:latin typeface="Roboto"/>
                <a:ea typeface="Roboto"/>
                <a:cs typeface="Roboto"/>
                <a:sym typeface="Roboto"/>
              </a:rPr>
              <a:t>Contract Net</a:t>
            </a:r>
            <a:r>
              <a:rPr lang="pt-PT" sz="1200">
                <a:latin typeface="Roboto"/>
                <a:ea typeface="Roboto"/>
                <a:cs typeface="Roboto"/>
                <a:sym typeface="Roboto"/>
              </a:rPr>
              <a:t> da FIPA insuficiente para chegar ao resultado pretendido de forma eficiente.</a:t>
            </a:r>
            <a:endParaRPr sz="1200">
              <a:latin typeface="Roboto"/>
              <a:ea typeface="Roboto"/>
              <a:cs typeface="Roboto"/>
              <a:sym typeface="Roboto"/>
            </a:endParaRPr>
          </a:p>
          <a:p>
            <a:pPr indent="0" lvl="0" marL="0" rtl="0" algn="l">
              <a:spcBef>
                <a:spcPts val="1600"/>
              </a:spcBef>
              <a:spcAft>
                <a:spcPts val="0"/>
              </a:spcAft>
              <a:buNone/>
            </a:pPr>
            <a:r>
              <a:rPr lang="pt-PT" sz="1200">
                <a:latin typeface="Roboto"/>
                <a:ea typeface="Roboto"/>
                <a:cs typeface="Roboto"/>
                <a:sym typeface="Roboto"/>
              </a:rPr>
              <a:t>O sistema foi implementado seguindo o protocolo </a:t>
            </a:r>
            <a:r>
              <a:rPr i="1" lang="pt-PT" sz="1200">
                <a:latin typeface="Roboto"/>
                <a:ea typeface="Roboto"/>
                <a:cs typeface="Roboto"/>
                <a:sym typeface="Roboto"/>
              </a:rPr>
              <a:t>Iterated Contract Net</a:t>
            </a:r>
            <a:r>
              <a:rPr lang="pt-PT" sz="1200">
                <a:latin typeface="Roboto"/>
                <a:ea typeface="Roboto"/>
                <a:cs typeface="Roboto"/>
                <a:sym typeface="Roboto"/>
              </a:rPr>
              <a:t> da FIPA, </a:t>
            </a:r>
            <a:r>
              <a:rPr lang="pt-PT" sz="1200">
                <a:latin typeface="Roboto"/>
                <a:ea typeface="Roboto"/>
                <a:cs typeface="Roboto"/>
                <a:sym typeface="Roboto"/>
              </a:rPr>
              <a:t>estendendo</a:t>
            </a:r>
            <a:r>
              <a:rPr lang="pt-PT" sz="1200">
                <a:latin typeface="Roboto"/>
                <a:ea typeface="Roboto"/>
                <a:cs typeface="Roboto"/>
                <a:sym typeface="Roboto"/>
              </a:rPr>
              <a:t> as classes de JADE que seguem o mesmo. O iniciador da interação utiliza uma extensão da classe </a:t>
            </a:r>
            <a:r>
              <a:rPr i="1" lang="pt-PT" sz="1200">
                <a:latin typeface="Roboto"/>
                <a:ea typeface="Roboto"/>
                <a:cs typeface="Roboto"/>
                <a:sym typeface="Roboto"/>
              </a:rPr>
              <a:t>ContractNetInitiatorBehaviour</a:t>
            </a:r>
            <a:r>
              <a:rPr lang="pt-PT" sz="1200">
                <a:latin typeface="Roboto"/>
                <a:ea typeface="Roboto"/>
                <a:cs typeface="Roboto"/>
                <a:sym typeface="Roboto"/>
              </a:rPr>
              <a:t>, que implementa o protocolo Contract Net e permite estender para Iterated através do método </a:t>
            </a:r>
            <a:r>
              <a:rPr i="1" lang="pt-PT" sz="1200">
                <a:latin typeface="Roboto"/>
                <a:ea typeface="Roboto"/>
                <a:cs typeface="Roboto"/>
                <a:sym typeface="Roboto"/>
              </a:rPr>
              <a:t>newIteration()</a:t>
            </a:r>
            <a:r>
              <a:rPr lang="pt-PT" sz="1200">
                <a:latin typeface="Roboto"/>
                <a:ea typeface="Roboto"/>
                <a:cs typeface="Roboto"/>
                <a:sym typeface="Roboto"/>
              </a:rPr>
              <a:t>. Os respondentes utilizam uma extensão da classe </a:t>
            </a:r>
            <a:r>
              <a:rPr i="1" lang="pt-PT" sz="1200">
                <a:latin typeface="Roboto"/>
                <a:ea typeface="Roboto"/>
                <a:cs typeface="Roboto"/>
                <a:sym typeface="Roboto"/>
              </a:rPr>
              <a:t>SSResponderDispatcher</a:t>
            </a:r>
            <a:r>
              <a:rPr lang="pt-PT" sz="1200">
                <a:latin typeface="Roboto"/>
                <a:ea typeface="Roboto"/>
                <a:cs typeface="Roboto"/>
                <a:sym typeface="Roboto"/>
              </a:rPr>
              <a:t>, que em turno gera instâncias de uma extensão da classe </a:t>
            </a:r>
            <a:r>
              <a:rPr i="1" lang="pt-PT" sz="1200">
                <a:latin typeface="Roboto"/>
                <a:ea typeface="Roboto"/>
                <a:cs typeface="Roboto"/>
                <a:sym typeface="Roboto"/>
              </a:rPr>
              <a:t>SSIteratedContractNetResponder</a:t>
            </a:r>
            <a:r>
              <a:rPr lang="pt-PT" sz="1200">
                <a:latin typeface="Roboto"/>
                <a:ea typeface="Roboto"/>
                <a:cs typeface="Roboto"/>
                <a:sym typeface="Roboto"/>
              </a:rPr>
              <a:t>, sendo esta a classe que implementa o lado respondedor do protocolo usado.</a:t>
            </a:r>
            <a:endParaRPr sz="1200">
              <a:latin typeface="Roboto"/>
              <a:ea typeface="Roboto"/>
              <a:cs typeface="Roboto"/>
              <a:sym typeface="Roboto"/>
            </a:endParaRPr>
          </a:p>
          <a:p>
            <a:pPr indent="0" lvl="0" marL="0" rtl="0" algn="l">
              <a:spcBef>
                <a:spcPts val="1600"/>
              </a:spcBef>
              <a:spcAft>
                <a:spcPts val="1600"/>
              </a:spcAft>
              <a:buNone/>
            </a:pPr>
            <a:r>
              <a:rPr lang="pt-PT" sz="1200">
                <a:latin typeface="Roboto"/>
                <a:ea typeface="Roboto"/>
                <a:cs typeface="Roboto"/>
                <a:sym typeface="Roboto"/>
              </a:rPr>
              <a:t>A comunicação entre agentes é feita através de </a:t>
            </a:r>
            <a:r>
              <a:rPr i="1" lang="pt-PT" sz="1200">
                <a:latin typeface="Roboto"/>
                <a:ea typeface="Roboto"/>
                <a:cs typeface="Roboto"/>
                <a:sym typeface="Roboto"/>
              </a:rPr>
              <a:t>ACLMessages</a:t>
            </a:r>
            <a:r>
              <a:rPr lang="pt-PT" sz="1200">
                <a:latin typeface="Roboto"/>
                <a:ea typeface="Roboto"/>
                <a:cs typeface="Roboto"/>
                <a:sym typeface="Roboto"/>
              </a:rPr>
              <a:t> e a maioria dos campos segue o protocolo classes anteriormente referidas. O conteúdo destas mensagens é do tipo </a:t>
            </a:r>
            <a:r>
              <a:rPr i="1" lang="pt-PT" sz="1200">
                <a:latin typeface="Roboto"/>
                <a:ea typeface="Roboto"/>
                <a:cs typeface="Roboto"/>
                <a:sym typeface="Roboto"/>
              </a:rPr>
              <a:t>MessageContent</a:t>
            </a:r>
            <a:r>
              <a:rPr lang="pt-PT" sz="1200">
                <a:latin typeface="Roboto"/>
                <a:ea typeface="Roboto"/>
                <a:cs typeface="Roboto"/>
                <a:sym typeface="Roboto"/>
              </a:rPr>
              <a:t> e contém informação relevante ao problema em questão.</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solidFill>
                  <a:srgbClr val="000000"/>
                </a:solidFill>
                <a:highlight>
                  <a:srgbClr val="FFFFFF"/>
                </a:highlight>
              </a:rPr>
              <a:t>Arquiteturas dos agentes, e estratégias utilizadas</a:t>
            </a:r>
            <a:endParaRPr>
              <a:solidFill>
                <a:srgbClr val="000000"/>
              </a:solidFill>
            </a:endParaRPr>
          </a:p>
        </p:txBody>
      </p:sp>
      <p:sp>
        <p:nvSpPr>
          <p:cNvPr id="90" name="Google Shape;90;p17"/>
          <p:cNvSpPr txBox="1"/>
          <p:nvPr>
            <p:ph idx="1" type="body"/>
          </p:nvPr>
        </p:nvSpPr>
        <p:spPr>
          <a:xfrm>
            <a:off x="311700" y="1331075"/>
            <a:ext cx="8520600" cy="3418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pt-PT" sz="1200">
                <a:latin typeface="Roboto"/>
                <a:ea typeface="Roboto"/>
                <a:cs typeface="Roboto"/>
                <a:sym typeface="Roboto"/>
              </a:rPr>
              <a:t>Os agentes </a:t>
            </a:r>
            <a:r>
              <a:rPr i="1" lang="pt-PT" sz="1200">
                <a:latin typeface="Roboto"/>
                <a:ea typeface="Roboto"/>
                <a:cs typeface="Roboto"/>
                <a:sym typeface="Roboto"/>
              </a:rPr>
              <a:t>Employee</a:t>
            </a:r>
            <a:r>
              <a:rPr lang="pt-PT" sz="1200">
                <a:latin typeface="Roboto"/>
                <a:ea typeface="Roboto"/>
                <a:cs typeface="Roboto"/>
                <a:sym typeface="Roboto"/>
              </a:rPr>
              <a:t> e </a:t>
            </a:r>
            <a:r>
              <a:rPr i="1" lang="pt-PT" sz="1200">
                <a:latin typeface="Roboto"/>
                <a:ea typeface="Roboto"/>
                <a:cs typeface="Roboto"/>
                <a:sym typeface="Roboto"/>
              </a:rPr>
              <a:t>Scheduler</a:t>
            </a:r>
            <a:r>
              <a:rPr lang="pt-PT" sz="1200">
                <a:latin typeface="Roboto"/>
                <a:ea typeface="Roboto"/>
                <a:cs typeface="Roboto"/>
                <a:sym typeface="Roboto"/>
              </a:rPr>
              <a:t> extendem a classe </a:t>
            </a:r>
            <a:r>
              <a:rPr i="1" lang="pt-PT" sz="1200">
                <a:latin typeface="Roboto"/>
                <a:ea typeface="Roboto"/>
                <a:cs typeface="Roboto"/>
                <a:sym typeface="Roboto"/>
              </a:rPr>
              <a:t>Agent</a:t>
            </a:r>
            <a:r>
              <a:rPr lang="pt-PT" sz="1200">
                <a:latin typeface="Roboto"/>
                <a:ea typeface="Roboto"/>
                <a:cs typeface="Roboto"/>
                <a:sym typeface="Roboto"/>
              </a:rPr>
              <a:t>, dando override ao método </a:t>
            </a:r>
            <a:r>
              <a:rPr i="1" lang="pt-PT" sz="1200">
                <a:latin typeface="Roboto"/>
                <a:ea typeface="Roboto"/>
                <a:cs typeface="Roboto"/>
                <a:sym typeface="Roboto"/>
              </a:rPr>
              <a:t>setup</a:t>
            </a:r>
            <a:r>
              <a:rPr lang="pt-PT" sz="1200">
                <a:latin typeface="Roboto"/>
                <a:ea typeface="Roboto"/>
                <a:cs typeface="Roboto"/>
                <a:sym typeface="Roboto"/>
              </a:rPr>
              <a:t> deste no qual é adicionado o </a:t>
            </a:r>
            <a:r>
              <a:rPr i="1" lang="pt-PT" sz="1200">
                <a:latin typeface="Roboto"/>
                <a:ea typeface="Roboto"/>
                <a:cs typeface="Roboto"/>
                <a:sym typeface="Roboto"/>
              </a:rPr>
              <a:t>behaviour</a:t>
            </a:r>
            <a:r>
              <a:rPr lang="pt-PT" sz="1200">
                <a:latin typeface="Roboto"/>
                <a:ea typeface="Roboto"/>
                <a:cs typeface="Roboto"/>
                <a:sym typeface="Roboto"/>
              </a:rPr>
              <a:t> designado a cada agente (</a:t>
            </a:r>
            <a:r>
              <a:rPr i="1" lang="pt-PT" sz="1200">
                <a:latin typeface="Roboto"/>
                <a:ea typeface="Roboto"/>
                <a:cs typeface="Roboto"/>
                <a:sym typeface="Roboto"/>
              </a:rPr>
              <a:t>EmployeeBehaviour</a:t>
            </a:r>
            <a:r>
              <a:rPr lang="pt-PT" sz="1200">
                <a:latin typeface="Roboto"/>
                <a:ea typeface="Roboto"/>
                <a:cs typeface="Roboto"/>
                <a:sym typeface="Roboto"/>
              </a:rPr>
              <a:t> e </a:t>
            </a:r>
            <a:r>
              <a:rPr i="1" lang="pt-PT" sz="1200">
                <a:latin typeface="Roboto"/>
                <a:ea typeface="Roboto"/>
                <a:cs typeface="Roboto"/>
                <a:sym typeface="Roboto"/>
              </a:rPr>
              <a:t>SchedulerBehaviour</a:t>
            </a:r>
            <a:r>
              <a:rPr lang="pt-PT" sz="1200">
                <a:latin typeface="Roboto"/>
                <a:ea typeface="Roboto"/>
                <a:cs typeface="Roboto"/>
                <a:sym typeface="Roboto"/>
              </a:rPr>
              <a:t>, respetivamente, que são </a:t>
            </a:r>
            <a:r>
              <a:rPr i="1" lang="pt-PT" sz="1200">
                <a:latin typeface="Roboto"/>
                <a:ea typeface="Roboto"/>
                <a:cs typeface="Roboto"/>
                <a:sym typeface="Roboto"/>
              </a:rPr>
              <a:t>SequentialBehaviour</a:t>
            </a:r>
            <a:r>
              <a:rPr lang="pt-PT" sz="1200">
                <a:latin typeface="Roboto"/>
                <a:ea typeface="Roboto"/>
                <a:cs typeface="Roboto"/>
                <a:sym typeface="Roboto"/>
              </a:rPr>
              <a:t>s com </a:t>
            </a:r>
            <a:r>
              <a:rPr i="1" lang="pt-PT" sz="1200">
                <a:latin typeface="Roboto"/>
                <a:ea typeface="Roboto"/>
                <a:cs typeface="Roboto"/>
                <a:sym typeface="Roboto"/>
              </a:rPr>
              <a:t>subbehaviours</a:t>
            </a:r>
            <a:r>
              <a:rPr lang="pt-PT" sz="1200">
                <a:latin typeface="Roboto"/>
                <a:ea typeface="Roboto"/>
                <a:cs typeface="Roboto"/>
                <a:sym typeface="Roboto"/>
              </a:rPr>
              <a:t>).</a:t>
            </a:r>
            <a:endParaRPr sz="1200">
              <a:latin typeface="Roboto"/>
              <a:ea typeface="Roboto"/>
              <a:cs typeface="Roboto"/>
              <a:sym typeface="Roboto"/>
            </a:endParaRPr>
          </a:p>
          <a:p>
            <a:pPr indent="0" lvl="0" marL="0" rtl="0" algn="just">
              <a:lnSpc>
                <a:spcPct val="115000"/>
              </a:lnSpc>
              <a:spcBef>
                <a:spcPts val="1600"/>
              </a:spcBef>
              <a:spcAft>
                <a:spcPts val="0"/>
              </a:spcAft>
              <a:buNone/>
            </a:pPr>
            <a:r>
              <a:rPr lang="pt-PT" sz="1200">
                <a:latin typeface="Roboto"/>
                <a:ea typeface="Roboto"/>
                <a:cs typeface="Roboto"/>
                <a:sym typeface="Roboto"/>
              </a:rPr>
              <a:t>O primeiro foca-se em receber um pedido de reconhecimento do </a:t>
            </a:r>
            <a:r>
              <a:rPr i="1" lang="pt-PT" sz="1200">
                <a:latin typeface="Roboto"/>
                <a:ea typeface="Roboto"/>
                <a:cs typeface="Roboto"/>
                <a:sym typeface="Roboto"/>
              </a:rPr>
              <a:t>Scheduler</a:t>
            </a:r>
            <a:r>
              <a:rPr lang="pt-PT" sz="1200">
                <a:latin typeface="Roboto"/>
                <a:ea typeface="Roboto"/>
                <a:cs typeface="Roboto"/>
                <a:sym typeface="Roboto"/>
              </a:rPr>
              <a:t> e proceder à sua identificação </a:t>
            </a:r>
            <a:r>
              <a:rPr lang="pt-PT" sz="1200">
                <a:latin typeface="Roboto"/>
                <a:ea typeface="Roboto"/>
                <a:cs typeface="Roboto"/>
                <a:sym typeface="Roboto"/>
              </a:rPr>
              <a:t>(</a:t>
            </a:r>
            <a:r>
              <a:rPr i="1" lang="pt-PT" sz="1200">
                <a:latin typeface="Roboto"/>
                <a:ea typeface="Roboto"/>
                <a:cs typeface="Roboto"/>
                <a:sym typeface="Roboto"/>
              </a:rPr>
              <a:t>EmployeeSendIDBehaviour</a:t>
            </a:r>
            <a:r>
              <a:rPr lang="pt-PT" sz="1200">
                <a:latin typeface="Roboto"/>
                <a:ea typeface="Roboto"/>
                <a:cs typeface="Roboto"/>
                <a:sym typeface="Roboto"/>
              </a:rPr>
              <a:t>)</a:t>
            </a:r>
            <a:r>
              <a:rPr lang="pt-PT" sz="1200">
                <a:latin typeface="Roboto"/>
                <a:ea typeface="Roboto"/>
                <a:cs typeface="Roboto"/>
                <a:sym typeface="Roboto"/>
              </a:rPr>
              <a:t>, depois, responder ao pedido de sugestão do mesmo para marcação de reuniões e a eventuais propostas, aceitando ou recusando (</a:t>
            </a:r>
            <a:r>
              <a:rPr i="1" lang="pt-PT" sz="1200">
                <a:latin typeface="Roboto"/>
                <a:ea typeface="Roboto"/>
                <a:cs typeface="Roboto"/>
                <a:sym typeface="Roboto"/>
              </a:rPr>
              <a:t>EmployeeContractNetResponderBehaviour</a:t>
            </a:r>
            <a:r>
              <a:rPr lang="pt-PT" sz="1200">
                <a:latin typeface="Roboto"/>
                <a:ea typeface="Roboto"/>
                <a:cs typeface="Roboto"/>
                <a:sym typeface="Roboto"/>
              </a:rPr>
              <a:t>).</a:t>
            </a:r>
            <a:endParaRPr sz="1200">
              <a:latin typeface="Roboto"/>
              <a:ea typeface="Roboto"/>
              <a:cs typeface="Roboto"/>
              <a:sym typeface="Roboto"/>
            </a:endParaRPr>
          </a:p>
          <a:p>
            <a:pPr indent="0" lvl="0" marL="0" rtl="0" algn="just">
              <a:lnSpc>
                <a:spcPct val="115000"/>
              </a:lnSpc>
              <a:spcBef>
                <a:spcPts val="1600"/>
              </a:spcBef>
              <a:spcAft>
                <a:spcPts val="0"/>
              </a:spcAft>
              <a:buNone/>
            </a:pPr>
            <a:r>
              <a:rPr lang="pt-PT" sz="1200">
                <a:latin typeface="Roboto"/>
                <a:ea typeface="Roboto"/>
                <a:cs typeface="Roboto"/>
                <a:sym typeface="Roboto"/>
              </a:rPr>
              <a:t>O último consiste em pedir  e receber identificação dos </a:t>
            </a:r>
            <a:r>
              <a:rPr i="1" lang="pt-PT" sz="1200">
                <a:latin typeface="Roboto"/>
                <a:ea typeface="Roboto"/>
                <a:cs typeface="Roboto"/>
                <a:sym typeface="Roboto"/>
              </a:rPr>
              <a:t>Employees </a:t>
            </a:r>
            <a:r>
              <a:rPr lang="pt-PT" sz="1200">
                <a:latin typeface="Roboto"/>
                <a:ea typeface="Roboto"/>
                <a:cs typeface="Roboto"/>
                <a:sym typeface="Roboto"/>
              </a:rPr>
              <a:t>(</a:t>
            </a:r>
            <a:r>
              <a:rPr i="1" lang="pt-PT" sz="1200">
                <a:latin typeface="Roboto"/>
                <a:ea typeface="Roboto"/>
                <a:cs typeface="Roboto"/>
                <a:sym typeface="Roboto"/>
              </a:rPr>
              <a:t>Request</a:t>
            </a:r>
            <a:r>
              <a:rPr lang="pt-PT" sz="1200">
                <a:latin typeface="Roboto"/>
                <a:ea typeface="Roboto"/>
                <a:cs typeface="Roboto"/>
                <a:sym typeface="Roboto"/>
              </a:rPr>
              <a:t> and </a:t>
            </a:r>
            <a:r>
              <a:rPr i="1" lang="pt-PT" sz="1200">
                <a:latin typeface="Roboto"/>
                <a:ea typeface="Roboto"/>
                <a:cs typeface="Roboto"/>
                <a:sym typeface="Roboto"/>
              </a:rPr>
              <a:t>ReceiveEmployeeIDsBehaviour</a:t>
            </a:r>
            <a:r>
              <a:rPr lang="pt-PT" sz="1200">
                <a:latin typeface="Roboto"/>
                <a:ea typeface="Roboto"/>
                <a:cs typeface="Roboto"/>
                <a:sym typeface="Roboto"/>
              </a:rPr>
              <a:t>), criar um </a:t>
            </a:r>
            <a:r>
              <a:rPr i="1" lang="pt-PT" sz="1200">
                <a:latin typeface="Roboto"/>
                <a:ea typeface="Roboto"/>
                <a:cs typeface="Roboto"/>
                <a:sym typeface="Roboto"/>
              </a:rPr>
              <a:t>behaviour</a:t>
            </a:r>
            <a:r>
              <a:rPr lang="pt-PT" sz="1200">
                <a:latin typeface="Roboto"/>
                <a:ea typeface="Roboto"/>
                <a:cs typeface="Roboto"/>
                <a:sym typeface="Roboto"/>
              </a:rPr>
              <a:t> para marcar cada uma das </a:t>
            </a:r>
            <a:r>
              <a:rPr i="1" lang="pt-PT" sz="1200">
                <a:latin typeface="Roboto"/>
                <a:ea typeface="Roboto"/>
                <a:cs typeface="Roboto"/>
                <a:sym typeface="Roboto"/>
              </a:rPr>
              <a:t>meetings </a:t>
            </a:r>
            <a:r>
              <a:rPr lang="pt-PT" sz="1200">
                <a:latin typeface="Roboto"/>
                <a:ea typeface="Roboto"/>
                <a:cs typeface="Roboto"/>
                <a:sym typeface="Roboto"/>
              </a:rPr>
              <a:t>(</a:t>
            </a:r>
            <a:r>
              <a:rPr i="1" lang="pt-PT" sz="1200">
                <a:latin typeface="Roboto"/>
                <a:ea typeface="Roboto"/>
                <a:cs typeface="Roboto"/>
                <a:sym typeface="Roboto"/>
              </a:rPr>
              <a:t>SchedulerContractNetInitiatorBehaviour</a:t>
            </a:r>
            <a:r>
              <a:rPr lang="pt-PT" sz="1200">
                <a:latin typeface="Roboto"/>
                <a:ea typeface="Roboto"/>
                <a:cs typeface="Roboto"/>
                <a:sym typeface="Roboto"/>
              </a:rPr>
              <a:t>) e guardar os resultados das alocações.</a:t>
            </a:r>
            <a:endParaRPr sz="1200">
              <a:latin typeface="Roboto"/>
              <a:ea typeface="Roboto"/>
              <a:cs typeface="Roboto"/>
              <a:sym typeface="Roboto"/>
            </a:endParaRPr>
          </a:p>
          <a:p>
            <a:pPr indent="0" lvl="0" marL="0" rtl="0" algn="just">
              <a:lnSpc>
                <a:spcPct val="115000"/>
              </a:lnSpc>
              <a:spcBef>
                <a:spcPts val="1600"/>
              </a:spcBef>
              <a:spcAft>
                <a:spcPts val="0"/>
              </a:spcAft>
              <a:buNone/>
            </a:pPr>
            <a:r>
              <a:rPr lang="pt-PT" sz="1200">
                <a:latin typeface="Roboto"/>
                <a:ea typeface="Roboto"/>
                <a:cs typeface="Roboto"/>
                <a:sym typeface="Roboto"/>
              </a:rPr>
              <a:t>Esta arquitetura é baseada no protocolo de negociação entre agentes (</a:t>
            </a:r>
            <a:r>
              <a:rPr i="1" lang="pt-PT" sz="1200">
                <a:latin typeface="Roboto"/>
                <a:ea typeface="Roboto"/>
                <a:cs typeface="Roboto"/>
                <a:sym typeface="Roboto"/>
              </a:rPr>
              <a:t>Employees</a:t>
            </a:r>
            <a:r>
              <a:rPr lang="pt-PT" sz="1200">
                <a:latin typeface="Roboto"/>
                <a:ea typeface="Roboto"/>
                <a:cs typeface="Roboto"/>
                <a:sym typeface="Roboto"/>
              </a:rPr>
              <a:t>), tendo um agente central (Scheduler) que coordena a sua comunicação.</a:t>
            </a:r>
            <a:endParaRPr sz="1200">
              <a:latin typeface="Roboto"/>
              <a:ea typeface="Roboto"/>
              <a:cs typeface="Roboto"/>
              <a:sym typeface="Roboto"/>
            </a:endParaRPr>
          </a:p>
          <a:p>
            <a:pPr indent="457200" lvl="0" marL="0" rtl="0" algn="just">
              <a:spcBef>
                <a:spcPts val="1600"/>
              </a:spcBef>
              <a:spcAft>
                <a:spcPts val="1600"/>
              </a:spcAft>
              <a:buNone/>
            </a:pPr>
            <a:r>
              <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solidFill>
                  <a:srgbClr val="000000"/>
                </a:solidFill>
                <a:highlight>
                  <a:srgbClr val="FFFFFF"/>
                </a:highlight>
              </a:rPr>
              <a:t>Outros mecanismos</a:t>
            </a:r>
            <a:endParaRPr>
              <a:solidFill>
                <a:srgbClr val="000000"/>
              </a:solidFill>
            </a:endParaRPr>
          </a:p>
        </p:txBody>
      </p:sp>
      <p:sp>
        <p:nvSpPr>
          <p:cNvPr id="96" name="Google Shape;96;p1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PT" sz="1400">
                <a:latin typeface="Roboto"/>
                <a:ea typeface="Roboto"/>
                <a:cs typeface="Roboto"/>
                <a:sym typeface="Roboto"/>
              </a:rPr>
              <a:t>DFService</a:t>
            </a:r>
            <a:r>
              <a:rPr lang="pt-PT" sz="1400">
                <a:latin typeface="Roboto"/>
                <a:ea typeface="Roboto"/>
                <a:cs typeface="Roboto"/>
                <a:sym typeface="Roboto"/>
              </a:rPr>
              <a:t>:</a:t>
            </a:r>
            <a:endParaRPr sz="1400">
              <a:latin typeface="Roboto"/>
              <a:ea typeface="Roboto"/>
              <a:cs typeface="Roboto"/>
              <a:sym typeface="Roboto"/>
            </a:endParaRPr>
          </a:p>
          <a:p>
            <a:pPr indent="0" lvl="0" marL="0" rtl="0" algn="l">
              <a:spcBef>
                <a:spcPts val="0"/>
              </a:spcBef>
              <a:spcAft>
                <a:spcPts val="0"/>
              </a:spcAft>
              <a:buNone/>
            </a:pPr>
            <a:r>
              <a:rPr lang="pt-PT" sz="1200">
                <a:latin typeface="Roboto"/>
                <a:ea typeface="Roboto"/>
                <a:cs typeface="Roboto"/>
                <a:sym typeface="Roboto"/>
              </a:rPr>
              <a:t>O DFService do JADE foi usado com o objetivo de encontrar os AIDs dos Employees por parte do Scheduler. No método setup do Employee este regista-se no DFService com o serviço “meeting-scheduling”. Por outro lado, no método setup do Scheduler, este procura no </a:t>
            </a:r>
            <a:r>
              <a:rPr lang="pt-PT" sz="1200">
                <a:latin typeface="Roboto"/>
                <a:ea typeface="Roboto"/>
                <a:cs typeface="Roboto"/>
                <a:sym typeface="Roboto"/>
              </a:rPr>
              <a:t>DFService </a:t>
            </a:r>
            <a:r>
              <a:rPr lang="pt-PT" sz="1200">
                <a:latin typeface="Roboto"/>
                <a:ea typeface="Roboto"/>
                <a:cs typeface="Roboto"/>
                <a:sym typeface="Roboto"/>
              </a:rPr>
              <a:t>por agentes com o serviço “</a:t>
            </a:r>
            <a:r>
              <a:rPr lang="pt-PT" sz="1200">
                <a:latin typeface="Roboto"/>
                <a:ea typeface="Roboto"/>
                <a:cs typeface="Roboto"/>
                <a:sym typeface="Roboto"/>
              </a:rPr>
              <a:t>meeting-scheduling” e guarda os AIDs obtidos numa lista.</a:t>
            </a:r>
            <a:endParaRPr sz="1200">
              <a:latin typeface="Roboto"/>
              <a:ea typeface="Roboto"/>
              <a:cs typeface="Roboto"/>
              <a:sym typeface="Roboto"/>
            </a:endParaRPr>
          </a:p>
          <a:p>
            <a:pPr indent="0" lvl="0" marL="0" rtl="0" algn="l">
              <a:lnSpc>
                <a:spcPct val="115000"/>
              </a:lnSpc>
              <a:spcBef>
                <a:spcPts val="1600"/>
              </a:spcBef>
              <a:spcAft>
                <a:spcPts val="0"/>
              </a:spcAft>
              <a:buNone/>
            </a:pPr>
            <a:r>
              <a:rPr b="1" lang="pt-PT" sz="1400">
                <a:latin typeface="Roboto"/>
                <a:ea typeface="Roboto"/>
                <a:cs typeface="Roboto"/>
                <a:sym typeface="Roboto"/>
              </a:rPr>
              <a:t>Comunicação Inicial:</a:t>
            </a:r>
            <a:endParaRPr b="1" sz="1400">
              <a:latin typeface="Roboto"/>
              <a:ea typeface="Roboto"/>
              <a:cs typeface="Roboto"/>
              <a:sym typeface="Roboto"/>
            </a:endParaRPr>
          </a:p>
          <a:p>
            <a:pPr indent="0" lvl="0" marL="0" rtl="0" algn="l">
              <a:spcBef>
                <a:spcPts val="0"/>
              </a:spcBef>
              <a:spcAft>
                <a:spcPts val="1600"/>
              </a:spcAft>
              <a:buNone/>
            </a:pPr>
            <a:r>
              <a:rPr lang="pt-PT" sz="1200">
                <a:latin typeface="Roboto"/>
                <a:ea typeface="Roboto"/>
                <a:cs typeface="Roboto"/>
                <a:sym typeface="Roboto"/>
              </a:rPr>
              <a:t>Para cada reunião, o Scheduler possui informação acerca do grupo à qual esta pertence, nomeadamente uma lista de IDs de Employees que pertencem a esse grupo. Como o objetivo de estabelecer a relação entre este Employee ID e os AIDs guardados durante o setup, é feita uma comunicação inicial entre o Scheduler e cada um dos Employees na qual o Scheduler começa por enviar um REQUEST a todos os Employees (</a:t>
            </a:r>
            <a:r>
              <a:rPr b="1" lang="pt-PT" sz="1200">
                <a:latin typeface="Roboto"/>
                <a:ea typeface="Roboto"/>
                <a:cs typeface="Roboto"/>
                <a:sym typeface="Roboto"/>
              </a:rPr>
              <a:t>RequestEmployeeIDsBehaviour</a:t>
            </a:r>
            <a:r>
              <a:rPr lang="pt-PT" sz="1200">
                <a:latin typeface="Roboto"/>
                <a:ea typeface="Roboto"/>
                <a:cs typeface="Roboto"/>
                <a:sym typeface="Roboto"/>
              </a:rPr>
              <a:t>). Os Employees respondem com uma mensagem do tipo INFORM cujo </a:t>
            </a:r>
            <a:r>
              <a:rPr lang="pt-PT" sz="1200">
                <a:latin typeface="Roboto"/>
                <a:ea typeface="Roboto"/>
                <a:cs typeface="Roboto"/>
                <a:sym typeface="Roboto"/>
              </a:rPr>
              <a:t>conteúdo</a:t>
            </a:r>
            <a:r>
              <a:rPr lang="pt-PT" sz="1200">
                <a:latin typeface="Roboto"/>
                <a:ea typeface="Roboto"/>
                <a:cs typeface="Roboto"/>
                <a:sym typeface="Roboto"/>
              </a:rPr>
              <a:t> é o seu ID único (</a:t>
            </a:r>
            <a:r>
              <a:rPr b="1" lang="pt-PT" sz="1200">
                <a:latin typeface="Roboto"/>
                <a:ea typeface="Roboto"/>
                <a:cs typeface="Roboto"/>
                <a:sym typeface="Roboto"/>
              </a:rPr>
              <a:t>EmployeeSendIDBehaviour</a:t>
            </a:r>
            <a:r>
              <a:rPr lang="pt-PT" sz="1200">
                <a:latin typeface="Roboto"/>
                <a:ea typeface="Roboto"/>
                <a:cs typeface="Roboto"/>
                <a:sym typeface="Roboto"/>
              </a:rPr>
              <a:t>). Por outro, o </a:t>
            </a:r>
            <a:r>
              <a:rPr lang="pt-PT" sz="1200">
                <a:latin typeface="Roboto"/>
                <a:ea typeface="Roboto"/>
                <a:cs typeface="Roboto"/>
                <a:sym typeface="Roboto"/>
              </a:rPr>
              <a:t>Scheduler</a:t>
            </a:r>
            <a:r>
              <a:rPr lang="pt-PT" sz="1200">
                <a:latin typeface="Roboto"/>
                <a:ea typeface="Roboto"/>
                <a:cs typeface="Roboto"/>
                <a:sym typeface="Roboto"/>
              </a:rPr>
              <a:t> espera por esta reposta do Employee, guardando esta informação num HashMap por forma a estabelecer a correspondência entre Employee ID e AID (</a:t>
            </a:r>
            <a:r>
              <a:rPr b="1" lang="pt-PT" sz="1200">
                <a:latin typeface="Roboto"/>
                <a:ea typeface="Roboto"/>
                <a:cs typeface="Roboto"/>
                <a:sym typeface="Roboto"/>
              </a:rPr>
              <a:t>ReceiveEmployeeIDsBehaviour</a:t>
            </a:r>
            <a:r>
              <a:rPr lang="pt-PT" sz="1200">
                <a:latin typeface="Roboto"/>
                <a:ea typeface="Roboto"/>
                <a:cs typeface="Roboto"/>
                <a:sym typeface="Roboto"/>
              </a:rPr>
              <a:t>).</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pt-PT">
                <a:solidFill>
                  <a:srgbClr val="000000"/>
                </a:solidFill>
                <a:highlight>
                  <a:srgbClr val="FFFFFF"/>
                </a:highlight>
              </a:rPr>
              <a:t>Experiências realizadas e análise dos resultados</a:t>
            </a:r>
            <a:endParaRPr>
              <a:solidFill>
                <a:srgbClr val="000000"/>
              </a:solidFill>
            </a:endParaRPr>
          </a:p>
        </p:txBody>
      </p:sp>
      <p:sp>
        <p:nvSpPr>
          <p:cNvPr id="102" name="Google Shape;102;p1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200">
                <a:latin typeface="Roboto"/>
                <a:ea typeface="Roboto"/>
                <a:cs typeface="Roboto"/>
                <a:sym typeface="Roboto"/>
              </a:rPr>
              <a:t>O sistema foi executado com várias configurações de argumentos (</a:t>
            </a:r>
            <a:r>
              <a:rPr i="1" lang="pt-PT" sz="1200">
                <a:latin typeface="Roboto"/>
                <a:ea typeface="Roboto"/>
                <a:cs typeface="Roboto"/>
                <a:sym typeface="Roboto"/>
              </a:rPr>
              <a:t>Groups</a:t>
            </a:r>
            <a:r>
              <a:rPr lang="pt-PT" sz="1200">
                <a:latin typeface="Roboto"/>
                <a:ea typeface="Roboto"/>
                <a:cs typeface="Roboto"/>
                <a:sym typeface="Roboto"/>
              </a:rPr>
              <a:t>, </a:t>
            </a:r>
            <a:r>
              <a:rPr i="1" lang="pt-PT" sz="1200">
                <a:latin typeface="Roboto"/>
                <a:ea typeface="Roboto"/>
                <a:cs typeface="Roboto"/>
                <a:sym typeface="Roboto"/>
              </a:rPr>
              <a:t>Meetings</a:t>
            </a:r>
            <a:r>
              <a:rPr lang="pt-PT" sz="1200">
                <a:latin typeface="Roboto"/>
                <a:ea typeface="Roboto"/>
                <a:cs typeface="Roboto"/>
                <a:sym typeface="Roboto"/>
              </a:rPr>
              <a:t> e </a:t>
            </a:r>
            <a:r>
              <a:rPr i="1" lang="pt-PT" sz="1200">
                <a:latin typeface="Roboto"/>
                <a:ea typeface="Roboto"/>
                <a:cs typeface="Roboto"/>
                <a:sym typeface="Roboto"/>
              </a:rPr>
              <a:t>Employees</a:t>
            </a:r>
            <a:r>
              <a:rPr lang="pt-PT" sz="1200">
                <a:latin typeface="Roboto"/>
                <a:ea typeface="Roboto"/>
                <a:cs typeface="Roboto"/>
                <a:sym typeface="Roboto"/>
              </a:rPr>
              <a:t>), tendo gerado um ficheiro de resultados aceitável consistentemente.</a:t>
            </a:r>
            <a:endParaRPr sz="1200">
              <a:latin typeface="Roboto"/>
              <a:ea typeface="Roboto"/>
              <a:cs typeface="Roboto"/>
              <a:sym typeface="Roboto"/>
            </a:endParaRPr>
          </a:p>
          <a:p>
            <a:pPr indent="0" lvl="0" marL="0" rtl="0" algn="l">
              <a:spcBef>
                <a:spcPts val="1600"/>
              </a:spcBef>
              <a:spcAft>
                <a:spcPts val="1600"/>
              </a:spcAft>
              <a:buNone/>
            </a:pPr>
            <a:r>
              <a:rPr lang="pt-PT" sz="1200">
                <a:latin typeface="Roboto"/>
                <a:ea typeface="Roboto"/>
                <a:cs typeface="Roboto"/>
                <a:sym typeface="Roboto"/>
              </a:rPr>
              <a:t>É de notar que, devido à falta de </a:t>
            </a:r>
            <a:r>
              <a:rPr i="1" lang="pt-PT" sz="1200">
                <a:latin typeface="Roboto"/>
                <a:ea typeface="Roboto"/>
                <a:cs typeface="Roboto"/>
                <a:sym typeface="Roboto"/>
              </a:rPr>
              <a:t>backtracking</a:t>
            </a:r>
            <a:r>
              <a:rPr lang="pt-PT" sz="1200">
                <a:latin typeface="Roboto"/>
                <a:ea typeface="Roboto"/>
                <a:cs typeface="Roboto"/>
                <a:sym typeface="Roboto"/>
              </a:rPr>
              <a:t> e incompatibilidade entre horários de </a:t>
            </a:r>
            <a:r>
              <a:rPr i="1" lang="pt-PT" sz="1200">
                <a:latin typeface="Roboto"/>
                <a:ea typeface="Roboto"/>
                <a:cs typeface="Roboto"/>
                <a:sym typeface="Roboto"/>
              </a:rPr>
              <a:t>Employees</a:t>
            </a:r>
            <a:r>
              <a:rPr lang="pt-PT" sz="1200">
                <a:latin typeface="Roboto"/>
                <a:ea typeface="Roboto"/>
                <a:cs typeface="Roboto"/>
                <a:sym typeface="Roboto"/>
              </a:rPr>
              <a:t> diferentes, é comum alguns </a:t>
            </a:r>
            <a:r>
              <a:rPr i="1" lang="pt-PT" sz="1200">
                <a:latin typeface="Roboto"/>
                <a:ea typeface="Roboto"/>
                <a:cs typeface="Roboto"/>
                <a:sym typeface="Roboto"/>
              </a:rPr>
              <a:t>Meetings</a:t>
            </a:r>
            <a:r>
              <a:rPr lang="pt-PT" sz="1200">
                <a:latin typeface="Roboto"/>
                <a:ea typeface="Roboto"/>
                <a:cs typeface="Roboto"/>
                <a:sym typeface="Roboto"/>
              </a:rPr>
              <a:t> não poderem ser marcados. Também por este motivo, verifica-se que os resultados estão dependentes da ordem em que os meetings são tratados, uma vez que estes são tratados individualmente de acordo com os time slots </a:t>
            </a:r>
            <a:r>
              <a:rPr lang="pt-PT" sz="1200">
                <a:latin typeface="Roboto"/>
                <a:ea typeface="Roboto"/>
                <a:cs typeface="Roboto"/>
                <a:sym typeface="Roboto"/>
              </a:rPr>
              <a:t>disponíveis</a:t>
            </a:r>
            <a:r>
              <a:rPr lang="pt-PT" sz="1200">
                <a:latin typeface="Roboto"/>
                <a:ea typeface="Roboto"/>
                <a:cs typeface="Roboto"/>
                <a:sym typeface="Roboto"/>
              </a:rPr>
              <a:t> dos Employees e não ocupados por meetings tratados anteriormente. </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solidFill>
                  <a:srgbClr val="000000"/>
                </a:solidFill>
                <a:highlight>
                  <a:srgbClr val="FFFFFF"/>
                </a:highlight>
              </a:rPr>
              <a:t>Conclusões</a:t>
            </a:r>
            <a:endParaRPr>
              <a:solidFill>
                <a:srgbClr val="000000"/>
              </a:solidFill>
            </a:endParaRPr>
          </a:p>
        </p:txBody>
      </p:sp>
      <p:sp>
        <p:nvSpPr>
          <p:cNvPr id="108" name="Google Shape;108;p2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200">
                <a:latin typeface="Roboto"/>
                <a:ea typeface="Roboto"/>
                <a:cs typeface="Roboto"/>
                <a:sym typeface="Roboto"/>
              </a:rPr>
              <a:t>Tal como referido na análise de resultados, é de notar que estes não são ideais uma vez que cada reunião está a ser tratada de forma independente. Ou seja, não foi implementado um sistema de backtracking que aquando a impossibilidade de marcação de uma reunião, procuraria reagendar uma outra já marcada por forma a libertar time slots. Deste modo, pensamos que esta implementação seria algo a realizar em trabalho futuro.</a:t>
            </a:r>
            <a:endParaRPr sz="1200">
              <a:latin typeface="Roboto"/>
              <a:ea typeface="Roboto"/>
              <a:cs typeface="Roboto"/>
              <a:sym typeface="Roboto"/>
            </a:endParaRPr>
          </a:p>
          <a:p>
            <a:pPr indent="0" lvl="0" marL="0" rtl="0" algn="l">
              <a:spcBef>
                <a:spcPts val="1600"/>
              </a:spcBef>
              <a:spcAft>
                <a:spcPts val="1600"/>
              </a:spcAft>
              <a:buNone/>
            </a:pPr>
            <a:r>
              <a:rPr lang="pt-PT" sz="1200">
                <a:latin typeface="Roboto"/>
                <a:ea typeface="Roboto"/>
                <a:cs typeface="Roboto"/>
                <a:sym typeface="Roboto"/>
              </a:rPr>
              <a:t>Foi também notado que o problema escolhido apresentava uma complexidade superior à esperada, nomeadamente devido à necessidade de utilizar uma Iterated Contract Net devido à insuficiência da Contract Net base.</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PT" sz="5200"/>
              <a:t>Informação Adicional</a:t>
            </a:r>
            <a:endParaRPr sz="5200"/>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