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59" r:id="rId11"/>
    <p:sldId id="266" r:id="rId12"/>
    <p:sldId id="268" r:id="rId13"/>
    <p:sldId id="269" r:id="rId14"/>
    <p:sldId id="270" r:id="rId15"/>
    <p:sldId id="267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203FD-E604-4DB5-9EAB-16B06417A988}" type="doc">
      <dgm:prSet loTypeId="urn:microsoft.com/office/officeart/2008/layout/VerticalCircle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2A007816-EBFB-4E6A-8A3D-47FC43F0AB10}">
      <dgm:prSet phldrT="[Text]" custT="1"/>
      <dgm:spPr/>
      <dgm:t>
        <a:bodyPr/>
        <a:lstStyle/>
        <a:p>
          <a:r>
            <a:rPr lang="fr-FR" sz="3600" b="1" dirty="0" smtClean="0">
              <a:solidFill>
                <a:schemeClr val="tx1"/>
              </a:solidFill>
              <a:latin typeface="Garamond"/>
              <a:cs typeface="Garamond"/>
            </a:rPr>
            <a:t>Contexte du </a:t>
          </a:r>
          <a:r>
            <a:rPr lang="fr-FR" sz="3600" b="1" dirty="0" smtClean="0">
              <a:solidFill>
                <a:schemeClr val="tx1"/>
              </a:solidFill>
              <a:latin typeface="Garamond"/>
              <a:cs typeface="Garamond"/>
            </a:rPr>
            <a:t>projet</a:t>
          </a:r>
          <a:endParaRPr lang="fr-FR" sz="3600" b="1" dirty="0">
            <a:solidFill>
              <a:schemeClr val="tx1"/>
            </a:solidFill>
            <a:latin typeface="Garamond"/>
            <a:cs typeface="Garamond"/>
          </a:endParaRPr>
        </a:p>
      </dgm:t>
    </dgm:pt>
    <dgm:pt modelId="{CCF9B092-C7EC-4698-BBEE-9F94D732AB0D}" type="parTrans" cxnId="{241A6F8B-EA81-47AB-823E-EF8D6EA03C93}">
      <dgm:prSet/>
      <dgm:spPr/>
      <dgm:t>
        <a:bodyPr/>
        <a:lstStyle/>
        <a:p>
          <a:endParaRPr lang="fr-FR"/>
        </a:p>
      </dgm:t>
    </dgm:pt>
    <dgm:pt modelId="{65FB3CEF-77B2-4C8E-97B9-A03BAF706596}" type="sibTrans" cxnId="{241A6F8B-EA81-47AB-823E-EF8D6EA03C93}">
      <dgm:prSet/>
      <dgm:spPr/>
      <dgm:t>
        <a:bodyPr/>
        <a:lstStyle/>
        <a:p>
          <a:endParaRPr lang="fr-FR"/>
        </a:p>
      </dgm:t>
    </dgm:pt>
    <dgm:pt modelId="{9C34CAFB-0D06-4073-9D10-1139EE6EF301}">
      <dgm:prSet phldrT="[Text]" custT="1"/>
      <dgm:spPr/>
      <dgm:t>
        <a:bodyPr/>
        <a:lstStyle/>
        <a:p>
          <a:r>
            <a:rPr lang="fr-FR" sz="3600" b="1" dirty="0" smtClean="0">
              <a:latin typeface="Garamond"/>
              <a:cs typeface="Garamond"/>
            </a:rPr>
            <a:t>Les attendus </a:t>
          </a:r>
          <a:endParaRPr lang="fr-FR" sz="3600" b="1" dirty="0" smtClean="0">
            <a:latin typeface="Garamond"/>
            <a:cs typeface="Garamond"/>
          </a:endParaRPr>
        </a:p>
      </dgm:t>
    </dgm:pt>
    <dgm:pt modelId="{39D0A4D4-E092-4A84-B703-ABBF07388831}" type="parTrans" cxnId="{EC3CEF6F-902B-4EB8-9145-7FA6EF1818A3}">
      <dgm:prSet/>
      <dgm:spPr/>
      <dgm:t>
        <a:bodyPr/>
        <a:lstStyle/>
        <a:p>
          <a:endParaRPr lang="fr-FR"/>
        </a:p>
      </dgm:t>
    </dgm:pt>
    <dgm:pt modelId="{9EF70141-CB0E-4C12-8C3B-CFE19C1B8BE5}" type="sibTrans" cxnId="{EC3CEF6F-902B-4EB8-9145-7FA6EF1818A3}">
      <dgm:prSet/>
      <dgm:spPr/>
      <dgm:t>
        <a:bodyPr/>
        <a:lstStyle/>
        <a:p>
          <a:endParaRPr lang="fr-FR"/>
        </a:p>
      </dgm:t>
    </dgm:pt>
    <dgm:pt modelId="{309B0F11-9EDC-4CB2-B98F-ED04B6480258}">
      <dgm:prSet custT="1"/>
      <dgm:spPr/>
      <dgm:t>
        <a:bodyPr/>
        <a:lstStyle/>
        <a:p>
          <a:r>
            <a:rPr lang="fr-FR" sz="3600" b="1" dirty="0" smtClean="0">
              <a:latin typeface="Garamond"/>
              <a:cs typeface="Garamond"/>
            </a:rPr>
            <a:t>Les Résultats obtenus</a:t>
          </a:r>
          <a:endParaRPr lang="fr-FR" sz="3600" b="1" dirty="0">
            <a:latin typeface="Garamond"/>
            <a:cs typeface="Garamond"/>
          </a:endParaRPr>
        </a:p>
      </dgm:t>
    </dgm:pt>
    <dgm:pt modelId="{AEDAB0AC-385C-4596-A9D6-DC5C8E0286D8}" type="parTrans" cxnId="{08155DD8-BFC5-4B74-8C94-83A665014559}">
      <dgm:prSet/>
      <dgm:spPr/>
      <dgm:t>
        <a:bodyPr/>
        <a:lstStyle/>
        <a:p>
          <a:endParaRPr lang="fr-FR"/>
        </a:p>
      </dgm:t>
    </dgm:pt>
    <dgm:pt modelId="{5BA60027-112C-4885-BD52-DCE9980F32B0}" type="sibTrans" cxnId="{08155DD8-BFC5-4B74-8C94-83A665014559}">
      <dgm:prSet/>
      <dgm:spPr/>
      <dgm:t>
        <a:bodyPr/>
        <a:lstStyle/>
        <a:p>
          <a:endParaRPr lang="fr-FR"/>
        </a:p>
      </dgm:t>
    </dgm:pt>
    <dgm:pt modelId="{77047ACD-056F-49C1-927B-01B40341EE71}">
      <dgm:prSet custT="1"/>
      <dgm:spPr/>
      <dgm:t>
        <a:bodyPr/>
        <a:lstStyle/>
        <a:p>
          <a:r>
            <a:rPr lang="fr-FR" sz="3600" b="1" dirty="0" smtClean="0">
              <a:latin typeface="Garamond"/>
              <a:cs typeface="Garamond"/>
            </a:rPr>
            <a:t>Perspectives</a:t>
          </a:r>
          <a:endParaRPr lang="fr-FR" sz="3600" b="1" dirty="0">
            <a:latin typeface="Garamond"/>
            <a:cs typeface="Garamond"/>
          </a:endParaRPr>
        </a:p>
      </dgm:t>
    </dgm:pt>
    <dgm:pt modelId="{C8639B66-8DD1-44CA-9521-166950A29A27}" type="parTrans" cxnId="{5516EDA2-42D3-4D8D-BE02-9C6E2370AAAB}">
      <dgm:prSet/>
      <dgm:spPr/>
      <dgm:t>
        <a:bodyPr/>
        <a:lstStyle/>
        <a:p>
          <a:endParaRPr lang="fr-FR"/>
        </a:p>
      </dgm:t>
    </dgm:pt>
    <dgm:pt modelId="{42842F2F-C958-4FED-95BA-DD1A63C4FA89}" type="sibTrans" cxnId="{5516EDA2-42D3-4D8D-BE02-9C6E2370AAAB}">
      <dgm:prSet/>
      <dgm:spPr/>
      <dgm:t>
        <a:bodyPr/>
        <a:lstStyle/>
        <a:p>
          <a:endParaRPr lang="fr-FR"/>
        </a:p>
      </dgm:t>
    </dgm:pt>
    <dgm:pt modelId="{040B3642-B31E-4981-9CE4-35E19A40C17F}" type="pres">
      <dgm:prSet presAssocID="{42B203FD-E604-4DB5-9EAB-16B06417A988}" presName="Name0" presStyleCnt="0">
        <dgm:presLayoutVars>
          <dgm:dir/>
        </dgm:presLayoutVars>
      </dgm:prSet>
      <dgm:spPr/>
      <dgm:t>
        <a:bodyPr/>
        <a:lstStyle/>
        <a:p>
          <a:endParaRPr lang="fr-FR"/>
        </a:p>
      </dgm:t>
    </dgm:pt>
    <dgm:pt modelId="{7BE4DFCD-39D8-4C7C-858C-C3C7496D4C1D}" type="pres">
      <dgm:prSet presAssocID="{2A007816-EBFB-4E6A-8A3D-47FC43F0AB10}" presName="noChildren" presStyleCnt="0"/>
      <dgm:spPr/>
    </dgm:pt>
    <dgm:pt modelId="{82324BD3-D2D0-4FEC-AC4E-7DF4EDCD9C19}" type="pres">
      <dgm:prSet presAssocID="{2A007816-EBFB-4E6A-8A3D-47FC43F0AB10}" presName="gap" presStyleCnt="0"/>
      <dgm:spPr/>
    </dgm:pt>
    <dgm:pt modelId="{AB4A06DD-4599-4DAC-A9FD-3B90B99DD66B}" type="pres">
      <dgm:prSet presAssocID="{2A007816-EBFB-4E6A-8A3D-47FC43F0AB10}" presName="medCircle2" presStyleLbl="vennNode1" presStyleIdx="0" presStyleCnt="4"/>
      <dgm:spPr/>
    </dgm:pt>
    <dgm:pt modelId="{CA132BF2-A6EF-4A67-AFD2-AD9D8BE09CC6}" type="pres">
      <dgm:prSet presAssocID="{2A007816-EBFB-4E6A-8A3D-47FC43F0AB10}" presName="txLvlOnly1" presStyleLbl="revTx" presStyleIdx="0" presStyleCnt="4" custLinFactNeighborX="11633" custLinFactNeighborY="-1591"/>
      <dgm:spPr/>
      <dgm:t>
        <a:bodyPr/>
        <a:lstStyle/>
        <a:p>
          <a:endParaRPr lang="fr-FR"/>
        </a:p>
      </dgm:t>
    </dgm:pt>
    <dgm:pt modelId="{E0D8A410-3A56-4865-B4C2-9F44547C9A86}" type="pres">
      <dgm:prSet presAssocID="{9C34CAFB-0D06-4073-9D10-1139EE6EF301}" presName="noChildren" presStyleCnt="0"/>
      <dgm:spPr/>
    </dgm:pt>
    <dgm:pt modelId="{46F79527-60BB-490F-AFC8-9FF8D285D584}" type="pres">
      <dgm:prSet presAssocID="{9C34CAFB-0D06-4073-9D10-1139EE6EF301}" presName="gap" presStyleCnt="0"/>
      <dgm:spPr/>
    </dgm:pt>
    <dgm:pt modelId="{2B91D49A-74C7-4A80-B241-49DD96BC833B}" type="pres">
      <dgm:prSet presAssocID="{9C34CAFB-0D06-4073-9D10-1139EE6EF301}" presName="medCircle2" presStyleLbl="vennNode1" presStyleIdx="1" presStyleCnt="4"/>
      <dgm:spPr/>
    </dgm:pt>
    <dgm:pt modelId="{BD7E787F-0CA3-4139-AC04-ED6B93B01942}" type="pres">
      <dgm:prSet presAssocID="{9C34CAFB-0D06-4073-9D10-1139EE6EF301}" presName="txLvlOnly1" presStyleLbl="revTx" presStyleIdx="1" presStyleCnt="4" custLinFactNeighborX="11931" custLinFactNeighborY="4775"/>
      <dgm:spPr/>
      <dgm:t>
        <a:bodyPr/>
        <a:lstStyle/>
        <a:p>
          <a:endParaRPr lang="fr-FR"/>
        </a:p>
      </dgm:t>
    </dgm:pt>
    <dgm:pt modelId="{E78D7430-04A4-4AE1-A04A-0D4341795B31}" type="pres">
      <dgm:prSet presAssocID="{309B0F11-9EDC-4CB2-B98F-ED04B6480258}" presName="noChildren" presStyleCnt="0"/>
      <dgm:spPr/>
    </dgm:pt>
    <dgm:pt modelId="{06BDF333-4F42-4FB4-B438-497A5DD38D94}" type="pres">
      <dgm:prSet presAssocID="{309B0F11-9EDC-4CB2-B98F-ED04B6480258}" presName="gap" presStyleCnt="0"/>
      <dgm:spPr/>
    </dgm:pt>
    <dgm:pt modelId="{971148FC-C9C0-4086-A99D-607CA9BFF717}" type="pres">
      <dgm:prSet presAssocID="{309B0F11-9EDC-4CB2-B98F-ED04B6480258}" presName="medCircle2" presStyleLbl="vennNode1" presStyleIdx="2" presStyleCnt="4"/>
      <dgm:spPr/>
    </dgm:pt>
    <dgm:pt modelId="{2A73729F-BD3A-41EE-AEBF-E3BBB5ECA598}" type="pres">
      <dgm:prSet presAssocID="{309B0F11-9EDC-4CB2-B98F-ED04B6480258}" presName="txLvlOnly1" presStyleLbl="revTx" presStyleIdx="2" presStyleCnt="4" custLinFactNeighborX="11334" custLinFactNeighborY="7629"/>
      <dgm:spPr/>
      <dgm:t>
        <a:bodyPr/>
        <a:lstStyle/>
        <a:p>
          <a:endParaRPr lang="fr-FR"/>
        </a:p>
      </dgm:t>
    </dgm:pt>
    <dgm:pt modelId="{08F88841-1BAF-41D2-8994-53AEE3AE7C3E}" type="pres">
      <dgm:prSet presAssocID="{77047ACD-056F-49C1-927B-01B40341EE71}" presName="noChildren" presStyleCnt="0"/>
      <dgm:spPr/>
    </dgm:pt>
    <dgm:pt modelId="{A173ACC5-3789-4179-8F72-81444982E8EA}" type="pres">
      <dgm:prSet presAssocID="{77047ACD-056F-49C1-927B-01B40341EE71}" presName="gap" presStyleCnt="0"/>
      <dgm:spPr/>
    </dgm:pt>
    <dgm:pt modelId="{345F7BAB-A7A9-47E3-92E0-93CF8CE43A9C}" type="pres">
      <dgm:prSet presAssocID="{77047ACD-056F-49C1-927B-01B40341EE71}" presName="medCircle2" presStyleLbl="vennNode1" presStyleIdx="3" presStyleCnt="4"/>
      <dgm:spPr/>
    </dgm:pt>
    <dgm:pt modelId="{ED10DE5D-9411-4F24-B1C3-9799964F9245}" type="pres">
      <dgm:prSet presAssocID="{77047ACD-056F-49C1-927B-01B40341EE71}" presName="txLvlOnly1" presStyleLbl="revTx" presStyleIdx="3" presStyleCnt="4" custLinFactNeighborX="12154" custLinFactNeighborY="161"/>
      <dgm:spPr/>
      <dgm:t>
        <a:bodyPr/>
        <a:lstStyle/>
        <a:p>
          <a:endParaRPr lang="fr-FR"/>
        </a:p>
      </dgm:t>
    </dgm:pt>
  </dgm:ptLst>
  <dgm:cxnLst>
    <dgm:cxn modelId="{EC3CEF6F-902B-4EB8-9145-7FA6EF1818A3}" srcId="{42B203FD-E604-4DB5-9EAB-16B06417A988}" destId="{9C34CAFB-0D06-4073-9D10-1139EE6EF301}" srcOrd="1" destOrd="0" parTransId="{39D0A4D4-E092-4A84-B703-ABBF07388831}" sibTransId="{9EF70141-CB0E-4C12-8C3B-CFE19C1B8BE5}"/>
    <dgm:cxn modelId="{4C21FC2E-1D5B-4E40-9914-FF755324C8BD}" type="presOf" srcId="{9C34CAFB-0D06-4073-9D10-1139EE6EF301}" destId="{BD7E787F-0CA3-4139-AC04-ED6B93B01942}" srcOrd="0" destOrd="0" presId="urn:microsoft.com/office/officeart/2008/layout/VerticalCircleList"/>
    <dgm:cxn modelId="{303B1B53-280A-4892-BF39-532CB1335B77}" type="presOf" srcId="{309B0F11-9EDC-4CB2-B98F-ED04B6480258}" destId="{2A73729F-BD3A-41EE-AEBF-E3BBB5ECA598}" srcOrd="0" destOrd="0" presId="urn:microsoft.com/office/officeart/2008/layout/VerticalCircleList"/>
    <dgm:cxn modelId="{5516EDA2-42D3-4D8D-BE02-9C6E2370AAAB}" srcId="{42B203FD-E604-4DB5-9EAB-16B06417A988}" destId="{77047ACD-056F-49C1-927B-01B40341EE71}" srcOrd="3" destOrd="0" parTransId="{C8639B66-8DD1-44CA-9521-166950A29A27}" sibTransId="{42842F2F-C958-4FED-95BA-DD1A63C4FA89}"/>
    <dgm:cxn modelId="{A18FA742-9095-49CA-8BB0-8FA115FFB7D9}" type="presOf" srcId="{42B203FD-E604-4DB5-9EAB-16B06417A988}" destId="{040B3642-B31E-4981-9CE4-35E19A40C17F}" srcOrd="0" destOrd="0" presId="urn:microsoft.com/office/officeart/2008/layout/VerticalCircleList"/>
    <dgm:cxn modelId="{08155DD8-BFC5-4B74-8C94-83A665014559}" srcId="{42B203FD-E604-4DB5-9EAB-16B06417A988}" destId="{309B0F11-9EDC-4CB2-B98F-ED04B6480258}" srcOrd="2" destOrd="0" parTransId="{AEDAB0AC-385C-4596-A9D6-DC5C8E0286D8}" sibTransId="{5BA60027-112C-4885-BD52-DCE9980F32B0}"/>
    <dgm:cxn modelId="{D515C754-10B8-4FCC-B68E-E1D3AE919389}" type="presOf" srcId="{2A007816-EBFB-4E6A-8A3D-47FC43F0AB10}" destId="{CA132BF2-A6EF-4A67-AFD2-AD9D8BE09CC6}" srcOrd="0" destOrd="0" presId="urn:microsoft.com/office/officeart/2008/layout/VerticalCircleList"/>
    <dgm:cxn modelId="{241A6F8B-EA81-47AB-823E-EF8D6EA03C93}" srcId="{42B203FD-E604-4DB5-9EAB-16B06417A988}" destId="{2A007816-EBFB-4E6A-8A3D-47FC43F0AB10}" srcOrd="0" destOrd="0" parTransId="{CCF9B092-C7EC-4698-BBEE-9F94D732AB0D}" sibTransId="{65FB3CEF-77B2-4C8E-97B9-A03BAF706596}"/>
    <dgm:cxn modelId="{510C259A-FFC0-4BEC-86BA-1531E7D6CE07}" type="presOf" srcId="{77047ACD-056F-49C1-927B-01B40341EE71}" destId="{ED10DE5D-9411-4F24-B1C3-9799964F9245}" srcOrd="0" destOrd="0" presId="urn:microsoft.com/office/officeart/2008/layout/VerticalCircleList"/>
    <dgm:cxn modelId="{39406C1E-C661-4145-883F-CFE7D91F501B}" type="presParOf" srcId="{040B3642-B31E-4981-9CE4-35E19A40C17F}" destId="{7BE4DFCD-39D8-4C7C-858C-C3C7496D4C1D}" srcOrd="0" destOrd="0" presId="urn:microsoft.com/office/officeart/2008/layout/VerticalCircleList"/>
    <dgm:cxn modelId="{FE794655-52D6-446A-9855-21C63B2A5803}" type="presParOf" srcId="{7BE4DFCD-39D8-4C7C-858C-C3C7496D4C1D}" destId="{82324BD3-D2D0-4FEC-AC4E-7DF4EDCD9C19}" srcOrd="0" destOrd="0" presId="urn:microsoft.com/office/officeart/2008/layout/VerticalCircleList"/>
    <dgm:cxn modelId="{67156C3F-C013-4C9D-BAD8-B4338081CE66}" type="presParOf" srcId="{7BE4DFCD-39D8-4C7C-858C-C3C7496D4C1D}" destId="{AB4A06DD-4599-4DAC-A9FD-3B90B99DD66B}" srcOrd="1" destOrd="0" presId="urn:microsoft.com/office/officeart/2008/layout/VerticalCircleList"/>
    <dgm:cxn modelId="{6E6703C5-6771-492F-B640-EB54EDA237B6}" type="presParOf" srcId="{7BE4DFCD-39D8-4C7C-858C-C3C7496D4C1D}" destId="{CA132BF2-A6EF-4A67-AFD2-AD9D8BE09CC6}" srcOrd="2" destOrd="0" presId="urn:microsoft.com/office/officeart/2008/layout/VerticalCircleList"/>
    <dgm:cxn modelId="{D1225E80-2218-4C50-A97C-CE37D284FFD9}" type="presParOf" srcId="{040B3642-B31E-4981-9CE4-35E19A40C17F}" destId="{E0D8A410-3A56-4865-B4C2-9F44547C9A86}" srcOrd="1" destOrd="0" presId="urn:microsoft.com/office/officeart/2008/layout/VerticalCircleList"/>
    <dgm:cxn modelId="{273D0C22-C63C-41DA-B20E-3FAB15C518F7}" type="presParOf" srcId="{E0D8A410-3A56-4865-B4C2-9F44547C9A86}" destId="{46F79527-60BB-490F-AFC8-9FF8D285D584}" srcOrd="0" destOrd="0" presId="urn:microsoft.com/office/officeart/2008/layout/VerticalCircleList"/>
    <dgm:cxn modelId="{3914F599-E16E-427F-9158-80AE35B84538}" type="presParOf" srcId="{E0D8A410-3A56-4865-B4C2-9F44547C9A86}" destId="{2B91D49A-74C7-4A80-B241-49DD96BC833B}" srcOrd="1" destOrd="0" presId="urn:microsoft.com/office/officeart/2008/layout/VerticalCircleList"/>
    <dgm:cxn modelId="{193BA8BB-221D-4043-8D9B-36D5E43F46C5}" type="presParOf" srcId="{E0D8A410-3A56-4865-B4C2-9F44547C9A86}" destId="{BD7E787F-0CA3-4139-AC04-ED6B93B01942}" srcOrd="2" destOrd="0" presId="urn:microsoft.com/office/officeart/2008/layout/VerticalCircleList"/>
    <dgm:cxn modelId="{402ACEDD-F2E2-4B43-A99E-EB01B483D882}" type="presParOf" srcId="{040B3642-B31E-4981-9CE4-35E19A40C17F}" destId="{E78D7430-04A4-4AE1-A04A-0D4341795B31}" srcOrd="2" destOrd="0" presId="urn:microsoft.com/office/officeart/2008/layout/VerticalCircleList"/>
    <dgm:cxn modelId="{D8EE56F3-1213-4B04-889C-7A6DB80B3561}" type="presParOf" srcId="{E78D7430-04A4-4AE1-A04A-0D4341795B31}" destId="{06BDF333-4F42-4FB4-B438-497A5DD38D94}" srcOrd="0" destOrd="0" presId="urn:microsoft.com/office/officeart/2008/layout/VerticalCircleList"/>
    <dgm:cxn modelId="{0C3867F7-E291-4B0F-912E-058484FCADAB}" type="presParOf" srcId="{E78D7430-04A4-4AE1-A04A-0D4341795B31}" destId="{971148FC-C9C0-4086-A99D-607CA9BFF717}" srcOrd="1" destOrd="0" presId="urn:microsoft.com/office/officeart/2008/layout/VerticalCircleList"/>
    <dgm:cxn modelId="{62D9843F-AE5D-46FA-8673-D6F3A2BEADDC}" type="presParOf" srcId="{E78D7430-04A4-4AE1-A04A-0D4341795B31}" destId="{2A73729F-BD3A-41EE-AEBF-E3BBB5ECA598}" srcOrd="2" destOrd="0" presId="urn:microsoft.com/office/officeart/2008/layout/VerticalCircleList"/>
    <dgm:cxn modelId="{D763791F-8B3F-415C-886A-5C6CD8092E50}" type="presParOf" srcId="{040B3642-B31E-4981-9CE4-35E19A40C17F}" destId="{08F88841-1BAF-41D2-8994-53AEE3AE7C3E}" srcOrd="3" destOrd="0" presId="urn:microsoft.com/office/officeart/2008/layout/VerticalCircleList"/>
    <dgm:cxn modelId="{D7E6AEAA-4E46-41E1-BDC0-54BC3F9173CF}" type="presParOf" srcId="{08F88841-1BAF-41D2-8994-53AEE3AE7C3E}" destId="{A173ACC5-3789-4179-8F72-81444982E8EA}" srcOrd="0" destOrd="0" presId="urn:microsoft.com/office/officeart/2008/layout/VerticalCircleList"/>
    <dgm:cxn modelId="{74BD8D48-2700-4EC7-BA37-58152C4E3F78}" type="presParOf" srcId="{08F88841-1BAF-41D2-8994-53AEE3AE7C3E}" destId="{345F7BAB-A7A9-47E3-92E0-93CF8CE43A9C}" srcOrd="1" destOrd="0" presId="urn:microsoft.com/office/officeart/2008/layout/VerticalCircleList"/>
    <dgm:cxn modelId="{0ED9B0EC-92EB-4769-BEDB-076CAE418C08}" type="presParOf" srcId="{08F88841-1BAF-41D2-8994-53AEE3AE7C3E}" destId="{ED10DE5D-9411-4F24-B1C3-9799964F924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A06DD-4599-4DAC-A9FD-3B90B99DD66B}">
      <dsp:nvSpPr>
        <dsp:cNvPr id="0" name=""/>
        <dsp:cNvSpPr/>
      </dsp:nvSpPr>
      <dsp:spPr>
        <a:xfrm>
          <a:off x="1380074" y="1631"/>
          <a:ext cx="1015184" cy="10151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132BF2-A6EF-4A67-AFD2-AD9D8BE09CC6}">
      <dsp:nvSpPr>
        <dsp:cNvPr id="0" name=""/>
        <dsp:cNvSpPr/>
      </dsp:nvSpPr>
      <dsp:spPr>
        <a:xfrm>
          <a:off x="2517753" y="0"/>
          <a:ext cx="5416379" cy="10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solidFill>
                <a:schemeClr val="tx1"/>
              </a:solidFill>
              <a:latin typeface="Garamond"/>
              <a:cs typeface="Garamond"/>
            </a:rPr>
            <a:t>Contexte du </a:t>
          </a:r>
          <a:r>
            <a:rPr lang="fr-FR" sz="3600" b="1" kern="1200" dirty="0" smtClean="0">
              <a:solidFill>
                <a:schemeClr val="tx1"/>
              </a:solidFill>
              <a:latin typeface="Garamond"/>
              <a:cs typeface="Garamond"/>
            </a:rPr>
            <a:t>projet</a:t>
          </a:r>
          <a:endParaRPr lang="fr-FR" sz="3600" b="1" kern="1200" dirty="0">
            <a:solidFill>
              <a:schemeClr val="tx1"/>
            </a:solidFill>
            <a:latin typeface="Garamond"/>
            <a:cs typeface="Garamond"/>
          </a:endParaRPr>
        </a:p>
      </dsp:txBody>
      <dsp:txXfrm>
        <a:off x="2517753" y="0"/>
        <a:ext cx="5416379" cy="1015184"/>
      </dsp:txXfrm>
    </dsp:sp>
    <dsp:sp modelId="{2B91D49A-74C7-4A80-B241-49DD96BC833B}">
      <dsp:nvSpPr>
        <dsp:cNvPr id="0" name=""/>
        <dsp:cNvSpPr/>
      </dsp:nvSpPr>
      <dsp:spPr>
        <a:xfrm>
          <a:off x="1380074" y="1016815"/>
          <a:ext cx="1015184" cy="10151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E787F-0CA3-4139-AC04-ED6B93B01942}">
      <dsp:nvSpPr>
        <dsp:cNvPr id="0" name=""/>
        <dsp:cNvSpPr/>
      </dsp:nvSpPr>
      <dsp:spPr>
        <a:xfrm>
          <a:off x="2533894" y="1065290"/>
          <a:ext cx="5416379" cy="10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latin typeface="Garamond"/>
              <a:cs typeface="Garamond"/>
            </a:rPr>
            <a:t>Les attendus </a:t>
          </a:r>
          <a:endParaRPr lang="fr-FR" sz="3600" b="1" kern="1200" dirty="0" smtClean="0">
            <a:latin typeface="Garamond"/>
            <a:cs typeface="Garamond"/>
          </a:endParaRPr>
        </a:p>
      </dsp:txBody>
      <dsp:txXfrm>
        <a:off x="2533894" y="1065290"/>
        <a:ext cx="5416379" cy="1015184"/>
      </dsp:txXfrm>
    </dsp:sp>
    <dsp:sp modelId="{971148FC-C9C0-4086-A99D-607CA9BFF717}">
      <dsp:nvSpPr>
        <dsp:cNvPr id="0" name=""/>
        <dsp:cNvSpPr/>
      </dsp:nvSpPr>
      <dsp:spPr>
        <a:xfrm>
          <a:off x="1380074" y="2032000"/>
          <a:ext cx="1015184" cy="10151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73729F-BD3A-41EE-AEBF-E3BBB5ECA598}">
      <dsp:nvSpPr>
        <dsp:cNvPr id="0" name=""/>
        <dsp:cNvSpPr/>
      </dsp:nvSpPr>
      <dsp:spPr>
        <a:xfrm>
          <a:off x="2501558" y="2109448"/>
          <a:ext cx="5416379" cy="10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latin typeface="Garamond"/>
              <a:cs typeface="Garamond"/>
            </a:rPr>
            <a:t>Les Résultats obtenus</a:t>
          </a:r>
          <a:endParaRPr lang="fr-FR" sz="3600" b="1" kern="1200" dirty="0">
            <a:latin typeface="Garamond"/>
            <a:cs typeface="Garamond"/>
          </a:endParaRPr>
        </a:p>
      </dsp:txBody>
      <dsp:txXfrm>
        <a:off x="2501558" y="2109448"/>
        <a:ext cx="5416379" cy="1015184"/>
      </dsp:txXfrm>
    </dsp:sp>
    <dsp:sp modelId="{345F7BAB-A7A9-47E3-92E0-93CF8CE43A9C}">
      <dsp:nvSpPr>
        <dsp:cNvPr id="0" name=""/>
        <dsp:cNvSpPr/>
      </dsp:nvSpPr>
      <dsp:spPr>
        <a:xfrm>
          <a:off x="1380074" y="3047184"/>
          <a:ext cx="1015184" cy="101518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10DE5D-9411-4F24-B1C3-9799964F9245}">
      <dsp:nvSpPr>
        <dsp:cNvPr id="0" name=""/>
        <dsp:cNvSpPr/>
      </dsp:nvSpPr>
      <dsp:spPr>
        <a:xfrm>
          <a:off x="2545972" y="3048815"/>
          <a:ext cx="5416379" cy="101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latin typeface="Garamond"/>
              <a:cs typeface="Garamond"/>
            </a:rPr>
            <a:t>Perspectives</a:t>
          </a:r>
          <a:endParaRPr lang="fr-FR" sz="3600" b="1" kern="1200" dirty="0">
            <a:latin typeface="Garamond"/>
            <a:cs typeface="Garamond"/>
          </a:endParaRPr>
        </a:p>
      </dsp:txBody>
      <dsp:txXfrm>
        <a:off x="2545972" y="3048815"/>
        <a:ext cx="5416379" cy="101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2C4E-0A60-4122-AAE7-AF635FA7D59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478F-FE19-423D-89E1-94CBBF7741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5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7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77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8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363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75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9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88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28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2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4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01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65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04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9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225EA-60CE-4620-B061-9EE4544F6AF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85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1FB2-E5FE-4243-962B-977B8334DE11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3114-B5E4-47F7-9A58-2823648B3303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1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9C3C-D2DA-463D-9000-4F78D0E2DAEA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9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3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3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6EAD-24C4-4208-96A4-711C5AD264EF}" type="datetime1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40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F818-99C1-4940-B03B-C71586AF5BC7}" type="datetime1">
              <a:rPr lang="fr-FR" smtClean="0"/>
              <a:t>11/05/2020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5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84AC-F16D-4E11-8EA4-E5A2922FEC3A}" type="datetime1">
              <a:rPr lang="fr-FR" smtClean="0"/>
              <a:t>11/05/2020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12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25F0-D7AB-4FC3-9FCB-98146BD80738}" type="datetime1">
              <a:rPr lang="fr-FR" smtClean="0"/>
              <a:t>11/05/2020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EA88-20A4-4BF4-96C9-1AA0DEC0DA34}" type="datetime1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3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1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DE25-B221-4E5A-801C-B9990F1F5EE6}" type="datetime1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7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E6B-69EC-411C-BA1B-D5065D18696A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78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D39-A2E6-4F8B-A682-D8C49BEB92A2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31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36FD-5031-447F-80A2-9512C2CE20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8FCB-2752-4E3E-8E38-E743F26D49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966D-029E-4791-835E-A08A06EDE77A}" type="datetime1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Année universitaire 2015  - 2016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69FD-FFB4-4247-9A08-C210CA39F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217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/>
          <p:cNvSpPr txBox="1"/>
          <p:nvPr/>
        </p:nvSpPr>
        <p:spPr>
          <a:xfrm>
            <a:off x="1923067" y="4732898"/>
            <a:ext cx="2681227" cy="14157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Groupe</a:t>
            </a:r>
            <a:r>
              <a:rPr kumimoji="0" lang="fr-FR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                   </a:t>
            </a:r>
            <a:endParaRPr kumimoji="0" lang="fr-FR" sz="1400" b="1" i="0" u="sng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Houfaf-Khoufaf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Walid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Cothias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-Faure Gaspard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Barmani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Amina 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Brisebard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Florentin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923067" y="2991511"/>
            <a:ext cx="8582352" cy="15696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Mise en place d'une infrastructure de diffusion des données cartographiques au Muséum National d'Histoire Naturelle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59679" y="6322961"/>
            <a:ext cx="2843772" cy="365125"/>
          </a:xfrm>
        </p:spPr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8"/>
          <p:cNvSpPr txBox="1"/>
          <p:nvPr/>
        </p:nvSpPr>
        <p:spPr>
          <a:xfrm>
            <a:off x="3737834" y="717301"/>
            <a:ext cx="468914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Gestion de projet </a:t>
            </a:r>
            <a:endParaRPr kumimoji="0" lang="fr-FR" sz="2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3" name="Espace réservé de la date 3"/>
          <p:cNvSpPr txBox="1">
            <a:spLocks/>
          </p:cNvSpPr>
          <p:nvPr/>
        </p:nvSpPr>
        <p:spPr>
          <a:xfrm>
            <a:off x="4396838" y="6289570"/>
            <a:ext cx="3455585" cy="431908"/>
          </a:xfrm>
          <a:prstGeom prst="roundRect">
            <a:avLst>
              <a:gd name="adj" fmla="val 4841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Année universitaire 2019-2020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6" y="76472"/>
            <a:ext cx="1810056" cy="19551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109972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8097610" y="4806697"/>
            <a:ext cx="2681227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Encadré par </a:t>
            </a:r>
            <a:r>
              <a:rPr kumimoji="0" lang="fr-FR" sz="1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                   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217"/>
            <a:r>
              <a:rPr lang="fr-MA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Mme.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Veronique Pereira</a:t>
            </a:r>
          </a:p>
          <a:p>
            <a:pPr lvl="0" defTabSz="914217"/>
            <a:r>
              <a:rPr lang="fr-MA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Mme.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Perrine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Rouffiac</a:t>
            </a:r>
            <a:endParaRPr lang="fr-FR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Image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39" y="242473"/>
            <a:ext cx="1641698" cy="1635608"/>
          </a:xfrm>
          <a:prstGeom prst="rect">
            <a:avLst/>
          </a:prstGeom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4854804" y="2440495"/>
            <a:ext cx="231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BBCH </a:t>
            </a:r>
            <a:r>
              <a:rPr lang="fr-MA" sz="3200" dirty="0" err="1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Bioviewer</a:t>
            </a:r>
            <a:endParaRPr lang="en-US" sz="3200" dirty="0">
              <a:solidFill>
                <a:prstClr val="black"/>
              </a:solidFill>
              <a:latin typeface="Agency FB" panose="020B0503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Tests de performance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77711" y="1402496"/>
            <a:ext cx="922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Afin de définir les caractéristiques techniques de l’environnement de diffusion, nous avons réalisé des tests de performance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429F60-1292-4703-A1A9-2CB01F084859}"/>
              </a:ext>
            </a:extLst>
          </p:cNvPr>
          <p:cNvSpPr txBox="1"/>
          <p:nvPr/>
        </p:nvSpPr>
        <p:spPr>
          <a:xfrm>
            <a:off x="2117056" y="2314511"/>
            <a:ext cx="8201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sz="2000" b="1" dirty="0"/>
              <a:t>Tests de généralisation : </a:t>
            </a:r>
            <a:r>
              <a:rPr lang="fr-MA" sz="1400" dirty="0"/>
              <a:t>g</a:t>
            </a:r>
            <a:r>
              <a:rPr lang="fr-MA" sz="1400" dirty="0" smtClean="0"/>
              <a:t>énéraliser </a:t>
            </a:r>
            <a:r>
              <a:rPr lang="fr-MA" sz="1400" dirty="0" smtClean="0"/>
              <a:t>et simplifier les données cartographiques volumineuses p</a:t>
            </a:r>
            <a:r>
              <a:rPr lang="fr-MA" sz="1400" dirty="0" smtClean="0"/>
              <a:t>ar requêtage</a:t>
            </a:r>
            <a:endParaRPr lang="en-US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2D7F1F-B3AB-4C1E-BE1F-56D9550A8BED}"/>
              </a:ext>
            </a:extLst>
          </p:cNvPr>
          <p:cNvSpPr txBox="1"/>
          <p:nvPr/>
        </p:nvSpPr>
        <p:spPr>
          <a:xfrm>
            <a:off x="2117056" y="3195748"/>
            <a:ext cx="82016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sz="2000" b="1" dirty="0"/>
              <a:t>Tests de </a:t>
            </a:r>
            <a:r>
              <a:rPr lang="fr-MA" sz="2000" b="1" dirty="0" smtClean="0"/>
              <a:t>mise </a:t>
            </a:r>
            <a:r>
              <a:rPr lang="fr-MA" sz="2000" b="1" dirty="0"/>
              <a:t>en cache et tuilage : </a:t>
            </a:r>
            <a:r>
              <a:rPr lang="fr-MA" sz="1400" dirty="0"/>
              <a:t>Créer </a:t>
            </a:r>
            <a:r>
              <a:rPr lang="fr-MA" sz="1400" dirty="0" smtClean="0"/>
              <a:t>des </a:t>
            </a:r>
            <a:r>
              <a:rPr lang="fr-MA" sz="1400" dirty="0"/>
              <a:t>images </a:t>
            </a:r>
            <a:r>
              <a:rPr lang="fr-MA" sz="1400" dirty="0" smtClean="0"/>
              <a:t>tuilées pour le couches pour réduire le </a:t>
            </a:r>
            <a:r>
              <a:rPr lang="fr-MA" sz="1400" dirty="0"/>
              <a:t>t</a:t>
            </a:r>
            <a:r>
              <a:rPr lang="fr-MA" sz="1400" dirty="0" smtClean="0"/>
              <a:t>emps </a:t>
            </a:r>
            <a:r>
              <a:rPr lang="fr-MA" sz="1400" dirty="0"/>
              <a:t>de réponse </a:t>
            </a:r>
            <a:r>
              <a:rPr lang="fr-MA" sz="1400" dirty="0" smtClean="0"/>
              <a:t>des requête en </a:t>
            </a:r>
            <a:r>
              <a:rPr lang="fr-MA" sz="1400" dirty="0"/>
              <a:t>faisant varier le niveau de zoom</a:t>
            </a:r>
            <a:endParaRPr lang="en-US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FE3932-DB8E-497F-89D5-8FC9093448DE}"/>
              </a:ext>
            </a:extLst>
          </p:cNvPr>
          <p:cNvSpPr txBox="1"/>
          <p:nvPr/>
        </p:nvSpPr>
        <p:spPr>
          <a:xfrm>
            <a:off x="2181711" y="4243098"/>
            <a:ext cx="820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sz="2000" b="1" dirty="0"/>
              <a:t>Tests de montée en charge : </a:t>
            </a:r>
            <a:r>
              <a:rPr lang="fr-MA" sz="1400" dirty="0"/>
              <a:t>à l’aide de </a:t>
            </a:r>
            <a:r>
              <a:rPr lang="fr-MA" sz="1400" dirty="0" err="1"/>
              <a:t>Gatling</a:t>
            </a:r>
            <a:r>
              <a:rPr lang="fr-MA" sz="1400" dirty="0"/>
              <a:t> 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508109" y="5205500"/>
            <a:ext cx="92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Les résultats sont regroupés dans des rapports de tests rendus aux commanditaires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Quelques résultats des tests 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57" y="1719666"/>
            <a:ext cx="8705850" cy="12954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58082" y="5676452"/>
            <a:ext cx="526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smtClean="0"/>
              <a:t>Test de généralisation : </a:t>
            </a:r>
            <a:r>
              <a:rPr lang="fr-MA" sz="1400" dirty="0" smtClean="0"/>
              <a:t>exemple de test de généralisation sur les 2 couche </a:t>
            </a:r>
            <a:r>
              <a:rPr lang="fr-MA" sz="1400" dirty="0" err="1" smtClean="0"/>
              <a:t>metrop_znieff</a:t>
            </a:r>
            <a:r>
              <a:rPr lang="fr-MA" sz="1400" dirty="0" smtClean="0"/>
              <a:t> 1 et 2</a:t>
            </a:r>
            <a:endParaRPr lang="en-US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10" y="3348895"/>
            <a:ext cx="7781925" cy="151447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4553528" y="2810733"/>
            <a:ext cx="49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smtClean="0"/>
              <a:t>Tableau1 : </a:t>
            </a:r>
            <a:r>
              <a:rPr lang="fr-MA" sz="1400" dirty="0" smtClean="0"/>
              <a:t>Temps d’exécution des requêtes </a:t>
            </a:r>
            <a:r>
              <a:rPr lang="fr-MA" sz="1400" dirty="0" err="1" smtClean="0"/>
              <a:t>PostGIS</a:t>
            </a:r>
            <a:r>
              <a:rPr lang="fr-MA" sz="1400" dirty="0" smtClean="0"/>
              <a:t> </a:t>
            </a:r>
            <a:endParaRPr lang="en-US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259623" y="4620395"/>
            <a:ext cx="646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smtClean="0"/>
              <a:t>Tableau2 : </a:t>
            </a:r>
            <a:r>
              <a:rPr lang="fr-MA" sz="1400" dirty="0" smtClean="0"/>
              <a:t>niveau de zoom à partir duquel on perd le détail et on a la disparition des petits objets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10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Quelques résultats des tests 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00" y="789945"/>
            <a:ext cx="7915275" cy="215265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869430" y="6102689"/>
            <a:ext cx="4959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smtClean="0"/>
              <a:t>Test de mise en cache et tuilage  </a:t>
            </a:r>
            <a:r>
              <a:rPr lang="fr-MA" sz="1400" dirty="0" smtClean="0"/>
              <a:t>: Temps de réponse du serveur et du navigateur pour les requêtes WMS </a:t>
            </a:r>
            <a:endParaRPr lang="en-US" sz="1400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771486" y="2955276"/>
            <a:ext cx="6667501" cy="2781299"/>
            <a:chOff x="0" y="0"/>
            <a:chExt cx="6477000" cy="2337073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6"/>
            <a:stretch/>
          </p:blipFill>
          <p:spPr bwMode="auto">
            <a:xfrm>
              <a:off x="0" y="76835"/>
              <a:ext cx="3154680" cy="171817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560" y="121092"/>
              <a:ext cx="3139440" cy="1639128"/>
            </a:xfrm>
            <a:prstGeom prst="rect">
              <a:avLst/>
            </a:prstGeom>
          </p:spPr>
        </p:pic>
        <p:cxnSp>
          <p:nvCxnSpPr>
            <p:cNvPr id="20" name="Connecteur droit 19"/>
            <p:cNvCxnSpPr/>
            <p:nvPr/>
          </p:nvCxnSpPr>
          <p:spPr>
            <a:xfrm>
              <a:off x="3223260" y="0"/>
              <a:ext cx="7620" cy="202692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5" name="Zone de texte 2"/>
            <p:cNvSpPr txBox="1">
              <a:spLocks noChangeArrowheads="1"/>
            </p:cNvSpPr>
            <p:nvPr/>
          </p:nvSpPr>
          <p:spPr bwMode="auto">
            <a:xfrm>
              <a:off x="281940" y="1857013"/>
              <a:ext cx="2636520" cy="48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</a:t>
              </a: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: </a:t>
              </a:r>
              <a:r>
                <a:rPr kumimoji="0" lang="fr-MA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Temps de réponse du navigateur sans mise en cache</a:t>
              </a:r>
              <a:r>
                <a:rPr kumimoji="0" lang="fr-MA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 de texte 2"/>
            <p:cNvSpPr txBox="1">
              <a:spLocks noChangeArrowheads="1"/>
            </p:cNvSpPr>
            <p:nvPr/>
          </p:nvSpPr>
          <p:spPr bwMode="auto">
            <a:xfrm>
              <a:off x="3764280" y="1850335"/>
              <a:ext cx="2636520" cy="48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</a:t>
              </a:r>
              <a:r>
                <a:rPr kumimoji="0" lang="fr-F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: </a:t>
              </a:r>
              <a:r>
                <a:rPr kumimoji="0" lang="fr-MA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Temps de réponse du navigateur avec mise en cache</a:t>
              </a:r>
              <a:r>
                <a:rPr kumimoji="0" lang="fr-MA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8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Quelques résultats des tests 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805308" y="951241"/>
            <a:ext cx="8908874" cy="5405111"/>
            <a:chOff x="2112889" y="839679"/>
            <a:chExt cx="8409565" cy="5405111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2889" y="839679"/>
              <a:ext cx="8409565" cy="4894407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4313382" y="5721570"/>
              <a:ext cx="4959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smtClean="0"/>
                <a:t>Test de montée en charge</a:t>
              </a:r>
              <a:r>
                <a:rPr lang="fr-MA" sz="1400" dirty="0" smtClean="0"/>
                <a:t>: résultat pour la requête WMS publiant la couche metrop_znieff1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3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noProof="0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Le </a:t>
            </a:r>
            <a:r>
              <a:rPr lang="fr-MA" b="1" noProof="0" dirty="0" err="1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viewer</a:t>
            </a:r>
            <a:r>
              <a:rPr lang="fr-MA" b="1" noProof="0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 Cartographique 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88343" y="1123403"/>
            <a:ext cx="11065166" cy="5167037"/>
            <a:chOff x="588343" y="1123403"/>
            <a:chExt cx="11065166" cy="5167037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44" y="1136073"/>
              <a:ext cx="11065165" cy="515436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9836727" y="1219201"/>
              <a:ext cx="1745674" cy="2854036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343" y="1671782"/>
              <a:ext cx="2903002" cy="1403927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8343" y="4738254"/>
              <a:ext cx="3152383" cy="1552185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789037" y="2145860"/>
              <a:ext cx="19765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b="1" dirty="0" smtClean="0">
                  <a:solidFill>
                    <a:schemeClr val="accent2">
                      <a:lumMod val="75000"/>
                    </a:schemeClr>
                  </a:solidFill>
                </a:rPr>
                <a:t>Module carte et fonctionnalités générales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9119073" y="2810572"/>
              <a:ext cx="646546" cy="258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2036617" y="1123403"/>
              <a:ext cx="197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b="1" dirty="0" smtClean="0">
                  <a:solidFill>
                    <a:schemeClr val="accent2">
                      <a:lumMod val="75000"/>
                    </a:schemeClr>
                  </a:solidFill>
                </a:rPr>
                <a:t>Module catalogue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1772463" y="1449067"/>
              <a:ext cx="386091" cy="6504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514763" y="4086028"/>
              <a:ext cx="197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b="1" dirty="0" smtClean="0">
                  <a:solidFill>
                    <a:schemeClr val="accent2">
                      <a:lumMod val="75000"/>
                    </a:schemeClr>
                  </a:solidFill>
                </a:rPr>
                <a:t>Module recherche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2036617" y="4429389"/>
              <a:ext cx="386091" cy="6504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3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14629519" y="3048001"/>
            <a:ext cx="128257" cy="1378634"/>
          </a:xfrm>
          <a:prstGeom prst="rect">
            <a:avLst/>
          </a:prstGeom>
        </p:spPr>
        <p:txBody>
          <a:bodyPr lIns="121889" tIns="60944" rIns="121889" bIns="609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624658" y="2493113"/>
            <a:ext cx="10968833" cy="1143000"/>
          </a:xfrm>
        </p:spPr>
        <p:txBody>
          <a:bodyPr/>
          <a:lstStyle/>
          <a:p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Perspectives</a:t>
            </a:r>
            <a:endParaRPr lang="fr-FR" dirty="0"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776520" y="213315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767925" y="429309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avec coins rognés du même côté 23"/>
          <p:cNvSpPr/>
          <p:nvPr/>
        </p:nvSpPr>
        <p:spPr>
          <a:xfrm>
            <a:off x="1704529" y="1845191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avec coins rognés du même côté 24"/>
          <p:cNvSpPr/>
          <p:nvPr/>
        </p:nvSpPr>
        <p:spPr>
          <a:xfrm rot="10800000">
            <a:off x="8390266" y="4293097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7688" y="6092680"/>
            <a:ext cx="2843772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 smtClean="0">
                <a:solidFill>
                  <a:schemeClr val="accent1">
                    <a:lumMod val="50000"/>
                  </a:schemeClr>
                </a:solidFill>
                <a:latin typeface="Calibri"/>
              </a:rPr>
              <a:t>Améliorations possibles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630246" y="1683424"/>
            <a:ext cx="7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d’autres fonctionnalités au </a:t>
            </a:r>
            <a:r>
              <a:rPr kumimoji="0" lang="fr-M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viewer</a:t>
            </a: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cartographique (par</a:t>
            </a:r>
            <a:r>
              <a:rPr kumimoji="0" lang="fr-MA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exemple: </a:t>
            </a:r>
            <a:r>
              <a:rPr lang="fr-MA" dirty="0" smtClean="0">
                <a:solidFill>
                  <a:prstClr val="black"/>
                </a:solidFill>
                <a:latin typeface="Calibri"/>
              </a:rPr>
              <a:t>Afficher les tables attributaires des couches publiées en WFS 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452890" y="1575781"/>
            <a:ext cx="800781" cy="858982"/>
            <a:chOff x="8444819" y="4599710"/>
            <a:chExt cx="800781" cy="858982"/>
          </a:xfrm>
        </p:grpSpPr>
        <p:sp>
          <p:nvSpPr>
            <p:cNvPr id="18" name="Ellipse 17"/>
            <p:cNvSpPr/>
            <p:nvPr/>
          </p:nvSpPr>
          <p:spPr>
            <a:xfrm>
              <a:off x="8444819" y="4599710"/>
              <a:ext cx="800781" cy="8589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図プレースホルダ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524076" y="4708068"/>
              <a:ext cx="642265" cy="642265"/>
            </a:xfrm>
            <a:prstGeom prst="rect">
              <a:avLst/>
            </a:prstGeom>
          </p:spPr>
        </p:pic>
      </p:grpSp>
      <p:grpSp>
        <p:nvGrpSpPr>
          <p:cNvPr id="20" name="Groupe 19"/>
          <p:cNvGrpSpPr/>
          <p:nvPr/>
        </p:nvGrpSpPr>
        <p:grpSpPr>
          <a:xfrm>
            <a:off x="1452890" y="3251749"/>
            <a:ext cx="800781" cy="858982"/>
            <a:chOff x="8444819" y="4599710"/>
            <a:chExt cx="800781" cy="858982"/>
          </a:xfrm>
        </p:grpSpPr>
        <p:sp>
          <p:nvSpPr>
            <p:cNvPr id="25" name="Ellipse 24"/>
            <p:cNvSpPr/>
            <p:nvPr/>
          </p:nvSpPr>
          <p:spPr>
            <a:xfrm>
              <a:off x="8444819" y="4599710"/>
              <a:ext cx="800781" cy="8589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図プレースホルダ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524076" y="4708068"/>
              <a:ext cx="642265" cy="642265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1452890" y="5102438"/>
            <a:ext cx="800781" cy="858982"/>
            <a:chOff x="8444819" y="4599710"/>
            <a:chExt cx="800781" cy="858982"/>
          </a:xfrm>
        </p:grpSpPr>
        <p:sp>
          <p:nvSpPr>
            <p:cNvPr id="28" name="Ellipse 27"/>
            <p:cNvSpPr/>
            <p:nvPr/>
          </p:nvSpPr>
          <p:spPr>
            <a:xfrm>
              <a:off x="8444819" y="4599710"/>
              <a:ext cx="800781" cy="8589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図プレースホルダ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524076" y="4708068"/>
              <a:ext cx="642265" cy="642265"/>
            </a:xfrm>
            <a:prstGeom prst="rect">
              <a:avLst/>
            </a:prstGeom>
          </p:spPr>
        </p:pic>
      </p:grpSp>
      <p:sp>
        <p:nvSpPr>
          <p:cNvPr id="30" name="ZoneTexte 29"/>
          <p:cNvSpPr txBox="1"/>
          <p:nvPr/>
        </p:nvSpPr>
        <p:spPr>
          <a:xfrm>
            <a:off x="2630246" y="3358075"/>
            <a:ext cx="7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l’indexation SOLR  aux données cartographiques pour améliorer le temps de réponse des requêtes et le temps d’affichage sur le navigateur.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744313" y="5088846"/>
            <a:ext cx="727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Intégrer le logiciel </a:t>
            </a:r>
            <a:r>
              <a:rPr kumimoji="0" lang="fr-M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Geonetwork</a:t>
            </a: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dans l’environnement de diffusion pour créer des fiches de métadonnées des couches et les ajouter comme nouvelle fonctionnalité au </a:t>
            </a:r>
            <a:r>
              <a:rPr kumimoji="0" lang="fr-M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viewer</a:t>
            </a:r>
            <a:r>
              <a:rPr kumimoji="0" lang="fr-M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7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 descr="&lt;LOGICA_QUOTE_LEFT&gt;"/>
          <p:cNvSpPr>
            <a:spLocks/>
          </p:cNvSpPr>
          <p:nvPr/>
        </p:nvSpPr>
        <p:spPr bwMode="gray">
          <a:xfrm>
            <a:off x="432969" y="605307"/>
            <a:ext cx="191931" cy="46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 descr="&lt;LOGICA_QUOTE_RIGHT&gt;"/>
          <p:cNvSpPr>
            <a:spLocks/>
          </p:cNvSpPr>
          <p:nvPr/>
        </p:nvSpPr>
        <p:spPr bwMode="gray">
          <a:xfrm>
            <a:off x="1389592" y="584027"/>
            <a:ext cx="191931" cy="468000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223" y="584028"/>
            <a:ext cx="83388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94659" y="1136781"/>
            <a:ext cx="10882372" cy="463420"/>
            <a:chOff x="444499" y="1136780"/>
            <a:chExt cx="8164731" cy="46342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Diagram 2"/>
          <p:cNvGraphicFramePr/>
          <p:nvPr>
            <p:extLst>
              <p:ext uri="{D42A27DB-BD31-4B8C-83A1-F6EECF244321}">
                <p14:modId xmlns:p14="http://schemas.microsoft.com/office/powerpoint/2010/main" val="1458974935"/>
              </p:ext>
            </p:extLst>
          </p:nvPr>
        </p:nvGraphicFramePr>
        <p:xfrm>
          <a:off x="1581522" y="1744180"/>
          <a:ext cx="841794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5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14629519" y="3048001"/>
            <a:ext cx="128257" cy="1378634"/>
          </a:xfrm>
          <a:prstGeom prst="rect">
            <a:avLst/>
          </a:prstGeom>
        </p:spPr>
        <p:txBody>
          <a:bodyPr lIns="121889" tIns="60944" rIns="121889" bIns="609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624658" y="2493113"/>
            <a:ext cx="10968833" cy="1143000"/>
          </a:xfrm>
        </p:spPr>
        <p:txBody>
          <a:bodyPr/>
          <a:lstStyle/>
          <a:p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Contexte </a:t>
            </a:r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du </a:t>
            </a:r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projet</a:t>
            </a:r>
            <a:endParaRPr lang="fr-FR" dirty="0"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776520" y="213315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767925" y="429309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avec coins rognés du même côté 23"/>
          <p:cNvSpPr/>
          <p:nvPr/>
        </p:nvSpPr>
        <p:spPr>
          <a:xfrm>
            <a:off x="1704529" y="1845191"/>
            <a:ext cx="1919519" cy="288032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avec coins rognés du même côté 24"/>
          <p:cNvSpPr/>
          <p:nvPr/>
        </p:nvSpPr>
        <p:spPr>
          <a:xfrm rot="10800000">
            <a:off x="8390266" y="4293097"/>
            <a:ext cx="1919519" cy="288032"/>
          </a:xfrm>
          <a:prstGeom prst="snip2Same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7688" y="6092680"/>
            <a:ext cx="2843772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8326064" y="5655685"/>
            <a:ext cx="237511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64" y="3383232"/>
            <a:ext cx="2694087" cy="209214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822560" y="3105864"/>
            <a:ext cx="6240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Dans le cadre de ses activités sur la biodiversité, l’UMS </a:t>
            </a:r>
            <a:r>
              <a:rPr kumimoji="0" lang="fr-M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Patrinat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souhaite renforcer et démocratiser son infrastructure de diffusion des données cartographiques via le site de l’INPN.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822560" y="4918550"/>
            <a:ext cx="6250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but est de développer  un </a:t>
            </a:r>
            <a:r>
              <a:rPr kumimoji="0" lang="fr-M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viewer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cartographique en </a:t>
            </a:r>
            <a:r>
              <a:rPr kumimoji="0" lang="fr-MA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Angular</a:t>
            </a:r>
            <a:r>
              <a:rPr kumimoji="0" lang="fr-MA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</a:t>
            </a:r>
            <a:r>
              <a:rPr kumimoji="0" lang="fr-MA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Leaflet 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répondant aux besoins de l’UMS et  en se basant sur les briques logicielles suivantes : </a:t>
            </a:r>
            <a:r>
              <a:rPr kumimoji="0" lang="fr-MA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Geoserver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MA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PostGIS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fr-MA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SOLR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73" y="1705411"/>
            <a:ext cx="2837468" cy="114064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4756571" y="1298585"/>
            <a:ext cx="624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2000" b="1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Entreprise du commanditaire: </a:t>
            </a:r>
            <a:endParaRPr kumimoji="0" lang="en-US" sz="2000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020134" y="1705411"/>
            <a:ext cx="6240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UMS</a:t>
            </a:r>
            <a:r>
              <a:rPr kumimoji="0" lang="fr-MA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Patrimoine Naturel – </a:t>
            </a:r>
            <a:r>
              <a:rPr kumimoji="0" lang="fr-MA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Patrinat</a:t>
            </a:r>
            <a:endParaRPr kumimoji="0" lang="fr-MA" sz="2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MA" sz="2000" baseline="0" dirty="0" smtClean="0">
                <a:solidFill>
                  <a:prstClr val="black"/>
                </a:solidFill>
                <a:latin typeface="Calibri"/>
              </a:rPr>
              <a:t>Muséum national d’Histoire naturelle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b="1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Contexte du projet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3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14629519" y="3048001"/>
            <a:ext cx="128257" cy="1378634"/>
          </a:xfrm>
          <a:prstGeom prst="rect">
            <a:avLst/>
          </a:prstGeom>
        </p:spPr>
        <p:txBody>
          <a:bodyPr lIns="121889" tIns="60944" rIns="121889" bIns="609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624658" y="2493113"/>
            <a:ext cx="10968833" cy="1143000"/>
          </a:xfrm>
        </p:spPr>
        <p:txBody>
          <a:bodyPr/>
          <a:lstStyle/>
          <a:p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Les attendus</a:t>
            </a:r>
            <a:endParaRPr lang="fr-FR" dirty="0"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776520" y="213315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767925" y="429309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avec coins rognés du même côté 23"/>
          <p:cNvSpPr/>
          <p:nvPr/>
        </p:nvSpPr>
        <p:spPr>
          <a:xfrm>
            <a:off x="1704529" y="1845191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avec coins rognés du même côté 24"/>
          <p:cNvSpPr/>
          <p:nvPr/>
        </p:nvSpPr>
        <p:spPr>
          <a:xfrm rot="10800000">
            <a:off x="8390266" y="4293097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7688" y="6092680"/>
            <a:ext cx="2843772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480768" y="795025"/>
            <a:ext cx="11246630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8326064" y="5655685"/>
            <a:ext cx="237511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04629" y="1422941"/>
            <a:ext cx="5827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Définir les caractéristiques techniques  et le paramétrage de l’infrastructure de diffusion en effectuant des tests.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54603" y="2811642"/>
            <a:ext cx="5727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Mettre en place le service de diffusion sur un environnement de test.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54604" y="5060715"/>
            <a:ext cx="5727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Développer une brique générique de consultation des données à partir d’</a:t>
            </a:r>
            <a:r>
              <a:rPr kumimoji="0" lang="fr-M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Angular</a:t>
            </a: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Leaflet qui interroge les données diffusées via le service de diffusion.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角丸四角形 19"/>
          <p:cNvSpPr/>
          <p:nvPr/>
        </p:nvSpPr>
        <p:spPr>
          <a:xfrm>
            <a:off x="4422202" y="1633102"/>
            <a:ext cx="658848" cy="651165"/>
          </a:xfrm>
          <a:prstGeom prst="roundRect">
            <a:avLst>
              <a:gd name="adj" fmla="val 50000"/>
            </a:avLst>
          </a:prstGeom>
          <a:solidFill>
            <a:srgbClr val="00ACE2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ute 159 Light" pitchFamily="50" charset="0"/>
                <a:cs typeface="+mn-cs"/>
              </a:rPr>
              <a:t>1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ute 159 Light" pitchFamily="50" charset="0"/>
              <a:cs typeface="+mn-cs"/>
            </a:endParaRPr>
          </a:p>
        </p:txBody>
      </p:sp>
      <p:sp>
        <p:nvSpPr>
          <p:cNvPr id="27" name="角丸四角形 17"/>
          <p:cNvSpPr/>
          <p:nvPr/>
        </p:nvSpPr>
        <p:spPr>
          <a:xfrm>
            <a:off x="4440737" y="2893087"/>
            <a:ext cx="673563" cy="651165"/>
          </a:xfrm>
          <a:prstGeom prst="roundRect">
            <a:avLst>
              <a:gd name="adj" fmla="val 50000"/>
            </a:avLst>
          </a:prstGeom>
          <a:solidFill>
            <a:srgbClr val="87C32F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ute 159 Light" pitchFamily="50" charset="0"/>
                <a:cs typeface="+mn-cs"/>
              </a:rPr>
              <a:t>2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ute 159 Light" pitchFamily="50" charset="0"/>
              <a:cs typeface="+mn-cs"/>
            </a:endParaRPr>
          </a:p>
        </p:txBody>
      </p:sp>
      <p:sp>
        <p:nvSpPr>
          <p:cNvPr id="29" name="角丸四角形 21"/>
          <p:cNvSpPr/>
          <p:nvPr/>
        </p:nvSpPr>
        <p:spPr>
          <a:xfrm>
            <a:off x="4480852" y="5395269"/>
            <a:ext cx="663803" cy="651165"/>
          </a:xfrm>
          <a:prstGeom prst="roundRect">
            <a:avLst>
              <a:gd name="adj" fmla="val 50000"/>
            </a:avLst>
          </a:prstGeom>
          <a:solidFill>
            <a:srgbClr val="FFA513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MA" altLang="ja-JP" sz="2400" kern="0" dirty="0">
                <a:solidFill>
                  <a:prstClr val="white"/>
                </a:solidFill>
                <a:latin typeface="Route 159 Light" pitchFamily="50" charset="0"/>
              </a:rPr>
              <a:t>4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ute 159 Light" pitchFamily="50" charset="0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008809" y="3090810"/>
            <a:ext cx="246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3600" b="1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Objectifs et attendus      du projet</a:t>
            </a:r>
            <a:endParaRPr kumimoji="0" lang="en-US" sz="3600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54603" y="3993607"/>
            <a:ext cx="5727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M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les standards OGC pour la diffusion</a:t>
            </a:r>
            <a:r>
              <a:rPr kumimoji="0" lang="fr-MA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 la publication des données(protocoles WMS,WFS...)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角丸四角形 18"/>
          <p:cNvSpPr/>
          <p:nvPr/>
        </p:nvSpPr>
        <p:spPr>
          <a:xfrm>
            <a:off x="4464563" y="4069948"/>
            <a:ext cx="680092" cy="651165"/>
          </a:xfrm>
          <a:prstGeom prst="roundRect">
            <a:avLst>
              <a:gd name="adj" fmla="val 50000"/>
            </a:avLst>
          </a:prstGeom>
          <a:solidFill>
            <a:srgbClr val="FD497C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32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ute 159 Light" pitchFamily="50" charset="0"/>
                <a:cs typeface="+mn-cs"/>
              </a:rPr>
              <a:t>3</a:t>
            </a:r>
            <a:endParaRPr kumimoji="1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ute 159 Light" pitchFamily="50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2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8326064" y="5655685"/>
            <a:ext cx="237511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b="1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Livrables et résultats attendus par</a:t>
            </a:r>
            <a:r>
              <a:rPr kumimoji="0" lang="fr-MA" b="1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les commanditaires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00983" y="1984387"/>
            <a:ext cx="502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Déploiement des briques et des services de diffusion des données cartographiques sur un environnement de test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0983" y="3993361"/>
            <a:ext cx="50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Le code informatique de l’application </a:t>
            </a:r>
            <a:r>
              <a:rPr lang="fr-MA" dirty="0" err="1" smtClean="0"/>
              <a:t>Angular</a:t>
            </a:r>
            <a:r>
              <a:rPr lang="fr-MA" dirty="0" smtClean="0"/>
              <a:t>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700983" y="5655600"/>
            <a:ext cx="50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Documentation associée </a:t>
            </a:r>
            <a:endParaRPr lang="en-US" dirty="0"/>
          </a:p>
        </p:txBody>
      </p:sp>
      <p:pic>
        <p:nvPicPr>
          <p:cNvPr id="1026" name="Picture 2" descr="Geoascent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66" y="2166902"/>
            <a:ext cx="1982373" cy="8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utilisations avancées de generate_series pour générer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53" y="1623892"/>
            <a:ext cx="1241425" cy="11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IS - OSGe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80" y="1414807"/>
            <a:ext cx="1447734" cy="85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ken-Based Authentication with Angula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32" y="4128909"/>
            <a:ext cx="2568542" cy="4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17"/>
          <p:cNvGrpSpPr/>
          <p:nvPr/>
        </p:nvGrpSpPr>
        <p:grpSpPr>
          <a:xfrm>
            <a:off x="791852" y="542708"/>
            <a:ext cx="10954399" cy="463420"/>
            <a:chOff x="444499" y="1136780"/>
            <a:chExt cx="8164731" cy="463420"/>
          </a:xfrm>
        </p:grpSpPr>
        <p:cxnSp>
          <p:nvCxnSpPr>
            <p:cNvPr id="22" name="Straight Connector 18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8B305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7983251" y="5580611"/>
            <a:ext cx="337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MA" dirty="0"/>
              <a:t>Recherche par nom de </a:t>
            </a:r>
            <a:r>
              <a:rPr lang="fr-MA" dirty="0" smtClean="0"/>
              <a:t>couche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MA" dirty="0" smtClean="0"/>
              <a:t>Recherche </a:t>
            </a:r>
            <a:r>
              <a:rPr lang="fr-MA" dirty="0"/>
              <a:t>par type de couche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38937" y="107465"/>
            <a:ext cx="80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b="1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Livrables et résultats attendus par</a:t>
            </a:r>
            <a:r>
              <a:rPr kumimoji="0" lang="fr-MA" b="1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les commanditaires</a:t>
            </a:r>
            <a:endParaRPr kumimoji="0" lang="en-US" b="1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00983" y="1984387"/>
            <a:ext cx="502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Déploiement des briques et des services de diffusion des données cartographiques sur un environnement 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0983" y="3993361"/>
            <a:ext cx="50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Le code informatique de l’application </a:t>
            </a:r>
            <a:r>
              <a:rPr lang="fr-MA" dirty="0" err="1" smtClean="0"/>
              <a:t>Angular</a:t>
            </a:r>
            <a:r>
              <a:rPr lang="fr-MA" dirty="0" smtClean="0"/>
              <a:t>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700983" y="5898549"/>
            <a:ext cx="50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Documentation associée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8655" y="3833091"/>
            <a:ext cx="5135053" cy="7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colade ouvrante 3"/>
          <p:cNvSpPr/>
          <p:nvPr/>
        </p:nvSpPr>
        <p:spPr>
          <a:xfrm>
            <a:off x="6954982" y="2140505"/>
            <a:ext cx="295564" cy="4148558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7481819" y="1333481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Le </a:t>
            </a:r>
            <a:r>
              <a:rPr lang="fr-MA" dirty="0" err="1" smtClean="0"/>
              <a:t>viewer</a:t>
            </a:r>
            <a:r>
              <a:rPr lang="fr-MA" dirty="0" smtClean="0"/>
              <a:t> cartographique doit contenir: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435274" y="1984387"/>
            <a:ext cx="414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Un module carte :</a:t>
            </a:r>
          </a:p>
          <a:p>
            <a:pPr algn="just"/>
            <a:r>
              <a:rPr lang="fr-MA" dirty="0" smtClean="0"/>
              <a:t>Ce module ajoute des fonctionnalités générales </a:t>
            </a:r>
            <a:r>
              <a:rPr lang="fr-MA" dirty="0" smtClean="0"/>
              <a:t>à la carte</a:t>
            </a:r>
            <a:r>
              <a:rPr lang="fr-MA" dirty="0" smtClean="0"/>
              <a:t> (mesurer sur la carte, imprimer, choisir un fond de carte…)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435273" y="3504324"/>
            <a:ext cx="431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MA" dirty="0" smtClean="0"/>
              <a:t>Un module catalogue:</a:t>
            </a:r>
          </a:p>
          <a:p>
            <a:pPr algn="just"/>
            <a:r>
              <a:rPr lang="fr-MA" dirty="0" smtClean="0"/>
              <a:t> il </a:t>
            </a:r>
            <a:r>
              <a:rPr lang="fr-FR" dirty="0" smtClean="0"/>
              <a:t>permet à l’utilisateur de choisir les couches disponibles et les afficher sur la carte Leaflet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7427867" y="5036581"/>
            <a:ext cx="448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MA" dirty="0" smtClean="0"/>
              <a:t>Un module recherche: </a:t>
            </a:r>
          </a:p>
          <a:p>
            <a:r>
              <a:rPr lang="fr-MA" dirty="0" smtClean="0"/>
              <a:t>Il propose à l’utilisateur 2 type de recherche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14629519" y="3048001"/>
            <a:ext cx="128257" cy="1378634"/>
          </a:xfrm>
          <a:prstGeom prst="rect">
            <a:avLst/>
          </a:prstGeom>
        </p:spPr>
        <p:txBody>
          <a:bodyPr lIns="121889" tIns="60944" rIns="121889" bIns="609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624658" y="2493113"/>
            <a:ext cx="10968833" cy="1143000"/>
          </a:xfrm>
        </p:spPr>
        <p:txBody>
          <a:bodyPr/>
          <a:lstStyle/>
          <a:p>
            <a:r>
              <a:rPr lang="fr-FR" dirty="0" smtClean="0">
                <a:latin typeface="Garamond" charset="0"/>
                <a:ea typeface="Garamond" charset="0"/>
                <a:cs typeface="Garamond" charset="0"/>
              </a:rPr>
              <a:t>Résultats obtenus</a:t>
            </a:r>
            <a:endParaRPr lang="fr-FR" dirty="0"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776520" y="213315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767925" y="4293096"/>
            <a:ext cx="8541860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avec coins rognés du même côté 23"/>
          <p:cNvSpPr/>
          <p:nvPr/>
        </p:nvSpPr>
        <p:spPr>
          <a:xfrm>
            <a:off x="1704529" y="1845191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avec coins rognés du même côté 24"/>
          <p:cNvSpPr/>
          <p:nvPr/>
        </p:nvSpPr>
        <p:spPr>
          <a:xfrm rot="10800000">
            <a:off x="8390266" y="4293097"/>
            <a:ext cx="1919519" cy="288032"/>
          </a:xfrm>
          <a:prstGeom prst="snip2Same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7688" y="6092680"/>
            <a:ext cx="2843772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569FD-FFB4-4247-9A08-C210CA39FC2E}" type="slidenum">
              <a:rPr kumimoji="0" lang="fr-FR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0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675</Words>
  <Application>Microsoft Office PowerPoint</Application>
  <PresentationFormat>Grand écran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30" baseType="lpstr">
      <vt:lpstr>ＭＳ Ｐゴシック</vt:lpstr>
      <vt:lpstr>Agency FB</vt:lpstr>
      <vt:lpstr>Arial</vt:lpstr>
      <vt:lpstr>Calibri</vt:lpstr>
      <vt:lpstr>Calibri Light</vt:lpstr>
      <vt:lpstr>Courier New</vt:lpstr>
      <vt:lpstr>Garamond</vt:lpstr>
      <vt:lpstr>Georgia</vt:lpstr>
      <vt:lpstr>Palatino Linotype</vt:lpstr>
      <vt:lpstr>Route 159 Light</vt:lpstr>
      <vt:lpstr>Times New Roman</vt:lpstr>
      <vt:lpstr>Wingdings</vt:lpstr>
      <vt:lpstr>Thème Office</vt:lpstr>
      <vt:lpstr>Office Theme</vt:lpstr>
      <vt:lpstr>Présentation PowerPoint</vt:lpstr>
      <vt:lpstr>Présentation PowerPoint</vt:lpstr>
      <vt:lpstr>Contexte du projet</vt:lpstr>
      <vt:lpstr>Présentation PowerPoint</vt:lpstr>
      <vt:lpstr>Les attendus</vt:lpstr>
      <vt:lpstr>Présentation PowerPoint</vt:lpstr>
      <vt:lpstr>Présentation PowerPoint</vt:lpstr>
      <vt:lpstr>Présentation PowerPoint</vt:lpstr>
      <vt:lpstr>Résultats obtenus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116</cp:revision>
  <dcterms:created xsi:type="dcterms:W3CDTF">2020-05-11T10:29:07Z</dcterms:created>
  <dcterms:modified xsi:type="dcterms:W3CDTF">2020-05-11T12:53:15Z</dcterms:modified>
</cp:coreProperties>
</file>