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6"/>
  </p:notesMasterIdLst>
  <p:handoutMasterIdLst>
    <p:handoutMasterId r:id="rId17"/>
  </p:handoutMasterIdLst>
  <p:sldIdLst>
    <p:sldId id="268" r:id="rId2"/>
    <p:sldId id="269" r:id="rId3"/>
    <p:sldId id="270" r:id="rId4"/>
    <p:sldId id="271" r:id="rId5"/>
    <p:sldId id="257" r:id="rId6"/>
    <p:sldId id="272" r:id="rId7"/>
    <p:sldId id="273" r:id="rId8"/>
    <p:sldId id="274" r:id="rId9"/>
    <p:sldId id="275" r:id="rId10"/>
    <p:sldId id="276" r:id="rId11"/>
    <p:sldId id="279" r:id="rId12"/>
    <p:sldId id="277" r:id="rId13"/>
    <p:sldId id="278" r:id="rId14"/>
    <p:sldId id="280"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2" d="100"/>
          <a:sy n="112" d="100"/>
        </p:scale>
        <p:origin x="498" y="9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7/12/2022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7/12/2022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7/12/2022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7/12/2022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7/12/2022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7/12/2022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7/12/2022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7/12/2022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7/12/2022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7/12/2022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7/12/2022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7/12/2022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7/12/2022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7/12/2022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7/12/2022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jhealth.maps.arcgis.com/apps/opsdashboard/index.html#/81a17865cb1a44db92eb8eb421703635" TargetMode="External"/><Relationship Id="rId7" Type="http://schemas.openxmlformats.org/officeDocument/2006/relationships/hyperlink" Target="https://www.google.com/search?q=covid+cases+by+state&amp;rlz=1C1CHBF_enUS830US830&amp;oq=covid+&amp;aqs=chrome.0.69i59l2j69i57j0i67i131i433j69i60l4.4744j0j4&amp;sourceid=chrome&amp;ie=UTF-8" TargetMode="External"/><Relationship Id="rId2" Type="http://schemas.openxmlformats.org/officeDocument/2006/relationships/hyperlink" Target="https://covidactnow.org/us/arizona-az/?s=21551081" TargetMode="External"/><Relationship Id="rId1" Type="http://schemas.openxmlformats.org/officeDocument/2006/relationships/slideLayout" Target="../slideLayouts/slideLayout2.xml"/><Relationship Id="rId6" Type="http://schemas.openxmlformats.org/officeDocument/2006/relationships/hyperlink" Target="https://www.cdph.ca.gov/Programs/CID/DCDC/Pages/COVID-19/COVID-19-Cases-by-Age-Group.aspx" TargetMode="External"/><Relationship Id="rId5" Type="http://schemas.openxmlformats.org/officeDocument/2006/relationships/hyperlink" Target="https://healthdata.gov/Hospital/COVID-19-Reported-Patient-Impact-and-Hospital-Capa/g62h-syeh/data" TargetMode="External"/><Relationship Id="rId4" Type="http://schemas.openxmlformats.org/officeDocument/2006/relationships/hyperlink" Target="https://www.mass.gov/info-details/covid-19-response-report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COVID-19 Case Study</a:t>
            </a:r>
            <a:br>
              <a:rPr lang="en-US" dirty="0"/>
            </a:br>
            <a:endParaRPr lang="en-US" dirty="0"/>
          </a:p>
        </p:txBody>
      </p:sp>
      <p:sp>
        <p:nvSpPr>
          <p:cNvPr id="3" name="Content Placeholder 2"/>
          <p:cNvSpPr>
            <a:spLocks noGrp="1"/>
          </p:cNvSpPr>
          <p:nvPr>
            <p:ph type="subTitle" idx="1"/>
          </p:nvPr>
        </p:nvSpPr>
        <p:spPr/>
        <p:txBody>
          <a:bodyPr/>
          <a:lstStyle/>
          <a:p>
            <a:pPr algn="ctr"/>
            <a:r>
              <a:rPr lang="en-US" dirty="0"/>
              <a:t>Covid Analysis as of 8/3/2021| Gasper Militello</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Infection Rates</a:t>
            </a:r>
          </a:p>
        </p:txBody>
      </p:sp>
      <p:sp>
        <p:nvSpPr>
          <p:cNvPr id="2" name="Content Placeholder 1"/>
          <p:cNvSpPr>
            <a:spLocks noGrp="1"/>
          </p:cNvSpPr>
          <p:nvPr>
            <p:ph idx="1"/>
          </p:nvPr>
        </p:nvSpPr>
        <p:spPr/>
        <p:txBody>
          <a:bodyPr>
            <a:normAutofit fontScale="77500" lnSpcReduction="20000"/>
          </a:bodyPr>
          <a:lstStyle/>
          <a:p>
            <a:r>
              <a:rPr lang="en-US" dirty="0"/>
              <a:t>Infection rates remain high in the USA</a:t>
            </a:r>
          </a:p>
          <a:p>
            <a:r>
              <a:rPr lang="en-US" dirty="0"/>
              <a:t>No state has less than a 1 to 1 infection rate </a:t>
            </a:r>
          </a:p>
          <a:p>
            <a:r>
              <a:rPr lang="en-US" dirty="0"/>
              <a:t>Pair that with low vaccination rates, and you can see how this problem quickly exacerbates </a:t>
            </a:r>
          </a:p>
          <a:p>
            <a:r>
              <a:rPr lang="en-US" dirty="0"/>
              <a:t>Most states hover around 1.21, but certain counties in low vaccinated states can reach over 1.5 </a:t>
            </a:r>
          </a:p>
          <a:p>
            <a:r>
              <a:rPr lang="en-US" dirty="0"/>
              <a:t>This is especially important when dealing with surges – if there is low ICU availability states won’t be able to handle the influx of people, ultimately leading to more deaths</a:t>
            </a:r>
          </a:p>
          <a:p>
            <a:r>
              <a:rPr lang="en-US" dirty="0"/>
              <a:t>For instance, Georgia has three counties with an infection rate greater than 1.5 and an ICU capacity at 89 percent. They are averaging more than 2990 cases per day, and at some point, there won’t be enough room for severe cases. This makes Georgia a severe risk for containing Covid-19</a:t>
            </a:r>
          </a:p>
          <a:p>
            <a:endParaRPr lang="en-US" dirty="0"/>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A8875931-C3A1-49DB-A31E-4BABF46E167F}"/>
              </a:ext>
            </a:extLst>
          </p:cNvPr>
          <p:cNvPicPr>
            <a:picLocks noChangeAspect="1"/>
          </p:cNvPicPr>
          <p:nvPr/>
        </p:nvPicPr>
        <p:blipFill>
          <a:blip r:embed="rId2"/>
          <a:stretch>
            <a:fillRect/>
          </a:stretch>
        </p:blipFill>
        <p:spPr>
          <a:xfrm>
            <a:off x="1065212" y="334410"/>
            <a:ext cx="10287000" cy="6066390"/>
          </a:xfrm>
          <a:prstGeom prst="rect">
            <a:avLst/>
          </a:prstGeom>
        </p:spPr>
      </p:pic>
    </p:spTree>
    <p:extLst>
      <p:ext uri="{BB962C8B-B14F-4D97-AF65-F5344CB8AC3E}">
        <p14:creationId xmlns:p14="http://schemas.microsoft.com/office/powerpoint/2010/main" val="143269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Takeaways</a:t>
            </a:r>
          </a:p>
        </p:txBody>
      </p:sp>
      <p:sp>
        <p:nvSpPr>
          <p:cNvPr id="2" name="Content Placeholder 1"/>
          <p:cNvSpPr>
            <a:spLocks noGrp="1"/>
          </p:cNvSpPr>
          <p:nvPr>
            <p:ph idx="1"/>
          </p:nvPr>
        </p:nvSpPr>
        <p:spPr/>
        <p:txBody>
          <a:bodyPr>
            <a:normAutofit fontScale="62500" lnSpcReduction="20000"/>
          </a:bodyPr>
          <a:lstStyle/>
          <a:p>
            <a:r>
              <a:rPr lang="en-US" dirty="0"/>
              <a:t>Full vaccination is effective, but not perfect</a:t>
            </a:r>
          </a:p>
          <a:p>
            <a:pPr lvl="1"/>
            <a:r>
              <a:rPr lang="en-US" dirty="0"/>
              <a:t>Highly vaccinated states have some of the lowest number of new cases per day</a:t>
            </a:r>
          </a:p>
          <a:p>
            <a:pPr lvl="1"/>
            <a:r>
              <a:rPr lang="en-US" dirty="0"/>
              <a:t>Infection rates are also lower in those states </a:t>
            </a:r>
          </a:p>
          <a:p>
            <a:pPr lvl="1"/>
            <a:r>
              <a:rPr lang="en-US" dirty="0"/>
              <a:t>Hospitalizations are down </a:t>
            </a:r>
          </a:p>
          <a:p>
            <a:pPr lvl="1"/>
            <a:r>
              <a:rPr lang="en-US" dirty="0"/>
              <a:t>Densely populated states are disproportionately affected when it comes to cases per deaths and total cases</a:t>
            </a:r>
          </a:p>
          <a:p>
            <a:r>
              <a:rPr lang="en-US" dirty="0"/>
              <a:t>Cases are surging in off season	</a:t>
            </a:r>
          </a:p>
          <a:p>
            <a:pPr lvl="1"/>
            <a:r>
              <a:rPr lang="en-US" dirty="0"/>
              <a:t>Oct to Jan 2021 had the highest rise in cases after leveling out/decreasing last summer</a:t>
            </a:r>
          </a:p>
          <a:p>
            <a:pPr lvl="1"/>
            <a:r>
              <a:rPr lang="en-US" dirty="0"/>
              <a:t>As of August 2021, cases continue to rise</a:t>
            </a:r>
          </a:p>
          <a:p>
            <a:r>
              <a:rPr lang="en-US" dirty="0"/>
              <a:t>States with low vaccination rates are experiencing severe issues</a:t>
            </a:r>
          </a:p>
          <a:p>
            <a:pPr lvl="1"/>
            <a:r>
              <a:rPr lang="en-US" dirty="0"/>
              <a:t>The number of new cases per day for low vaccination states continues to rise</a:t>
            </a:r>
          </a:p>
          <a:p>
            <a:pPr lvl="1"/>
            <a:r>
              <a:rPr lang="en-US" dirty="0"/>
              <a:t>Infection rates run rampant </a:t>
            </a:r>
          </a:p>
          <a:p>
            <a:pPr lvl="1"/>
            <a:r>
              <a:rPr lang="en-US" dirty="0"/>
              <a:t>The case to death ratio is not as high compared to densely populated states, but will become a problem with decreased occupancy at already full ICU beds</a:t>
            </a:r>
          </a:p>
          <a:p>
            <a:pPr lvl="1"/>
            <a:endParaRPr lang="en-US" dirty="0"/>
          </a:p>
          <a:p>
            <a:pPr lvl="1"/>
            <a:endParaRPr lang="en-US" dirty="0"/>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a:t>
            </a:r>
          </a:p>
        </p:txBody>
      </p:sp>
      <p:sp>
        <p:nvSpPr>
          <p:cNvPr id="2" name="Content Placeholder 1"/>
          <p:cNvSpPr>
            <a:spLocks noGrp="1"/>
          </p:cNvSpPr>
          <p:nvPr>
            <p:ph idx="1"/>
          </p:nvPr>
        </p:nvSpPr>
        <p:spPr/>
        <p:txBody>
          <a:bodyPr>
            <a:normAutofit/>
          </a:bodyPr>
          <a:lstStyle/>
          <a:p>
            <a:r>
              <a:rPr lang="en-US" dirty="0"/>
              <a:t>Get vaccinated</a:t>
            </a:r>
          </a:p>
          <a:p>
            <a:r>
              <a:rPr lang="en-US" dirty="0"/>
              <a:t>Social distance whenever possible</a:t>
            </a:r>
          </a:p>
          <a:p>
            <a:pPr lvl="1"/>
            <a:r>
              <a:rPr lang="en-US" dirty="0"/>
              <a:t>Wear a mask in public areas </a:t>
            </a:r>
          </a:p>
          <a:p>
            <a:r>
              <a:rPr lang="en-US" dirty="0"/>
              <a:t>Avoid traveling to high-risk areas</a:t>
            </a:r>
          </a:p>
          <a:p>
            <a:pPr lvl="1"/>
            <a:r>
              <a:rPr lang="en-US" dirty="0"/>
              <a:t>Research the place you intend to travel if necessary</a:t>
            </a:r>
          </a:p>
          <a:p>
            <a:r>
              <a:rPr lang="en-US" dirty="0"/>
              <a:t>Ultimately, the CDC had it right when it comes to protocol</a:t>
            </a:r>
          </a:p>
          <a:p>
            <a:pPr lvl="1"/>
            <a:r>
              <a:rPr lang="en-US" dirty="0"/>
              <a:t>We will not contain the disease until our nation has higher vaccination rates paired with low infection rates. It is a team effort</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2E0F-C75A-4D1B-A612-8C28971820E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182D1642-50B7-4A68-93A3-A6B9878DBD9D}"/>
              </a:ext>
            </a:extLst>
          </p:cNvPr>
          <p:cNvSpPr>
            <a:spLocks noGrp="1"/>
          </p:cNvSpPr>
          <p:nvPr>
            <p:ph idx="1"/>
          </p:nvPr>
        </p:nvSpPr>
        <p:spPr/>
        <p:txBody>
          <a:bodyPr>
            <a:normAutofit fontScale="85000" lnSpcReduction="20000"/>
          </a:bodyPr>
          <a:lstStyle/>
          <a:p>
            <a:r>
              <a:rPr lang="en-US" dirty="0">
                <a:hlinkClick r:id="rId2"/>
              </a:rPr>
              <a:t>https://covidactnow.org/us/arizona-az/?s=21551081</a:t>
            </a:r>
            <a:endParaRPr lang="en-US" dirty="0"/>
          </a:p>
          <a:p>
            <a:r>
              <a:rPr lang="en-US" dirty="0">
                <a:hlinkClick r:id="rId3"/>
              </a:rPr>
              <a:t>https://njhealth.maps.arcgis.com/apps/opsdashboard/index.html#/81a17865cb1a44db92eb8eb421703635</a:t>
            </a:r>
            <a:endParaRPr lang="en-US" dirty="0"/>
          </a:p>
          <a:p>
            <a:r>
              <a:rPr lang="en-US" dirty="0">
                <a:hlinkClick r:id="rId4"/>
              </a:rPr>
              <a:t>https://www.mass.gov/info-details/covid-19-response-reporting</a:t>
            </a:r>
            <a:endParaRPr lang="en-US" dirty="0"/>
          </a:p>
          <a:p>
            <a:r>
              <a:rPr lang="en-US" dirty="0">
                <a:hlinkClick r:id="rId5"/>
              </a:rPr>
              <a:t>https://healthdata.gov/Hospital/COVID-19-Reported-Patient-Impact-and-Hospital-Capa/g62h-syeh/data</a:t>
            </a:r>
            <a:endParaRPr lang="en-US" dirty="0"/>
          </a:p>
          <a:p>
            <a:r>
              <a:rPr lang="en-US" dirty="0">
                <a:hlinkClick r:id="rId6"/>
              </a:rPr>
              <a:t>https://www.cdph.ca.gov/Programs/CID/DCDC/Pages/COVID-19/COVID-19-Cases-by-Age-Group.aspx</a:t>
            </a:r>
            <a:endParaRPr lang="en-US" dirty="0"/>
          </a:p>
          <a:p>
            <a:r>
              <a:rPr lang="en-US" dirty="0">
                <a:hlinkClick r:id="rId7"/>
              </a:rPr>
              <a:t>https://www.google.com/search?q=covid+cases+by+state&amp;rlz=1C1CHBF_enUS830US830&amp;oq=covid+&amp;aqs=chrome.0.69i59l2j69i57j0i67i131i433j69i60l4.4744j0j4&amp;sourceid=chrome&amp;ie=UTF-8</a:t>
            </a:r>
            <a:endParaRPr lang="en-US" dirty="0"/>
          </a:p>
          <a:p>
            <a:endParaRPr lang="en-US" dirty="0"/>
          </a:p>
        </p:txBody>
      </p:sp>
    </p:spTree>
    <p:extLst>
      <p:ext uri="{BB962C8B-B14F-4D97-AF65-F5344CB8AC3E}">
        <p14:creationId xmlns:p14="http://schemas.microsoft.com/office/powerpoint/2010/main" val="22597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Understand the patterns and trends of Covid-19</a:t>
            </a:r>
          </a:p>
          <a:p>
            <a:r>
              <a:rPr lang="en-US" dirty="0"/>
              <a:t>Convey important factors dictating the spread and containment of Covid-19</a:t>
            </a:r>
          </a:p>
          <a:p>
            <a:r>
              <a:rPr lang="en-US" dirty="0"/>
              <a:t>Empower individuals to make informed decisions on how to navigate the landscape</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Overview</a:t>
            </a:r>
          </a:p>
        </p:txBody>
      </p:sp>
      <p:sp>
        <p:nvSpPr>
          <p:cNvPr id="2" name="Content Placeholder 1"/>
          <p:cNvSpPr>
            <a:spLocks noGrp="1"/>
          </p:cNvSpPr>
          <p:nvPr>
            <p:ph idx="1"/>
          </p:nvPr>
        </p:nvSpPr>
        <p:spPr/>
        <p:txBody>
          <a:bodyPr/>
          <a:lstStyle/>
          <a:p>
            <a:r>
              <a:rPr lang="en-US" dirty="0"/>
              <a:t>Covid-19 cases are surging</a:t>
            </a:r>
          </a:p>
          <a:p>
            <a:r>
              <a:rPr lang="en-US" dirty="0"/>
              <a:t>Infection rates are high</a:t>
            </a:r>
          </a:p>
          <a:p>
            <a:r>
              <a:rPr lang="en-US" dirty="0"/>
              <a:t>Full vaccination rates are low</a:t>
            </a:r>
          </a:p>
          <a:p>
            <a:r>
              <a:rPr lang="en-US" dirty="0"/>
              <a:t>Certain states are more at risk than others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-All information gathered is from the CDC, NY Times, Government, and State Websites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Statistics</a:t>
            </a:r>
          </a:p>
        </p:txBody>
      </p:sp>
      <p:sp>
        <p:nvSpPr>
          <p:cNvPr id="2" name="Content Placeholder 1"/>
          <p:cNvSpPr>
            <a:spLocks noGrp="1"/>
          </p:cNvSpPr>
          <p:nvPr>
            <p:ph idx="1"/>
          </p:nvPr>
        </p:nvSpPr>
        <p:spPr>
          <a:xfrm>
            <a:off x="1494957" y="1295400"/>
            <a:ext cx="9143538" cy="3697465"/>
          </a:xfrm>
        </p:spPr>
        <p:txBody>
          <a:bodyPr>
            <a:normAutofit lnSpcReduction="10000"/>
          </a:bodyPr>
          <a:lstStyle/>
          <a:p>
            <a:pPr marL="0" indent="0">
              <a:buNone/>
            </a:pPr>
            <a:endParaRPr lang="en-US" dirty="0"/>
          </a:p>
          <a:p>
            <a:r>
              <a:rPr lang="en-US" dirty="0"/>
              <a:t>Average vaccination rate for the United States – 49.09%</a:t>
            </a:r>
          </a:p>
          <a:p>
            <a:pPr lvl="1"/>
            <a:r>
              <a:rPr lang="en-US" dirty="0"/>
              <a:t>One dose – 56.30%</a:t>
            </a:r>
          </a:p>
          <a:p>
            <a:r>
              <a:rPr lang="en-US" dirty="0"/>
              <a:t>Total cases – greater than 35 million</a:t>
            </a:r>
          </a:p>
          <a:p>
            <a:pPr lvl="1"/>
            <a:r>
              <a:rPr lang="en-US" dirty="0"/>
              <a:t>One in ten people have contracted Covid-19 in the USA</a:t>
            </a:r>
          </a:p>
          <a:p>
            <a:r>
              <a:rPr lang="en-US" dirty="0"/>
              <a:t>Average infection rate – 1.21</a:t>
            </a:r>
          </a:p>
          <a:p>
            <a:pPr lvl="1"/>
            <a:r>
              <a:rPr lang="en-US" dirty="0"/>
              <a:t>People infected on average spread to more than one person</a:t>
            </a:r>
          </a:p>
          <a:p>
            <a:r>
              <a:rPr lang="en-US" dirty="0"/>
              <a:t>Average positive test rate – .12</a:t>
            </a:r>
          </a:p>
          <a:p>
            <a:endParaRPr lang="en-US" dirty="0"/>
          </a:p>
          <a:p>
            <a:pPr marL="274320" lvl="1" indent="0">
              <a:buNone/>
            </a:pPr>
            <a:endParaRPr lang="en-US" dirty="0"/>
          </a:p>
          <a:p>
            <a:endParaRPr lang="en-US" dirty="0"/>
          </a:p>
          <a:p>
            <a:pPr marL="320040" lvl="1" indent="0">
              <a:buNone/>
            </a:pP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74EF17EC-CF6F-4A91-AD03-BBEB7AD60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6360"/>
            <a:ext cx="12188825" cy="5645280"/>
          </a:xfrm>
          <a:prstGeom prst="rect">
            <a:avLst/>
          </a:prstGeom>
        </p:spPr>
      </p:pic>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Full Vaccination Rates vs New Cases Per Day</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
        <p:nvSpPr>
          <p:cNvPr id="7" name="Content Placeholder 6">
            <a:extLst>
              <a:ext uri="{FF2B5EF4-FFF2-40B4-BE49-F238E27FC236}">
                <a16:creationId xmlns:a16="http://schemas.microsoft.com/office/drawing/2014/main" id="{F7BF5D4C-F344-4D64-A453-0C23616F080C}"/>
              </a:ext>
            </a:extLst>
          </p:cNvPr>
          <p:cNvSpPr>
            <a:spLocks noGrp="1"/>
          </p:cNvSpPr>
          <p:nvPr>
            <p:ph idx="1"/>
          </p:nvPr>
        </p:nvSpPr>
        <p:spPr/>
        <p:txBody>
          <a:bodyPr>
            <a:normAutofit fontScale="92500" lnSpcReduction="20000"/>
          </a:bodyPr>
          <a:lstStyle/>
          <a:p>
            <a:r>
              <a:rPr lang="en-US" dirty="0"/>
              <a:t>States that are darker represent higher cases</a:t>
            </a:r>
          </a:p>
          <a:p>
            <a:r>
              <a:rPr lang="en-US" dirty="0"/>
              <a:t>Twenty-four states have more than 1,000 new cases per day</a:t>
            </a:r>
          </a:p>
          <a:p>
            <a:r>
              <a:rPr lang="en-US" dirty="0"/>
              <a:t>Five of those states have a vaccination rate of less than 40 percent</a:t>
            </a:r>
          </a:p>
          <a:p>
            <a:pPr marL="457200" indent="-457200">
              <a:buFont typeface="+mj-lt"/>
              <a:buAutoNum type="arabicPeriod"/>
            </a:pPr>
            <a:r>
              <a:rPr lang="en-US" dirty="0"/>
              <a:t>Tennessee – 39.3</a:t>
            </a:r>
          </a:p>
          <a:p>
            <a:pPr marL="457200" indent="-457200">
              <a:buFont typeface="+mj-lt"/>
              <a:buAutoNum type="arabicPeriod"/>
            </a:pPr>
            <a:r>
              <a:rPr lang="en-US" dirty="0"/>
              <a:t>Georgia – 38.7</a:t>
            </a:r>
          </a:p>
          <a:p>
            <a:pPr marL="457200" indent="-457200">
              <a:buFont typeface="+mj-lt"/>
              <a:buAutoNum type="arabicPeriod"/>
            </a:pPr>
            <a:r>
              <a:rPr lang="en-US" dirty="0"/>
              <a:t>Louisiana – 37.1</a:t>
            </a:r>
          </a:p>
          <a:p>
            <a:pPr marL="457200" indent="-457200">
              <a:buFont typeface="+mj-lt"/>
              <a:buAutoNum type="arabicPeriod"/>
            </a:pPr>
            <a:r>
              <a:rPr lang="en-US" dirty="0"/>
              <a:t>Arkansas – 36.6</a:t>
            </a:r>
          </a:p>
          <a:p>
            <a:pPr marL="457200" indent="-457200">
              <a:buFont typeface="+mj-lt"/>
              <a:buAutoNum type="arabicPeriod"/>
            </a:pPr>
            <a:r>
              <a:rPr lang="en-US" dirty="0"/>
              <a:t>Mississippi – 34.5</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States With Low Vaccination Rates </a:t>
            </a:r>
          </a:p>
        </p:txBody>
      </p:sp>
      <p:sp>
        <p:nvSpPr>
          <p:cNvPr id="2" name="Content Placeholder 1"/>
          <p:cNvSpPr>
            <a:spLocks noGrp="1"/>
          </p:cNvSpPr>
          <p:nvPr>
            <p:ph idx="1"/>
          </p:nvPr>
        </p:nvSpPr>
        <p:spPr/>
        <p:txBody>
          <a:bodyPr>
            <a:normAutofit/>
          </a:bodyPr>
          <a:lstStyle/>
          <a:p>
            <a:r>
              <a:rPr lang="en-US" dirty="0"/>
              <a:t>The states mentioned previously have the lowest vaccination rates in the USA – together they are averaging more than 2,950 new cases per day</a:t>
            </a:r>
          </a:p>
          <a:p>
            <a:r>
              <a:rPr lang="en-US" dirty="0"/>
              <a:t>Average new cases in total for the USA are 1,711</a:t>
            </a:r>
          </a:p>
          <a:p>
            <a:pPr lvl="1"/>
            <a:r>
              <a:rPr lang="en-US" dirty="0"/>
              <a:t>The number is skewed from a few key states : Florida(15,818), Texas(10,821), and California(9,842). </a:t>
            </a:r>
          </a:p>
          <a:p>
            <a:r>
              <a:rPr lang="en-US" dirty="0"/>
              <a:t>Low vaccination rates paired with high infection rates will lead to rapid spread of Covid-19</a:t>
            </a:r>
          </a:p>
          <a:p>
            <a:pPr lvl="1"/>
            <a:r>
              <a:rPr lang="en-US" dirty="0"/>
              <a:t>The average case to death ratio is 57 to 1 for those states</a:t>
            </a:r>
          </a:p>
          <a:p>
            <a:endParaRPr lang="en-US"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States With High Vaccination Rates</a:t>
            </a:r>
          </a:p>
        </p:txBody>
      </p:sp>
      <p:sp>
        <p:nvSpPr>
          <p:cNvPr id="2" name="Content Placeholder 1"/>
          <p:cNvSpPr>
            <a:spLocks noGrp="1"/>
          </p:cNvSpPr>
          <p:nvPr>
            <p:ph idx="1"/>
          </p:nvPr>
        </p:nvSpPr>
        <p:spPr/>
        <p:txBody>
          <a:bodyPr>
            <a:normAutofit fontScale="92500" lnSpcReduction="10000"/>
          </a:bodyPr>
          <a:lstStyle/>
          <a:p>
            <a:r>
              <a:rPr lang="en-US" dirty="0"/>
              <a:t>High vaccination is a step in the right direction, but it does not make you immune to the situation</a:t>
            </a:r>
          </a:p>
          <a:p>
            <a:r>
              <a:rPr lang="en-US" dirty="0"/>
              <a:t>Top five states:</a:t>
            </a:r>
          </a:p>
          <a:p>
            <a:pPr marL="457200" indent="-457200">
              <a:buFont typeface="+mj-lt"/>
              <a:buAutoNum type="arabicPeriod"/>
            </a:pPr>
            <a:r>
              <a:rPr lang="en-US" dirty="0"/>
              <a:t>Vermont – 67.7</a:t>
            </a:r>
          </a:p>
          <a:p>
            <a:pPr marL="457200" indent="-457200">
              <a:buFont typeface="+mj-lt"/>
              <a:buAutoNum type="arabicPeriod"/>
            </a:pPr>
            <a:r>
              <a:rPr lang="en-US" dirty="0"/>
              <a:t>Massachusetts – 64.1</a:t>
            </a:r>
          </a:p>
          <a:p>
            <a:pPr marL="457200" indent="-457200">
              <a:buFont typeface="+mj-lt"/>
              <a:buAutoNum type="arabicPeriod"/>
            </a:pPr>
            <a:r>
              <a:rPr lang="en-US" dirty="0"/>
              <a:t>Maine – 64</a:t>
            </a:r>
          </a:p>
          <a:p>
            <a:pPr marL="457200" indent="-457200">
              <a:buFont typeface="+mj-lt"/>
              <a:buAutoNum type="arabicPeriod"/>
            </a:pPr>
            <a:r>
              <a:rPr lang="en-US" dirty="0"/>
              <a:t>Connecticut – 63.4</a:t>
            </a:r>
          </a:p>
          <a:p>
            <a:pPr marL="457200" indent="-457200">
              <a:buFont typeface="+mj-lt"/>
              <a:buAutoNum type="arabicPeriod"/>
            </a:pPr>
            <a:r>
              <a:rPr lang="en-US" dirty="0"/>
              <a:t>Rhode Island – 61.4</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High Vaccination Rates Continued</a:t>
            </a:r>
          </a:p>
        </p:txBody>
      </p:sp>
      <p:sp>
        <p:nvSpPr>
          <p:cNvPr id="2" name="Content Placeholder 1"/>
          <p:cNvSpPr>
            <a:spLocks noGrp="1"/>
          </p:cNvSpPr>
          <p:nvPr>
            <p:ph idx="1"/>
          </p:nvPr>
        </p:nvSpPr>
        <p:spPr/>
        <p:txBody>
          <a:bodyPr>
            <a:normAutofit fontScale="85000" lnSpcReduction="20000"/>
          </a:bodyPr>
          <a:lstStyle/>
          <a:p>
            <a:r>
              <a:rPr lang="en-US" dirty="0"/>
              <a:t>The top five states are averaging 308 new cases per day, which is significantly lower compared to low vaccination states</a:t>
            </a:r>
          </a:p>
          <a:p>
            <a:r>
              <a:rPr lang="en-US" dirty="0"/>
              <a:t>This does not paint the full picture, three states in particular stand out: New Jersey, Massachusetts, and Connecticut</a:t>
            </a:r>
          </a:p>
          <a:p>
            <a:r>
              <a:rPr lang="en-US" dirty="0"/>
              <a:t>Each of these states have a vaccination rate greater than 58 percent but average a 40:1 case to death ratio</a:t>
            </a:r>
          </a:p>
          <a:p>
            <a:r>
              <a:rPr lang="en-US" dirty="0"/>
              <a:t>What do those states have in common? They are the three most densely populated states in the USA</a:t>
            </a:r>
          </a:p>
          <a:p>
            <a:r>
              <a:rPr lang="en-US" dirty="0"/>
              <a:t>To put things into perspective – Covid-19 was the second leading cause of death in New Jersey for 2020, behind only Heart Disease</a:t>
            </a:r>
          </a:p>
          <a:p>
            <a:r>
              <a:rPr lang="en-US" dirty="0"/>
              <a:t>None of these states have ICU capacity issues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255</TotalTime>
  <Words>920</Words>
  <Application>Microsoft Office PowerPoint</Application>
  <PresentationFormat>Custom</PresentationFormat>
  <Paragraphs>99</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Project planning overview presentation</vt:lpstr>
      <vt:lpstr>COVID-19 Case Study </vt:lpstr>
      <vt:lpstr>Project Goals</vt:lpstr>
      <vt:lpstr>General Overview</vt:lpstr>
      <vt:lpstr>General Statistics</vt:lpstr>
      <vt:lpstr>PowerPoint Presentation</vt:lpstr>
      <vt:lpstr>Full Vaccination Rates vs New Cases Per Day</vt:lpstr>
      <vt:lpstr>States With Low Vaccination Rates </vt:lpstr>
      <vt:lpstr>States With High Vaccination Rates</vt:lpstr>
      <vt:lpstr>High Vaccination Rates Continued</vt:lpstr>
      <vt:lpstr>Infection Rates</vt:lpstr>
      <vt:lpstr>PowerPoint Presentation</vt:lpstr>
      <vt:lpstr>General Takeaways</vt:lpstr>
      <vt:lpstr>Recommendations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Case Study</dc:title>
  <dc:creator>Gasper Militello</dc:creator>
  <cp:lastModifiedBy>Gasper Militello</cp:lastModifiedBy>
  <cp:revision>4</cp:revision>
  <dcterms:created xsi:type="dcterms:W3CDTF">2021-08-07T17:45:58Z</dcterms:created>
  <dcterms:modified xsi:type="dcterms:W3CDTF">2022-07-12T17:36:57Z</dcterms:modified>
</cp:coreProperties>
</file>