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7" r:id="rId7"/>
    <p:sldId id="263" r:id="rId8"/>
    <p:sldId id="266" r:id="rId9"/>
    <p:sldId id="262"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0CAA-544F-5D49-985A-3A869EAE05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DF122-494E-7247-BA4E-D8B780040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AC78F5-BDD1-E04A-8AF4-F59DD13DCE68}"/>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DF4BA459-2F37-5446-B6F8-EC86DD7BE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4DF89-B8B0-914B-B4F7-3FE69A8E1021}"/>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53666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A2B1-C14A-D647-BA45-F5A94E05E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10339-395D-DD41-BB46-F77C4F7153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75C15-C495-8140-9AC0-29362CE44E79}"/>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F1D529AF-C3FC-0148-B706-3E076C58B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19BE-F32A-E840-9DDF-0C88069792D8}"/>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111997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BD05D-C4BF-CD47-B33A-D8DBB0CB88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1F8B3F-205B-C541-97F5-FE8FD81BE1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5BFC5-2C11-C643-A520-154597E2E596}"/>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14157644-E3C3-A44E-A355-D2405EA16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FFB53-E4E6-7749-825B-F8627851608A}"/>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404774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FF3D-9662-0F4C-AA6B-84D8B56D1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B705A-B017-814B-B395-40AFB0C68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E805F-3D11-9B4E-842C-35E727386C5A}"/>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86A5F34C-1012-3E46-B96D-AC6F0FB61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78972-8901-7C42-A4FE-2F6EB607B15A}"/>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19156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4A8B-C6F0-0B45-9357-554EAC37B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54469-B2A4-FB43-B232-2F1EFF8E3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3BAAE-BB8C-F04C-A930-AEC555347FA0}"/>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90525CC0-2CE1-5A4E-BA68-F814233C2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4935F-8224-F84F-9685-5E1A2BB1F921}"/>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294007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C818-2618-804F-9249-E1CF5F7FC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16034-DA0F-5E42-A059-7C155DAB5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3A5F6-7461-174A-84E1-F00A98945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B3E704-B390-5941-A553-A1FDC958CB56}"/>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6" name="Footer Placeholder 5">
            <a:extLst>
              <a:ext uri="{FF2B5EF4-FFF2-40B4-BE49-F238E27FC236}">
                <a16:creationId xmlns:a16="http://schemas.microsoft.com/office/drawing/2014/main" id="{EDBAA79B-0B4C-8341-BB5A-6B178C38E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62BD9-64C6-D743-BE59-807CC4151B15}"/>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305275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BDF4-F451-A24E-9EE9-544196DF6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962137-C5D6-194C-93F1-88C209B25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1C458-F2A1-AD49-9B64-322F3431A4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1F48-D011-6A40-B591-69BDF2ECC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28FD9-49A5-3246-8C48-7B4F3EC6C5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E84F2-053B-4E4B-B7F3-9C5624DDA818}"/>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8" name="Footer Placeholder 7">
            <a:extLst>
              <a:ext uri="{FF2B5EF4-FFF2-40B4-BE49-F238E27FC236}">
                <a16:creationId xmlns:a16="http://schemas.microsoft.com/office/drawing/2014/main" id="{5E04E1AC-4601-774E-932C-0AAF685025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37269-D95D-114D-AD7C-21460B5003F2}"/>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414812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247D8-62D9-864B-8B7C-25540D51F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7961C-B033-5349-9098-224FE50E8782}"/>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4" name="Footer Placeholder 3">
            <a:extLst>
              <a:ext uri="{FF2B5EF4-FFF2-40B4-BE49-F238E27FC236}">
                <a16:creationId xmlns:a16="http://schemas.microsoft.com/office/drawing/2014/main" id="{CD9D83B1-E9BA-4B44-AD18-EFC20759BD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9A7297-44DB-5546-B51D-77CD350DEF24}"/>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8128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2E1B8-E339-0047-B889-CEF053B7E9A6}"/>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3" name="Footer Placeholder 2">
            <a:extLst>
              <a:ext uri="{FF2B5EF4-FFF2-40B4-BE49-F238E27FC236}">
                <a16:creationId xmlns:a16="http://schemas.microsoft.com/office/drawing/2014/main" id="{FC94F008-B6FA-3846-9960-8AB034D47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AE101-F59B-C04A-BE0D-8C0C8ACC5A83}"/>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139654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B07C-D416-0547-8686-362F9720C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8AD5E4-359C-BE49-B0E8-CB72FD189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120E3-545F-1C4B-9228-D8D52B006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0946C-FE54-5C4C-9C3C-39F13DF53AF9}"/>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6" name="Footer Placeholder 5">
            <a:extLst>
              <a:ext uri="{FF2B5EF4-FFF2-40B4-BE49-F238E27FC236}">
                <a16:creationId xmlns:a16="http://schemas.microsoft.com/office/drawing/2014/main" id="{26B9DA06-44B2-EB4A-A834-2868324D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91995-D633-BE4C-BD14-2C4A01E072FF}"/>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163302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56B1-5EE9-7546-8946-6E449C2A7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37D4B-1388-E54A-B0B7-6CF94A0C6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7CF10-C1FC-1E41-B744-FA1F12248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C9FE6-27B2-D84B-9172-57D2F9F3F862}"/>
              </a:ext>
            </a:extLst>
          </p:cNvPr>
          <p:cNvSpPr>
            <a:spLocks noGrp="1"/>
          </p:cNvSpPr>
          <p:nvPr>
            <p:ph type="dt" sz="half" idx="10"/>
          </p:nvPr>
        </p:nvSpPr>
        <p:spPr/>
        <p:txBody>
          <a:bodyPr/>
          <a:lstStyle/>
          <a:p>
            <a:fld id="{9EF4206A-26D3-0F43-91AC-71D3D0F3A016}" type="datetimeFigureOut">
              <a:rPr lang="en-US" smtClean="0"/>
              <a:t>7/26/19</a:t>
            </a:fld>
            <a:endParaRPr lang="en-US"/>
          </a:p>
        </p:txBody>
      </p:sp>
      <p:sp>
        <p:nvSpPr>
          <p:cNvPr id="6" name="Footer Placeholder 5">
            <a:extLst>
              <a:ext uri="{FF2B5EF4-FFF2-40B4-BE49-F238E27FC236}">
                <a16:creationId xmlns:a16="http://schemas.microsoft.com/office/drawing/2014/main" id="{02B05C1E-D7D4-F745-A88D-859813D2A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D9F88-D782-174C-B275-D5E4B38EA80E}"/>
              </a:ext>
            </a:extLst>
          </p:cNvPr>
          <p:cNvSpPr>
            <a:spLocks noGrp="1"/>
          </p:cNvSpPr>
          <p:nvPr>
            <p:ph type="sldNum" sz="quarter" idx="12"/>
          </p:nvPr>
        </p:nvSpPr>
        <p:spPr/>
        <p:txBody>
          <a:bodyPr/>
          <a:lstStyle/>
          <a:p>
            <a:fld id="{E3BCBF17-D5A3-DF40-9848-53024D76B32F}" type="slidenum">
              <a:rPr lang="en-US" smtClean="0"/>
              <a:t>‹#›</a:t>
            </a:fld>
            <a:endParaRPr lang="en-US"/>
          </a:p>
        </p:txBody>
      </p:sp>
    </p:spTree>
    <p:extLst>
      <p:ext uri="{BB962C8B-B14F-4D97-AF65-F5344CB8AC3E}">
        <p14:creationId xmlns:p14="http://schemas.microsoft.com/office/powerpoint/2010/main" val="3114657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9F50B-DEF8-094A-BA04-18658C6DA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5C4ED-DEDE-7D4A-BCFF-DCB4A84F7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9AB1-5125-FD46-9606-98D58FD54E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4206A-26D3-0F43-91AC-71D3D0F3A016}" type="datetimeFigureOut">
              <a:rPr lang="en-US" smtClean="0"/>
              <a:t>7/26/19</a:t>
            </a:fld>
            <a:endParaRPr lang="en-US"/>
          </a:p>
        </p:txBody>
      </p:sp>
      <p:sp>
        <p:nvSpPr>
          <p:cNvPr id="5" name="Footer Placeholder 4">
            <a:extLst>
              <a:ext uri="{FF2B5EF4-FFF2-40B4-BE49-F238E27FC236}">
                <a16:creationId xmlns:a16="http://schemas.microsoft.com/office/drawing/2014/main" id="{0635F6E9-A87F-BE40-B35D-CFE821E2C6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6DE643-F63F-0C44-9504-8788B3F2B6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CBF17-D5A3-DF40-9848-53024D76B32F}" type="slidenum">
              <a:rPr lang="en-US" smtClean="0"/>
              <a:t>‹#›</a:t>
            </a:fld>
            <a:endParaRPr lang="en-US"/>
          </a:p>
        </p:txBody>
      </p:sp>
    </p:spTree>
    <p:extLst>
      <p:ext uri="{BB962C8B-B14F-4D97-AF65-F5344CB8AC3E}">
        <p14:creationId xmlns:p14="http://schemas.microsoft.com/office/powerpoint/2010/main" val="252708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rojects.fivethirtyeight.com/2018-nfl-forecasting-game/"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AB55CD-33E5-FC43-B725-23C351726C22}"/>
              </a:ext>
            </a:extLst>
          </p:cNvPr>
          <p:cNvPicPr>
            <a:picLocks noChangeAspect="1"/>
          </p:cNvPicPr>
          <p:nvPr/>
        </p:nvPicPr>
        <p:blipFill rotWithShape="1">
          <a:blip r:embed="rId2">
            <a:alphaModFix amt="50000"/>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08EDF5-1B82-6546-A811-41FC1A3BE349}"/>
              </a:ext>
            </a:extLst>
          </p:cNvPr>
          <p:cNvSpPr>
            <a:spLocks noGrp="1"/>
          </p:cNvSpPr>
          <p:nvPr>
            <p:ph type="ctrTitle"/>
          </p:nvPr>
        </p:nvSpPr>
        <p:spPr>
          <a:xfrm>
            <a:off x="127687" y="1311965"/>
            <a:ext cx="9144000" cy="1221660"/>
          </a:xfrm>
        </p:spPr>
        <p:txBody>
          <a:bodyPr>
            <a:normAutofit/>
          </a:bodyPr>
          <a:lstStyle/>
          <a:p>
            <a:r>
              <a:rPr lang="en-US" dirty="0">
                <a:ln w="22225">
                  <a:solidFill>
                    <a:schemeClr val="tx1"/>
                  </a:solidFill>
                  <a:miter lim="800000"/>
                </a:ln>
                <a:solidFill>
                  <a:srgbClr val="FFFFFF"/>
                </a:solidFill>
              </a:rPr>
              <a:t>Outsmarting Elo</a:t>
            </a:r>
          </a:p>
        </p:txBody>
      </p:sp>
      <p:sp>
        <p:nvSpPr>
          <p:cNvPr id="3" name="Subtitle 2">
            <a:extLst>
              <a:ext uri="{FF2B5EF4-FFF2-40B4-BE49-F238E27FC236}">
                <a16:creationId xmlns:a16="http://schemas.microsoft.com/office/drawing/2014/main" id="{DEC82AE2-8D60-9B4F-9498-096AF0BDBBF6}"/>
              </a:ext>
            </a:extLst>
          </p:cNvPr>
          <p:cNvSpPr>
            <a:spLocks noGrp="1"/>
          </p:cNvSpPr>
          <p:nvPr>
            <p:ph type="subTitle" idx="1"/>
          </p:nvPr>
        </p:nvSpPr>
        <p:spPr>
          <a:xfrm>
            <a:off x="321276" y="3087975"/>
            <a:ext cx="8489092" cy="1098395"/>
          </a:xfrm>
        </p:spPr>
        <p:txBody>
          <a:bodyPr>
            <a:normAutofit/>
          </a:bodyPr>
          <a:lstStyle/>
          <a:p>
            <a:r>
              <a:rPr lang="en-US" dirty="0">
                <a:solidFill>
                  <a:srgbClr val="FFFFFF"/>
                </a:solidFill>
              </a:rPr>
              <a:t>Can we predict National Football League game outcomes better than FiveThirtyEight’s Elo forecasting algorithm?</a:t>
            </a:r>
          </a:p>
        </p:txBody>
      </p:sp>
    </p:spTree>
    <p:extLst>
      <p:ext uri="{BB962C8B-B14F-4D97-AF65-F5344CB8AC3E}">
        <p14:creationId xmlns:p14="http://schemas.microsoft.com/office/powerpoint/2010/main" val="23539921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a:extLst>
              <a:ext uri="{FF2B5EF4-FFF2-40B4-BE49-F238E27FC236}">
                <a16:creationId xmlns:a16="http://schemas.microsoft.com/office/drawing/2014/main" id="{A5C09320-E8D5-1F40-8AA4-2B8FAD67D12F}"/>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A96A9F28-CFE6-BE46-9D1A-1629D9D32634}"/>
              </a:ext>
            </a:extLst>
          </p:cNvPr>
          <p:cNvSpPr txBox="1"/>
          <p:nvPr/>
        </p:nvSpPr>
        <p:spPr>
          <a:xfrm>
            <a:off x="838200" y="1676538"/>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rgbClr val="FFFFFF"/>
                </a:solidFill>
              </a:rPr>
              <a:t>Just like in football, the scoreboard tells the story. Our Group 8 model outperforms FiveThirtyEight’s Elo algorithm and Vegas betting probabilities in FiveThirtyEight.com’s NFL prediction game.</a:t>
            </a:r>
          </a:p>
          <a:p>
            <a:pPr indent="-228600">
              <a:lnSpc>
                <a:spcPct val="90000"/>
              </a:lnSpc>
              <a:spcAft>
                <a:spcPts val="600"/>
              </a:spcAft>
              <a:buFont typeface="Arial" panose="020B0604020202020204" pitchFamily="34" charset="0"/>
              <a:buChar char="•"/>
            </a:pPr>
            <a:endParaRPr lang="en-US" sz="2400" dirty="0">
              <a:solidFill>
                <a:srgbClr val="FFFFFF"/>
              </a:solidFill>
            </a:endParaRPr>
          </a:p>
          <a:p>
            <a:pPr indent="-228600">
              <a:lnSpc>
                <a:spcPct val="90000"/>
              </a:lnSpc>
              <a:spcAft>
                <a:spcPts val="600"/>
              </a:spcAft>
              <a:buFont typeface="Arial" panose="020B0604020202020204" pitchFamily="34" charset="0"/>
              <a:buChar char="•"/>
            </a:pPr>
            <a:r>
              <a:rPr lang="en-US" sz="2400" dirty="0">
                <a:solidFill>
                  <a:srgbClr val="FFFFFF"/>
                </a:solidFill>
              </a:rPr>
              <a:t>Gamblers can use the Group 8 model to place bets, particularly on moneyline bets that appear to significantly overestimate or underestimate the favorite’s chances according to the model.</a:t>
            </a:r>
          </a:p>
          <a:p>
            <a:pPr>
              <a:lnSpc>
                <a:spcPct val="90000"/>
              </a:lnSpc>
              <a:spcAft>
                <a:spcPts val="600"/>
              </a:spcAft>
            </a:pPr>
            <a:endParaRPr lang="en-US" sz="2400" dirty="0">
              <a:solidFill>
                <a:srgbClr val="FFFFFF"/>
              </a:solidFill>
            </a:endParaRPr>
          </a:p>
          <a:p>
            <a:pPr indent="-228600">
              <a:lnSpc>
                <a:spcPct val="90000"/>
              </a:lnSpc>
              <a:spcAft>
                <a:spcPts val="600"/>
              </a:spcAft>
              <a:buFont typeface="Arial" panose="020B0604020202020204" pitchFamily="34" charset="0"/>
              <a:buChar char="•"/>
            </a:pPr>
            <a:r>
              <a:rPr lang="en-US" sz="2400" dirty="0">
                <a:solidFill>
                  <a:srgbClr val="FFFFFF"/>
                </a:solidFill>
              </a:rPr>
              <a:t>Casual fans can use the Group 8 model to win NFL </a:t>
            </a:r>
            <a:r>
              <a:rPr lang="en-US" sz="2400" dirty="0" err="1">
                <a:solidFill>
                  <a:srgbClr val="FFFFFF"/>
                </a:solidFill>
              </a:rPr>
              <a:t>pick’em</a:t>
            </a:r>
            <a:r>
              <a:rPr lang="en-US" sz="2400" dirty="0">
                <a:solidFill>
                  <a:srgbClr val="FFFFFF"/>
                </a:solidFill>
              </a:rPr>
              <a:t> pools played among coworkers and friends.</a:t>
            </a:r>
          </a:p>
        </p:txBody>
      </p:sp>
      <p:sp>
        <p:nvSpPr>
          <p:cNvPr id="3" name="TextBox 2">
            <a:extLst>
              <a:ext uri="{FF2B5EF4-FFF2-40B4-BE49-F238E27FC236}">
                <a16:creationId xmlns:a16="http://schemas.microsoft.com/office/drawing/2014/main" id="{737E6593-C072-4F4F-8349-9CDBD1A4A851}"/>
              </a:ext>
            </a:extLst>
          </p:cNvPr>
          <p:cNvSpPr txBox="1"/>
          <p:nvPr/>
        </p:nvSpPr>
        <p:spPr>
          <a:xfrm>
            <a:off x="4552121" y="580710"/>
            <a:ext cx="2928750" cy="584775"/>
          </a:xfrm>
          <a:prstGeom prst="rect">
            <a:avLst/>
          </a:prstGeom>
          <a:noFill/>
        </p:spPr>
        <p:txBody>
          <a:bodyPr wrap="none" rtlCol="0">
            <a:spAutoFit/>
          </a:bodyPr>
          <a:lstStyle/>
          <a:p>
            <a:r>
              <a:rPr lang="en-US" sz="3200" dirty="0"/>
              <a:t>The Bottom Line</a:t>
            </a:r>
          </a:p>
        </p:txBody>
      </p:sp>
    </p:spTree>
    <p:extLst>
      <p:ext uri="{BB962C8B-B14F-4D97-AF65-F5344CB8AC3E}">
        <p14:creationId xmlns:p14="http://schemas.microsoft.com/office/powerpoint/2010/main" val="15320845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8851BC8C-10D4-FA45-A839-7A8F69009328}"/>
              </a:ext>
            </a:extLst>
          </p:cNvPr>
          <p:cNvPicPr>
            <a:picLocks noChangeAspect="1"/>
          </p:cNvPicPr>
          <p:nvPr/>
        </p:nvPicPr>
        <p:blipFill rotWithShape="1">
          <a:blip r:embed="rId2">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64B0F1E-0A47-5C4C-B2BC-1E03E22277B3}"/>
              </a:ext>
            </a:extLst>
          </p:cNvPr>
          <p:cNvSpPr>
            <a:spLocks noGrp="1"/>
          </p:cNvSpPr>
          <p:nvPr>
            <p:ph type="title"/>
          </p:nvPr>
        </p:nvSpPr>
        <p:spPr>
          <a:xfrm>
            <a:off x="838200" y="365125"/>
            <a:ext cx="10515600" cy="1325563"/>
          </a:xfrm>
        </p:spPr>
        <p:txBody>
          <a:bodyPr>
            <a:normAutofit/>
          </a:bodyPr>
          <a:lstStyle/>
          <a:p>
            <a:pPr algn="ctr"/>
            <a:r>
              <a:rPr lang="en-US" sz="3600" dirty="0">
                <a:solidFill>
                  <a:srgbClr val="FFFFFF"/>
                </a:solidFill>
              </a:rPr>
              <a:t>What now?</a:t>
            </a:r>
          </a:p>
        </p:txBody>
      </p:sp>
      <p:sp>
        <p:nvSpPr>
          <p:cNvPr id="10" name="Content Placeholder 9">
            <a:extLst>
              <a:ext uri="{FF2B5EF4-FFF2-40B4-BE49-F238E27FC236}">
                <a16:creationId xmlns:a16="http://schemas.microsoft.com/office/drawing/2014/main" id="{1D4743A6-063C-4339-B6ED-17783304B8FB}"/>
              </a:ext>
            </a:extLst>
          </p:cNvPr>
          <p:cNvSpPr>
            <a:spLocks noGrp="1"/>
          </p:cNvSpPr>
          <p:nvPr>
            <p:ph idx="1"/>
          </p:nvPr>
        </p:nvSpPr>
        <p:spPr>
          <a:xfrm>
            <a:off x="838200" y="2055803"/>
            <a:ext cx="10515600" cy="4351338"/>
          </a:xfrm>
        </p:spPr>
        <p:txBody>
          <a:bodyPr>
            <a:normAutofit/>
          </a:bodyPr>
          <a:lstStyle/>
          <a:p>
            <a:r>
              <a:rPr lang="en-US" dirty="0">
                <a:solidFill>
                  <a:srgbClr val="FFFFFF"/>
                </a:solidFill>
              </a:rPr>
              <a:t>We will compete in the NFL predictions game on FiveThirtyEight.com and see how are model performs during the 2019 NFL season.</a:t>
            </a:r>
          </a:p>
          <a:p>
            <a:pPr marL="0" indent="0">
              <a:buNone/>
            </a:pPr>
            <a:endParaRPr lang="en-US" dirty="0">
              <a:solidFill>
                <a:srgbClr val="FFFFFF"/>
              </a:solidFill>
            </a:endParaRPr>
          </a:p>
          <a:p>
            <a:r>
              <a:rPr lang="en-US" dirty="0">
                <a:solidFill>
                  <a:srgbClr val="FFFFFF"/>
                </a:solidFill>
              </a:rPr>
              <a:t>Can you beat the Group 8 model?  We invite you to play along with us.  You can register to play the game for the 2019 NFL season </a:t>
            </a:r>
            <a:r>
              <a:rPr lang="en-US" dirty="0">
                <a:hlinkClick r:id="rId3">
                  <a:extLst>
                    <a:ext uri="{A12FA001-AC4F-418D-AE19-62706E023703}">
                      <ahyp:hlinkClr xmlns:ahyp="http://schemas.microsoft.com/office/drawing/2018/hyperlinkcolor" val="tx"/>
                    </a:ext>
                  </a:extLst>
                </a:hlinkClick>
              </a:rPr>
              <a:t>https://projects.fivethirtyeight.com/2018-nfl-forecasting-game/</a:t>
            </a:r>
            <a:r>
              <a:rPr lang="en-US" dirty="0"/>
              <a:t>.</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991599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a:extLst>
              <a:ext uri="{FF2B5EF4-FFF2-40B4-BE49-F238E27FC236}">
                <a16:creationId xmlns:a16="http://schemas.microsoft.com/office/drawing/2014/main" id="{DD5F7D22-0907-BC48-A9A0-6564D8E7B1E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08593B7-3646-F04F-B0C6-6362C26B868D}"/>
              </a:ext>
            </a:extLst>
          </p:cNvPr>
          <p:cNvSpPr>
            <a:spLocks noGrp="1"/>
          </p:cNvSpPr>
          <p:nvPr>
            <p:ph type="title"/>
          </p:nvPr>
        </p:nvSpPr>
        <p:spPr>
          <a:xfrm>
            <a:off x="838201" y="1065862"/>
            <a:ext cx="3313164" cy="4726276"/>
          </a:xfrm>
        </p:spPr>
        <p:txBody>
          <a:bodyPr vert="horz" lIns="91440" tIns="45720" rIns="91440" bIns="45720" rtlCol="0">
            <a:normAutofit/>
          </a:bodyPr>
          <a:lstStyle/>
          <a:p>
            <a:pPr algn="r"/>
            <a:r>
              <a:rPr lang="en-US" sz="4000" dirty="0">
                <a:solidFill>
                  <a:srgbClr val="FFFFFF"/>
                </a:solidFill>
              </a:rPr>
              <a:t>What’s Elo and what’s its relationship to  the NFL?</a:t>
            </a:r>
          </a:p>
        </p:txBody>
      </p:sp>
      <p:cxnSp>
        <p:nvCxnSpPr>
          <p:cNvPr id="32" name="Straight Connector 3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1E5ED749-EB39-4009-8734-9BEAFEEE9151}"/>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Elo is a simple system developed by physicist Arpad Elo to rate chess players.</a:t>
            </a:r>
          </a:p>
          <a:p>
            <a:r>
              <a:rPr lang="en-US" sz="2000" dirty="0">
                <a:solidFill>
                  <a:srgbClr val="FFFFFF"/>
                </a:solidFill>
              </a:rPr>
              <a:t>The system can be adapted for other head-to-head competitions between teams or individuals.</a:t>
            </a:r>
          </a:p>
          <a:p>
            <a:r>
              <a:rPr lang="en-US" sz="2000" dirty="0">
                <a:solidFill>
                  <a:srgbClr val="FFFFFF"/>
                </a:solidFill>
              </a:rPr>
              <a:t>The data journalism website, FiveThirtyEight.com, applied the Elo rating system to American Football to forecast outcomes of NFL games.</a:t>
            </a:r>
          </a:p>
          <a:p>
            <a:r>
              <a:rPr lang="en-US" sz="2000" dirty="0">
                <a:solidFill>
                  <a:srgbClr val="FFFFFF"/>
                </a:solidFill>
              </a:rPr>
              <a:t>FiveThirtyEight.com hosts an NFL predictions game on its website and challenges readers to attempt to best its Elo algorithm.</a:t>
            </a:r>
          </a:p>
        </p:txBody>
      </p:sp>
    </p:spTree>
    <p:extLst>
      <p:ext uri="{BB962C8B-B14F-4D97-AF65-F5344CB8AC3E}">
        <p14:creationId xmlns:p14="http://schemas.microsoft.com/office/powerpoint/2010/main" val="31749509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4">
            <a:extLst>
              <a:ext uri="{FF2B5EF4-FFF2-40B4-BE49-F238E27FC236}">
                <a16:creationId xmlns:a16="http://schemas.microsoft.com/office/drawing/2014/main" id="{6B03F572-2416-674D-8E34-12ED0EDD02A9}"/>
              </a:ext>
            </a:extLst>
          </p:cNvPr>
          <p:cNvPicPr>
            <a:picLocks noChangeAspect="1"/>
          </p:cNvPicPr>
          <p:nvPr/>
        </p:nvPicPr>
        <p:blipFill rotWithShape="1">
          <a:blip r:embed="rId2"/>
          <a:srcRect t="15437" r="-1" b="-1"/>
          <a:stretch/>
        </p:blipFill>
        <p:spPr>
          <a:xfrm>
            <a:off x="0" y="-1"/>
            <a:ext cx="12188932" cy="6858000"/>
          </a:xfrm>
          <a:prstGeom prst="rect">
            <a:avLst/>
          </a:prstGeom>
        </p:spPr>
      </p:pic>
      <p:sp>
        <p:nvSpPr>
          <p:cNvPr id="44" name="Rectangle 43">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6FD2F4-225A-254A-A34A-0AF78200DC4A}"/>
              </a:ext>
            </a:extLst>
          </p:cNvPr>
          <p:cNvSpPr>
            <a:spLocks noGrp="1"/>
          </p:cNvSpPr>
          <p:nvPr>
            <p:ph type="title"/>
          </p:nvPr>
        </p:nvSpPr>
        <p:spPr>
          <a:xfrm>
            <a:off x="1282620" y="1748771"/>
            <a:ext cx="3721866" cy="3360458"/>
          </a:xfrm>
        </p:spPr>
        <p:txBody>
          <a:bodyPr vert="horz" lIns="91440" tIns="45720" rIns="91440" bIns="45720" rtlCol="0">
            <a:normAutofit/>
          </a:bodyPr>
          <a:lstStyle/>
          <a:p>
            <a:pPr algn="ctr"/>
            <a:r>
              <a:rPr lang="en-US" sz="4800" dirty="0"/>
              <a:t>How does the NFL predictions game work?</a:t>
            </a:r>
          </a:p>
        </p:txBody>
      </p:sp>
      <p:pic>
        <p:nvPicPr>
          <p:cNvPr id="6" name="Picture 5">
            <a:extLst>
              <a:ext uri="{FF2B5EF4-FFF2-40B4-BE49-F238E27FC236}">
                <a16:creationId xmlns:a16="http://schemas.microsoft.com/office/drawing/2014/main" id="{EAD718F5-FEFF-A843-B566-01AD16F8BE64}"/>
              </a:ext>
            </a:extLst>
          </p:cNvPr>
          <p:cNvPicPr>
            <a:picLocks noChangeAspect="1"/>
          </p:cNvPicPr>
          <p:nvPr/>
        </p:nvPicPr>
        <p:blipFill rotWithShape="1">
          <a:blip r:embed="rId3"/>
          <a:srcRect t="1268" r="-3" b="-3"/>
          <a:stretch/>
        </p:blipFill>
        <p:spPr>
          <a:xfrm>
            <a:off x="6112208" y="3493963"/>
            <a:ext cx="6079792" cy="3360458"/>
          </a:xfrm>
          <a:prstGeom prst="rect">
            <a:avLst/>
          </a:prstGeom>
        </p:spPr>
      </p:pic>
      <p:sp>
        <p:nvSpPr>
          <p:cNvPr id="15" name="Content Placeholder 14">
            <a:extLst>
              <a:ext uri="{FF2B5EF4-FFF2-40B4-BE49-F238E27FC236}">
                <a16:creationId xmlns:a16="http://schemas.microsoft.com/office/drawing/2014/main" id="{75FB78A6-AC0C-4C79-AD68-2DBCE7A7280F}"/>
              </a:ext>
            </a:extLst>
          </p:cNvPr>
          <p:cNvSpPr>
            <a:spLocks noGrp="1"/>
          </p:cNvSpPr>
          <p:nvPr>
            <p:ph idx="1"/>
          </p:nvPr>
        </p:nvSpPr>
        <p:spPr>
          <a:xfrm>
            <a:off x="6094466" y="-2"/>
            <a:ext cx="6086601" cy="3864662"/>
          </a:xfrm>
        </p:spPr>
        <p:txBody>
          <a:bodyPr vert="horz" lIns="91440" tIns="45720" rIns="91440" bIns="45720" rtlCol="0" anchor="ctr">
            <a:normAutofit/>
          </a:bodyPr>
          <a:lstStyle/>
          <a:p>
            <a:r>
              <a:rPr lang="en-US" sz="1800" dirty="0"/>
              <a:t>Players make a probabilistic forecast for each game, picking the winning team and how confident, via percentage, they are in their projection. </a:t>
            </a:r>
          </a:p>
          <a:p>
            <a:r>
              <a:rPr lang="en-US" sz="1800" dirty="0"/>
              <a:t>Points are earned for correct predictions and lost for incorrect predictions.  </a:t>
            </a:r>
          </a:p>
          <a:p>
            <a:r>
              <a:rPr lang="en-US" sz="1800" dirty="0"/>
              <a:t>The higher the confidence assigned to the winning team, the more points are awarded or lost.</a:t>
            </a:r>
          </a:p>
          <a:p>
            <a:pPr marL="0" indent="0">
              <a:buNone/>
            </a:pPr>
            <a:endParaRPr lang="en-US" sz="1800" dirty="0"/>
          </a:p>
        </p:txBody>
      </p:sp>
    </p:spTree>
    <p:extLst>
      <p:ext uri="{BB962C8B-B14F-4D97-AF65-F5344CB8AC3E}">
        <p14:creationId xmlns:p14="http://schemas.microsoft.com/office/powerpoint/2010/main" val="2253257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a:extLst>
              <a:ext uri="{FF2B5EF4-FFF2-40B4-BE49-F238E27FC236}">
                <a16:creationId xmlns:a16="http://schemas.microsoft.com/office/drawing/2014/main" id="{BD44F15F-F37D-1D4E-B9D3-82F310B67046}"/>
              </a:ext>
            </a:extLst>
          </p:cNvPr>
          <p:cNvPicPr>
            <a:picLocks noChangeAspect="1"/>
          </p:cNvPicPr>
          <p:nvPr/>
        </p:nvPicPr>
        <p:blipFill rotWithShape="1">
          <a:blip r:embed="rId2">
            <a:alphaModFix amt="35000"/>
          </a:blip>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922A6B50-F1C9-504F-9F71-1885E8B4562E}"/>
              </a:ext>
            </a:extLst>
          </p:cNvPr>
          <p:cNvSpPr>
            <a:spLocks noGrp="1"/>
          </p:cNvSpPr>
          <p:nvPr>
            <p:ph type="title"/>
          </p:nvPr>
        </p:nvSpPr>
        <p:spPr>
          <a:xfrm>
            <a:off x="566536" y="1065862"/>
            <a:ext cx="3584830" cy="4726276"/>
          </a:xfrm>
        </p:spPr>
        <p:txBody>
          <a:bodyPr vert="horz" lIns="91440" tIns="45720" rIns="91440" bIns="45720" rtlCol="0">
            <a:normAutofit/>
          </a:bodyPr>
          <a:lstStyle/>
          <a:p>
            <a:pPr algn="r"/>
            <a:r>
              <a:rPr lang="en-US" sz="4000" dirty="0">
                <a:solidFill>
                  <a:srgbClr val="FFFFFF"/>
                </a:solidFill>
              </a:rPr>
              <a:t>How does FiveThirtyEight’s Elo algorithm fare?</a:t>
            </a:r>
          </a:p>
        </p:txBody>
      </p:sp>
      <p:cxnSp>
        <p:nvCxnSpPr>
          <p:cNvPr id="28"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3D253E56-54EC-4EEC-B791-3C877D5A331D}"/>
              </a:ext>
            </a:extLst>
          </p:cNvPr>
          <p:cNvSpPr>
            <a:spLocks noGrp="1"/>
          </p:cNvSpPr>
          <p:nvPr>
            <p:ph idx="1"/>
          </p:nvPr>
        </p:nvSpPr>
        <p:spPr>
          <a:xfrm>
            <a:off x="5155379" y="1065862"/>
            <a:ext cx="5744685" cy="4726276"/>
          </a:xfrm>
        </p:spPr>
        <p:txBody>
          <a:bodyPr anchor="ctr">
            <a:normAutofit/>
          </a:bodyPr>
          <a:lstStyle/>
          <a:p>
            <a:r>
              <a:rPr lang="en-US" sz="2400" dirty="0">
                <a:solidFill>
                  <a:srgbClr val="FFFFFF"/>
                </a:solidFill>
              </a:rPr>
              <a:t>2018 – Finished in 701</a:t>
            </a:r>
            <a:r>
              <a:rPr lang="en-US" sz="2400" baseline="30000" dirty="0">
                <a:solidFill>
                  <a:srgbClr val="FFFFFF"/>
                </a:solidFill>
              </a:rPr>
              <a:t>st</a:t>
            </a:r>
            <a:r>
              <a:rPr lang="en-US" sz="2400" dirty="0">
                <a:solidFill>
                  <a:srgbClr val="FFFFFF"/>
                </a:solidFill>
              </a:rPr>
              <a:t> place, beating 95% of the game’s players.</a:t>
            </a:r>
          </a:p>
          <a:p>
            <a:r>
              <a:rPr lang="en-US" sz="2400" dirty="0">
                <a:solidFill>
                  <a:srgbClr val="FFFFFF"/>
                </a:solidFill>
              </a:rPr>
              <a:t>2017 – Finished in 432</a:t>
            </a:r>
            <a:r>
              <a:rPr lang="en-US" sz="2400" baseline="30000" dirty="0">
                <a:solidFill>
                  <a:srgbClr val="FFFFFF"/>
                </a:solidFill>
              </a:rPr>
              <a:t>nd</a:t>
            </a:r>
            <a:r>
              <a:rPr lang="en-US" sz="2400" dirty="0">
                <a:solidFill>
                  <a:srgbClr val="FFFFFF"/>
                </a:solidFill>
              </a:rPr>
              <a:t> place, beating 98% of the game’s players.</a:t>
            </a:r>
          </a:p>
        </p:txBody>
      </p:sp>
    </p:spTree>
    <p:extLst>
      <p:ext uri="{BB962C8B-B14F-4D97-AF65-F5344CB8AC3E}">
        <p14:creationId xmlns:p14="http://schemas.microsoft.com/office/powerpoint/2010/main" val="15966148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Content Placeholder 4">
            <a:extLst>
              <a:ext uri="{FF2B5EF4-FFF2-40B4-BE49-F238E27FC236}">
                <a16:creationId xmlns:a16="http://schemas.microsoft.com/office/drawing/2014/main" id="{5FE43605-A355-504A-9F98-9B63DEF09A87}"/>
              </a:ext>
            </a:extLst>
          </p:cNvPr>
          <p:cNvPicPr>
            <a:picLocks noChangeAspect="1"/>
          </p:cNvPicPr>
          <p:nvPr/>
        </p:nvPicPr>
        <p:blipFill rotWithShape="1">
          <a:blip r:embed="rId2">
            <a:alphaModFix amt="35000"/>
          </a:blip>
          <a:srcRect t="2174"/>
          <a:stretch/>
        </p:blipFill>
        <p:spPr>
          <a:xfrm>
            <a:off x="0" y="11"/>
            <a:ext cx="12191980" cy="6857989"/>
          </a:xfrm>
          <a:prstGeom prst="rect">
            <a:avLst/>
          </a:prstGeom>
        </p:spPr>
      </p:pic>
      <p:sp>
        <p:nvSpPr>
          <p:cNvPr id="29" name="Title 1">
            <a:extLst>
              <a:ext uri="{FF2B5EF4-FFF2-40B4-BE49-F238E27FC236}">
                <a16:creationId xmlns:a16="http://schemas.microsoft.com/office/drawing/2014/main" id="{CA83DFCB-F6E5-A64E-8797-D0E5D69B406B}"/>
              </a:ext>
            </a:extLst>
          </p:cNvPr>
          <p:cNvSpPr>
            <a:spLocks noGrp="1"/>
          </p:cNvSpPr>
          <p:nvPr>
            <p:ph type="title"/>
          </p:nvPr>
        </p:nvSpPr>
        <p:spPr>
          <a:xfrm>
            <a:off x="838201" y="1065862"/>
            <a:ext cx="3313164" cy="4726276"/>
          </a:xfrm>
        </p:spPr>
        <p:txBody>
          <a:bodyPr>
            <a:normAutofit fontScale="90000"/>
          </a:bodyPr>
          <a:lstStyle/>
          <a:p>
            <a:pPr algn="r"/>
            <a:r>
              <a:rPr lang="en-US" sz="4000" dirty="0">
                <a:solidFill>
                  <a:srgbClr val="FFFFFF"/>
                </a:solidFill>
              </a:rPr>
              <a:t>Our goal: create a machine learning model that beats FiveThirtyEight’s Elo algorithm in the NFL prediction game.</a:t>
            </a:r>
          </a:p>
        </p:txBody>
      </p:sp>
      <p:cxnSp>
        <p:nvCxnSpPr>
          <p:cNvPr id="47" name="Straight Connector 4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D55A6772-6BF8-443E-BDC7-F404138E4403}"/>
              </a:ext>
            </a:extLst>
          </p:cNvPr>
          <p:cNvSpPr>
            <a:spLocks noGrp="1"/>
          </p:cNvSpPr>
          <p:nvPr>
            <p:ph idx="1"/>
          </p:nvPr>
        </p:nvSpPr>
        <p:spPr>
          <a:xfrm>
            <a:off x="5155379" y="755374"/>
            <a:ext cx="5744685" cy="5506278"/>
          </a:xfrm>
        </p:spPr>
        <p:txBody>
          <a:bodyPr anchor="ctr">
            <a:normAutofit fontScale="92500" lnSpcReduction="20000"/>
          </a:bodyPr>
          <a:lstStyle/>
          <a:p>
            <a:r>
              <a:rPr lang="en-US" sz="2000" dirty="0"/>
              <a:t>We analyzed weather, stadium, betting, and game outcome data from https://www.kaggle.com/tobycrabtree/nfl-scores-and-betting-data. The site’s data was derived from ESPN.com, NFL.com, the Pro Football Reference, NOAA, and NFLweather.com.  </a:t>
            </a:r>
          </a:p>
          <a:p>
            <a:r>
              <a:rPr lang="en-US" sz="2000" dirty="0"/>
              <a:t>We gathered additional betting data from http://www.repole.com/sun4cast/data.html for the 1978-2013 seasons and sportsline.com for the seasons after 2013.</a:t>
            </a:r>
          </a:p>
          <a:p>
            <a:r>
              <a:rPr lang="en-US" sz="2000" dirty="0"/>
              <a:t>The ELO data comes from FiveThirtyEight’s NFL Forecasting game, https://github.com/fivethirtyeight/nfl-</a:t>
            </a:r>
            <a:r>
              <a:rPr lang="en-US" sz="2000" dirty="0" err="1"/>
              <a:t>elo</a:t>
            </a:r>
            <a:r>
              <a:rPr lang="en-US" sz="2000" dirty="0"/>
              <a:t>-g.</a:t>
            </a:r>
            <a:endParaRPr lang="en-US" sz="2000" dirty="0">
              <a:solidFill>
                <a:srgbClr val="FFFFFF"/>
              </a:solidFill>
            </a:endParaRPr>
          </a:p>
          <a:p>
            <a:r>
              <a:rPr lang="en-US" sz="2000" dirty="0">
                <a:solidFill>
                  <a:srgbClr val="FFFFFF"/>
                </a:solidFill>
              </a:rPr>
              <a:t>After researching several factors that affect NFL game outcomes, we decided to merge the Elo algorithm with Vegas betting probabilities, assigning a percentage to the betting odds based on the moneyline—Vegas’s odds on who will win an NFL game outright.  </a:t>
            </a:r>
          </a:p>
          <a:p>
            <a:r>
              <a:rPr lang="en-US" sz="2000" dirty="0">
                <a:solidFill>
                  <a:srgbClr val="FFFFFF"/>
                </a:solidFill>
              </a:rPr>
              <a:t>We assigned equal weight to the Elo and Vegas models and combined them to create a new model, Group 8.</a:t>
            </a:r>
          </a:p>
        </p:txBody>
      </p:sp>
    </p:spTree>
    <p:extLst>
      <p:ext uri="{BB962C8B-B14F-4D97-AF65-F5344CB8AC3E}">
        <p14:creationId xmlns:p14="http://schemas.microsoft.com/office/powerpoint/2010/main" val="29241634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F8A66-B872-6A44-9E23-6B6E79618C5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600" kern="1200">
                <a:solidFill>
                  <a:srgbClr val="FFFFFF"/>
                </a:solidFill>
                <a:latin typeface="+mj-lt"/>
                <a:ea typeface="+mj-ea"/>
                <a:cs typeface="+mj-cs"/>
              </a:rPr>
              <a:t>We looked at the accuracy of Vegas betting favorites in selecting NFL game winners versus Elo’s accuracy.  </a:t>
            </a:r>
            <a:br>
              <a:rPr lang="en-US" sz="2600" kern="1200">
                <a:solidFill>
                  <a:srgbClr val="FFFFFF"/>
                </a:solidFill>
                <a:latin typeface="+mj-lt"/>
                <a:ea typeface="+mj-ea"/>
                <a:cs typeface="+mj-cs"/>
              </a:rPr>
            </a:br>
            <a:br>
              <a:rPr lang="en-US" sz="2600" kern="1200">
                <a:solidFill>
                  <a:srgbClr val="FFFFFF"/>
                </a:solidFill>
                <a:latin typeface="+mj-lt"/>
                <a:ea typeface="+mj-ea"/>
                <a:cs typeface="+mj-cs"/>
              </a:rPr>
            </a:br>
            <a:r>
              <a:rPr lang="en-US" sz="2600" kern="1200">
                <a:solidFill>
                  <a:srgbClr val="FFFFFF"/>
                </a:solidFill>
                <a:latin typeface="+mj-lt"/>
                <a:ea typeface="+mj-ea"/>
                <a:cs typeface="+mj-cs"/>
              </a:rPr>
              <a:t>Based on this data, we decided to combine betting data with the Elo model to create the Group 8 model.</a:t>
            </a:r>
          </a:p>
        </p:txBody>
      </p:sp>
      <p:pic>
        <p:nvPicPr>
          <p:cNvPr id="3" name="Picture 2">
            <a:extLst>
              <a:ext uri="{FF2B5EF4-FFF2-40B4-BE49-F238E27FC236}">
                <a16:creationId xmlns:a16="http://schemas.microsoft.com/office/drawing/2014/main" id="{974A6256-EC9A-B846-8E54-0B96820B2AF1}"/>
              </a:ext>
            </a:extLst>
          </p:cNvPr>
          <p:cNvPicPr>
            <a:picLocks noChangeAspect="1"/>
          </p:cNvPicPr>
          <p:nvPr/>
        </p:nvPicPr>
        <p:blipFill>
          <a:blip r:embed="rId2"/>
          <a:stretch>
            <a:fillRect/>
          </a:stretch>
        </p:blipFill>
        <p:spPr>
          <a:xfrm>
            <a:off x="5441816" y="342182"/>
            <a:ext cx="6210605" cy="6179552"/>
          </a:xfrm>
          <a:prstGeom prst="rect">
            <a:avLst/>
          </a:prstGeom>
          <a:ln>
            <a:solidFill>
              <a:schemeClr val="tx1"/>
            </a:solidFill>
          </a:ln>
        </p:spPr>
      </p:pic>
    </p:spTree>
    <p:extLst>
      <p:ext uri="{BB962C8B-B14F-4D97-AF65-F5344CB8AC3E}">
        <p14:creationId xmlns:p14="http://schemas.microsoft.com/office/powerpoint/2010/main" val="79452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F6AD875B-DDB4-3E46-92FA-7BF1F9DE239F}"/>
              </a:ext>
            </a:extLst>
          </p:cNvPr>
          <p:cNvGraphicFramePr>
            <a:graphicFrameLocks noGrp="1"/>
          </p:cNvGraphicFramePr>
          <p:nvPr>
            <p:ph idx="1"/>
            <p:extLst>
              <p:ext uri="{D42A27DB-BD31-4B8C-83A1-F6EECF244321}">
                <p14:modId xmlns:p14="http://schemas.microsoft.com/office/powerpoint/2010/main" val="1045482308"/>
              </p:ext>
            </p:extLst>
          </p:nvPr>
        </p:nvGraphicFramePr>
        <p:xfrm>
          <a:off x="5973417" y="870969"/>
          <a:ext cx="5172375" cy="5328233"/>
        </p:xfrm>
        <a:graphic>
          <a:graphicData uri="http://schemas.openxmlformats.org/drawingml/2006/table">
            <a:tbl>
              <a:tblPr firstRow="1" bandRow="1">
                <a:tableStyleId>{8799B23B-EC83-4686-B30A-512413B5E67A}</a:tableStyleId>
              </a:tblPr>
              <a:tblGrid>
                <a:gridCol w="1303521">
                  <a:extLst>
                    <a:ext uri="{9D8B030D-6E8A-4147-A177-3AD203B41FA5}">
                      <a16:colId xmlns:a16="http://schemas.microsoft.com/office/drawing/2014/main" val="2212208768"/>
                    </a:ext>
                  </a:extLst>
                </a:gridCol>
                <a:gridCol w="1289618">
                  <a:extLst>
                    <a:ext uri="{9D8B030D-6E8A-4147-A177-3AD203B41FA5}">
                      <a16:colId xmlns:a16="http://schemas.microsoft.com/office/drawing/2014/main" val="3435187375"/>
                    </a:ext>
                  </a:extLst>
                </a:gridCol>
                <a:gridCol w="1289618">
                  <a:extLst>
                    <a:ext uri="{9D8B030D-6E8A-4147-A177-3AD203B41FA5}">
                      <a16:colId xmlns:a16="http://schemas.microsoft.com/office/drawing/2014/main" val="319456688"/>
                    </a:ext>
                  </a:extLst>
                </a:gridCol>
                <a:gridCol w="1289618">
                  <a:extLst>
                    <a:ext uri="{9D8B030D-6E8A-4147-A177-3AD203B41FA5}">
                      <a16:colId xmlns:a16="http://schemas.microsoft.com/office/drawing/2014/main" val="2819259528"/>
                    </a:ext>
                  </a:extLst>
                </a:gridCol>
              </a:tblGrid>
              <a:tr h="252515">
                <a:tc>
                  <a:txBody>
                    <a:bodyPr/>
                    <a:lstStyle/>
                    <a:p>
                      <a:pPr algn="ctr"/>
                      <a:r>
                        <a:rPr lang="en-US" sz="1300"/>
                        <a:t>Season</a:t>
                      </a:r>
                      <a:endParaRPr lang="en-US" sz="1300" dirty="0"/>
                    </a:p>
                  </a:txBody>
                  <a:tcPr marL="50378" marR="50378" marT="25189" marB="25189">
                    <a:lnB w="12700" cap="flat" cmpd="sng" algn="ctr">
                      <a:solidFill>
                        <a:schemeClr val="tx1"/>
                      </a:solidFill>
                      <a:prstDash val="solid"/>
                      <a:round/>
                      <a:headEnd type="none" w="med" len="med"/>
                      <a:tailEnd type="none" w="med" len="med"/>
                    </a:lnB>
                  </a:tcPr>
                </a:tc>
                <a:tc>
                  <a:txBody>
                    <a:bodyPr/>
                    <a:lstStyle/>
                    <a:p>
                      <a:pPr algn="ctr"/>
                      <a:r>
                        <a:rPr lang="en-US" sz="1300"/>
                        <a:t>Group 8</a:t>
                      </a:r>
                      <a:endParaRPr lang="en-US" sz="1300" dirty="0"/>
                    </a:p>
                  </a:txBody>
                  <a:tcPr marL="50378" marR="50378" marT="25189" marB="25189">
                    <a:lnB w="12700" cap="flat" cmpd="sng" algn="ctr">
                      <a:solidFill>
                        <a:schemeClr val="tx1"/>
                      </a:solidFill>
                      <a:prstDash val="solid"/>
                      <a:round/>
                      <a:headEnd type="none" w="med" len="med"/>
                      <a:tailEnd type="none" w="med" len="med"/>
                    </a:lnB>
                  </a:tcPr>
                </a:tc>
                <a:tc>
                  <a:txBody>
                    <a:bodyPr/>
                    <a:lstStyle/>
                    <a:p>
                      <a:pPr algn="ctr"/>
                      <a:r>
                        <a:rPr lang="en-US" sz="1300"/>
                        <a:t>Vegas</a:t>
                      </a:r>
                      <a:endParaRPr lang="en-US" sz="1300" dirty="0"/>
                    </a:p>
                  </a:txBody>
                  <a:tcPr marL="50378" marR="50378" marT="25189" marB="25189">
                    <a:lnB w="12700" cap="flat" cmpd="sng" algn="ctr">
                      <a:solidFill>
                        <a:schemeClr val="tx1"/>
                      </a:solidFill>
                      <a:prstDash val="solid"/>
                      <a:round/>
                      <a:headEnd type="none" w="med" len="med"/>
                      <a:tailEnd type="none" w="med" len="med"/>
                    </a:lnB>
                  </a:tcPr>
                </a:tc>
                <a:tc>
                  <a:txBody>
                    <a:bodyPr/>
                    <a:lstStyle/>
                    <a:p>
                      <a:pPr algn="ctr"/>
                      <a:r>
                        <a:rPr lang="en-US" sz="1300" dirty="0"/>
                        <a:t>FiveThirtyEight</a:t>
                      </a:r>
                    </a:p>
                  </a:txBody>
                  <a:tcPr marL="50378" marR="50378" marT="25189" marB="25189">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428911"/>
                  </a:ext>
                </a:extLst>
              </a:tr>
              <a:tr h="277933">
                <a:tc>
                  <a:txBody>
                    <a:bodyPr/>
                    <a:lstStyle/>
                    <a:p>
                      <a:pPr algn="ctr" fontAlgn="ctr"/>
                      <a:r>
                        <a:rPr lang="en-US" sz="1200" u="none" strike="noStrike">
                          <a:effectLst/>
                        </a:rPr>
                        <a:t>2001</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dirty="0">
                          <a:solidFill>
                            <a:srgbClr val="0432FF"/>
                          </a:solidFill>
                          <a:effectLst/>
                        </a:rPr>
                        <a:t>567</a:t>
                      </a:r>
                      <a:endParaRPr lang="en-US" sz="1200" b="1" i="0" u="none" strike="noStrike" dirty="0">
                        <a:solidFill>
                          <a:srgbClr val="0432FF"/>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474</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532</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59191655"/>
                  </a:ext>
                </a:extLst>
              </a:tr>
              <a:tr h="252515">
                <a:tc>
                  <a:txBody>
                    <a:bodyPr/>
                    <a:lstStyle/>
                    <a:p>
                      <a:pPr algn="ctr" fontAlgn="ctr"/>
                      <a:r>
                        <a:rPr lang="en-US" sz="1200" u="none" strike="noStrike">
                          <a:effectLst/>
                        </a:rPr>
                        <a:t>2002</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834</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834</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719</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3724393"/>
                  </a:ext>
                </a:extLst>
              </a:tr>
              <a:tr h="252515">
                <a:tc>
                  <a:txBody>
                    <a:bodyPr/>
                    <a:lstStyle/>
                    <a:p>
                      <a:pPr algn="ctr" fontAlgn="ctr"/>
                      <a:r>
                        <a:rPr lang="en-US" sz="1200" u="none" strike="noStrike">
                          <a:effectLst/>
                        </a:rPr>
                        <a:t>2003</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855</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796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784</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40344776"/>
                  </a:ext>
                </a:extLst>
              </a:tr>
              <a:tr h="252515">
                <a:tc>
                  <a:txBody>
                    <a:bodyPr/>
                    <a:lstStyle/>
                    <a:p>
                      <a:pPr algn="ctr" fontAlgn="ctr"/>
                      <a:r>
                        <a:rPr lang="en-US" sz="1200" u="none" strike="noStrike">
                          <a:effectLst/>
                        </a:rPr>
                        <a:t>2004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dirty="0">
                          <a:effectLst/>
                        </a:rPr>
                        <a:t>878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907</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702</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243777"/>
                  </a:ext>
                </a:extLst>
              </a:tr>
              <a:tr h="252515">
                <a:tc>
                  <a:txBody>
                    <a:bodyPr/>
                    <a:lstStyle/>
                    <a:p>
                      <a:pPr algn="ctr" fontAlgn="ctr"/>
                      <a:r>
                        <a:rPr lang="en-US" sz="1200" u="none" strike="noStrike">
                          <a:effectLst/>
                        </a:rPr>
                        <a:t>2005</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rPr>
                        <a:t>1241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1325</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1037</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6127318"/>
                  </a:ext>
                </a:extLst>
              </a:tr>
              <a:tr h="252515">
                <a:tc>
                  <a:txBody>
                    <a:bodyPr/>
                    <a:lstStyle/>
                    <a:p>
                      <a:pPr algn="ctr" fontAlgn="ctr"/>
                      <a:r>
                        <a:rPr lang="en-US" sz="1200" u="none" strike="noStrike">
                          <a:effectLst/>
                        </a:rPr>
                        <a:t>2006</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482</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410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407</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0012027"/>
                  </a:ext>
                </a:extLst>
              </a:tr>
              <a:tr h="252515">
                <a:tc>
                  <a:txBody>
                    <a:bodyPr/>
                    <a:lstStyle/>
                    <a:p>
                      <a:pPr algn="ctr" fontAlgn="ctr"/>
                      <a:r>
                        <a:rPr lang="en-US" sz="1200" u="none" strike="noStrike">
                          <a:effectLst/>
                        </a:rPr>
                        <a:t>2007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1102</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1080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935</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5362804"/>
                  </a:ext>
                </a:extLst>
              </a:tr>
              <a:tr h="252515">
                <a:tc>
                  <a:txBody>
                    <a:bodyPr/>
                    <a:lstStyle/>
                    <a:p>
                      <a:pPr algn="ctr" fontAlgn="ctr"/>
                      <a:r>
                        <a:rPr lang="en-US" sz="1200" u="none" strike="noStrike">
                          <a:effectLst/>
                        </a:rPr>
                        <a:t>2008</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932</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844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852</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27502750"/>
                  </a:ext>
                </a:extLst>
              </a:tr>
              <a:tr h="252515">
                <a:tc>
                  <a:txBody>
                    <a:bodyPr/>
                    <a:lstStyle/>
                    <a:p>
                      <a:pPr algn="ctr" fontAlgn="ctr"/>
                      <a:r>
                        <a:rPr lang="en-US" sz="1200" u="none" strike="noStrike">
                          <a:effectLst/>
                        </a:rPr>
                        <a:t>2009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rPr>
                        <a:t>1140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863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1200</a:t>
                      </a:r>
                      <a:endParaRPr lang="en-US" sz="1200" b="1" i="0" u="none" strike="noStrike" dirty="0">
                        <a:solidFill>
                          <a:srgbClr val="0432FF"/>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6537233"/>
                  </a:ext>
                </a:extLst>
              </a:tr>
              <a:tr h="252515">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rPr>
                        <a:t>662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740</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435</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363121"/>
                  </a:ext>
                </a:extLst>
              </a:tr>
              <a:tr h="252515">
                <a:tc>
                  <a:txBody>
                    <a:bodyPr/>
                    <a:lstStyle/>
                    <a:p>
                      <a:pPr algn="ctr" fontAlgn="ctr"/>
                      <a:r>
                        <a:rPr lang="en-US" sz="1200" u="none" strike="noStrike">
                          <a:effectLst/>
                        </a:rPr>
                        <a:t>2011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1063</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926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5104644"/>
                  </a:ext>
                </a:extLst>
              </a:tr>
              <a:tr h="252515">
                <a:tc>
                  <a:txBody>
                    <a:bodyPr/>
                    <a:lstStyle/>
                    <a:p>
                      <a:pPr algn="ctr" fontAlgn="ctr"/>
                      <a:r>
                        <a:rPr lang="en-US" sz="1200" u="none" strike="noStrike">
                          <a:effectLst/>
                        </a:rPr>
                        <a:t>2012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solidFill>
                            <a:srgbClr val="0432FF"/>
                          </a:solidFill>
                          <a:effectLst/>
                        </a:rPr>
                        <a:t>1065</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831</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4657039"/>
                  </a:ext>
                </a:extLst>
              </a:tr>
              <a:tr h="252515">
                <a:tc>
                  <a:txBody>
                    <a:bodyPr/>
                    <a:lstStyle/>
                    <a:p>
                      <a:pPr algn="ctr" fontAlgn="ctr"/>
                      <a:r>
                        <a:rPr lang="en-US" sz="1200" u="none" strike="noStrike">
                          <a:effectLst/>
                        </a:rPr>
                        <a:t>2013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1040</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1002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4879255"/>
                  </a:ext>
                </a:extLst>
              </a:tr>
              <a:tr h="252515">
                <a:tc>
                  <a:txBody>
                    <a:bodyPr/>
                    <a:lstStyle/>
                    <a:p>
                      <a:pPr algn="ctr" fontAlgn="ctr"/>
                      <a:r>
                        <a:rPr lang="en-US" sz="1200" u="none" strike="noStrike">
                          <a:effectLst/>
                        </a:rPr>
                        <a:t>2014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1246</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1114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1199</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621968"/>
                  </a:ext>
                </a:extLst>
              </a:tr>
              <a:tr h="252515">
                <a:tc>
                  <a:txBody>
                    <a:bodyPr/>
                    <a:lstStyle/>
                    <a:p>
                      <a:pPr algn="ctr" fontAlgn="ctr"/>
                      <a:r>
                        <a:rPr lang="en-US" sz="1200" u="none" strike="noStrike">
                          <a:effectLst/>
                        </a:rPr>
                        <a:t>2015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692</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539</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674</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2739683"/>
                  </a:ext>
                </a:extLst>
              </a:tr>
              <a:tr h="252515">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US" sz="1200" b="1" u="none" strike="noStrike" dirty="0">
                          <a:solidFill>
                            <a:srgbClr val="0432FF"/>
                          </a:solidFill>
                          <a:effectLst/>
                        </a:rPr>
                        <a:t>996</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958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885</a:t>
                      </a:r>
                      <a:endParaRPr lang="en-US" sz="12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7513360"/>
                  </a:ext>
                </a:extLst>
              </a:tr>
              <a:tr h="252515">
                <a:tc>
                  <a:txBody>
                    <a:bodyPr/>
                    <a:lstStyle/>
                    <a:p>
                      <a:pPr algn="ctr" fontAlgn="ctr"/>
                      <a:r>
                        <a:rPr lang="en-US" sz="1200" u="none" strike="noStrike">
                          <a:effectLst/>
                        </a:rPr>
                        <a:t>2017</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1080</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solidFill>
                            <a:srgbClr val="0432FF"/>
                          </a:solidFill>
                          <a:effectLst/>
                        </a:rPr>
                        <a:t>1143</a:t>
                      </a:r>
                      <a:endParaRPr lang="en-US" sz="1200" b="1" i="0" u="none" strike="noStrike" dirty="0">
                        <a:solidFill>
                          <a:srgbClr val="0432FF"/>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867</a:t>
                      </a:r>
                      <a:endParaRPr lang="en-US" sz="12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423173"/>
                  </a:ext>
                </a:extLst>
              </a:tr>
              <a:tr h="252515">
                <a:tc>
                  <a:txBody>
                    <a:bodyPr/>
                    <a:lstStyle/>
                    <a:p>
                      <a:pPr algn="ctr"/>
                      <a:r>
                        <a:rPr lang="en-US" sz="1300"/>
                        <a:t>Total Score</a:t>
                      </a:r>
                      <a:endParaRPr lang="en-US" sz="1300" dirty="0"/>
                    </a:p>
                  </a:txBody>
                  <a:tcPr marL="50378" marR="50378" marT="25189" marB="25189">
                    <a:lnT w="12700" cap="flat" cmpd="sng" algn="ctr">
                      <a:solidFill>
                        <a:schemeClr val="tx1"/>
                      </a:solidFill>
                      <a:prstDash val="solid"/>
                      <a:round/>
                      <a:headEnd type="none" w="med" len="med"/>
                      <a:tailEnd type="none" w="med" len="med"/>
                    </a:lnT>
                  </a:tcPr>
                </a:tc>
                <a:tc>
                  <a:txBody>
                    <a:bodyPr/>
                    <a:lstStyle/>
                    <a:p>
                      <a:pPr algn="ctr" fontAlgn="ctr"/>
                      <a:r>
                        <a:rPr lang="en-US" sz="1200" b="1" u="none" strike="noStrike" dirty="0">
                          <a:solidFill>
                            <a:srgbClr val="0432FF"/>
                          </a:solidFill>
                          <a:effectLst/>
                        </a:rPr>
                        <a:t>15830</a:t>
                      </a:r>
                      <a:endParaRPr lang="en-US" sz="1200" b="1" i="0" u="none" strike="noStrike" dirty="0">
                        <a:solidFill>
                          <a:srgbClr val="0432FF"/>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15020</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US" sz="1200" u="none" strike="noStrike">
                          <a:effectLst/>
                        </a:rPr>
                        <a:t>13982</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31239134"/>
                  </a:ext>
                </a:extLst>
              </a:tr>
              <a:tr h="252515">
                <a:tc>
                  <a:txBody>
                    <a:bodyPr/>
                    <a:lstStyle/>
                    <a:p>
                      <a:pPr algn="ctr"/>
                      <a:r>
                        <a:rPr lang="en-US" sz="1300"/>
                        <a:t>Average Score</a:t>
                      </a:r>
                      <a:endParaRPr lang="en-US" sz="1300" dirty="0"/>
                    </a:p>
                  </a:txBody>
                  <a:tcPr marL="50378" marR="50378" marT="25189" marB="25189"/>
                </a:tc>
                <a:tc>
                  <a:txBody>
                    <a:bodyPr/>
                    <a:lstStyle/>
                    <a:p>
                      <a:pPr algn="ctr" fontAlgn="ctr"/>
                      <a:r>
                        <a:rPr lang="en-US" sz="1200" b="1" u="none" strike="noStrike" dirty="0">
                          <a:solidFill>
                            <a:srgbClr val="0432FF"/>
                          </a:solidFill>
                          <a:effectLst/>
                        </a:rPr>
                        <a:t>931.18</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883.53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822.47</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7185708"/>
                  </a:ext>
                </a:extLst>
              </a:tr>
              <a:tr h="252515">
                <a:tc>
                  <a:txBody>
                    <a:bodyPr/>
                    <a:lstStyle/>
                    <a:p>
                      <a:pPr algn="ctr"/>
                      <a:r>
                        <a:rPr lang="en-US" sz="1300"/>
                        <a:t>Seasons Won</a:t>
                      </a:r>
                      <a:endParaRPr lang="en-US" sz="1300" dirty="0"/>
                    </a:p>
                  </a:txBody>
                  <a:tcPr marL="50378" marR="50378" marT="25189" marB="25189"/>
                </a:tc>
                <a:tc>
                  <a:txBody>
                    <a:bodyPr/>
                    <a:lstStyle/>
                    <a:p>
                      <a:pPr algn="ctr" fontAlgn="ctr"/>
                      <a:r>
                        <a:rPr lang="en-US" sz="1200" b="1" u="none" strike="noStrike" dirty="0">
                          <a:solidFill>
                            <a:srgbClr val="0432FF"/>
                          </a:solidFill>
                          <a:effectLst/>
                        </a:rPr>
                        <a:t>10.5</a:t>
                      </a:r>
                      <a:endParaRPr lang="en-US" sz="1200" b="1" i="0" u="none" strike="noStrike" dirty="0">
                        <a:solidFill>
                          <a:srgbClr val="0432FF"/>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5.5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6937481"/>
                  </a:ext>
                </a:extLst>
              </a:tr>
            </a:tbl>
          </a:graphicData>
        </a:graphic>
      </p:graphicFrame>
      <p:sp>
        <p:nvSpPr>
          <p:cNvPr id="5" name="TextBox 4">
            <a:extLst>
              <a:ext uri="{FF2B5EF4-FFF2-40B4-BE49-F238E27FC236}">
                <a16:creationId xmlns:a16="http://schemas.microsoft.com/office/drawing/2014/main" id="{48B67542-40D8-0A4E-A8DA-D0E191376961}"/>
              </a:ext>
            </a:extLst>
          </p:cNvPr>
          <p:cNvSpPr txBox="1"/>
          <p:nvPr/>
        </p:nvSpPr>
        <p:spPr>
          <a:xfrm>
            <a:off x="6342330" y="357465"/>
            <a:ext cx="4434547" cy="400110"/>
          </a:xfrm>
          <a:prstGeom prst="rect">
            <a:avLst/>
          </a:prstGeom>
          <a:noFill/>
        </p:spPr>
        <p:txBody>
          <a:bodyPr wrap="none" rtlCol="0">
            <a:spAutoFit/>
          </a:bodyPr>
          <a:lstStyle/>
          <a:p>
            <a:r>
              <a:rPr lang="en-US" sz="2000" dirty="0"/>
              <a:t>NFL Prediction Game Points: 2001 - 2017</a:t>
            </a:r>
          </a:p>
        </p:txBody>
      </p:sp>
      <p:sp>
        <p:nvSpPr>
          <p:cNvPr id="7" name="TextBox 6">
            <a:extLst>
              <a:ext uri="{FF2B5EF4-FFF2-40B4-BE49-F238E27FC236}">
                <a16:creationId xmlns:a16="http://schemas.microsoft.com/office/drawing/2014/main" id="{05235CA4-65DE-5242-9ED3-1805868BFD3E}"/>
              </a:ext>
            </a:extLst>
          </p:cNvPr>
          <p:cNvSpPr txBox="1"/>
          <p:nvPr/>
        </p:nvSpPr>
        <p:spPr>
          <a:xfrm>
            <a:off x="696713" y="1980813"/>
            <a:ext cx="3955774" cy="3108543"/>
          </a:xfrm>
          <a:prstGeom prst="rect">
            <a:avLst/>
          </a:prstGeom>
          <a:noFill/>
        </p:spPr>
        <p:txBody>
          <a:bodyPr wrap="square" rtlCol="0">
            <a:spAutoFit/>
          </a:bodyPr>
          <a:lstStyle/>
          <a:p>
            <a:r>
              <a:rPr lang="en-US" sz="2800" dirty="0">
                <a:solidFill>
                  <a:schemeClr val="bg1">
                    <a:lumMod val="95000"/>
                  </a:schemeClr>
                </a:solidFill>
                <a:latin typeface="+mj-lt"/>
              </a:rPr>
              <a:t>From 2001-2017, the Group 8 model outperformed</a:t>
            </a:r>
          </a:p>
          <a:p>
            <a:r>
              <a:rPr lang="en-US" sz="2800" dirty="0">
                <a:solidFill>
                  <a:schemeClr val="bg1">
                    <a:lumMod val="95000"/>
                  </a:schemeClr>
                </a:solidFill>
                <a:latin typeface="+mj-lt"/>
              </a:rPr>
              <a:t>FiveThirtyEight’s model and Vegas odds, winning 10 of 17 seasons and tying one.  </a:t>
            </a:r>
          </a:p>
        </p:txBody>
      </p:sp>
    </p:spTree>
    <p:extLst>
      <p:ext uri="{BB962C8B-B14F-4D97-AF65-F5344CB8AC3E}">
        <p14:creationId xmlns:p14="http://schemas.microsoft.com/office/powerpoint/2010/main" val="184563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F7F9F0C3-DF5D-4072-B3BD-018AE164E081}"/>
              </a:ext>
            </a:extLst>
          </p:cNvPr>
          <p:cNvSpPr>
            <a:spLocks noGrp="1"/>
          </p:cNvSpPr>
          <p:nvPr>
            <p:ph idx="1"/>
          </p:nvPr>
        </p:nvSpPr>
        <p:spPr>
          <a:xfrm>
            <a:off x="645161" y="1842914"/>
            <a:ext cx="3363974" cy="3415622"/>
          </a:xfrm>
        </p:spPr>
        <p:txBody>
          <a:bodyPr>
            <a:normAutofit/>
          </a:bodyPr>
          <a:lstStyle/>
          <a:p>
            <a:pPr marL="0" indent="0">
              <a:buNone/>
            </a:pPr>
            <a:r>
              <a:rPr lang="en-US" dirty="0">
                <a:solidFill>
                  <a:schemeClr val="bg1"/>
                </a:solidFill>
                <a:latin typeface="+mj-lt"/>
              </a:rPr>
              <a:t>The Group 8 model averaged more points per season over 17 seasons than the Vegas or FiveThirtyEight models.</a:t>
            </a:r>
          </a:p>
        </p:txBody>
      </p:sp>
      <p:pic>
        <p:nvPicPr>
          <p:cNvPr id="5" name="Picture 4">
            <a:extLst>
              <a:ext uri="{FF2B5EF4-FFF2-40B4-BE49-F238E27FC236}">
                <a16:creationId xmlns:a16="http://schemas.microsoft.com/office/drawing/2014/main" id="{B098D20B-EC4E-4342-9E50-7CD3F8C9C1F5}"/>
              </a:ext>
            </a:extLst>
          </p:cNvPr>
          <p:cNvPicPr>
            <a:picLocks noChangeAspect="1"/>
          </p:cNvPicPr>
          <p:nvPr/>
        </p:nvPicPr>
        <p:blipFill>
          <a:blip r:embed="rId2"/>
          <a:stretch>
            <a:fillRect/>
          </a:stretch>
        </p:blipFill>
        <p:spPr>
          <a:xfrm>
            <a:off x="5154144" y="605480"/>
            <a:ext cx="6583911" cy="5448185"/>
          </a:xfrm>
          <a:prstGeom prst="rect">
            <a:avLst/>
          </a:prstGeom>
          <a:ln>
            <a:solidFill>
              <a:schemeClr val="tx1"/>
            </a:solidFill>
          </a:ln>
        </p:spPr>
      </p:pic>
    </p:spTree>
    <p:extLst>
      <p:ext uri="{BB962C8B-B14F-4D97-AF65-F5344CB8AC3E}">
        <p14:creationId xmlns:p14="http://schemas.microsoft.com/office/powerpoint/2010/main" val="210306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71461-8A48-B141-9469-B4867720ED05}"/>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800" kern="1200" dirty="0">
                <a:solidFill>
                  <a:srgbClr val="FFFFFF"/>
                </a:solidFill>
                <a:latin typeface="+mj-lt"/>
                <a:ea typeface="+mj-ea"/>
                <a:cs typeface="+mj-cs"/>
              </a:rPr>
              <a:t>The Group 8 model earned more NFL prediction game points than the competing models during 10 of 17 seasons, and it tied the Vegas model during one season.</a:t>
            </a:r>
          </a:p>
        </p:txBody>
      </p:sp>
      <p:pic>
        <p:nvPicPr>
          <p:cNvPr id="7" name="Picture 6">
            <a:extLst>
              <a:ext uri="{FF2B5EF4-FFF2-40B4-BE49-F238E27FC236}">
                <a16:creationId xmlns:a16="http://schemas.microsoft.com/office/drawing/2014/main" id="{E51D1931-8E72-654B-B48B-DA0CF37FE5B8}"/>
              </a:ext>
            </a:extLst>
          </p:cNvPr>
          <p:cNvPicPr>
            <a:picLocks noChangeAspect="1"/>
          </p:cNvPicPr>
          <p:nvPr/>
        </p:nvPicPr>
        <p:blipFill>
          <a:blip r:embed="rId2"/>
          <a:stretch>
            <a:fillRect/>
          </a:stretch>
        </p:blipFill>
        <p:spPr>
          <a:xfrm>
            <a:off x="5153822" y="696866"/>
            <a:ext cx="6553545" cy="5472209"/>
          </a:xfrm>
          <a:prstGeom prst="rect">
            <a:avLst/>
          </a:prstGeom>
          <a:ln>
            <a:solidFill>
              <a:schemeClr val="tx1"/>
            </a:solidFill>
          </a:ln>
        </p:spPr>
      </p:pic>
    </p:spTree>
    <p:extLst>
      <p:ext uri="{BB962C8B-B14F-4D97-AF65-F5344CB8AC3E}">
        <p14:creationId xmlns:p14="http://schemas.microsoft.com/office/powerpoint/2010/main" val="392504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728</Words>
  <Application>Microsoft Macintosh PowerPoint</Application>
  <PresentationFormat>Widescreen</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Outsmarting Elo</vt:lpstr>
      <vt:lpstr>What’s Elo and what’s its relationship to  the NFL?</vt:lpstr>
      <vt:lpstr>How does the NFL predictions game work?</vt:lpstr>
      <vt:lpstr>How does FiveThirtyEight’s Elo algorithm fare?</vt:lpstr>
      <vt:lpstr>Our goal: create a machine learning model that beats FiveThirtyEight’s Elo algorithm in the NFL prediction game.</vt:lpstr>
      <vt:lpstr>We looked at the accuracy of Vegas betting favorites in selecting NFL game winners versus Elo’s accuracy.    Based on this data, we decided to combine betting data with the Elo model to create the Group 8 model.</vt:lpstr>
      <vt:lpstr>PowerPoint Presentation</vt:lpstr>
      <vt:lpstr>PowerPoint Presentation</vt:lpstr>
      <vt:lpstr>The Group 8 model earned more NFL prediction game points than the competing models during 10 of 17 seasons, and it tied the Vegas model during one season.</vt:lpstr>
      <vt:lpstr>PowerPoint Presentation</vt:lpstr>
      <vt:lpstr>What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Outsmarting Elo</dc:title>
  <dc:creator>Wetzel, Jared (MU-Student)</dc:creator>
  <cp:lastModifiedBy>Wetzel, Jared (MU-Student)</cp:lastModifiedBy>
  <cp:revision>3</cp:revision>
  <dcterms:created xsi:type="dcterms:W3CDTF">2019-07-26T17:05:30Z</dcterms:created>
  <dcterms:modified xsi:type="dcterms:W3CDTF">2019-07-26T17:43:54Z</dcterms:modified>
</cp:coreProperties>
</file>