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notesMasterIdLst>
    <p:notesMasterId r:id="rId41"/>
  </p:notesMasterIdLst>
  <p:sldIdLst>
    <p:sldId id="256" r:id="rId2"/>
    <p:sldId id="262" r:id="rId3"/>
    <p:sldId id="269" r:id="rId4"/>
    <p:sldId id="278" r:id="rId5"/>
    <p:sldId id="265" r:id="rId6"/>
    <p:sldId id="257" r:id="rId7"/>
    <p:sldId id="280" r:id="rId8"/>
    <p:sldId id="295" r:id="rId9"/>
    <p:sldId id="276" r:id="rId10"/>
    <p:sldId id="281" r:id="rId11"/>
    <p:sldId id="294" r:id="rId12"/>
    <p:sldId id="296" r:id="rId13"/>
    <p:sldId id="277" r:id="rId14"/>
    <p:sldId id="290" r:id="rId15"/>
    <p:sldId id="291" r:id="rId16"/>
    <p:sldId id="292" r:id="rId17"/>
    <p:sldId id="293" r:id="rId18"/>
    <p:sldId id="298" r:id="rId19"/>
    <p:sldId id="259" r:id="rId20"/>
    <p:sldId id="258" r:id="rId21"/>
    <p:sldId id="300" r:id="rId22"/>
    <p:sldId id="261" r:id="rId23"/>
    <p:sldId id="301" r:id="rId24"/>
    <p:sldId id="263" r:id="rId25"/>
    <p:sldId id="264" r:id="rId26"/>
    <p:sldId id="283" r:id="rId27"/>
    <p:sldId id="282" r:id="rId28"/>
    <p:sldId id="279" r:id="rId29"/>
    <p:sldId id="284" r:id="rId30"/>
    <p:sldId id="289" r:id="rId31"/>
    <p:sldId id="288" r:id="rId32"/>
    <p:sldId id="299" r:id="rId33"/>
    <p:sldId id="266" r:id="rId34"/>
    <p:sldId id="297" r:id="rId35"/>
    <p:sldId id="267" r:id="rId36"/>
    <p:sldId id="271" r:id="rId37"/>
    <p:sldId id="272" r:id="rId38"/>
    <p:sldId id="285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2"/>
    <p:restoredTop sz="94682"/>
  </p:normalViewPr>
  <p:slideViewPr>
    <p:cSldViewPr snapToGrid="0" snapToObjects="1">
      <p:cViewPr>
        <p:scale>
          <a:sx n="113" d="100"/>
          <a:sy n="113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742F-C26F-F540-8C80-F78EAF3DC266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99A0-165F-2541-A214-2656D27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1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4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5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9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2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9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9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4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4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9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0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6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6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27095"/>
            <a:ext cx="8596668" cy="441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F15F-4B06-D94A-A1EF-65B245F180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iva/play-silhouet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2025-9B53-D34E-8A92-997F0098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20" y="2754488"/>
            <a:ext cx="9941830" cy="8786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Finally! </a:t>
            </a:r>
            <a:r>
              <a:rPr lang="en-US" sz="4000" dirty="0" err="1">
                <a:solidFill>
                  <a:schemeClr val="accent5"/>
                </a:solidFill>
              </a:rPr>
              <a:t>Tagless</a:t>
            </a:r>
            <a:r>
              <a:rPr lang="en-US" sz="4000" dirty="0">
                <a:solidFill>
                  <a:schemeClr val="accent5"/>
                </a:solidFill>
              </a:rPr>
              <a:t> and Fancy-Free Monads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AC3B-B6CC-EF48-AA01-01BA6F5E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178" y="423145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Lance Gatlin </a:t>
            </a:r>
          </a:p>
          <a:p>
            <a:pPr algn="ctr"/>
            <a:r>
              <a:rPr lang="en-US" sz="2000" dirty="0"/>
              <a:t>03Oct18</a:t>
            </a:r>
          </a:p>
        </p:txBody>
      </p:sp>
    </p:spTree>
    <p:extLst>
      <p:ext uri="{BB962C8B-B14F-4D97-AF65-F5344CB8AC3E}">
        <p14:creationId xmlns:p14="http://schemas.microsoft.com/office/powerpoint/2010/main" val="332089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Interpreter: implements DSL for concrete monad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94245"/>
            <a:ext cx="6927119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 =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Console[Id]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() : Id[String]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System.console.readLine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(s: String) : Id[Unit]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94246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4925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Interpreter: implements DSL for concrete monad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94245"/>
            <a:ext cx="7398181" cy="2554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 =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Console[Future]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() : Future[String] = Future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System.console.readLine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(s: String) : Future[Unit] = Future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94246"/>
            <a:ext cx="467595" cy="2554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12486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Interpreter: implements DSL for concrete monad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could also implement E as Free Monad!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94245"/>
            <a:ext cx="7398181" cy="2554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 =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Console[Future]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() : Future[String] = Future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System.console.readLine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(s: String) : Future[Unit] = Future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println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94246"/>
            <a:ext cx="467595" cy="2554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14014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2DC-1DF1-0541-919C-830CA56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DDF6-3A3B-EE44-B8C2-CF2B51B0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safety</a:t>
            </a:r>
          </a:p>
          <a:p>
            <a:pPr lvl="1"/>
            <a:r>
              <a:rPr lang="en-US" dirty="0" err="1"/>
              <a:t>Tagless</a:t>
            </a:r>
            <a:r>
              <a:rPr lang="en-US" dirty="0"/>
              <a:t>-final has the stack safety of the target monad</a:t>
            </a:r>
          </a:p>
          <a:p>
            <a:pPr lvl="1"/>
            <a:r>
              <a:rPr lang="en-US" dirty="0"/>
              <a:t>Id =&gt; no stack safety</a:t>
            </a:r>
          </a:p>
          <a:p>
            <a:pPr lvl="1"/>
            <a:r>
              <a:rPr lang="en-US" dirty="0"/>
              <a:t>Future/IO/</a:t>
            </a:r>
            <a:r>
              <a:rPr lang="en-US" dirty="0" err="1"/>
              <a:t>Monix</a:t>
            </a:r>
            <a:r>
              <a:rPr lang="en-US" dirty="0"/>
              <a:t> Task =&gt; stack safety</a:t>
            </a:r>
          </a:p>
          <a:p>
            <a:pPr lvl="1"/>
            <a:r>
              <a:rPr lang="en-US" dirty="0"/>
              <a:t>Free =&gt; stack safety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37A3D-B3D6-D542-B5C9-CD8060DEC232}"/>
              </a:ext>
            </a:extLst>
          </p:cNvPr>
          <p:cNvSpPr/>
          <p:nvPr/>
        </p:nvSpPr>
        <p:spPr>
          <a:xfrm>
            <a:off x="344556" y="6385920"/>
            <a:ext cx="7845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softwaremill.com</a:t>
            </a:r>
            <a:r>
              <a:rPr lang="en-US" sz="1200" dirty="0"/>
              <a:t>/free-</a:t>
            </a:r>
            <a:r>
              <a:rPr lang="en-US" sz="1200" dirty="0" err="1"/>
              <a:t>tagless</a:t>
            </a:r>
            <a:r>
              <a:rPr lang="en-US" sz="1200" dirty="0"/>
              <a:t>-compared-how-not-to-commit-to-monad-too-early/#when-to-use-free-</a:t>
            </a:r>
          </a:p>
        </p:txBody>
      </p:sp>
    </p:spTree>
    <p:extLst>
      <p:ext uri="{BB962C8B-B14F-4D97-AF65-F5344CB8AC3E}">
        <p14:creationId xmlns:p14="http://schemas.microsoft.com/office/powerpoint/2010/main" val="87694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is a DSL written in terms of other DSLs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94245"/>
            <a:ext cx="6927119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Logger[E[_]]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Console[E]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info(message: String) : E[Unit] =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(message)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94246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479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(same but compose Console)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94245"/>
            <a:ext cx="6927119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Logger[E[_]](console: Console[E])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info(message: String) : E[Unit] =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(message)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94246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5196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018037" cy="4414268"/>
          </a:xfrm>
        </p:spPr>
        <p:txBody>
          <a:bodyPr/>
          <a:lstStyle/>
          <a:p>
            <a:r>
              <a:rPr lang="en-US" dirty="0"/>
              <a:t>Bridge (same but more generalized)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18958-D828-0941-AFA0-20F140865BCD}"/>
              </a:ext>
            </a:extLst>
          </p:cNvPr>
          <p:cNvSpPr txBox="1"/>
          <p:nvPr/>
        </p:nvSpPr>
        <p:spPr>
          <a:xfrm>
            <a:off x="1566298" y="2273770"/>
            <a:ext cx="855044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trait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Logger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info[E[_]](message: String)(implicit console: Console[E]) : E[Unit] =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(message)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AC076-F75B-B54B-ADD9-893C29131AFB}"/>
              </a:ext>
            </a:extLst>
          </p:cNvPr>
          <p:cNvSpPr txBox="1"/>
          <p:nvPr/>
        </p:nvSpPr>
        <p:spPr>
          <a:xfrm>
            <a:off x="1098703" y="2273771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2472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uses DSL to do 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03934"/>
            <a:ext cx="6927119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program[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E:Monad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](console: Console[E]) : E[Unit] =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s &lt;-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console.readLine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_ &lt;-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console.printLine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}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yield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03935"/>
            <a:ext cx="467595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073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uses DSL to do 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55508" y="2203934"/>
            <a:ext cx="6927119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program[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E:Monad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](console: Console[E]) : E[Unit] =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s &lt;-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console.readLine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  _ &lt;-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console.printLine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(s)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 }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yield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 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7913" y="2203935"/>
            <a:ext cx="467595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9A9A6-D3AC-D04D-8DD1-4FEC892D3DE7}"/>
              </a:ext>
            </a:extLst>
          </p:cNvPr>
          <p:cNvSpPr txBox="1"/>
          <p:nvPr/>
        </p:nvSpPr>
        <p:spPr>
          <a:xfrm>
            <a:off x="5476362" y="4088823"/>
            <a:ext cx="47400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FLATMAP: Could use just </a:t>
            </a:r>
            <a:r>
              <a:rPr lang="en-US" b="1" dirty="0" err="1">
                <a:solidFill>
                  <a:schemeClr val="accent5"/>
                </a:solidFill>
              </a:rPr>
              <a:t>FlatMap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typeclass</a:t>
            </a:r>
            <a:r>
              <a:rPr lang="en-US" b="1" dirty="0">
                <a:solidFill>
                  <a:schemeClr val="accent5"/>
                </a:solidFill>
              </a:rPr>
              <a:t> here (or other </a:t>
            </a:r>
            <a:r>
              <a:rPr lang="en-US" b="1" dirty="0" err="1">
                <a:solidFill>
                  <a:schemeClr val="accent5"/>
                </a:solidFill>
              </a:rPr>
              <a:t>FlatMap</a:t>
            </a:r>
            <a:r>
              <a:rPr lang="en-US" b="1" dirty="0">
                <a:solidFill>
                  <a:schemeClr val="accent5"/>
                </a:solidFill>
              </a:rPr>
              <a:t> derived)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12324-FC4C-D748-A97A-917E2260A6C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109158" y="2513773"/>
            <a:ext cx="1367204" cy="18982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FF8514-1D46-E242-8FEC-187C5D52D714}"/>
              </a:ext>
            </a:extLst>
          </p:cNvPr>
          <p:cNvSpPr txBox="1"/>
          <p:nvPr/>
        </p:nvSpPr>
        <p:spPr>
          <a:xfrm>
            <a:off x="5476362" y="1269183"/>
            <a:ext cx="45875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MONAD: have to commit to somebody’s type-class (Cats, </a:t>
            </a:r>
            <a:r>
              <a:rPr lang="en-US" b="1" dirty="0" err="1">
                <a:solidFill>
                  <a:schemeClr val="accent5"/>
                </a:solidFill>
              </a:rPr>
              <a:t>Scalaz</a:t>
            </a:r>
            <a:r>
              <a:rPr lang="en-US" b="1" dirty="0">
                <a:solidFill>
                  <a:schemeClr val="accent5"/>
                </a:solidFill>
              </a:rPr>
              <a:t>, ???)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795D1-9460-CA47-A7B0-9AE6A577C2C7}"/>
              </a:ext>
            </a:extLst>
          </p:cNvPr>
          <p:cNvCxnSpPr>
            <a:cxnSpLocks/>
          </p:cNvCxnSpPr>
          <p:nvPr/>
        </p:nvCxnSpPr>
        <p:spPr>
          <a:xfrm flipH="1">
            <a:off x="4109157" y="1627095"/>
            <a:ext cx="1367205" cy="6984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2CBB-7F05-2844-8D87-DF831EDD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B0FB-B588-6144-98FD-2CF07B1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41309" cy="4414268"/>
          </a:xfrm>
        </p:spPr>
        <p:txBody>
          <a:bodyPr>
            <a:normAutofit/>
          </a:bodyPr>
          <a:lstStyle/>
          <a:p>
            <a:r>
              <a:rPr lang="en-US" dirty="0" err="1"/>
              <a:t>Tagless</a:t>
            </a:r>
            <a:r>
              <a:rPr lang="en-US" dirty="0"/>
              <a:t>-final was created as an answer to the “expression problem” in DSLs:</a:t>
            </a:r>
          </a:p>
          <a:p>
            <a:pPr lvl="1"/>
            <a:r>
              <a:rPr lang="en-US" dirty="0"/>
              <a:t>Functional only: adding a new operation is easy (function), but adding a new expression type (ADT) is difficult (update all functions)</a:t>
            </a:r>
          </a:p>
          <a:p>
            <a:pPr lvl="1"/>
            <a:r>
              <a:rPr lang="en-US" dirty="0"/>
              <a:t>OOO only: adding a new expression type is easy (extend object), but adding a new operation is difficult (update all objects)</a:t>
            </a:r>
          </a:p>
          <a:p>
            <a:pPr lvl="1"/>
            <a:r>
              <a:rPr lang="en-US" dirty="0"/>
              <a:t>Scala(both OO and functional), is uniquely suited to easily implement </a:t>
            </a:r>
            <a:r>
              <a:rPr lang="en-US" dirty="0" err="1"/>
              <a:t>tagless</a:t>
            </a:r>
            <a:r>
              <a:rPr lang="en-US" dirty="0"/>
              <a:t>-final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C7148-8A72-7149-AFEB-51AE6FDFCD30}"/>
              </a:ext>
            </a:extLst>
          </p:cNvPr>
          <p:cNvSpPr txBox="1"/>
          <p:nvPr/>
        </p:nvSpPr>
        <p:spPr>
          <a:xfrm>
            <a:off x="677334" y="6347791"/>
            <a:ext cx="78570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oleksandrmanzyuk.wordpress.com</a:t>
            </a:r>
            <a:r>
              <a:rPr lang="en-US" sz="1200" dirty="0"/>
              <a:t>/2014/06/18/from-object-algebras-to-finally-tagless-interpreters-2/</a:t>
            </a:r>
          </a:p>
        </p:txBody>
      </p:sp>
    </p:spTree>
    <p:extLst>
      <p:ext uri="{BB962C8B-B14F-4D97-AF65-F5344CB8AC3E}">
        <p14:creationId xmlns:p14="http://schemas.microsoft.com/office/powerpoint/2010/main" val="131388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8970249" cy="4839966"/>
          </a:xfrm>
        </p:spPr>
        <p:txBody>
          <a:bodyPr>
            <a:normAutofit/>
          </a:bodyPr>
          <a:lstStyle/>
          <a:p>
            <a:r>
              <a:rPr lang="en-US" dirty="0"/>
              <a:t>Scala developer, 6 years, 7 teams</a:t>
            </a:r>
          </a:p>
          <a:p>
            <a:pPr lvl="1"/>
            <a:r>
              <a:rPr lang="en-US" dirty="0"/>
              <a:t>No background in functional programming before Scala</a:t>
            </a:r>
          </a:p>
          <a:p>
            <a:pPr lvl="1"/>
            <a:r>
              <a:rPr lang="en-US" dirty="0"/>
              <a:t>I prefer data-flow, service-oriented, no frills, no magic, least power Scala</a:t>
            </a:r>
          </a:p>
          <a:p>
            <a:r>
              <a:rPr lang="en-US" dirty="0"/>
              <a:t>Independent consultant </a:t>
            </a:r>
          </a:p>
          <a:p>
            <a:pPr lvl="1"/>
            <a:r>
              <a:rPr lang="en-US" dirty="0"/>
              <a:t>Doer, fixer, closer, truth-seeker, adventurer</a:t>
            </a:r>
          </a:p>
          <a:p>
            <a:pPr lvl="1"/>
            <a:r>
              <a:rPr lang="en-US" dirty="0"/>
              <a:t>I don’t often greenfield projects</a:t>
            </a:r>
          </a:p>
          <a:p>
            <a:pPr lvl="1"/>
            <a:r>
              <a:rPr lang="en-US" dirty="0"/>
              <a:t>I work within the bounds of team’s skills &amp; culture</a:t>
            </a:r>
          </a:p>
        </p:txBody>
      </p:sp>
    </p:spTree>
    <p:extLst>
      <p:ext uri="{BB962C8B-B14F-4D97-AF65-F5344CB8AC3E}">
        <p14:creationId xmlns:p14="http://schemas.microsoft.com/office/powerpoint/2010/main" val="39697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more interesting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971177" y="2257664"/>
            <a:ext cx="9114118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trait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Users[E[_]] { 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findByUsername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(username: String) : E[Option[User]]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findById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(id: UUID) : E[Option[User]]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findAll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(start: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Int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batchSize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Int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: E[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[User]]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create(id: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UUID,username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String,plainTextPassword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rename(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UUID,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newUsername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UUID,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plainTextPassword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remove(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UUID)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677334" y="2257665"/>
            <a:ext cx="293843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61349A-E776-974B-B652-1EECD1AF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414268"/>
          </a:xfrm>
        </p:spPr>
        <p:txBody>
          <a:bodyPr/>
          <a:lstStyle/>
          <a:p>
            <a:r>
              <a:rPr lang="en-US" dirty="0" err="1"/>
              <a:t>Tagless</a:t>
            </a:r>
            <a:r>
              <a:rPr lang="en-US" dirty="0"/>
              <a:t>-final “service”</a:t>
            </a:r>
          </a:p>
        </p:txBody>
      </p:sp>
    </p:spTree>
    <p:extLst>
      <p:ext uri="{BB962C8B-B14F-4D97-AF65-F5344CB8AC3E}">
        <p14:creationId xmlns:p14="http://schemas.microsoft.com/office/powerpoint/2010/main" val="181549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AECB-B6A7-9341-A16C-83D241C8C2D1}"/>
              </a:ext>
            </a:extLst>
          </p:cNvPr>
          <p:cNvSpPr txBox="1"/>
          <p:nvPr/>
        </p:nvSpPr>
        <p:spPr>
          <a:xfrm>
            <a:off x="1059817" y="2399153"/>
            <a:ext cx="8596668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Gungsuh" panose="02030600000101010101" pitchFamily="18" charset="-127"/>
              </a:rPr>
              <a:t>trait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Users[E[_]] { 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4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400" dirty="0" err="1">
                <a:latin typeface="Helvetica" pitchFamily="2" charset="0"/>
                <a:ea typeface="Gungsuh" panose="02030600000101010101" pitchFamily="18" charset="-127"/>
              </a:rPr>
              <a:t>findByUsername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(username: String) : E[Option[User]]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4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400" dirty="0" err="1">
                <a:latin typeface="Helvetica" pitchFamily="2" charset="0"/>
                <a:ea typeface="Gungsuh" panose="02030600000101010101" pitchFamily="18" charset="-127"/>
              </a:rPr>
              <a:t>findById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(id: UUID) : E[Option[User]] 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 … 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4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CE69C-F999-524F-8A95-489A0B31ED8A}"/>
              </a:ext>
            </a:extLst>
          </p:cNvPr>
          <p:cNvSpPr txBox="1"/>
          <p:nvPr/>
        </p:nvSpPr>
        <p:spPr>
          <a:xfrm>
            <a:off x="739671" y="2399154"/>
            <a:ext cx="320147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146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AECB-B6A7-9341-A16C-83D241C8C2D1}"/>
              </a:ext>
            </a:extLst>
          </p:cNvPr>
          <p:cNvSpPr txBox="1"/>
          <p:nvPr/>
        </p:nvSpPr>
        <p:spPr>
          <a:xfrm>
            <a:off x="1059817" y="2399153"/>
            <a:ext cx="8596668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Gungsuh" panose="02030600000101010101" pitchFamily="18" charset="-127"/>
              </a:rPr>
              <a:t>trait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Users[E[_]] { 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4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400" dirty="0" err="1">
                <a:latin typeface="Helvetica" pitchFamily="2" charset="0"/>
                <a:ea typeface="Gungsuh" panose="02030600000101010101" pitchFamily="18" charset="-127"/>
              </a:rPr>
              <a:t>findByUsername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(username: String) : E[Option[User]]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4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400" dirty="0" err="1">
                <a:latin typeface="Helvetica" pitchFamily="2" charset="0"/>
                <a:ea typeface="Gungsuh" panose="02030600000101010101" pitchFamily="18" charset="-127"/>
              </a:rPr>
              <a:t>findById</a:t>
            </a:r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(id: UUID) : E[Option[User]] 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  … </a:t>
            </a:r>
          </a:p>
          <a:p>
            <a:r>
              <a:rPr lang="en-US" sz="24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4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CE69C-F999-524F-8A95-489A0B31ED8A}"/>
              </a:ext>
            </a:extLst>
          </p:cNvPr>
          <p:cNvSpPr txBox="1"/>
          <p:nvPr/>
        </p:nvSpPr>
        <p:spPr>
          <a:xfrm>
            <a:off x="739671" y="2399154"/>
            <a:ext cx="320147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2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dirty="0">
                <a:latin typeface="Helvetica" pitchFamily="2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240FAF-CA85-5741-88F9-0A6AB2C312A3}"/>
              </a:ext>
            </a:extLst>
          </p:cNvPr>
          <p:cNvCxnSpPr>
            <a:cxnSpLocks/>
          </p:cNvCxnSpPr>
          <p:nvPr/>
        </p:nvCxnSpPr>
        <p:spPr>
          <a:xfrm flipH="1" flipV="1">
            <a:off x="7654821" y="3056850"/>
            <a:ext cx="1805401" cy="165765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B569BB-989A-174D-95C4-9FA1E68EAF14}"/>
              </a:ext>
            </a:extLst>
          </p:cNvPr>
          <p:cNvSpPr txBox="1"/>
          <p:nvPr/>
        </p:nvSpPr>
        <p:spPr>
          <a:xfrm>
            <a:off x="3228153" y="918251"/>
            <a:ext cx="320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DATA-IN: Input parameters are typically simple data types (e.g. String, </a:t>
            </a:r>
            <a:r>
              <a:rPr lang="en-US" b="1" dirty="0" err="1">
                <a:solidFill>
                  <a:schemeClr val="accent5"/>
                </a:solidFill>
              </a:rPr>
              <a:t>Int</a:t>
            </a:r>
            <a:r>
              <a:rPr lang="en-US" b="1" dirty="0">
                <a:solidFill>
                  <a:schemeClr val="accent5"/>
                </a:solidFill>
              </a:rPr>
              <a:t>, collection, case class)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801111-E0C8-9B49-908A-F1B57B907545}"/>
              </a:ext>
            </a:extLst>
          </p:cNvPr>
          <p:cNvCxnSpPr>
            <a:cxnSpLocks/>
          </p:cNvCxnSpPr>
          <p:nvPr/>
        </p:nvCxnSpPr>
        <p:spPr>
          <a:xfrm>
            <a:off x="4301068" y="2118580"/>
            <a:ext cx="1433688" cy="62462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3A80C8-C050-364E-A022-3F754B632544}"/>
              </a:ext>
            </a:extLst>
          </p:cNvPr>
          <p:cNvSpPr txBox="1"/>
          <p:nvPr/>
        </p:nvSpPr>
        <p:spPr>
          <a:xfrm>
            <a:off x="6866284" y="4910537"/>
            <a:ext cx="320558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DATA-OUT: return values are typically simple data types</a:t>
            </a:r>
          </a:p>
        </p:txBody>
      </p:sp>
    </p:spTree>
    <p:extLst>
      <p:ext uri="{BB962C8B-B14F-4D97-AF65-F5344CB8AC3E}">
        <p14:creationId xmlns:p14="http://schemas.microsoft.com/office/powerpoint/2010/main" val="107906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86794" y="2006378"/>
            <a:ext cx="7903255" cy="31700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class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UsersImpl</a:t>
            </a:r>
            <a:r>
              <a:rPr lang="en-US" sz="2000" dirty="0">
                <a:latin typeface="Helvetica" pitchFamily="2" charset="0"/>
              </a:rPr>
              <a:t>[E[_]:Monad]( </a:t>
            </a:r>
          </a:p>
          <a:p>
            <a:r>
              <a:rPr lang="en-US" sz="2000" dirty="0">
                <a:latin typeface="Helvetica" pitchFamily="2" charset="0"/>
              </a:rPr>
              <a:t>  </a:t>
            </a:r>
            <a:r>
              <a:rPr lang="en-US" sz="2000" dirty="0" err="1">
                <a:latin typeface="Helvetica" pitchFamily="2" charset="0"/>
              </a:rPr>
              <a:t>usersDao</a:t>
            </a:r>
            <a:r>
              <a:rPr lang="en-US" sz="2000" dirty="0">
                <a:latin typeface="Helvetica" pitchFamily="2" charset="0"/>
              </a:rPr>
              <a:t>: </a:t>
            </a:r>
            <a:r>
              <a:rPr lang="en-US" sz="2000" dirty="0" err="1">
                <a:latin typeface="Helvetica" pitchFamily="2" charset="0"/>
              </a:rPr>
              <a:t>SqlDocDao</a:t>
            </a:r>
            <a:r>
              <a:rPr lang="en-US" sz="2000" dirty="0">
                <a:latin typeface="Helvetica" pitchFamily="2" charset="0"/>
              </a:rPr>
              <a:t>[</a:t>
            </a:r>
            <a:r>
              <a:rPr lang="en-US" sz="2000" dirty="0" err="1">
                <a:latin typeface="Helvetica" pitchFamily="2" charset="0"/>
              </a:rPr>
              <a:t>UUID,UserData,E</a:t>
            </a:r>
            <a:r>
              <a:rPr lang="en-US" sz="2000" dirty="0">
                <a:latin typeface="Helvetica" pitchFamily="2" charset="0"/>
              </a:rPr>
              <a:t>], </a:t>
            </a:r>
          </a:p>
          <a:p>
            <a:r>
              <a:rPr lang="en-US" sz="2000" dirty="0">
                <a:latin typeface="Helvetica" pitchFamily="2" charset="0"/>
              </a:rPr>
              <a:t>  passwords: Passwords[E], </a:t>
            </a:r>
          </a:p>
          <a:p>
            <a:r>
              <a:rPr lang="en-US" sz="2000" dirty="0">
                <a:latin typeface="Helvetica" pitchFamily="2" charset="0"/>
              </a:rPr>
              <a:t>  logger: Logger[E]</a:t>
            </a:r>
          </a:p>
          <a:p>
            <a:r>
              <a:rPr lang="en-US" sz="2000" dirty="0">
                <a:latin typeface="Helvetica" pitchFamily="2" charset="0"/>
              </a:rPr>
              <a:t>) </a:t>
            </a:r>
            <a:r>
              <a:rPr lang="en-US" sz="2000" b="1" dirty="0">
                <a:latin typeface="Helvetica" pitchFamily="2" charset="0"/>
              </a:rPr>
              <a:t>extends</a:t>
            </a:r>
            <a:r>
              <a:rPr lang="en-US" sz="2000" dirty="0">
                <a:latin typeface="Helvetica" pitchFamily="2" charset="0"/>
              </a:rPr>
              <a:t> Users[E] { </a:t>
            </a:r>
          </a:p>
          <a:p>
            <a:r>
              <a:rPr lang="en-US" sz="2000" dirty="0">
                <a:latin typeface="Helvetica" pitchFamily="2" charset="0"/>
              </a:rPr>
              <a:t>  …</a:t>
            </a:r>
          </a:p>
          <a:p>
            <a:r>
              <a:rPr lang="en-US" sz="2000" dirty="0">
                <a:latin typeface="Helvetica" pitchFamily="2" charset="0"/>
              </a:rPr>
              <a:t>  </a:t>
            </a:r>
            <a:r>
              <a:rPr lang="en-US" sz="2000" b="1" dirty="0">
                <a:latin typeface="Helvetica" pitchFamily="2" charset="0"/>
              </a:rPr>
              <a:t>def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findById</a:t>
            </a:r>
            <a:r>
              <a:rPr lang="en-US" sz="2000" dirty="0">
                <a:latin typeface="Helvetica" pitchFamily="2" charset="0"/>
              </a:rPr>
              <a:t>(id: UUID) =</a:t>
            </a:r>
          </a:p>
          <a:p>
            <a:r>
              <a:rPr lang="en-US" sz="2000" dirty="0">
                <a:latin typeface="Helvetica" pitchFamily="2" charset="0"/>
              </a:rPr>
              <a:t>    </a:t>
            </a:r>
            <a:r>
              <a:rPr lang="en-US" sz="2000" dirty="0" err="1">
                <a:latin typeface="Helvetica" pitchFamily="2" charset="0"/>
              </a:rPr>
              <a:t>usersDao.findById</a:t>
            </a:r>
            <a:r>
              <a:rPr lang="en-US" sz="2000" dirty="0">
                <a:latin typeface="Helvetica" pitchFamily="2" charset="0"/>
              </a:rPr>
              <a:t>(id)).map(</a:t>
            </a:r>
            <a:r>
              <a:rPr lang="en-US" sz="2000" dirty="0" err="1">
                <a:latin typeface="Helvetica" pitchFamily="2" charset="0"/>
              </a:rPr>
              <a:t>toUser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  …</a:t>
            </a:r>
          </a:p>
          <a:p>
            <a:r>
              <a:rPr lang="en-US" sz="2000" dirty="0">
                <a:latin typeface="Helvetica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6264" y="2006379"/>
            <a:ext cx="500530" cy="31700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64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686794" y="2006378"/>
            <a:ext cx="7903255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class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UsersImpl</a:t>
            </a:r>
            <a:r>
              <a:rPr lang="en-US" sz="2000" dirty="0">
                <a:latin typeface="Helvetica" pitchFamily="2" charset="0"/>
              </a:rPr>
              <a:t>[E[_]:Monad]( </a:t>
            </a:r>
          </a:p>
          <a:p>
            <a:r>
              <a:rPr lang="en-US" sz="2000" dirty="0">
                <a:latin typeface="Helvetica" pitchFamily="2" charset="0"/>
              </a:rPr>
              <a:t>  </a:t>
            </a:r>
            <a:r>
              <a:rPr lang="en-US" sz="2000" dirty="0" err="1">
                <a:latin typeface="Helvetica" pitchFamily="2" charset="0"/>
              </a:rPr>
              <a:t>usersDao</a:t>
            </a:r>
            <a:r>
              <a:rPr lang="en-US" sz="2000" dirty="0">
                <a:latin typeface="Helvetica" pitchFamily="2" charset="0"/>
              </a:rPr>
              <a:t>: </a:t>
            </a:r>
            <a:r>
              <a:rPr lang="en-US" sz="2000" dirty="0" err="1">
                <a:latin typeface="Helvetica" pitchFamily="2" charset="0"/>
              </a:rPr>
              <a:t>SqlDocDao</a:t>
            </a:r>
            <a:r>
              <a:rPr lang="en-US" sz="2000" dirty="0">
                <a:latin typeface="Helvetica" pitchFamily="2" charset="0"/>
              </a:rPr>
              <a:t>[</a:t>
            </a:r>
            <a:r>
              <a:rPr lang="en-US" sz="2000" dirty="0" err="1">
                <a:latin typeface="Helvetica" pitchFamily="2" charset="0"/>
              </a:rPr>
              <a:t>UUID,UserData,E</a:t>
            </a:r>
            <a:r>
              <a:rPr lang="en-US" sz="2000" dirty="0">
                <a:latin typeface="Helvetica" pitchFamily="2" charset="0"/>
              </a:rPr>
              <a:t>], </a:t>
            </a:r>
          </a:p>
          <a:p>
            <a:r>
              <a:rPr lang="en-US" sz="2000" dirty="0">
                <a:latin typeface="Helvetica" pitchFamily="2" charset="0"/>
              </a:rPr>
              <a:t>  passwords: Passwords[E], </a:t>
            </a:r>
          </a:p>
          <a:p>
            <a:r>
              <a:rPr lang="en-US" sz="2000" dirty="0">
                <a:latin typeface="Helvetica" pitchFamily="2" charset="0"/>
              </a:rPr>
              <a:t>  logger: Logger[E]</a:t>
            </a:r>
          </a:p>
          <a:p>
            <a:r>
              <a:rPr lang="en-US" sz="2000" dirty="0">
                <a:latin typeface="Helvetica" pitchFamily="2" charset="0"/>
              </a:rPr>
              <a:t>) </a:t>
            </a:r>
            <a:r>
              <a:rPr lang="en-US" sz="2000" b="1" dirty="0">
                <a:latin typeface="Helvetica" pitchFamily="2" charset="0"/>
              </a:rPr>
              <a:t>extends</a:t>
            </a:r>
            <a:r>
              <a:rPr lang="en-US" sz="2000" dirty="0">
                <a:latin typeface="Helvetica" pitchFamily="2" charset="0"/>
              </a:rPr>
              <a:t> Users[E] { </a:t>
            </a:r>
          </a:p>
          <a:p>
            <a:r>
              <a:rPr lang="en-US" sz="2000" dirty="0">
                <a:latin typeface="Helvetica" pitchFamily="2" charset="0"/>
              </a:rPr>
              <a:t>  …</a:t>
            </a:r>
          </a:p>
          <a:p>
            <a:r>
              <a:rPr lang="en-US" sz="2000" dirty="0">
                <a:latin typeface="Helvetica" pitchFamily="2" charset="0"/>
              </a:rPr>
              <a:t>  </a:t>
            </a:r>
            <a:r>
              <a:rPr lang="en-US" sz="2000" b="1" dirty="0">
                <a:latin typeface="Helvetica" pitchFamily="2" charset="0"/>
              </a:rPr>
              <a:t>def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findById</a:t>
            </a:r>
            <a:r>
              <a:rPr lang="en-US" sz="2000" dirty="0">
                <a:latin typeface="Helvetica" pitchFamily="2" charset="0"/>
              </a:rPr>
              <a:t>(id: UUID) =</a:t>
            </a:r>
          </a:p>
          <a:p>
            <a:r>
              <a:rPr lang="en-US" sz="2000" dirty="0">
                <a:latin typeface="Helvetica" pitchFamily="2" charset="0"/>
              </a:rPr>
              <a:t>    </a:t>
            </a:r>
            <a:r>
              <a:rPr lang="en-US" sz="2000" dirty="0" err="1">
                <a:latin typeface="Helvetica" pitchFamily="2" charset="0"/>
              </a:rPr>
              <a:t>usersDao.findById</a:t>
            </a:r>
            <a:r>
              <a:rPr lang="en-US" sz="2000" dirty="0">
                <a:latin typeface="Helvetica" pitchFamily="2" charset="0"/>
              </a:rPr>
              <a:t>(id)).map(</a:t>
            </a:r>
            <a:r>
              <a:rPr lang="en-US" sz="2000" dirty="0" err="1">
                <a:latin typeface="Helvetica" pitchFamily="2" charset="0"/>
              </a:rPr>
              <a:t>toUser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186264" y="2006379"/>
            <a:ext cx="500530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9E17-6C7D-B246-B070-6F58100127A3}"/>
              </a:ext>
            </a:extLst>
          </p:cNvPr>
          <p:cNvSpPr txBox="1"/>
          <p:nvPr/>
        </p:nvSpPr>
        <p:spPr>
          <a:xfrm>
            <a:off x="6120771" y="890132"/>
            <a:ext cx="42954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TYPECLASS-DEP: Declare minimum type-classes needed for monad-shape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77D1A-5608-E942-8F73-55C0A8543D9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53901" y="1213298"/>
            <a:ext cx="1666870" cy="92352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0398B8-BF4E-5541-8C9B-3DC613F1904C}"/>
              </a:ext>
            </a:extLst>
          </p:cNvPr>
          <p:cNvSpPr txBox="1"/>
          <p:nvPr/>
        </p:nvSpPr>
        <p:spPr>
          <a:xfrm>
            <a:off x="850457" y="5395032"/>
            <a:ext cx="62659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COMPOSE: Inject instances of DSLs required &amp;</a:t>
            </a:r>
          </a:p>
          <a:p>
            <a:r>
              <a:rPr lang="en-US" b="1" dirty="0">
                <a:solidFill>
                  <a:schemeClr val="accent5"/>
                </a:solidFill>
              </a:rPr>
              <a:t>propagate the generic monad-shape to composed DSLs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FE85A2-0AFD-674A-8E32-80635C856406}"/>
              </a:ext>
            </a:extLst>
          </p:cNvPr>
          <p:cNvCxnSpPr>
            <a:cxnSpLocks/>
          </p:cNvCxnSpPr>
          <p:nvPr/>
        </p:nvCxnSpPr>
        <p:spPr>
          <a:xfrm flipV="1">
            <a:off x="1280895" y="3481527"/>
            <a:ext cx="476962" cy="182539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F5344A17-D425-904F-824E-67AE5BAECE64}"/>
              </a:ext>
            </a:extLst>
          </p:cNvPr>
          <p:cNvSpPr/>
          <p:nvPr/>
        </p:nvSpPr>
        <p:spPr>
          <a:xfrm>
            <a:off x="1757857" y="2320036"/>
            <a:ext cx="222780" cy="1057275"/>
          </a:xfrm>
          <a:prstGeom prst="lef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177864" y="1472616"/>
            <a:ext cx="8941449" cy="48013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  <a:p>
            <a:r>
              <a:rPr lang="en-US" b="1" dirty="0"/>
              <a:t>def </a:t>
            </a:r>
            <a:r>
              <a:rPr lang="en-US" dirty="0"/>
              <a:t>create(id: UUID, username: String, </a:t>
            </a:r>
            <a:r>
              <a:rPr lang="en-US" dirty="0" err="1"/>
              <a:t>plainTextPassword</a:t>
            </a:r>
            <a:r>
              <a:rPr lang="en-US" dirty="0"/>
              <a:t>: String): E[Boolean] = </a:t>
            </a:r>
          </a:p>
          <a:p>
            <a:r>
              <a:rPr lang="en-US" dirty="0">
                <a:latin typeface="Helvetica" pitchFamily="2" charset="0"/>
              </a:rPr>
              <a:t>  </a:t>
            </a:r>
            <a:r>
              <a:rPr lang="en-US" b="1" dirty="0">
                <a:latin typeface="Helvetica" pitchFamily="2" charset="0"/>
              </a:rPr>
              <a:t>for</a:t>
            </a:r>
            <a:r>
              <a:rPr lang="en-US" dirty="0">
                <a:latin typeface="Helvetica" pitchFamily="2" charset="0"/>
              </a:rPr>
              <a:t> {</a:t>
            </a:r>
          </a:p>
          <a:p>
            <a:r>
              <a:rPr lang="en-US" dirty="0">
                <a:latin typeface="Helvetica" pitchFamily="2" charset="0"/>
              </a:rPr>
              <a:t>      </a:t>
            </a:r>
            <a:r>
              <a:rPr lang="en-US" dirty="0" err="1">
                <a:latin typeface="Helvetica" pitchFamily="2" charset="0"/>
              </a:rPr>
              <a:t>optUser</a:t>
            </a:r>
            <a:r>
              <a:rPr lang="en-US" dirty="0">
                <a:latin typeface="Helvetica" pitchFamily="2" charset="0"/>
              </a:rPr>
              <a:t> &lt;- </a:t>
            </a:r>
            <a:r>
              <a:rPr lang="en-US" dirty="0" err="1">
                <a:latin typeface="Helvetica" pitchFamily="2" charset="0"/>
              </a:rPr>
              <a:t>findByIdOrUsername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id,username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r>
              <a:rPr lang="en-US" dirty="0">
                <a:latin typeface="Helvetica" pitchFamily="2" charset="0"/>
              </a:rPr>
              <a:t>      </a:t>
            </a:r>
            <a:r>
              <a:rPr lang="en-US" dirty="0" err="1">
                <a:latin typeface="Helvetica" pitchFamily="2" charset="0"/>
              </a:rPr>
              <a:t>createOk</a:t>
            </a:r>
            <a:r>
              <a:rPr lang="en-US" dirty="0">
                <a:latin typeface="Helvetica" pitchFamily="2" charset="0"/>
              </a:rPr>
              <a:t> &lt;- </a:t>
            </a:r>
            <a:r>
              <a:rPr lang="en-US" dirty="0" err="1">
                <a:latin typeface="Helvetica" pitchFamily="2" charset="0"/>
              </a:rPr>
              <a:t>optUser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dirty="0">
                <a:latin typeface="Helvetica" pitchFamily="2" charset="0"/>
              </a:rPr>
              <a:t>match</a:t>
            </a:r>
            <a:r>
              <a:rPr lang="en-US" dirty="0">
                <a:latin typeface="Helvetica" pitchFamily="2" charset="0"/>
              </a:rPr>
              <a:t> {</a:t>
            </a:r>
          </a:p>
          <a:p>
            <a:r>
              <a:rPr lang="en-US" dirty="0">
                <a:latin typeface="Helvetica" pitchFamily="2" charset="0"/>
              </a:rPr>
              <a:t>        </a:t>
            </a:r>
            <a:r>
              <a:rPr lang="en-US" b="1" dirty="0">
                <a:latin typeface="Helvetica" pitchFamily="2" charset="0"/>
              </a:rPr>
              <a:t>case</a:t>
            </a:r>
            <a:r>
              <a:rPr lang="en-US" dirty="0">
                <a:latin typeface="Helvetica" pitchFamily="2" charset="0"/>
              </a:rPr>
              <a:t> Some(_) =&gt; </a:t>
            </a:r>
            <a:r>
              <a:rPr lang="en-US" dirty="0" err="1">
                <a:latin typeface="Helvetica" pitchFamily="2" charset="0"/>
              </a:rPr>
              <a:t>E.pure</a:t>
            </a:r>
            <a:r>
              <a:rPr lang="en-US" dirty="0">
                <a:latin typeface="Helvetica" pitchFamily="2" charset="0"/>
              </a:rPr>
              <a:t>(false)</a:t>
            </a:r>
          </a:p>
          <a:p>
            <a:r>
              <a:rPr lang="en-US" dirty="0">
                <a:latin typeface="Helvetica" pitchFamily="2" charset="0"/>
              </a:rPr>
              <a:t>        </a:t>
            </a:r>
            <a:r>
              <a:rPr lang="en-US" b="1" dirty="0">
                <a:latin typeface="Helvetica" pitchFamily="2" charset="0"/>
              </a:rPr>
              <a:t>case</a:t>
            </a:r>
            <a:r>
              <a:rPr lang="en-US" dirty="0">
                <a:latin typeface="Helvetica" pitchFamily="2" charset="0"/>
              </a:rPr>
              <a:t> None =&gt;</a:t>
            </a:r>
          </a:p>
          <a:p>
            <a:r>
              <a:rPr lang="en-US" dirty="0">
                <a:latin typeface="Helvetica" pitchFamily="2" charset="0"/>
              </a:rPr>
              <a:t>          </a:t>
            </a:r>
            <a:r>
              <a:rPr lang="en-US" b="1" dirty="0">
                <a:latin typeface="Helvetica" pitchFamily="2" charset="0"/>
              </a:rPr>
              <a:t>for</a:t>
            </a:r>
            <a:r>
              <a:rPr lang="en-US" dirty="0">
                <a:latin typeface="Helvetica" pitchFamily="2" charset="0"/>
              </a:rPr>
              <a:t> {</a:t>
            </a:r>
          </a:p>
          <a:p>
            <a:r>
              <a:rPr lang="en-US" dirty="0">
                <a:latin typeface="Helvetica" pitchFamily="2" charset="0"/>
              </a:rPr>
              <a:t>            digest &lt;- </a:t>
            </a:r>
            <a:r>
              <a:rPr lang="en-US" dirty="0" err="1">
                <a:latin typeface="Helvetica" pitchFamily="2" charset="0"/>
              </a:rPr>
              <a:t>passwords.mkDigest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plainTextPassword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r>
              <a:rPr lang="en-US" dirty="0">
                <a:latin typeface="Helvetica" pitchFamily="2" charset="0"/>
              </a:rPr>
              <a:t>            </a:t>
            </a:r>
            <a:r>
              <a:rPr lang="en-US" dirty="0" err="1">
                <a:latin typeface="Helvetica" pitchFamily="2" charset="0"/>
              </a:rPr>
              <a:t>insertResult</a:t>
            </a:r>
            <a:r>
              <a:rPr lang="en-US" dirty="0">
                <a:latin typeface="Helvetica" pitchFamily="2" charset="0"/>
              </a:rPr>
              <a:t> &lt;- </a:t>
            </a:r>
            <a:r>
              <a:rPr lang="en-US" dirty="0" err="1">
                <a:latin typeface="Helvetica" pitchFamily="2" charset="0"/>
              </a:rPr>
              <a:t>usersDao.insert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id,UserData</a:t>
            </a:r>
            <a:r>
              <a:rPr lang="en-US" dirty="0">
                <a:latin typeface="Helvetica" pitchFamily="2" charset="0"/>
              </a:rPr>
              <a:t>(</a:t>
            </a:r>
          </a:p>
          <a:p>
            <a:r>
              <a:rPr lang="en-US" dirty="0">
                <a:latin typeface="Helvetica" pitchFamily="2" charset="0"/>
              </a:rPr>
              <a:t>              username = username,</a:t>
            </a:r>
          </a:p>
          <a:p>
            <a:r>
              <a:rPr lang="en-US" dirty="0">
                <a:latin typeface="Helvetica" pitchFamily="2" charset="0"/>
              </a:rPr>
              <a:t>              </a:t>
            </a:r>
            <a:r>
              <a:rPr lang="en-US" dirty="0" err="1">
                <a:latin typeface="Helvetica" pitchFamily="2" charset="0"/>
              </a:rPr>
              <a:t>passwordDigest</a:t>
            </a:r>
            <a:r>
              <a:rPr lang="en-US" dirty="0">
                <a:latin typeface="Helvetica" pitchFamily="2" charset="0"/>
              </a:rPr>
              <a:t> = digest</a:t>
            </a:r>
          </a:p>
          <a:p>
            <a:r>
              <a:rPr lang="en-US" dirty="0">
                <a:latin typeface="Helvetica" pitchFamily="2" charset="0"/>
              </a:rPr>
              <a:t>            ))</a:t>
            </a:r>
          </a:p>
          <a:p>
            <a:r>
              <a:rPr lang="en-US" dirty="0">
                <a:latin typeface="Helvetica" pitchFamily="2" charset="0"/>
              </a:rPr>
              <a:t>            _ &lt;- </a:t>
            </a:r>
            <a:r>
              <a:rPr lang="en-US" dirty="0" err="1">
                <a:latin typeface="Helvetica" pitchFamily="2" charset="0"/>
              </a:rPr>
              <a:t>logger.info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s"Created</a:t>
            </a:r>
            <a:r>
              <a:rPr lang="en-US" dirty="0">
                <a:latin typeface="Helvetica" pitchFamily="2" charset="0"/>
              </a:rPr>
              <a:t> user $id with username $username")</a:t>
            </a:r>
          </a:p>
          <a:p>
            <a:r>
              <a:rPr lang="en-US" dirty="0">
                <a:latin typeface="Helvetica" pitchFamily="2" charset="0"/>
              </a:rPr>
              <a:t>          } </a:t>
            </a:r>
            <a:r>
              <a:rPr lang="en-US" b="1" dirty="0">
                <a:latin typeface="Helvetica" pitchFamily="2" charset="0"/>
              </a:rPr>
              <a:t>yield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insertResult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      }</a:t>
            </a:r>
          </a:p>
          <a:p>
            <a:r>
              <a:rPr lang="en-US" dirty="0">
                <a:latin typeface="Helvetica" pitchFamily="2" charset="0"/>
              </a:rPr>
              <a:t>    } </a:t>
            </a:r>
            <a:r>
              <a:rPr lang="en-US" b="1" dirty="0">
                <a:latin typeface="Helvetica" pitchFamily="2" charset="0"/>
              </a:rPr>
              <a:t>yield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createOk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677334" y="1472616"/>
            <a:ext cx="500530" cy="48013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7163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868374" y="1973933"/>
            <a:ext cx="9710075" cy="36933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class </a:t>
            </a:r>
            <a:r>
              <a:rPr lang="en-US" dirty="0" err="1">
                <a:latin typeface="Helvetica" pitchFamily="2" charset="0"/>
              </a:rPr>
              <a:t>UsersImplTest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dirty="0">
                <a:latin typeface="Helvetica" pitchFamily="2" charset="0"/>
              </a:rPr>
              <a:t>extends </a:t>
            </a:r>
            <a:r>
              <a:rPr lang="en-US" dirty="0" err="1">
                <a:latin typeface="Helvetica" pitchFamily="2" charset="0"/>
              </a:rPr>
              <a:t>FlatSpec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b="1" dirty="0">
                <a:latin typeface="Helvetica" pitchFamily="2" charset="0"/>
              </a:rPr>
              <a:t>with </a:t>
            </a:r>
            <a:r>
              <a:rPr lang="en-US" dirty="0">
                <a:latin typeface="Helvetica" pitchFamily="2" charset="0"/>
              </a:rPr>
              <a:t>Matchers </a:t>
            </a:r>
            <a:r>
              <a:rPr lang="en-US" b="1" dirty="0">
                <a:latin typeface="Helvetica" pitchFamily="2" charset="0"/>
              </a:rPr>
              <a:t>with </a:t>
            </a:r>
            <a:r>
              <a:rPr lang="en-US" dirty="0" err="1">
                <a:latin typeface="Helvetica" pitchFamily="2" charset="0"/>
              </a:rPr>
              <a:t>MockFactory</a:t>
            </a:r>
            <a:r>
              <a:rPr lang="en-US" dirty="0">
                <a:latin typeface="Helvetica" pitchFamily="2" charset="0"/>
              </a:rPr>
              <a:t>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</a:t>
            </a:r>
            <a:r>
              <a:rPr lang="en-US" b="1" dirty="0">
                <a:latin typeface="Helvetica" pitchFamily="2" charset="0"/>
              </a:rPr>
              <a:t>class </a:t>
            </a:r>
            <a:r>
              <a:rPr lang="en-US" dirty="0">
                <a:latin typeface="Helvetica" pitchFamily="2" charset="0"/>
              </a:rPr>
              <a:t>Fixture(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usersDao</a:t>
            </a:r>
            <a:r>
              <a:rPr lang="en-US" dirty="0">
                <a:latin typeface="Helvetica" pitchFamily="2" charset="0"/>
              </a:rPr>
              <a:t>: </a:t>
            </a:r>
            <a:r>
              <a:rPr lang="en-US" dirty="0" err="1">
                <a:latin typeface="Helvetica" pitchFamily="2" charset="0"/>
              </a:rPr>
              <a:t>SqlDocDao</a:t>
            </a:r>
            <a:r>
              <a:rPr lang="en-US" dirty="0">
                <a:latin typeface="Helvetica" pitchFamily="2" charset="0"/>
              </a:rPr>
              <a:t>[</a:t>
            </a:r>
            <a:r>
              <a:rPr lang="en-US" dirty="0" err="1">
                <a:latin typeface="Helvetica" pitchFamily="2" charset="0"/>
              </a:rPr>
              <a:t>UUID,UserData,Id</a:t>
            </a:r>
            <a:r>
              <a:rPr lang="en-US" dirty="0">
                <a:latin typeface="Helvetica" pitchFamily="2" charset="0"/>
              </a:rPr>
              <a:t>] = stub[</a:t>
            </a:r>
            <a:r>
              <a:rPr lang="en-US" dirty="0" err="1">
                <a:latin typeface="Helvetica" pitchFamily="2" charset="0"/>
              </a:rPr>
              <a:t>SqlDocDao</a:t>
            </a:r>
            <a:r>
              <a:rPr lang="en-US" dirty="0">
                <a:latin typeface="Helvetica" pitchFamily="2" charset="0"/>
              </a:rPr>
              <a:t>[</a:t>
            </a:r>
            <a:r>
              <a:rPr lang="en-US" dirty="0" err="1">
                <a:latin typeface="Helvetica" pitchFamily="2" charset="0"/>
              </a:rPr>
              <a:t>UUID,UserData,Id</a:t>
            </a:r>
            <a:r>
              <a:rPr lang="en-US" dirty="0">
                <a:latin typeface="Helvetica" pitchFamily="2" charset="0"/>
              </a:rPr>
              <a:t>]],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passwords: Passwords[Id] = stub[Passwords[Id]],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logger: Logger[Id] = mock[Logger[Id]]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)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i="1" dirty="0">
                <a:latin typeface="Helvetica" pitchFamily="2" charset="0"/>
              </a:rPr>
              <a:t>users </a:t>
            </a:r>
            <a:r>
              <a:rPr lang="en-US" dirty="0">
                <a:latin typeface="Helvetica" pitchFamily="2" charset="0"/>
              </a:rPr>
              <a:t>= </a:t>
            </a:r>
            <a:r>
              <a:rPr lang="en-US" b="1" dirty="0">
                <a:latin typeface="Helvetica" pitchFamily="2" charset="0"/>
              </a:rPr>
              <a:t>new </a:t>
            </a:r>
            <a:r>
              <a:rPr lang="en-US" dirty="0" err="1">
                <a:latin typeface="Helvetica" pitchFamily="2" charset="0"/>
              </a:rPr>
              <a:t>UsersImpl</a:t>
            </a:r>
            <a:r>
              <a:rPr lang="en-US" dirty="0">
                <a:latin typeface="Helvetica" pitchFamily="2" charset="0"/>
              </a:rPr>
              <a:t>[Id](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  </a:t>
            </a:r>
            <a:r>
              <a:rPr lang="en-US" dirty="0" err="1">
                <a:latin typeface="Helvetica" pitchFamily="2" charset="0"/>
              </a:rPr>
              <a:t>usersDao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latin typeface="Helvetica" pitchFamily="2" charset="0"/>
              </a:rPr>
              <a:t>usersDao</a:t>
            </a:r>
            <a:r>
              <a:rPr lang="en-US" dirty="0">
                <a:latin typeface="Helvetica" pitchFamily="2" charset="0"/>
              </a:rPr>
              <a:t>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  passwords = passwords,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  logger = logger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}</a:t>
            </a:r>
          </a:p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423746" y="1973933"/>
            <a:ext cx="444628" cy="36933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5315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779164" y="1293709"/>
            <a:ext cx="9710075" cy="50783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  <a:p>
            <a:r>
              <a:rPr lang="en-US" dirty="0">
                <a:latin typeface="Helvetica" pitchFamily="2" charset="0"/>
              </a:rPr>
              <a:t>"</a:t>
            </a:r>
            <a:r>
              <a:rPr lang="en-US" dirty="0" err="1">
                <a:latin typeface="Helvetica" pitchFamily="2" charset="0"/>
              </a:rPr>
              <a:t>UsersImpl.create</a:t>
            </a:r>
            <a:r>
              <a:rPr lang="en-US" dirty="0">
                <a:latin typeface="Helvetica" pitchFamily="2" charset="0"/>
              </a:rPr>
              <a:t>" should "create a new user when id &amp; username does not already exist" in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fixture = </a:t>
            </a:r>
            <a:r>
              <a:rPr lang="en-US" b="1" dirty="0">
                <a:latin typeface="Helvetica" pitchFamily="2" charset="0"/>
              </a:rPr>
              <a:t>new </a:t>
            </a:r>
            <a:r>
              <a:rPr lang="en-US" dirty="0">
                <a:latin typeface="Helvetica" pitchFamily="2" charset="0"/>
              </a:rPr>
              <a:t>Fixture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</a:t>
            </a:r>
            <a:r>
              <a:rPr lang="en-US" b="1" dirty="0">
                <a:latin typeface="Helvetica" pitchFamily="2" charset="0"/>
              </a:rPr>
              <a:t>import </a:t>
            </a:r>
            <a:r>
              <a:rPr lang="en-US" dirty="0">
                <a:latin typeface="Helvetica" pitchFamily="2" charset="0"/>
              </a:rPr>
              <a:t>fixture._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id = </a:t>
            </a:r>
            <a:r>
              <a:rPr lang="en-US" dirty="0" err="1">
                <a:latin typeface="Helvetica" pitchFamily="2" charset="0"/>
              </a:rPr>
              <a:t>UUID.</a:t>
            </a:r>
            <a:r>
              <a:rPr lang="en-US" i="1" dirty="0" err="1">
                <a:effectLst/>
                <a:latin typeface="Helvetica" pitchFamily="2" charset="0"/>
              </a:rPr>
              <a:t>randomUUID</a:t>
            </a:r>
            <a:r>
              <a:rPr lang="en-US" dirty="0">
                <a:latin typeface="Helvetica" pitchFamily="2" charset="0"/>
              </a:rPr>
              <a:t>()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</a:t>
            </a:r>
            <a:r>
              <a:rPr lang="en-US" b="1" dirty="0" err="1">
                <a:latin typeface="Helvetica" pitchFamily="2" charset="0"/>
              </a:rPr>
              <a:t>val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newUserData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i="1" dirty="0" err="1">
                <a:effectLst/>
                <a:latin typeface="Helvetica" pitchFamily="2" charset="0"/>
              </a:rPr>
              <a:t>UserData</a:t>
            </a:r>
            <a:r>
              <a:rPr lang="en-US" dirty="0">
                <a:latin typeface="Helvetica" pitchFamily="2" charset="0"/>
              </a:rPr>
              <a:t>(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username = "test-user",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  </a:t>
            </a:r>
            <a:r>
              <a:rPr lang="en-US" dirty="0" err="1">
                <a:latin typeface="Helvetica" pitchFamily="2" charset="0"/>
              </a:rPr>
              <a:t>passwordDigest</a:t>
            </a:r>
            <a:r>
              <a:rPr lang="en-US" dirty="0">
                <a:latin typeface="Helvetica" pitchFamily="2" charset="0"/>
              </a:rPr>
              <a:t> = "test-digest"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(</a:t>
            </a:r>
            <a:r>
              <a:rPr lang="en-US" dirty="0" err="1">
                <a:latin typeface="Helvetica" pitchFamily="2" charset="0"/>
              </a:rPr>
              <a:t>usersDao.findById</a:t>
            </a:r>
            <a:r>
              <a:rPr lang="en-US" dirty="0">
                <a:latin typeface="Helvetica" pitchFamily="2" charset="0"/>
              </a:rPr>
              <a:t> _).when(id).returns(None)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(</a:t>
            </a:r>
            <a:r>
              <a:rPr lang="en-US" dirty="0" err="1">
                <a:latin typeface="Helvetica" pitchFamily="2" charset="0"/>
              </a:rPr>
              <a:t>usersDao.findByNativeQuery</a:t>
            </a:r>
            <a:r>
              <a:rPr lang="en-US" dirty="0">
                <a:latin typeface="Helvetica" pitchFamily="2" charset="0"/>
              </a:rPr>
              <a:t> _).when(</a:t>
            </a:r>
            <a:r>
              <a:rPr lang="en-US" dirty="0" err="1">
                <a:latin typeface="Helvetica" pitchFamily="2" charset="0"/>
              </a:rPr>
              <a:t>s"`username</a:t>
            </a:r>
            <a:r>
              <a:rPr lang="en-US" dirty="0">
                <a:latin typeface="Helvetica" pitchFamily="2" charset="0"/>
              </a:rPr>
              <a:t>`='test-user'").returns(</a:t>
            </a:r>
            <a:r>
              <a:rPr lang="en-US" i="1" dirty="0" err="1">
                <a:latin typeface="Helvetica" pitchFamily="2" charset="0"/>
              </a:rPr>
              <a:t>Seq</a:t>
            </a:r>
            <a:r>
              <a:rPr lang="en-US" dirty="0" err="1">
                <a:latin typeface="Helvetica" pitchFamily="2" charset="0"/>
              </a:rPr>
              <a:t>.empty</a:t>
            </a:r>
            <a:r>
              <a:rPr lang="en-US" dirty="0">
                <a:latin typeface="Helvetica" pitchFamily="2" charset="0"/>
              </a:rPr>
              <a:t>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(</a:t>
            </a:r>
            <a:r>
              <a:rPr lang="en-US" dirty="0" err="1">
                <a:latin typeface="Helvetica" pitchFamily="2" charset="0"/>
              </a:rPr>
              <a:t>passwords.mkDigest</a:t>
            </a:r>
            <a:r>
              <a:rPr lang="en-US" dirty="0">
                <a:latin typeface="Helvetica" pitchFamily="2" charset="0"/>
              </a:rPr>
              <a:t> _).when("test-password").returns("test-digest")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(</a:t>
            </a:r>
            <a:r>
              <a:rPr lang="en-US" dirty="0" err="1">
                <a:latin typeface="Helvetica" pitchFamily="2" charset="0"/>
              </a:rPr>
              <a:t>usersDao.insert</a:t>
            </a:r>
            <a:r>
              <a:rPr lang="en-US" dirty="0">
                <a:latin typeface="Helvetica" pitchFamily="2" charset="0"/>
              </a:rPr>
              <a:t> _).when(</a:t>
            </a:r>
            <a:r>
              <a:rPr lang="en-US" dirty="0" err="1">
                <a:latin typeface="Helvetica" pitchFamily="2" charset="0"/>
              </a:rPr>
              <a:t>id,newUserData</a:t>
            </a:r>
            <a:r>
              <a:rPr lang="en-US" dirty="0">
                <a:latin typeface="Helvetica" pitchFamily="2" charset="0"/>
              </a:rPr>
              <a:t>).returns(</a:t>
            </a:r>
            <a:r>
              <a:rPr lang="en-US" b="1" dirty="0">
                <a:latin typeface="Helvetica" pitchFamily="2" charset="0"/>
              </a:rPr>
              <a:t>true</a:t>
            </a:r>
            <a:r>
              <a:rPr lang="en-US" dirty="0">
                <a:latin typeface="Helvetica" pitchFamily="2" charset="0"/>
              </a:rPr>
              <a:t>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(</a:t>
            </a:r>
            <a:r>
              <a:rPr lang="en-US" dirty="0" err="1">
                <a:latin typeface="Helvetica" pitchFamily="2" charset="0"/>
              </a:rPr>
              <a:t>logger.info</a:t>
            </a:r>
            <a:r>
              <a:rPr lang="en-US" dirty="0">
                <a:latin typeface="Helvetica" pitchFamily="2" charset="0"/>
              </a:rPr>
              <a:t> _).expects(</a:t>
            </a:r>
            <a:r>
              <a:rPr lang="en-US" dirty="0" err="1">
                <a:latin typeface="Helvetica" pitchFamily="2" charset="0"/>
              </a:rPr>
              <a:t>s"Created</a:t>
            </a:r>
            <a:r>
              <a:rPr lang="en-US" dirty="0">
                <a:latin typeface="Helvetica" pitchFamily="2" charset="0"/>
              </a:rPr>
              <a:t> user </a:t>
            </a:r>
            <a:r>
              <a:rPr lang="en-US" b="1" dirty="0">
                <a:latin typeface="Helvetica" pitchFamily="2" charset="0"/>
              </a:rPr>
              <a:t>$</a:t>
            </a:r>
            <a:r>
              <a:rPr lang="en-US" dirty="0">
                <a:latin typeface="Helvetica" pitchFamily="2" charset="0"/>
              </a:rPr>
              <a:t>id with username test-username").once()</a:t>
            </a:r>
            <a:br>
              <a:rPr lang="en-US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  </a:t>
            </a:r>
            <a:r>
              <a:rPr lang="en-US" i="1" dirty="0" err="1">
                <a:latin typeface="Helvetica" pitchFamily="2" charset="0"/>
              </a:rPr>
              <a:t>users</a:t>
            </a:r>
            <a:r>
              <a:rPr lang="en-US" dirty="0" err="1">
                <a:latin typeface="Helvetica" pitchFamily="2" charset="0"/>
              </a:rPr>
              <a:t>.create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id,"test","password</a:t>
            </a:r>
            <a:r>
              <a:rPr lang="en-US" dirty="0">
                <a:latin typeface="Helvetica" pitchFamily="2" charset="0"/>
              </a:rPr>
              <a:t>") </a:t>
            </a:r>
            <a:r>
              <a:rPr lang="en-US" dirty="0" err="1">
                <a:latin typeface="Helvetica" pitchFamily="2" charset="0"/>
              </a:rPr>
              <a:t>shouldBe</a:t>
            </a:r>
            <a:r>
              <a:rPr lang="en-US" dirty="0">
                <a:latin typeface="Helvetica" pitchFamily="2" charset="0"/>
              </a:rPr>
              <a:t> true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}</a:t>
            </a:r>
          </a:p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334536" y="1293709"/>
            <a:ext cx="444627" cy="50783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29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30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74923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instance (Future)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301996" y="1631639"/>
            <a:ext cx="8667194" cy="42473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sqlDocDao</a:t>
            </a:r>
            <a:r>
              <a:rPr lang="en-US" dirty="0"/>
              <a:t> : </a:t>
            </a:r>
            <a:r>
              <a:rPr lang="en-US" dirty="0" err="1"/>
              <a:t>SqlDocDao</a:t>
            </a:r>
            <a:r>
              <a:rPr lang="en-US" dirty="0"/>
              <a:t>[</a:t>
            </a:r>
            <a:r>
              <a:rPr lang="en-US" dirty="0" err="1"/>
              <a:t>UUID,User,Future</a:t>
            </a:r>
            <a:r>
              <a:rPr lang="en-US" dirty="0"/>
              <a:t>] = …</a:t>
            </a:r>
          </a:p>
          <a:p>
            <a:r>
              <a:rPr lang="en-US" b="1" dirty="0" err="1"/>
              <a:t>val</a:t>
            </a:r>
            <a:r>
              <a:rPr lang="en-US" dirty="0"/>
              <a:t> passwords : Passwords[Future] = …</a:t>
            </a:r>
          </a:p>
          <a:p>
            <a:r>
              <a:rPr lang="en-US" b="1" dirty="0" err="1"/>
              <a:t>val</a:t>
            </a:r>
            <a:r>
              <a:rPr lang="en-US" dirty="0"/>
              <a:t> logger : Logger[Future] = …</a:t>
            </a:r>
          </a:p>
          <a:p>
            <a:endParaRPr lang="en-US" dirty="0"/>
          </a:p>
          <a:p>
            <a:r>
              <a:rPr lang="en-US" b="1" dirty="0" err="1"/>
              <a:t>val</a:t>
            </a:r>
            <a:r>
              <a:rPr lang="en-US" dirty="0"/>
              <a:t> users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UsersImpl</a:t>
            </a:r>
            <a:r>
              <a:rPr lang="en-US" dirty="0"/>
              <a:t>[Future](</a:t>
            </a:r>
          </a:p>
          <a:p>
            <a:r>
              <a:rPr lang="en-US" dirty="0"/>
              <a:t>  </a:t>
            </a:r>
            <a:r>
              <a:rPr lang="en-US" dirty="0" err="1"/>
              <a:t>sqlDocDao</a:t>
            </a:r>
            <a:r>
              <a:rPr lang="en-US" dirty="0"/>
              <a:t> = </a:t>
            </a:r>
            <a:r>
              <a:rPr lang="en-US" dirty="0" err="1"/>
              <a:t>sqlDocDao</a:t>
            </a:r>
            <a:r>
              <a:rPr lang="en-US" dirty="0"/>
              <a:t>,</a:t>
            </a:r>
          </a:p>
          <a:p>
            <a:r>
              <a:rPr lang="en-US" dirty="0"/>
              <a:t>  passwords = passwords,</a:t>
            </a:r>
          </a:p>
          <a:p>
            <a:r>
              <a:rPr lang="en-US" dirty="0"/>
              <a:t>  logger = logger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…</a:t>
            </a:r>
          </a:p>
          <a:p>
            <a:r>
              <a:rPr lang="en-US" b="1" dirty="0" err="1"/>
              <a:t>val</a:t>
            </a:r>
            <a:r>
              <a:rPr lang="en-US" dirty="0"/>
              <a:t> result : Future[Boolean] = </a:t>
            </a:r>
            <a:r>
              <a:rPr lang="en-US" dirty="0" err="1"/>
              <a:t>users.create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UUID.randomUUID</a:t>
            </a:r>
            <a:r>
              <a:rPr lang="en-US" dirty="0"/>
              <a:t>(),</a:t>
            </a:r>
          </a:p>
          <a:p>
            <a:r>
              <a:rPr lang="en-US" dirty="0"/>
              <a:t>  ”</a:t>
            </a:r>
            <a:r>
              <a:rPr lang="en-US" dirty="0" err="1"/>
              <a:t>SomeUser</a:t>
            </a:r>
            <a:r>
              <a:rPr lang="en-US" dirty="0"/>
              <a:t>”,</a:t>
            </a:r>
          </a:p>
          <a:p>
            <a:r>
              <a:rPr lang="en-US" dirty="0"/>
              <a:t>  ”password”</a:t>
            </a:r>
          </a:p>
          <a:p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812617" y="1631640"/>
            <a:ext cx="500530" cy="42473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7914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instance (</a:t>
            </a:r>
            <a:r>
              <a:rPr lang="en-US" dirty="0" err="1"/>
              <a:t>Monix</a:t>
            </a:r>
            <a:r>
              <a:rPr lang="en-US" dirty="0"/>
              <a:t> Task)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301996" y="1631639"/>
            <a:ext cx="8667194" cy="42473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sqlDocDao</a:t>
            </a:r>
            <a:r>
              <a:rPr lang="en-US" dirty="0"/>
              <a:t> : </a:t>
            </a:r>
            <a:r>
              <a:rPr lang="en-US" dirty="0" err="1"/>
              <a:t>SqlDocDao</a:t>
            </a:r>
            <a:r>
              <a:rPr lang="en-US" dirty="0"/>
              <a:t>[</a:t>
            </a:r>
            <a:r>
              <a:rPr lang="en-US" dirty="0" err="1"/>
              <a:t>UUID,User,Task</a:t>
            </a:r>
            <a:r>
              <a:rPr lang="en-US" dirty="0"/>
              <a:t>] = …</a:t>
            </a:r>
          </a:p>
          <a:p>
            <a:r>
              <a:rPr lang="en-US" b="1" dirty="0" err="1"/>
              <a:t>val</a:t>
            </a:r>
            <a:r>
              <a:rPr lang="en-US" dirty="0"/>
              <a:t> passwords : Passwords[Task] = …</a:t>
            </a:r>
          </a:p>
          <a:p>
            <a:r>
              <a:rPr lang="en-US" b="1" dirty="0" err="1"/>
              <a:t>val</a:t>
            </a:r>
            <a:r>
              <a:rPr lang="en-US" dirty="0"/>
              <a:t> logger : Logger[Task] = …</a:t>
            </a:r>
          </a:p>
          <a:p>
            <a:endParaRPr lang="en-US" dirty="0"/>
          </a:p>
          <a:p>
            <a:r>
              <a:rPr lang="en-US" b="1" dirty="0" err="1"/>
              <a:t>val</a:t>
            </a:r>
            <a:r>
              <a:rPr lang="en-US" dirty="0"/>
              <a:t> users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UsersImpl</a:t>
            </a:r>
            <a:r>
              <a:rPr lang="en-US" dirty="0"/>
              <a:t>[Task](</a:t>
            </a:r>
          </a:p>
          <a:p>
            <a:r>
              <a:rPr lang="en-US" dirty="0"/>
              <a:t>  </a:t>
            </a:r>
            <a:r>
              <a:rPr lang="en-US" dirty="0" err="1"/>
              <a:t>sqlDocDao</a:t>
            </a:r>
            <a:r>
              <a:rPr lang="en-US" dirty="0"/>
              <a:t> = </a:t>
            </a:r>
            <a:r>
              <a:rPr lang="en-US" dirty="0" err="1"/>
              <a:t>sqlDocDao</a:t>
            </a:r>
            <a:r>
              <a:rPr lang="en-US" dirty="0"/>
              <a:t>,</a:t>
            </a:r>
          </a:p>
          <a:p>
            <a:r>
              <a:rPr lang="en-US" dirty="0"/>
              <a:t>  passwords = passwords,</a:t>
            </a:r>
          </a:p>
          <a:p>
            <a:r>
              <a:rPr lang="en-US" dirty="0"/>
              <a:t>  logger = logger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…</a:t>
            </a:r>
          </a:p>
          <a:p>
            <a:r>
              <a:rPr lang="en-US" b="1" dirty="0" err="1"/>
              <a:t>val</a:t>
            </a:r>
            <a:r>
              <a:rPr lang="en-US" dirty="0"/>
              <a:t> result : Task[Boolean] = </a:t>
            </a:r>
            <a:r>
              <a:rPr lang="en-US" dirty="0" err="1"/>
              <a:t>users.create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UUID.randomUUID</a:t>
            </a:r>
            <a:r>
              <a:rPr lang="en-US" dirty="0"/>
              <a:t>(),</a:t>
            </a:r>
          </a:p>
          <a:p>
            <a:r>
              <a:rPr lang="en-US" dirty="0"/>
              <a:t>  ”</a:t>
            </a:r>
            <a:r>
              <a:rPr lang="en-US" dirty="0" err="1"/>
              <a:t>SomeUser</a:t>
            </a:r>
            <a:r>
              <a:rPr lang="en-US" dirty="0"/>
              <a:t>”,</a:t>
            </a:r>
          </a:p>
          <a:p>
            <a:r>
              <a:rPr lang="en-US" dirty="0"/>
              <a:t>  ”password”</a:t>
            </a:r>
          </a:p>
          <a:p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812617" y="1631640"/>
            <a:ext cx="500530" cy="42473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819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94319" cy="4839966"/>
          </a:xfrm>
        </p:spPr>
        <p:txBody>
          <a:bodyPr>
            <a:normAutofit/>
          </a:bodyPr>
          <a:lstStyle/>
          <a:p>
            <a:r>
              <a:rPr lang="en-US" sz="2800" dirty="0"/>
              <a:t>My philosophy:</a:t>
            </a:r>
          </a:p>
          <a:p>
            <a:pPr lvl="1"/>
            <a:r>
              <a:rPr lang="en-US" sz="2400" dirty="0"/>
              <a:t>Everyday, less wrong; Everyday, better</a:t>
            </a:r>
          </a:p>
          <a:p>
            <a:r>
              <a:rPr lang="en-US" sz="2800" dirty="0"/>
              <a:t>If you disagree with me, please let me know!*</a:t>
            </a:r>
          </a:p>
          <a:p>
            <a:pPr lvl="1"/>
            <a:r>
              <a:rPr lang="en-US" sz="2200" dirty="0"/>
              <a:t>You might teach me something (thanks!)</a:t>
            </a:r>
          </a:p>
          <a:p>
            <a:pPr lvl="1"/>
            <a:r>
              <a:rPr lang="en-US" sz="2200" dirty="0"/>
              <a:t>*We have limited time, so I may defer talking about your question to later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937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composed service is wrong 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301996" y="1631639"/>
            <a:ext cx="8667194" cy="42473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sqlDocDao</a:t>
            </a:r>
            <a:r>
              <a:rPr lang="en-US" dirty="0"/>
              <a:t> : </a:t>
            </a:r>
            <a:r>
              <a:rPr lang="en-US" dirty="0" err="1"/>
              <a:t>SqlDocDao</a:t>
            </a:r>
            <a:r>
              <a:rPr lang="en-US" dirty="0"/>
              <a:t>[</a:t>
            </a:r>
            <a:r>
              <a:rPr lang="en-US" dirty="0" err="1"/>
              <a:t>UUID,User,Future</a:t>
            </a:r>
            <a:r>
              <a:rPr lang="en-US" dirty="0"/>
              <a:t>] = …</a:t>
            </a:r>
          </a:p>
          <a:p>
            <a:r>
              <a:rPr lang="en-US" b="1" dirty="0" err="1"/>
              <a:t>val</a:t>
            </a:r>
            <a:r>
              <a:rPr lang="en-US" dirty="0"/>
              <a:t> passwords : Passwords[Future] = …</a:t>
            </a:r>
          </a:p>
          <a:p>
            <a:r>
              <a:rPr lang="en-US" b="1" dirty="0" err="1">
                <a:solidFill>
                  <a:schemeClr val="accent5"/>
                </a:solidFill>
              </a:rPr>
              <a:t>val</a:t>
            </a:r>
            <a:r>
              <a:rPr lang="en-US" dirty="0">
                <a:solidFill>
                  <a:schemeClr val="accent5"/>
                </a:solidFill>
              </a:rPr>
              <a:t> logger : Logger[</a:t>
            </a:r>
            <a:r>
              <a:rPr lang="en-US" b="1" dirty="0">
                <a:solidFill>
                  <a:schemeClr val="accent5"/>
                </a:solidFill>
              </a:rPr>
              <a:t>Id</a:t>
            </a:r>
            <a:r>
              <a:rPr lang="en-US" dirty="0">
                <a:solidFill>
                  <a:schemeClr val="accent5"/>
                </a:solidFill>
              </a:rPr>
              <a:t>] = …</a:t>
            </a:r>
          </a:p>
          <a:p>
            <a:endParaRPr lang="en-US" dirty="0"/>
          </a:p>
          <a:p>
            <a:r>
              <a:rPr lang="en-US" b="1" dirty="0" err="1"/>
              <a:t>val</a:t>
            </a:r>
            <a:r>
              <a:rPr lang="en-US" dirty="0"/>
              <a:t> users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UsersImpl</a:t>
            </a:r>
            <a:r>
              <a:rPr lang="en-US" dirty="0"/>
              <a:t>[Future](</a:t>
            </a:r>
          </a:p>
          <a:p>
            <a:r>
              <a:rPr lang="en-US" dirty="0"/>
              <a:t>  </a:t>
            </a:r>
            <a:r>
              <a:rPr lang="en-US" dirty="0" err="1"/>
              <a:t>sqlDocDao</a:t>
            </a:r>
            <a:r>
              <a:rPr lang="en-US" dirty="0"/>
              <a:t> = </a:t>
            </a:r>
            <a:r>
              <a:rPr lang="en-US" dirty="0" err="1"/>
              <a:t>sqlDocDao</a:t>
            </a:r>
            <a:r>
              <a:rPr lang="en-US" dirty="0"/>
              <a:t>,</a:t>
            </a:r>
          </a:p>
          <a:p>
            <a:r>
              <a:rPr lang="en-US" dirty="0"/>
              <a:t>  passwords = passwords,</a:t>
            </a:r>
          </a:p>
          <a:p>
            <a:r>
              <a:rPr lang="en-US" dirty="0"/>
              <a:t>  logger = logger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…</a:t>
            </a:r>
          </a:p>
          <a:p>
            <a:r>
              <a:rPr lang="en-US" b="1" dirty="0" err="1"/>
              <a:t>val</a:t>
            </a:r>
            <a:r>
              <a:rPr lang="en-US" dirty="0"/>
              <a:t> result : Future[Boolean] = </a:t>
            </a:r>
            <a:r>
              <a:rPr lang="en-US" dirty="0" err="1"/>
              <a:t>users.create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UUID.randomUUID</a:t>
            </a:r>
            <a:r>
              <a:rPr lang="en-US" dirty="0"/>
              <a:t>(),</a:t>
            </a:r>
          </a:p>
          <a:p>
            <a:r>
              <a:rPr lang="en-US" dirty="0"/>
              <a:t>  ”</a:t>
            </a:r>
            <a:r>
              <a:rPr lang="en-US" dirty="0" err="1"/>
              <a:t>SomeUser</a:t>
            </a:r>
            <a:r>
              <a:rPr lang="en-US" dirty="0"/>
              <a:t>”,</a:t>
            </a:r>
          </a:p>
          <a:p>
            <a:r>
              <a:rPr lang="en-US" dirty="0"/>
              <a:t>  ”password”</a:t>
            </a:r>
          </a:p>
          <a:p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812617" y="1631640"/>
            <a:ext cx="500530" cy="42473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67615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99FD-C718-CE44-BAEC-2629D6A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 </a:t>
            </a:r>
            <a:r>
              <a:rPr lang="en-US" dirty="0" err="1"/>
              <a:t>Tagless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C402-361D-2145-98BB-3BBA6CB3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17" y="3530959"/>
            <a:ext cx="8596668" cy="2510404"/>
          </a:xfrm>
        </p:spPr>
        <p:txBody>
          <a:bodyPr>
            <a:normAutofit/>
          </a:bodyPr>
          <a:lstStyle/>
          <a:p>
            <a:r>
              <a:rPr lang="en-US" dirty="0"/>
              <a:t>Cats' FunctionK can transform an </a:t>
            </a:r>
            <a:r>
              <a:rPr lang="en-US" dirty="0" err="1"/>
              <a:t>ExpressionAlg</a:t>
            </a:r>
            <a:r>
              <a:rPr lang="en-US" dirty="0"/>
              <a:t>[F] to a </a:t>
            </a:r>
            <a:r>
              <a:rPr lang="en-US" dirty="0" err="1"/>
              <a:t>ExpressionAlg</a:t>
            </a:r>
            <a:r>
              <a:rPr lang="en-US" dirty="0"/>
              <a:t>[G]</a:t>
            </a:r>
          </a:p>
          <a:p>
            <a:pPr lvl="1"/>
            <a:r>
              <a:rPr lang="en-US" dirty="0"/>
              <a:t> Using a </a:t>
            </a:r>
            <a:r>
              <a:rPr lang="en-US" dirty="0" err="1"/>
              <a:t>FunctionK</a:t>
            </a:r>
            <a:r>
              <a:rPr lang="en-US" dirty="0"/>
              <a:t>[F, G], a.k.a. F ~&gt; G.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typelevel</a:t>
            </a:r>
            <a:r>
              <a:rPr lang="en-US" dirty="0"/>
              <a:t>/cats-</a:t>
            </a:r>
            <a:r>
              <a:rPr lang="en-US" dirty="0" err="1"/>
              <a:t>tagless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A34DA-9534-D24A-B857-9FA3443DCCEB}"/>
              </a:ext>
            </a:extLst>
          </p:cNvPr>
          <p:cNvSpPr txBox="1"/>
          <p:nvPr/>
        </p:nvSpPr>
        <p:spPr>
          <a:xfrm>
            <a:off x="1313147" y="1469234"/>
            <a:ext cx="8667194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import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cats.tagless</a:t>
            </a:r>
            <a:r>
              <a:rPr lang="en-US" dirty="0">
                <a:latin typeface="Helvetica" pitchFamily="2" charset="0"/>
              </a:rPr>
              <a:t>._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@</a:t>
            </a:r>
            <a:r>
              <a:rPr lang="en-US" dirty="0" err="1">
                <a:latin typeface="Helvetica" pitchFamily="2" charset="0"/>
              </a:rPr>
              <a:t>autoFunctorK</a:t>
            </a:r>
            <a:endParaRPr lang="en-US" dirty="0">
              <a:latin typeface="Helvetica" pitchFamily="2" charset="0"/>
            </a:endParaRPr>
          </a:p>
          <a:p>
            <a:r>
              <a:rPr lang="en-US" b="1" dirty="0">
                <a:latin typeface="Helvetica" pitchFamily="2" charset="0"/>
              </a:rPr>
              <a:t>trait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ExpressionAlg</a:t>
            </a:r>
            <a:r>
              <a:rPr lang="en-US" dirty="0">
                <a:latin typeface="Helvetica" pitchFamily="2" charset="0"/>
              </a:rPr>
              <a:t>[F[_]] {</a:t>
            </a:r>
          </a:p>
          <a:p>
            <a:r>
              <a:rPr lang="en-US" dirty="0">
                <a:latin typeface="Helvetica" pitchFamily="2" charset="0"/>
              </a:rPr>
              <a:t>  </a:t>
            </a:r>
            <a:r>
              <a:rPr lang="en-US" b="1" dirty="0">
                <a:latin typeface="Helvetica" pitchFamily="2" charset="0"/>
              </a:rPr>
              <a:t>def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num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i</a:t>
            </a:r>
            <a:r>
              <a:rPr lang="en-US" dirty="0">
                <a:latin typeface="Helvetica" pitchFamily="2" charset="0"/>
              </a:rPr>
              <a:t>: String): F[Float]</a:t>
            </a:r>
          </a:p>
          <a:p>
            <a:r>
              <a:rPr lang="en-US" dirty="0">
                <a:latin typeface="Helvetica" pitchFamily="2" charset="0"/>
              </a:rPr>
              <a:t>  </a:t>
            </a:r>
            <a:r>
              <a:rPr lang="en-US" b="1" dirty="0">
                <a:latin typeface="Helvetica" pitchFamily="2" charset="0"/>
              </a:rPr>
              <a:t>def</a:t>
            </a:r>
            <a:r>
              <a:rPr lang="en-US" dirty="0">
                <a:latin typeface="Helvetica" pitchFamily="2" charset="0"/>
              </a:rPr>
              <a:t> divide(dividend: Float, divisor: Float): F[Float]</a:t>
            </a:r>
          </a:p>
          <a:p>
            <a:r>
              <a:rPr lang="en-US" dirty="0">
                <a:latin typeface="Helvetica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293CD-CBAA-4540-825C-80B0A2D442B4}"/>
              </a:ext>
            </a:extLst>
          </p:cNvPr>
          <p:cNvSpPr txBox="1"/>
          <p:nvPr/>
        </p:nvSpPr>
        <p:spPr>
          <a:xfrm>
            <a:off x="812617" y="1469234"/>
            <a:ext cx="50053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3974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3D5A-A40E-0D4B-8840-7651BAFE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C448-6ED9-E940-8282-CF2E1F57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095"/>
            <a:ext cx="8816622" cy="4414268"/>
          </a:xfrm>
        </p:spPr>
        <p:txBody>
          <a:bodyPr>
            <a:normAutofit/>
          </a:bodyPr>
          <a:lstStyle/>
          <a:p>
            <a:r>
              <a:rPr lang="en-US" dirty="0"/>
              <a:t>Because final-</a:t>
            </a:r>
            <a:r>
              <a:rPr lang="en-US" dirty="0" err="1"/>
              <a:t>tagless</a:t>
            </a:r>
            <a:r>
              <a:rPr lang="en-US" dirty="0"/>
              <a:t> pattern is simple and regular, code generation based on DSLs can be created to auto-generate:</a:t>
            </a:r>
          </a:p>
          <a:p>
            <a:pPr lvl="1"/>
            <a:r>
              <a:rPr lang="en-US" dirty="0"/>
              <a:t>REST client/server stub/proxies/docs</a:t>
            </a:r>
          </a:p>
          <a:p>
            <a:pPr lvl="1"/>
            <a:r>
              <a:rPr lang="en-US" dirty="0"/>
              <a:t>Service deployment framework</a:t>
            </a:r>
          </a:p>
          <a:p>
            <a:pPr lvl="1"/>
            <a:r>
              <a:rPr lang="en-US" dirty="0"/>
              <a:t>Auto “lift” of monadic type (e.g. Cats-</a:t>
            </a:r>
            <a:r>
              <a:rPr lang="en-US" dirty="0" err="1"/>
              <a:t>tagless</a:t>
            </a:r>
            <a:r>
              <a:rPr lang="en-US" dirty="0"/>
              <a:t> </a:t>
            </a:r>
            <a:r>
              <a:rPr lang="en-US" dirty="0" err="1"/>
              <a:t>FunctionK</a:t>
            </a:r>
            <a:r>
              <a:rPr lang="en-US" dirty="0"/>
              <a:t>)</a:t>
            </a:r>
          </a:p>
          <a:p>
            <a:r>
              <a:rPr lang="en-US" dirty="0"/>
              <a:t>E type-class can also include more interesting effects:</a:t>
            </a:r>
          </a:p>
          <a:p>
            <a:pPr lvl="1"/>
            <a:r>
              <a:rPr lang="en-US" dirty="0"/>
              <a:t>Parallelization</a:t>
            </a:r>
          </a:p>
          <a:p>
            <a:pPr lvl="1"/>
            <a:r>
              <a:rPr lang="en-US" dirty="0"/>
              <a:t>Built in logging</a:t>
            </a:r>
          </a:p>
          <a:p>
            <a:pPr lvl="1"/>
            <a:r>
              <a:rPr lang="en-US" dirty="0"/>
              <a:t>Custom exception/error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177289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3D5A-A40E-0D4B-8840-7651BAFE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C448-6ED9-E940-8282-CF2E1F57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(the Scala community) can (finally!) begin to write ”middleware” code that can be shared across all silos:</a:t>
            </a:r>
          </a:p>
          <a:p>
            <a:pPr lvl="1"/>
            <a:r>
              <a:rPr lang="en-US" dirty="0" err="1"/>
              <a:t>Lightbend</a:t>
            </a:r>
            <a:r>
              <a:rPr lang="en-US" dirty="0"/>
              <a:t> (Futures, actors, Kafka)</a:t>
            </a:r>
          </a:p>
          <a:p>
            <a:pPr lvl="1"/>
            <a:r>
              <a:rPr lang="en-US" dirty="0" err="1"/>
              <a:t>Scalaz</a:t>
            </a:r>
            <a:r>
              <a:rPr lang="en-US" dirty="0"/>
              <a:t>/</a:t>
            </a:r>
            <a:r>
              <a:rPr lang="en-US" dirty="0" err="1"/>
              <a:t>Typelevel</a:t>
            </a:r>
            <a:r>
              <a:rPr lang="en-US" dirty="0"/>
              <a:t> (pure functional programming)</a:t>
            </a:r>
          </a:p>
          <a:p>
            <a:pPr lvl="1"/>
            <a:r>
              <a:rPr lang="en-US" dirty="0"/>
              <a:t>Spark (Spark DSL)</a:t>
            </a:r>
          </a:p>
          <a:p>
            <a:pPr lvl="1"/>
            <a:r>
              <a:rPr lang="en-US" dirty="0"/>
              <a:t>Better-python (Li </a:t>
            </a:r>
            <a:r>
              <a:rPr lang="en-US" dirty="0" err="1"/>
              <a:t>Haoyi</a:t>
            </a:r>
            <a:r>
              <a:rPr lang="en-US" dirty="0"/>
              <a:t>, blocking)</a:t>
            </a:r>
          </a:p>
          <a:p>
            <a:pPr lvl="1"/>
            <a:r>
              <a:rPr lang="en-US" dirty="0"/>
              <a:t>Better-java (blocking, reflection, null)</a:t>
            </a:r>
          </a:p>
          <a:p>
            <a:r>
              <a:rPr lang="en-US" dirty="0"/>
              <a:t>Like </a:t>
            </a:r>
            <a:r>
              <a:rPr lang="en-US" dirty="0">
                <a:hlinkClick r:id="rId3"/>
              </a:rPr>
              <a:t>https://github.com/mohiva/play-silhouette</a:t>
            </a:r>
            <a:endParaRPr lang="en-US" dirty="0"/>
          </a:p>
          <a:p>
            <a:pPr lvl="1"/>
            <a:r>
              <a:rPr lang="en-US" dirty="0"/>
              <a:t>But for all silos!</a:t>
            </a:r>
          </a:p>
        </p:txBody>
      </p:sp>
    </p:spTree>
    <p:extLst>
      <p:ext uri="{BB962C8B-B14F-4D97-AF65-F5344CB8AC3E}">
        <p14:creationId xmlns:p14="http://schemas.microsoft.com/office/powerpoint/2010/main" val="1100263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3D5A-A40E-0D4B-8840-7651BAFE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C448-6ED9-E940-8282-CF2E1F57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makes me very excited about </a:t>
            </a:r>
            <a:r>
              <a:rPr lang="en-US" dirty="0" err="1"/>
              <a:t>tagless</a:t>
            </a:r>
            <a:r>
              <a:rPr lang="en-US" dirty="0"/>
              <a:t>-final and its potential for Scala!</a:t>
            </a:r>
          </a:p>
          <a:p>
            <a:r>
              <a:rPr lang="en-US" dirty="0" err="1"/>
              <a:t>Silo’d</a:t>
            </a:r>
            <a:r>
              <a:rPr lang="en-US" dirty="0"/>
              <a:t> Scala has led to huge fragmentation!</a:t>
            </a:r>
          </a:p>
          <a:p>
            <a:pPr lvl="1"/>
            <a:r>
              <a:rPr lang="en-US" dirty="0"/>
              <a:t>Every team I’ve worked with does Scala differently! </a:t>
            </a:r>
          </a:p>
          <a:p>
            <a:pPr lvl="2"/>
            <a:r>
              <a:rPr lang="en-US" dirty="0"/>
              <a:t>Those choices often make their code incompatible with different silos!</a:t>
            </a:r>
          </a:p>
          <a:p>
            <a:pPr lvl="1"/>
            <a:r>
              <a:rPr lang="en-US" dirty="0"/>
              <a:t>New concepts embedded in the type system leak everywhere</a:t>
            </a:r>
          </a:p>
          <a:p>
            <a:pPr lvl="2"/>
            <a:r>
              <a:rPr lang="en-US" dirty="0"/>
              <a:t>All or nothing for concepts like IO monad</a:t>
            </a:r>
          </a:p>
          <a:p>
            <a:pPr lvl="1"/>
            <a:r>
              <a:rPr lang="en-US" dirty="0"/>
              <a:t>Open source from silos often doesn’t interop with other silos!</a:t>
            </a:r>
          </a:p>
          <a:p>
            <a:r>
              <a:rPr lang="en-US" dirty="0"/>
              <a:t>Other languages don’t have this problem!</a:t>
            </a:r>
          </a:p>
          <a:p>
            <a:pPr lvl="1"/>
            <a:r>
              <a:rPr lang="en-US" dirty="0"/>
              <a:t>Leads to a lot of teams finding it easier to just create their own eco-system</a:t>
            </a:r>
          </a:p>
        </p:txBody>
      </p:sp>
    </p:spTree>
    <p:extLst>
      <p:ext uri="{BB962C8B-B14F-4D97-AF65-F5344CB8AC3E}">
        <p14:creationId xmlns:p14="http://schemas.microsoft.com/office/powerpoint/2010/main" val="3621907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F449-B788-BE43-828E-D386BB5C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43DD-87F0-0B4A-9D5A-4F70F3D7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team is comfortable with monadic programming, it’s worth considering</a:t>
            </a:r>
          </a:p>
          <a:p>
            <a:r>
              <a:rPr lang="en-US" dirty="0"/>
              <a:t>OR if you are writing open source and you want to make code re-useable by most everyone in the wider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32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F449-B788-BE43-828E-D386BB5C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Tagless</a:t>
            </a:r>
            <a:r>
              <a:rPr lang="en-US" dirty="0"/>
              <a:t>-final or Free monad?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43DD-87F0-0B4A-9D5A-4F70F3D7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tagless</a:t>
            </a:r>
            <a:r>
              <a:rPr lang="en-US" dirty="0"/>
              <a:t>-final</a:t>
            </a:r>
          </a:p>
          <a:p>
            <a:pPr lvl="1"/>
            <a:r>
              <a:rPr lang="en-US" dirty="0"/>
              <a:t>If team is unsure exactly how code will be used (e.g. open source)</a:t>
            </a:r>
          </a:p>
          <a:p>
            <a:pPr lvl="2"/>
            <a:r>
              <a:rPr lang="en-US" dirty="0"/>
              <a:t>Can render to Free later</a:t>
            </a:r>
          </a:p>
          <a:p>
            <a:pPr lvl="1"/>
            <a:r>
              <a:rPr lang="en-US" dirty="0"/>
              <a:t>Also if team is ok with delegating stack safety to monad</a:t>
            </a:r>
          </a:p>
          <a:p>
            <a:r>
              <a:rPr lang="en-US" dirty="0"/>
              <a:t>Free monad</a:t>
            </a:r>
          </a:p>
          <a:p>
            <a:pPr lvl="1"/>
            <a:r>
              <a:rPr lang="en-US" dirty="0"/>
              <a:t>If you need stack safety (monadic loops, deep workflows)</a:t>
            </a:r>
          </a:p>
          <a:p>
            <a:pPr lvl="1"/>
            <a:r>
              <a:rPr lang="en-US" dirty="0"/>
              <a:t>If you know your use case includes serialization of code (e.g. pass to workers or remote server)</a:t>
            </a:r>
          </a:p>
          <a:p>
            <a:pPr lvl="1"/>
            <a:r>
              <a:rPr lang="en-US" dirty="0"/>
              <a:t>Need transaction semantics</a:t>
            </a:r>
          </a:p>
          <a:p>
            <a:r>
              <a:rPr lang="en-US" dirty="0"/>
              <a:t>Prefer </a:t>
            </a:r>
            <a:r>
              <a:rPr lang="en-US" dirty="0" err="1"/>
              <a:t>tagless</a:t>
            </a:r>
            <a:r>
              <a:rPr lang="en-US" dirty="0"/>
              <a:t>-final since it is less complex than Free monad in Scala</a:t>
            </a:r>
          </a:p>
        </p:txBody>
      </p:sp>
    </p:spTree>
    <p:extLst>
      <p:ext uri="{BB962C8B-B14F-4D97-AF65-F5344CB8AC3E}">
        <p14:creationId xmlns:p14="http://schemas.microsoft.com/office/powerpoint/2010/main" val="352775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F449-B788-BE43-828E-D386BB5C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US" dirty="0" err="1"/>
              <a:t>tagless</a:t>
            </a:r>
            <a:r>
              <a:rPr lang="en-US" dirty="0"/>
              <a:t>-final or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43DD-87F0-0B4A-9D5A-4F70F3D7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team isn’t comfortable with monadic coding</a:t>
            </a:r>
          </a:p>
          <a:p>
            <a:pPr lvl="1"/>
            <a:r>
              <a:rPr lang="en-US" dirty="0"/>
              <a:t>It’s a very big conceptual jump</a:t>
            </a:r>
          </a:p>
          <a:p>
            <a:r>
              <a:rPr lang="en-US" dirty="0"/>
              <a:t>Of if monadic coding isn’t a good fit for requirements</a:t>
            </a:r>
          </a:p>
          <a:p>
            <a:pPr lvl="1"/>
            <a:r>
              <a:rPr lang="en-US" dirty="0"/>
              <a:t>CPU bound tasks</a:t>
            </a:r>
          </a:p>
          <a:p>
            <a:pPr lvl="1"/>
            <a:r>
              <a:rPr lang="en-US" dirty="0"/>
              <a:t>Low memory footprint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2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6FFD0-F1E2-A74C-96A2-99AA68F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810108"/>
            <a:ext cx="8596668" cy="90330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EF758-2F38-8B42-A2D1-1B1DB788B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lance.gatlin@gmail.com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lancegatlin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5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B0B-8924-4443-B80F-948A660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D791-A83A-6144-B60A-56C30926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softwaremill.com</a:t>
            </a:r>
            <a:r>
              <a:rPr lang="en-US" sz="1200" dirty="0"/>
              <a:t>/free-</a:t>
            </a:r>
            <a:r>
              <a:rPr lang="en-US" sz="1200" dirty="0" err="1"/>
              <a:t>tagless</a:t>
            </a:r>
            <a:r>
              <a:rPr lang="en-US" sz="1200" dirty="0"/>
              <a:t>-compared-how-not-to-commit-to-monad-too-early/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okmij.org</a:t>
            </a:r>
            <a:r>
              <a:rPr lang="en-US" sz="1200" dirty="0"/>
              <a:t>/ftp/</a:t>
            </a:r>
            <a:r>
              <a:rPr lang="en-US" sz="1200" dirty="0" err="1"/>
              <a:t>tagless</a:t>
            </a:r>
            <a:r>
              <a:rPr lang="en-US" sz="1200" dirty="0"/>
              <a:t>-final/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typelevel</a:t>
            </a:r>
            <a:r>
              <a:rPr lang="en-US" sz="1200" dirty="0"/>
              <a:t>/cats-</a:t>
            </a:r>
            <a:r>
              <a:rPr lang="en-US" sz="1200" dirty="0" err="1"/>
              <a:t>tagless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blog.scalac.io</a:t>
            </a:r>
            <a:r>
              <a:rPr lang="en-US" sz="1200" dirty="0"/>
              <a:t>/exploring-</a:t>
            </a:r>
            <a:r>
              <a:rPr lang="en-US" sz="1200" dirty="0" err="1"/>
              <a:t>tagless</a:t>
            </a:r>
            <a:r>
              <a:rPr lang="en-US" sz="1200" dirty="0"/>
              <a:t>-</a:t>
            </a:r>
            <a:r>
              <a:rPr lang="en-US" sz="1200" dirty="0" err="1"/>
              <a:t>final.html</a:t>
            </a:r>
            <a:endParaRPr lang="en-US" sz="1200" dirty="0"/>
          </a:p>
          <a:p>
            <a:r>
              <a:rPr lang="en-US" sz="1200" dirty="0"/>
              <a:t>https://typelevel.org/blog/2017/12/27/optimizing-final-</a:t>
            </a:r>
            <a:r>
              <a:rPr lang="en-US" sz="1200" dirty="0" err="1"/>
              <a:t>tagless.html</a:t>
            </a:r>
            <a:endParaRPr lang="en-US" sz="1200" dirty="0"/>
          </a:p>
          <a:p>
            <a:r>
              <a:rPr lang="en-US" sz="1200" dirty="0"/>
              <a:t>https://www.beyondthelines.net/programming/introduction-to-</a:t>
            </a:r>
            <a:r>
              <a:rPr lang="en-US" sz="1200" dirty="0" err="1"/>
              <a:t>tagless</a:t>
            </a:r>
            <a:r>
              <a:rPr lang="en-US" sz="1200" dirty="0"/>
              <a:t>-final/</a:t>
            </a:r>
          </a:p>
          <a:p>
            <a:r>
              <a:rPr lang="en-US" sz="1200" dirty="0"/>
              <a:t>https://medium.com/@agaro1121/free-monad-vs-tagless-final-623f92313eac</a:t>
            </a:r>
          </a:p>
          <a:p>
            <a:r>
              <a:rPr lang="en-US" sz="1200" dirty="0"/>
              <a:t>https://pchiusano.github.io/2014-05-20/</a:t>
            </a:r>
            <a:r>
              <a:rPr lang="en-US" sz="1200" dirty="0" err="1"/>
              <a:t>scala-gadts.html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26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94319" cy="4839966"/>
          </a:xfrm>
        </p:spPr>
        <p:txBody>
          <a:bodyPr>
            <a:normAutofit/>
          </a:bodyPr>
          <a:lstStyle/>
          <a:p>
            <a:r>
              <a:rPr lang="en-US" sz="2800" dirty="0"/>
              <a:t>Trouble-maker:</a:t>
            </a:r>
          </a:p>
          <a:p>
            <a:pPr lvl="1"/>
            <a:r>
              <a:rPr lang="en-US" sz="2400" dirty="0"/>
              <a:t>I remain unconvinced that reifying purity in Scala (i.e. non-</a:t>
            </a:r>
            <a:r>
              <a:rPr lang="en-US" sz="2400" dirty="0" err="1"/>
              <a:t>async</a:t>
            </a:r>
            <a:r>
              <a:rPr lang="en-US" sz="2400" dirty="0"/>
              <a:t> IO monad) is worth the complexity trade off</a:t>
            </a:r>
          </a:p>
          <a:p>
            <a:pPr lvl="2"/>
            <a:r>
              <a:rPr lang="en-US" sz="2200" dirty="0"/>
              <a:t>What makes code “easier to reason about” is an opinion</a:t>
            </a:r>
          </a:p>
          <a:p>
            <a:pPr lvl="2"/>
            <a:r>
              <a:rPr lang="en-US" sz="2200" dirty="0"/>
              <a:t>Marking pure (or impure) functions in documentation or in naming convention is a design pattern I’m all for!</a:t>
            </a:r>
          </a:p>
        </p:txBody>
      </p:sp>
    </p:spTree>
    <p:extLst>
      <p:ext uri="{BB962C8B-B14F-4D97-AF65-F5344CB8AC3E}">
        <p14:creationId xmlns:p14="http://schemas.microsoft.com/office/powerpoint/2010/main" val="253455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659F-7D21-DA4C-A058-F38109CD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F575-E270-8B49-84B2-2F4FBF2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>
              <a:buFont typeface="+mj-lt"/>
              <a:buAutoNum type="arabicPeriod"/>
            </a:pPr>
            <a:r>
              <a:rPr lang="en-US" dirty="0"/>
              <a:t>Write readable code</a:t>
            </a:r>
          </a:p>
          <a:p>
            <a:pPr marL="857250" lvl="1" indent="-342900"/>
            <a:r>
              <a:rPr lang="en-US" dirty="0"/>
              <a:t>Humans matter more (write once, read many)</a:t>
            </a:r>
          </a:p>
          <a:p>
            <a:pPr marL="857250" lvl="1" indent="-342900"/>
            <a:r>
              <a:rPr lang="en-US" dirty="0"/>
              <a:t>Write code team can read today, push to expand that (code reviews, brown bags, tech talks,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857250" lvl="1" indent="-342900"/>
            <a:r>
              <a:rPr lang="en-US" dirty="0"/>
              <a:t>The domain &amp; its problems are hard enough</a:t>
            </a:r>
          </a:p>
          <a:p>
            <a:pPr marL="857250" lvl="1" indent="-342900"/>
            <a:r>
              <a:rPr lang="en-US" dirty="0"/>
              <a:t>Love your future-self now, and you’ll always love your past-self</a:t>
            </a:r>
          </a:p>
          <a:p>
            <a:pPr marL="857250" lvl="1" indent="-342900"/>
            <a:r>
              <a:rPr lang="en-US" dirty="0"/>
              <a:t>Always understand the cost/benefit of introducing a new non-standard library concept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Be connected to the needs of users</a:t>
            </a:r>
          </a:p>
          <a:p>
            <a:pPr marL="914400" lvl="1" indent="-342900"/>
            <a:r>
              <a:rPr lang="en-US" dirty="0"/>
              <a:t>Coding is the art of trading time for features &amp; fixes</a:t>
            </a:r>
          </a:p>
          <a:p>
            <a:pPr marL="914400" lvl="1" indent="-342900"/>
            <a:r>
              <a:rPr lang="en-US" dirty="0"/>
              <a:t>When shortcuts &amp; comprises are needed (they always are), knowing users’ needs allows for better choices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Incrementally, deliver the right value, at the right time</a:t>
            </a:r>
          </a:p>
          <a:p>
            <a:pPr marL="857250" lvl="1" indent="-342900"/>
            <a:r>
              <a:rPr lang="en-US" dirty="0"/>
              <a:t>Talk about anything, but only work on what users/stakeholders care about right now</a:t>
            </a:r>
          </a:p>
          <a:p>
            <a:pPr marL="857250" lvl="1" indent="-342900"/>
            <a:r>
              <a:rPr lang="en-US" dirty="0"/>
              <a:t>Avoid treating job as a technical playground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Success = 50% hard work, 50% perception of that hard work</a:t>
            </a:r>
          </a:p>
          <a:p>
            <a:pPr marL="914400" lvl="1" indent="-342900"/>
            <a:r>
              <a:rPr lang="en-US" dirty="0"/>
              <a:t>Be an active participant in influencing that perception</a:t>
            </a:r>
          </a:p>
          <a:p>
            <a:pPr marL="914400" lvl="1" indent="-342900"/>
            <a:r>
              <a:rPr lang="en-US" dirty="0"/>
              <a:t>Don’t work hard if no one is paying attention, instead first work hard on getting someone to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27187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17D2-02FE-624A-9049-76F0F954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2894-289A-BE4F-8787-3610A0A2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  <a:p>
            <a:r>
              <a:rPr lang="en-US" dirty="0" err="1"/>
              <a:t>Tagless</a:t>
            </a:r>
            <a:r>
              <a:rPr lang="en-US" dirty="0"/>
              <a:t>-final example</a:t>
            </a:r>
          </a:p>
          <a:p>
            <a:pPr lvl="1"/>
            <a:r>
              <a:rPr lang="en-US" dirty="0"/>
              <a:t>Cats-</a:t>
            </a:r>
            <a:r>
              <a:rPr lang="en-US" dirty="0" err="1"/>
              <a:t>tagless</a:t>
            </a:r>
            <a:endParaRPr lang="en-US" dirty="0"/>
          </a:p>
          <a:p>
            <a:r>
              <a:rPr lang="en-US" dirty="0"/>
              <a:t>Why does it matter?</a:t>
            </a:r>
          </a:p>
          <a:p>
            <a:r>
              <a:rPr lang="en-US" dirty="0"/>
              <a:t>How does it compare to the free monad?</a:t>
            </a:r>
          </a:p>
          <a:p>
            <a:r>
              <a:rPr lang="en-US" dirty="0"/>
              <a:t>When should I use use it? </a:t>
            </a:r>
          </a:p>
          <a:p>
            <a:r>
              <a:rPr lang="en-US" dirty="0"/>
              <a:t>When should I use </a:t>
            </a:r>
            <a:r>
              <a:rPr lang="en-US" dirty="0" err="1"/>
              <a:t>tagless</a:t>
            </a:r>
            <a:r>
              <a:rPr lang="en-US" dirty="0"/>
              <a:t>-final or free monad?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Tagless</a:t>
            </a:r>
            <a:r>
              <a:rPr lang="en-US" dirty="0"/>
              <a:t>-final is a pattern for embedding DSLs (i.e. algebras, services, APIs, </a:t>
            </a:r>
            <a:r>
              <a:rPr lang="en-US" dirty="0" err="1"/>
              <a:t>etc</a:t>
            </a:r>
            <a:r>
              <a:rPr lang="en-US" dirty="0"/>
              <a:t>) in typed functional languages like Scala</a:t>
            </a:r>
          </a:p>
          <a:p>
            <a:r>
              <a:rPr lang="en-US" dirty="0"/>
              <a:t>Example DSL: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2346883" y="3367974"/>
            <a:ext cx="6927119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trait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Console[E[_]]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 : E[String]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(s: String) : E[Unit]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879288" y="3367973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7D277-04BE-AD41-A196-E52E66D90085}"/>
              </a:ext>
            </a:extLst>
          </p:cNvPr>
          <p:cNvSpPr/>
          <p:nvPr/>
        </p:nvSpPr>
        <p:spPr>
          <a:xfrm>
            <a:off x="102731" y="6412087"/>
            <a:ext cx="2632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okmij.org</a:t>
            </a:r>
            <a:r>
              <a:rPr lang="en-US" sz="1200" dirty="0"/>
              <a:t>/ftp/</a:t>
            </a:r>
            <a:r>
              <a:rPr lang="en-US" sz="1200" dirty="0" err="1"/>
              <a:t>tagless</a:t>
            </a:r>
            <a:r>
              <a:rPr lang="en-US" sz="1200" dirty="0"/>
              <a:t>-final/</a:t>
            </a:r>
          </a:p>
        </p:txBody>
      </p:sp>
    </p:spTree>
    <p:extLst>
      <p:ext uri="{BB962C8B-B14F-4D97-AF65-F5344CB8AC3E}">
        <p14:creationId xmlns:p14="http://schemas.microsoft.com/office/powerpoint/2010/main" val="89160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Tagless</a:t>
            </a:r>
            <a:r>
              <a:rPr lang="en-US" dirty="0"/>
              <a:t>-final is a pattern for embedding DSLs (i.e. algebras, services, APIs, </a:t>
            </a:r>
            <a:r>
              <a:rPr lang="en-US" dirty="0" err="1"/>
              <a:t>etc</a:t>
            </a:r>
            <a:r>
              <a:rPr lang="en-US" dirty="0"/>
              <a:t>) in typed functional languages like Scala</a:t>
            </a:r>
          </a:p>
          <a:p>
            <a:r>
              <a:rPr lang="en-US" dirty="0"/>
              <a:t>Example DSL: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2346883" y="3367974"/>
            <a:ext cx="6927119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trait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Console[E[_]]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readLine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 : E[String]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</a:t>
            </a:r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def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printLine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(s: String) : E[Unit]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879288" y="3367973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7D277-04BE-AD41-A196-E52E66D90085}"/>
              </a:ext>
            </a:extLst>
          </p:cNvPr>
          <p:cNvSpPr/>
          <p:nvPr/>
        </p:nvSpPr>
        <p:spPr>
          <a:xfrm>
            <a:off x="102731" y="6412087"/>
            <a:ext cx="2632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okmij.org</a:t>
            </a:r>
            <a:r>
              <a:rPr lang="en-US" sz="1200" dirty="0"/>
              <a:t>/ftp/</a:t>
            </a:r>
            <a:r>
              <a:rPr lang="en-US" sz="1200" dirty="0" err="1"/>
              <a:t>tagless</a:t>
            </a:r>
            <a:r>
              <a:rPr lang="en-US" sz="1200" dirty="0"/>
              <a:t>-final/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D64F1-B642-8347-B480-06D56484A2B4}"/>
              </a:ext>
            </a:extLst>
          </p:cNvPr>
          <p:cNvSpPr txBox="1"/>
          <p:nvPr/>
        </p:nvSpPr>
        <p:spPr>
          <a:xfrm>
            <a:off x="5668273" y="2458257"/>
            <a:ext cx="45875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MONAD-SHAPE: Trait with a generic that accepts one type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B0AE35-DD62-AE47-B3B1-58D6302DC30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43022" y="2781423"/>
            <a:ext cx="1525251" cy="75199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C34DA7-EA78-3248-9889-50F2D327F429}"/>
              </a:ext>
            </a:extLst>
          </p:cNvPr>
          <p:cNvSpPr txBox="1"/>
          <p:nvPr/>
        </p:nvSpPr>
        <p:spPr>
          <a:xfrm>
            <a:off x="2010254" y="4958003"/>
            <a:ext cx="320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DECLARE: unimplemented method definitions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F98C2-ED05-1D40-80D0-962D22AD92F1}"/>
              </a:ext>
            </a:extLst>
          </p:cNvPr>
          <p:cNvCxnSpPr>
            <a:cxnSpLocks/>
          </p:cNvCxnSpPr>
          <p:nvPr/>
        </p:nvCxnSpPr>
        <p:spPr>
          <a:xfrm flipH="1" flipV="1">
            <a:off x="2735183" y="4400597"/>
            <a:ext cx="617909" cy="4865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DE95DD36-1263-0B43-A3EA-131AC2D48F08}"/>
              </a:ext>
            </a:extLst>
          </p:cNvPr>
          <p:cNvSpPr/>
          <p:nvPr/>
        </p:nvSpPr>
        <p:spPr>
          <a:xfrm>
            <a:off x="2346883" y="3714045"/>
            <a:ext cx="246055" cy="686552"/>
          </a:xfrm>
          <a:prstGeom prst="lef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D959-0421-0A41-B1C7-9573B1C2B929}"/>
              </a:ext>
            </a:extLst>
          </p:cNvPr>
          <p:cNvSpPr txBox="1"/>
          <p:nvPr/>
        </p:nvSpPr>
        <p:spPr>
          <a:xfrm>
            <a:off x="6908352" y="5002216"/>
            <a:ext cx="32055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WRAP: monad-shape wraps all return values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FE5977-FFB9-314D-9258-AD7432841A82}"/>
              </a:ext>
            </a:extLst>
          </p:cNvPr>
          <p:cNvCxnSpPr>
            <a:cxnSpLocks/>
          </p:cNvCxnSpPr>
          <p:nvPr/>
        </p:nvCxnSpPr>
        <p:spPr>
          <a:xfrm flipH="1" flipV="1">
            <a:off x="5430366" y="4312356"/>
            <a:ext cx="1263258" cy="64244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2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2DC-1DF1-0541-919C-830CA56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</a:t>
            </a:r>
            <a:r>
              <a:rPr lang="en-US" dirty="0" err="1"/>
              <a:t>tagless</a:t>
            </a:r>
            <a:r>
              <a:rPr lang="en-US" dirty="0"/>
              <a:t>-final?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DDF6-3A3B-EE44-B8C2-CF2B51B0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Tagless</a:t>
            </a:r>
            <a:r>
              <a:rPr lang="en-US" dirty="0"/>
              <a:t>” since we don’t reify operations as values</a:t>
            </a:r>
          </a:p>
          <a:p>
            <a:r>
              <a:rPr lang="en-US" dirty="0"/>
              <a:t>“Final” since execution occurs immediately inside monad</a:t>
            </a:r>
          </a:p>
          <a:p>
            <a:pPr lvl="1"/>
            <a:r>
              <a:rPr lang="en-US" dirty="0"/>
              <a:t>(As opposed to free monad which suspends execution until later)</a:t>
            </a:r>
          </a:p>
          <a:p>
            <a:r>
              <a:rPr lang="en-US" dirty="0"/>
              <a:t>Found a few sources that call it “finally </a:t>
            </a:r>
            <a:r>
              <a:rPr lang="en-US" dirty="0" err="1"/>
              <a:t>tagless</a:t>
            </a:r>
            <a:r>
              <a:rPr lang="en-US" dirty="0"/>
              <a:t>” or “final </a:t>
            </a:r>
            <a:r>
              <a:rPr lang="en-US" dirty="0" err="1"/>
              <a:t>tagless</a:t>
            </a:r>
            <a:r>
              <a:rPr lang="en-US" dirty="0"/>
              <a:t>” too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37A3D-B3D6-D542-B5C9-CD8060DEC232}"/>
              </a:ext>
            </a:extLst>
          </p:cNvPr>
          <p:cNvSpPr/>
          <p:nvPr/>
        </p:nvSpPr>
        <p:spPr>
          <a:xfrm>
            <a:off x="344556" y="6385920"/>
            <a:ext cx="7845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softwaremill.com</a:t>
            </a:r>
            <a:r>
              <a:rPr lang="en-US" sz="1200" dirty="0"/>
              <a:t>/free-</a:t>
            </a:r>
            <a:r>
              <a:rPr lang="en-US" sz="1200" dirty="0" err="1"/>
              <a:t>tagless</a:t>
            </a:r>
            <a:r>
              <a:rPr lang="en-US" sz="1200" dirty="0"/>
              <a:t>-compared-how-not-to-commit-to-monad-too-early/#when-to-use-free-</a:t>
            </a:r>
          </a:p>
        </p:txBody>
      </p:sp>
    </p:spTree>
    <p:extLst>
      <p:ext uri="{BB962C8B-B14F-4D97-AF65-F5344CB8AC3E}">
        <p14:creationId xmlns:p14="http://schemas.microsoft.com/office/powerpoint/2010/main" val="859425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{FA978DF6-213E-1C43-BE3D-1CA81B285BEF}tf10001060</Template>
  <TotalTime>7352</TotalTime>
  <Words>2821</Words>
  <Application>Microsoft Macintosh PowerPoint</Application>
  <PresentationFormat>Widescreen</PresentationFormat>
  <Paragraphs>565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Gungsuh</vt:lpstr>
      <vt:lpstr>Arial</vt:lpstr>
      <vt:lpstr>Calibri</vt:lpstr>
      <vt:lpstr>Consolas</vt:lpstr>
      <vt:lpstr>Helvetica</vt:lpstr>
      <vt:lpstr>Trebuchet MS</vt:lpstr>
      <vt:lpstr>Wingdings 3</vt:lpstr>
      <vt:lpstr>Facet</vt:lpstr>
      <vt:lpstr>Finally! Tagless and Fancy-Free Monads</vt:lpstr>
      <vt:lpstr>Who am I?</vt:lpstr>
      <vt:lpstr>Who am I?</vt:lpstr>
      <vt:lpstr>Who am I?</vt:lpstr>
      <vt:lpstr>My Manifesto</vt:lpstr>
      <vt:lpstr>Overview</vt:lpstr>
      <vt:lpstr>What is tagless-final?</vt:lpstr>
      <vt:lpstr>What is tagless-final?</vt:lpstr>
      <vt:lpstr>Why is it called tagless-final?</vt:lpstr>
      <vt:lpstr>What is tagless-final?</vt:lpstr>
      <vt:lpstr>What is tagless-final?</vt:lpstr>
      <vt:lpstr>What is tagless-final?</vt:lpstr>
      <vt:lpstr>What is tagless-final?</vt:lpstr>
      <vt:lpstr>What is tagless-final?</vt:lpstr>
      <vt:lpstr>What is tagless-final?</vt:lpstr>
      <vt:lpstr>What is tagless-final?</vt:lpstr>
      <vt:lpstr>What is tagless-final?</vt:lpstr>
      <vt:lpstr>What is tagless-final?</vt:lpstr>
      <vt:lpstr>What is tagless-final?</vt:lpstr>
      <vt:lpstr>Slightly more interesting example</vt:lpstr>
      <vt:lpstr>Declaration</vt:lpstr>
      <vt:lpstr>Declaration</vt:lpstr>
      <vt:lpstr>Implementation</vt:lpstr>
      <vt:lpstr>Implementation</vt:lpstr>
      <vt:lpstr>Method implementation</vt:lpstr>
      <vt:lpstr>Test</vt:lpstr>
      <vt:lpstr>Test</vt:lpstr>
      <vt:lpstr>Create an instance (Future)</vt:lpstr>
      <vt:lpstr>Create an instance (Monix Task)</vt:lpstr>
      <vt:lpstr>What if composed service is wrong E?</vt:lpstr>
      <vt:lpstr>Cats Tagless</vt:lpstr>
      <vt:lpstr>Why does it matter?</vt:lpstr>
      <vt:lpstr>Why does it matter?</vt:lpstr>
      <vt:lpstr>Why does it matter?</vt:lpstr>
      <vt:lpstr>Should I use it?</vt:lpstr>
      <vt:lpstr>Tagless-final or Free monad?</vt:lpstr>
      <vt:lpstr>When NOT to use tagless-final or free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Finally! Tagless and Fancy Free Monads</dc:title>
  <dc:creator>Gatlin, Lance</dc:creator>
  <cp:lastModifiedBy>Gatlin, Lance</cp:lastModifiedBy>
  <cp:revision>42</cp:revision>
  <dcterms:created xsi:type="dcterms:W3CDTF">2018-09-29T14:01:14Z</dcterms:created>
  <dcterms:modified xsi:type="dcterms:W3CDTF">2018-10-04T16:34:12Z</dcterms:modified>
</cp:coreProperties>
</file>