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3" r:id="rId1"/>
    <p:sldMasterId id="2147483694" r:id="rId2"/>
  </p:sldMasterIdLst>
  <p:notesMasterIdLst>
    <p:notesMasterId r:id="rId13"/>
  </p:notesMasterIdLst>
  <p:sldIdLst>
    <p:sldId id="256" r:id="rId3"/>
    <p:sldId id="277" r:id="rId4"/>
    <p:sldId id="273" r:id="rId5"/>
    <p:sldId id="279" r:id="rId6"/>
    <p:sldId id="274" r:id="rId7"/>
    <p:sldId id="275" r:id="rId8"/>
    <p:sldId id="281" r:id="rId9"/>
    <p:sldId id="276" r:id="rId10"/>
    <p:sldId id="278" r:id="rId11"/>
    <p:sldId id="27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de Microsoft Office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2"/>
    <p:restoredTop sz="94675"/>
  </p:normalViewPr>
  <p:slideViewPr>
    <p:cSldViewPr snapToGrid="0" snapToObjects="1">
      <p:cViewPr>
        <p:scale>
          <a:sx n="150" d="100"/>
          <a:sy n="150" d="100"/>
        </p:scale>
        <p:origin x="22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2T10:07:17.74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cc4859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cc4859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e0d559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e0d559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5f6e15af8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5f6e15af8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15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f6e15af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f6e15af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8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f6e15af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f6e15af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0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f6e15af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f6e15af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40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f6e15af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f6e15af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46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f6e15af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f6e15af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5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f6e15af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f6e15af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34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f6e15af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f6e15af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03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59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6375" y="4378025"/>
            <a:ext cx="1451250" cy="4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SECTION_HEADER_1_1_1_1_1_1_1">
    <p:bg>
      <p:bgPr>
        <a:solidFill>
          <a:srgbClr val="17B35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11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SECTION_HEADER_1_1_1_1_1_1_1_1">
    <p:bg>
      <p:bgPr>
        <a:solidFill>
          <a:srgbClr val="E62638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2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0">
  <p:cSld name="SECTION_HEADER_1_1_1_1_1_1_1_1_1">
    <p:bg>
      <p:bgPr>
        <a:solidFill>
          <a:srgbClr val="15A79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1">
  <p:cSld name="SECTION_HEADER_1_1_1_1_1_1_1_1_1_1">
    <p:bg>
      <p:bgPr>
        <a:solidFill>
          <a:srgbClr val="FFA3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2">
  <p:cSld name="SECTION_HEADER_1_1_1_1_1_1_1_1_1_1_1">
    <p:bg>
      <p:bgPr>
        <a:solidFill>
          <a:srgbClr val="ED435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000" y="384025"/>
            <a:ext cx="709299" cy="2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000" y="384025"/>
            <a:ext cx="709299" cy="2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000" y="384025"/>
            <a:ext cx="709299" cy="2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000" y="384025"/>
            <a:ext cx="709299" cy="2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rgbClr val="0596DE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05900" y="624275"/>
            <a:ext cx="53322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22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000" y="384025"/>
            <a:ext cx="709299" cy="2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2" name="Google Shape;11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000" y="384025"/>
            <a:ext cx="709299" cy="2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596DE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6375" y="4378025"/>
            <a:ext cx="1451250" cy="4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solidFill>
          <a:srgbClr val="0596DE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ctrTitle"/>
          </p:nvPr>
        </p:nvSpPr>
        <p:spPr>
          <a:xfrm>
            <a:off x="3761275" y="1943400"/>
            <a:ext cx="4656000" cy="12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725" y="2225725"/>
            <a:ext cx="2315899" cy="69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7"/>
          <p:cNvCxnSpPr/>
          <p:nvPr/>
        </p:nvCxnSpPr>
        <p:spPr>
          <a:xfrm>
            <a:off x="3401950" y="2079750"/>
            <a:ext cx="0" cy="984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rgbClr val="0596DE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1905900" y="624275"/>
            <a:ext cx="53322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rgbClr val="03BDD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solidFill>
          <a:srgbClr val="CCECFA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30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rgbClr val="FF7E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31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rgbClr val="03BDD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bg>
      <p:bgPr>
        <a:solidFill>
          <a:srgbClr val="FDC40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32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">
    <p:bg>
      <p:bgPr>
        <a:solidFill>
          <a:srgbClr val="FFE5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33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1_1_1_1">
    <p:bg>
      <p:bgPr>
        <a:solidFill>
          <a:srgbClr val="22435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34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_HEADER_1_1_1_1_1_1">
    <p:bg>
      <p:bgPr>
        <a:solidFill>
          <a:srgbClr val="435F7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35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SECTION_HEADER_1_1_1_1_1_1_1">
    <p:bg>
      <p:bgPr>
        <a:solidFill>
          <a:srgbClr val="17B355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36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SECTION_HEADER_1_1_1_1_1_1_1_1">
    <p:bg>
      <p:bgPr>
        <a:solidFill>
          <a:srgbClr val="E62638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37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0">
  <p:cSld name="SECTION_HEADER_1_1_1_1_1_1_1_1_1">
    <p:bg>
      <p:bgPr>
        <a:solidFill>
          <a:srgbClr val="15A79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600"/>
              <a:buNone/>
              <a:defRPr sz="3600">
                <a:solidFill>
                  <a:srgbClr val="45818E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8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38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1">
  <p:cSld name="SECTION_HEADER_1_1_1_1_1_1_1_1_1_1">
    <p:bg>
      <p:bgPr>
        <a:solidFill>
          <a:srgbClr val="FFA30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3" name="Google Shape;173;p39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2">
  <p:cSld name="SECTION_HEADER_1_1_1_1_1_1_1_1_1_1_1">
    <p:bg>
      <p:bgPr>
        <a:solidFill>
          <a:srgbClr val="ED435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600"/>
              <a:buNone/>
              <a:defRPr sz="3600">
                <a:solidFill>
                  <a:srgbClr val="990000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40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40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596DE"/>
              </a:buClr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596DE"/>
              </a:buClr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596DE"/>
              </a:buClr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41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41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4975" y="-76200"/>
            <a:ext cx="1086625" cy="1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solidFill>
          <a:srgbClr val="CCECFA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None/>
              <a:defRPr sz="3600">
                <a:solidFill>
                  <a:srgbClr val="9FC5E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4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7" name="Google Shape;187;p42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8" name="Google Shape;188;p42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4975" y="-76200"/>
            <a:ext cx="1086625" cy="1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43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44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4" name="Google Shape;204;p45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8" name="Google Shape;208;p46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46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4975" y="-76200"/>
            <a:ext cx="1086625" cy="1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47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4975" y="-76200"/>
            <a:ext cx="1086625" cy="1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rgbClr val="FF7E00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sz="3600">
                <a:solidFill>
                  <a:srgbClr val="B45F0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bg>
      <p:bgPr>
        <a:solidFill>
          <a:srgbClr val="FDC400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None/>
              <a:defRPr sz="3600">
                <a:solidFill>
                  <a:srgbClr val="BF9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7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">
    <p:bg>
      <p:bgPr>
        <a:solidFill>
          <a:srgbClr val="FFE500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None/>
              <a:defRPr sz="3600"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1_1_1_1">
    <p:bg>
      <p:bgPr>
        <a:solidFill>
          <a:srgbClr val="224358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9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_HEADER_1_1_1_1_1_1">
    <p:bg>
      <p:bgPr>
        <a:solidFill>
          <a:srgbClr val="435F7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10"/>
          <p:cNvSpPr txBox="1"/>
          <p:nvPr/>
        </p:nvSpPr>
        <p:spPr>
          <a:xfrm>
            <a:off x="178625" y="4840600"/>
            <a:ext cx="1752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Doctolib – Strictement confidentiel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5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96DE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96DE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96DE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comments" Target="../comments/comment1.xm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>
            <a:spLocks noGrp="1"/>
          </p:cNvSpPr>
          <p:nvPr>
            <p:ph type="ctrTitle"/>
          </p:nvPr>
        </p:nvSpPr>
        <p:spPr>
          <a:xfrm>
            <a:off x="3761275" y="1943400"/>
            <a:ext cx="5122594" cy="12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smtClean="0"/>
              <a:t>Soutenance Groupe 4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/>
              <a:t>Evaluation des </a:t>
            </a:r>
            <a:r>
              <a:rPr lang="en-GB" sz="2400" dirty="0" err="1" smtClean="0"/>
              <a:t>candidats</a:t>
            </a:r>
            <a:r>
              <a:rPr lang="en-GB" sz="2400" smtClean="0"/>
              <a:t> </a:t>
            </a:r>
            <a:r>
              <a:rPr lang="en-GB" sz="2400" err="1" smtClean="0"/>
              <a:t>à</a:t>
            </a:r>
            <a:r>
              <a:rPr lang="en-GB" sz="2400" smtClean="0"/>
              <a:t> </a:t>
            </a:r>
            <a:r>
              <a:rPr lang="en-GB" sz="2400" err="1" smtClean="0"/>
              <a:t>l’embauche</a:t>
            </a:r>
            <a:endParaRPr sz="2400"/>
          </a:p>
        </p:txBody>
      </p:sp>
      <p:sp>
        <p:nvSpPr>
          <p:cNvPr id="220" name="Google Shape;220;p48"/>
          <p:cNvSpPr txBox="1"/>
          <p:nvPr/>
        </p:nvSpPr>
        <p:spPr>
          <a:xfrm>
            <a:off x="1947150" y="4586675"/>
            <a:ext cx="5249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23/11/18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95897" y="3458023"/>
            <a:ext cx="2159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membres du groupe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Démonstration</a:t>
            </a:r>
            <a:r>
              <a:rPr lang="en-GB" dirty="0" smtClean="0"/>
              <a:t> !</a:t>
            </a:r>
            <a:endParaRPr dirty="0"/>
          </a:p>
        </p:txBody>
      </p:sp>
      <p:sp>
        <p:nvSpPr>
          <p:cNvPr id="488" name="Google Shape;488;p64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>
            <a:spLocks noGrp="1"/>
          </p:cNvSpPr>
          <p:nvPr>
            <p:ph type="body" idx="1"/>
          </p:nvPr>
        </p:nvSpPr>
        <p:spPr>
          <a:xfrm>
            <a:off x="131250" y="881875"/>
            <a:ext cx="8889600" cy="3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96DE"/>
              </a:buClr>
              <a:buSzPts val="1600"/>
              <a:buFont typeface="Roboto"/>
              <a:buChar char="●"/>
            </a:pPr>
            <a:r>
              <a:rPr lang="en-GB" b="1" dirty="0"/>
              <a:t>MVP 1</a:t>
            </a:r>
            <a:r>
              <a:rPr lang="en-GB" dirty="0"/>
              <a:t> : Parser un </a:t>
            </a:r>
            <a:r>
              <a:rPr lang="en-GB" dirty="0" err="1"/>
              <a:t>fichier</a:t>
            </a:r>
            <a:r>
              <a:rPr lang="en-GB" dirty="0"/>
              <a:t> pour </a:t>
            </a:r>
            <a:r>
              <a:rPr lang="en-GB" dirty="0" err="1"/>
              <a:t>déterminer</a:t>
            </a:r>
            <a:r>
              <a:rPr lang="en-GB" dirty="0"/>
              <a:t> </a:t>
            </a:r>
            <a:r>
              <a:rPr lang="en-GB" dirty="0" err="1"/>
              <a:t>quelques</a:t>
            </a:r>
            <a:r>
              <a:rPr lang="en-GB" dirty="0"/>
              <a:t>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endParaRPr dirty="0"/>
          </a:p>
          <a:p>
            <a:pPr marL="13716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dirty="0" err="1"/>
              <a:t>Nombre</a:t>
            </a:r>
            <a:r>
              <a:rPr lang="en-GB" dirty="0"/>
              <a:t> de </a:t>
            </a:r>
            <a:r>
              <a:rPr lang="en-GB" dirty="0" err="1"/>
              <a:t>fonctions</a:t>
            </a:r>
            <a:r>
              <a:rPr lang="en-GB" dirty="0"/>
              <a:t> </a:t>
            </a:r>
            <a:r>
              <a:rPr lang="en-GB" dirty="0" err="1"/>
              <a:t>définies</a:t>
            </a:r>
            <a:r>
              <a:rPr lang="en-GB" dirty="0"/>
              <a:t>, de tests </a:t>
            </a:r>
            <a:r>
              <a:rPr lang="en-GB" dirty="0" err="1"/>
              <a:t>écrits</a:t>
            </a:r>
            <a:r>
              <a:rPr lang="en-GB" dirty="0"/>
              <a:t>,  de </a:t>
            </a:r>
            <a:r>
              <a:rPr lang="en-GB" dirty="0" err="1"/>
              <a:t>commentaires</a:t>
            </a:r>
            <a:r>
              <a:rPr lang="en-GB" dirty="0"/>
              <a:t>, ...</a:t>
            </a:r>
            <a:endParaRPr dirty="0"/>
          </a:p>
          <a:p>
            <a:pPr marL="9144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96DE"/>
              </a:buClr>
              <a:buSzPts val="1600"/>
              <a:buFont typeface="Roboto"/>
              <a:buChar char="●"/>
            </a:pPr>
            <a:r>
              <a:rPr lang="en-GB" b="1" dirty="0"/>
              <a:t>MVP 2</a:t>
            </a:r>
            <a:r>
              <a:rPr lang="en-GB" dirty="0"/>
              <a:t> : </a:t>
            </a:r>
            <a:r>
              <a:rPr lang="en-GB" dirty="0" err="1"/>
              <a:t>Ajouter</a:t>
            </a:r>
            <a:r>
              <a:rPr lang="en-GB" dirty="0"/>
              <a:t> des </a:t>
            </a:r>
            <a:r>
              <a:rPr lang="en-GB" dirty="0" err="1"/>
              <a:t>métriques</a:t>
            </a:r>
            <a:r>
              <a:rPr lang="en-GB" dirty="0"/>
              <a:t> plus </a:t>
            </a:r>
            <a:r>
              <a:rPr lang="en-GB" dirty="0" err="1"/>
              <a:t>qualitatives</a:t>
            </a:r>
            <a:endParaRPr dirty="0"/>
          </a:p>
          <a:p>
            <a:pPr marL="13716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dirty="0"/>
              <a:t>Duplication de code, nom des variables, nom des </a:t>
            </a:r>
            <a:r>
              <a:rPr lang="en-GB" dirty="0" err="1"/>
              <a:t>fonctions</a:t>
            </a:r>
            <a:r>
              <a:rPr lang="en-GB" dirty="0"/>
              <a:t> ...</a:t>
            </a:r>
            <a:endParaRPr dirty="0"/>
          </a:p>
          <a:p>
            <a:pPr marL="9144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96DE"/>
              </a:buClr>
              <a:buSzPts val="1600"/>
              <a:buChar char="●"/>
            </a:pPr>
            <a:r>
              <a:rPr lang="en-GB" b="1" dirty="0"/>
              <a:t>MVP 3</a:t>
            </a:r>
            <a:r>
              <a:rPr lang="en-GB" dirty="0"/>
              <a:t> : </a:t>
            </a:r>
            <a:r>
              <a:rPr lang="en-GB" dirty="0" err="1"/>
              <a:t>Détection</a:t>
            </a:r>
            <a:r>
              <a:rPr lang="en-GB" dirty="0"/>
              <a:t> de </a:t>
            </a:r>
            <a:r>
              <a:rPr lang="en-GB" dirty="0" err="1"/>
              <a:t>fraude</a:t>
            </a:r>
            <a:r>
              <a:rPr lang="en-GB" dirty="0"/>
              <a:t> (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comparant</a:t>
            </a:r>
            <a:r>
              <a:rPr lang="en-GB" dirty="0"/>
              <a:t> avec </a:t>
            </a:r>
            <a:r>
              <a:rPr lang="en-GB" dirty="0" err="1"/>
              <a:t>d’autres</a:t>
            </a:r>
            <a:r>
              <a:rPr lang="en-GB" dirty="0"/>
              <a:t> </a:t>
            </a:r>
            <a:r>
              <a:rPr lang="en-GB" dirty="0" err="1"/>
              <a:t>fichiers</a:t>
            </a:r>
            <a:r>
              <a:rPr lang="en-GB" dirty="0"/>
              <a:t>)</a:t>
            </a:r>
            <a:endParaRPr dirty="0"/>
          </a:p>
          <a:p>
            <a:pPr marL="13716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dirty="0"/>
              <a:t>Par ex: </a:t>
            </a:r>
            <a:r>
              <a:rPr lang="en-GB" dirty="0" err="1"/>
              <a:t>mêmes</a:t>
            </a:r>
            <a:r>
              <a:rPr lang="en-GB" dirty="0"/>
              <a:t> </a:t>
            </a:r>
            <a:r>
              <a:rPr lang="en-GB" dirty="0" err="1"/>
              <a:t>noms</a:t>
            </a:r>
            <a:r>
              <a:rPr lang="en-GB" dirty="0"/>
              <a:t> de </a:t>
            </a:r>
            <a:r>
              <a:rPr lang="en-GB" dirty="0" err="1"/>
              <a:t>méthodes</a:t>
            </a:r>
            <a:r>
              <a:rPr lang="en-GB" dirty="0"/>
              <a:t>, </a:t>
            </a:r>
            <a:r>
              <a:rPr lang="en-GB" dirty="0" err="1"/>
              <a:t>mêmes</a:t>
            </a:r>
            <a:r>
              <a:rPr lang="en-GB" dirty="0"/>
              <a:t> tests, etc... </a:t>
            </a:r>
            <a:endParaRPr dirty="0"/>
          </a:p>
          <a:p>
            <a:pPr marL="9144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96DE"/>
              </a:buClr>
              <a:buSzPts val="1600"/>
              <a:buChar char="●"/>
            </a:pPr>
            <a:r>
              <a:rPr lang="en-GB" b="1" dirty="0"/>
              <a:t>MVP 4</a:t>
            </a:r>
            <a:r>
              <a:rPr lang="en-GB" dirty="0"/>
              <a:t> : </a:t>
            </a:r>
            <a:r>
              <a:rPr lang="en-GB" dirty="0" err="1"/>
              <a:t>prédire</a:t>
            </a:r>
            <a:r>
              <a:rPr lang="en-GB" dirty="0"/>
              <a:t> le </a:t>
            </a:r>
            <a:r>
              <a:rPr lang="en-GB" dirty="0" err="1"/>
              <a:t>niveau</a:t>
            </a:r>
            <a:r>
              <a:rPr lang="en-GB" dirty="0"/>
              <a:t> du </a:t>
            </a:r>
            <a:r>
              <a:rPr lang="en-GB" dirty="0" err="1"/>
              <a:t>candidat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34" name="Google Shape;434;p57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435" name="Google Shape;435;p57"/>
          <p:cNvSpPr txBox="1">
            <a:spLocks noGrp="1"/>
          </p:cNvSpPr>
          <p:nvPr>
            <p:ph type="title"/>
          </p:nvPr>
        </p:nvSpPr>
        <p:spPr>
          <a:xfrm>
            <a:off x="1049225" y="203650"/>
            <a:ext cx="778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Objectifs</a:t>
            </a:r>
            <a:r>
              <a:rPr lang="en-GB" dirty="0" smtClean="0"/>
              <a:t> de la </a:t>
            </a:r>
            <a:r>
              <a:rPr lang="en-GB" dirty="0" err="1" smtClean="0"/>
              <a:t>semaine</a:t>
            </a:r>
            <a:endParaRPr dirty="0"/>
          </a:p>
        </p:txBody>
      </p:sp>
      <p:pic>
        <p:nvPicPr>
          <p:cNvPr id="436" name="Google Shape;4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50" y="129753"/>
            <a:ext cx="720000" cy="720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Planning </a:t>
            </a:r>
            <a:r>
              <a:rPr lang="en-GB" dirty="0" err="1" smtClean="0"/>
              <a:t>prévisionnel</a:t>
            </a:r>
            <a:r>
              <a:rPr lang="en-GB" dirty="0" smtClean="0"/>
              <a:t> et </a:t>
            </a:r>
            <a:r>
              <a:rPr lang="en-GB" dirty="0" err="1" smtClean="0"/>
              <a:t>effectif</a:t>
            </a:r>
            <a:endParaRPr dirty="0"/>
          </a:p>
        </p:txBody>
      </p:sp>
      <p:sp>
        <p:nvSpPr>
          <p:cNvPr id="226" name="Google Shape;226;p4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227" name="Google Shape;227;p49"/>
          <p:cNvSpPr txBox="1">
            <a:spLocks noGrp="1"/>
          </p:cNvSpPr>
          <p:nvPr>
            <p:ph type="body" idx="1"/>
          </p:nvPr>
        </p:nvSpPr>
        <p:spPr>
          <a:xfrm>
            <a:off x="185750" y="879375"/>
            <a:ext cx="42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4275" rIns="68550" bIns="34275" anchor="ctr" anchorCtr="0">
            <a:noAutofit/>
          </a:bodyPr>
          <a:lstStyle/>
          <a:p>
            <a:pPr marL="203200" marR="0" lvl="0" indent="-203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97E1"/>
              </a:buClr>
              <a:buSzPts val="1200"/>
              <a:buFont typeface="Arial"/>
              <a:buNone/>
              <a:tabLst/>
              <a:defRPr/>
            </a:pPr>
            <a:endParaRPr i="0" u="none" strike="noStrike" cap="none" dirty="0">
              <a:solidFill>
                <a:srgbClr val="3F3F3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 descr="doctolib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30" y="152400"/>
            <a:ext cx="2880175" cy="4838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0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Présentation</a:t>
            </a:r>
            <a:r>
              <a:rPr lang="en-GB" dirty="0" smtClean="0"/>
              <a:t> des codes </a:t>
            </a:r>
            <a:r>
              <a:rPr lang="en-GB" dirty="0" err="1" smtClean="0"/>
              <a:t>exemples</a:t>
            </a:r>
            <a:endParaRPr dirty="0"/>
          </a:p>
        </p:txBody>
      </p:sp>
      <p:sp>
        <p:nvSpPr>
          <p:cNvPr id="226" name="Google Shape;226;p4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227" name="Google Shape;227;p49"/>
          <p:cNvSpPr txBox="1">
            <a:spLocks noGrp="1"/>
          </p:cNvSpPr>
          <p:nvPr>
            <p:ph type="body" idx="1"/>
          </p:nvPr>
        </p:nvSpPr>
        <p:spPr>
          <a:xfrm>
            <a:off x="185750" y="879375"/>
            <a:ext cx="42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4275" rIns="68550" bIns="34275" anchor="ctr" anchorCtr="0">
            <a:noAutofit/>
          </a:bodyPr>
          <a:lstStyle/>
          <a:p>
            <a:pPr marL="203200" marR="0" lvl="0" indent="-203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97E1"/>
              </a:buClr>
              <a:buSzPts val="1200"/>
              <a:buFont typeface="Arial"/>
              <a:buNone/>
              <a:tabLst/>
              <a:defRPr/>
            </a:pPr>
            <a:endParaRPr i="0" u="none" strike="noStrike" cap="none" dirty="0">
              <a:solidFill>
                <a:srgbClr val="3F3F3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MVP1 </a:t>
            </a:r>
            <a:r>
              <a:rPr lang="mr-IN" dirty="0" smtClean="0"/>
              <a:t>–</a:t>
            </a:r>
            <a:r>
              <a:rPr lang="en-GB" dirty="0" smtClean="0"/>
              <a:t> Premières </a:t>
            </a:r>
            <a:r>
              <a:rPr lang="en-GB" dirty="0" err="1" smtClean="0"/>
              <a:t>informations</a:t>
            </a:r>
            <a:r>
              <a:rPr lang="en-GB" dirty="0" smtClean="0"/>
              <a:t> sur le code</a:t>
            </a:r>
            <a:endParaRPr dirty="0"/>
          </a:p>
        </p:txBody>
      </p:sp>
      <p:sp>
        <p:nvSpPr>
          <p:cNvPr id="226" name="Google Shape;226;p4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16673"/>
              </p:ext>
            </p:extLst>
          </p:nvPr>
        </p:nvGraphicFramePr>
        <p:xfrm>
          <a:off x="311699" y="776351"/>
          <a:ext cx="8520600" cy="240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694"/>
                <a:gridCol w="1426128"/>
                <a:gridCol w="1325461"/>
                <a:gridCol w="1198317"/>
              </a:tblGrid>
              <a:tr h="3453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Candidat 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Candidat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Candidat C</a:t>
                      </a:r>
                      <a:endParaRPr lang="fr-FR" dirty="0"/>
                    </a:p>
                  </a:txBody>
                  <a:tcPr/>
                </a:tc>
              </a:tr>
              <a:tr h="36315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fonctions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34394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commentaires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394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tests (Fichier Test)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</a:tr>
              <a:tr h="3271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Nombre de boucles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287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Nombre de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</a:tr>
              <a:tr h="37470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Lignes de longueur</a:t>
                      </a:r>
                      <a:r>
                        <a:rPr lang="fr-FR" baseline="0" dirty="0" smtClean="0"/>
                        <a:t> supérieure à 79 </a:t>
                      </a:r>
                      <a:r>
                        <a:rPr lang="fr-FR" dirty="0" err="1" smtClean="0"/>
                        <a:t>charactéres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MVP2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Métriques</a:t>
            </a:r>
            <a:r>
              <a:rPr lang="en-GB" dirty="0" smtClean="0"/>
              <a:t> plus complexes</a:t>
            </a:r>
            <a:endParaRPr dirty="0"/>
          </a:p>
        </p:txBody>
      </p:sp>
      <p:sp>
        <p:nvSpPr>
          <p:cNvPr id="226" name="Google Shape;226;p4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11712"/>
              </p:ext>
            </p:extLst>
          </p:nvPr>
        </p:nvGraphicFramePr>
        <p:xfrm>
          <a:off x="311699" y="776351"/>
          <a:ext cx="8520600" cy="240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694"/>
                <a:gridCol w="1426128"/>
                <a:gridCol w="1325461"/>
                <a:gridCol w="1198317"/>
              </a:tblGrid>
              <a:tr h="3453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Candidat 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Candidat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Candidat C</a:t>
                      </a:r>
                      <a:endParaRPr lang="fr-FR" dirty="0"/>
                    </a:p>
                  </a:txBody>
                  <a:tcPr/>
                </a:tc>
              </a:tr>
              <a:tr h="36315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fonctions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34394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commentaires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394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tests (Fichier Test)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</a:tr>
              <a:tr h="3271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Nombre de boucles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287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Nombre de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</a:tr>
              <a:tr h="37470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Lignes de longueur</a:t>
                      </a:r>
                      <a:r>
                        <a:rPr lang="fr-FR" baseline="0" dirty="0" smtClean="0"/>
                        <a:t> supérieure à 79 </a:t>
                      </a:r>
                      <a:r>
                        <a:rPr lang="fr-FR" dirty="0" err="1" smtClean="0"/>
                        <a:t>charactéres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4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MVP2 </a:t>
            </a:r>
            <a:r>
              <a:rPr lang="mr-IN" dirty="0" smtClean="0"/>
              <a:t>–</a:t>
            </a:r>
            <a:r>
              <a:rPr lang="en-GB" dirty="0" smtClean="0"/>
              <a:t> Duplication du code</a:t>
            </a:r>
            <a:endParaRPr dirty="0"/>
          </a:p>
        </p:txBody>
      </p:sp>
      <p:sp>
        <p:nvSpPr>
          <p:cNvPr id="226" name="Google Shape;226;p4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6" t="10954" r="17520" b="6028"/>
          <a:stretch/>
        </p:blipFill>
        <p:spPr>
          <a:xfrm>
            <a:off x="967331" y="2889969"/>
            <a:ext cx="1622528" cy="16193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9795" r="17548" b="5368"/>
          <a:stretch/>
        </p:blipFill>
        <p:spPr>
          <a:xfrm>
            <a:off x="3173341" y="2889969"/>
            <a:ext cx="1647894" cy="161934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0" t="10581" r="18194" b="3815"/>
          <a:stretch/>
        </p:blipFill>
        <p:spPr>
          <a:xfrm>
            <a:off x="5404718" y="2889969"/>
            <a:ext cx="1698418" cy="16951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10690" r="19193" b="5945"/>
          <a:stretch/>
        </p:blipFill>
        <p:spPr>
          <a:xfrm>
            <a:off x="901674" y="1013641"/>
            <a:ext cx="1686069" cy="16751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7" t="10829" r="17788" b="4896"/>
          <a:stretch/>
        </p:blipFill>
        <p:spPr>
          <a:xfrm>
            <a:off x="3093198" y="1013641"/>
            <a:ext cx="1728037" cy="1663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t="10902" r="18592" b="5191"/>
          <a:stretch/>
        </p:blipFill>
        <p:spPr>
          <a:xfrm>
            <a:off x="5368635" y="986954"/>
            <a:ext cx="1734501" cy="169028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247460" y="1678208"/>
            <a:ext cx="17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candidat 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103136" y="3475914"/>
            <a:ext cx="186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candidat A</a:t>
            </a:r>
          </a:p>
          <a:p>
            <a:r>
              <a:rPr lang="fr-FR" dirty="0" smtClean="0"/>
              <a:t>(Après perturbation)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MVP3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Détection</a:t>
            </a:r>
            <a:r>
              <a:rPr lang="en-GB" dirty="0" smtClean="0"/>
              <a:t> des </a:t>
            </a:r>
            <a:r>
              <a:rPr lang="en-GB" dirty="0" err="1" smtClean="0"/>
              <a:t>fraudes</a:t>
            </a:r>
            <a:endParaRPr dirty="0"/>
          </a:p>
        </p:txBody>
      </p:sp>
      <p:sp>
        <p:nvSpPr>
          <p:cNvPr id="226" name="Google Shape;226;p4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227" name="Google Shape;227;p49"/>
          <p:cNvSpPr txBox="1">
            <a:spLocks noGrp="1"/>
          </p:cNvSpPr>
          <p:nvPr>
            <p:ph type="body" idx="1"/>
          </p:nvPr>
        </p:nvSpPr>
        <p:spPr>
          <a:xfrm>
            <a:off x="185750" y="879375"/>
            <a:ext cx="42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4275" rIns="68550" bIns="34275" anchor="ctr" anchorCtr="0">
            <a:noAutofit/>
          </a:bodyPr>
          <a:lstStyle/>
          <a:p>
            <a:pPr marL="203200" marR="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97E1"/>
              </a:buClr>
              <a:buSzPts val="1200"/>
              <a:buFont typeface="Arial"/>
              <a:buChar char="●"/>
            </a:pPr>
            <a:endParaRPr i="0" u="none" strike="noStrike" cap="none">
              <a:solidFill>
                <a:srgbClr val="3F3F3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 descr="doctolib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30" y="152400"/>
            <a:ext cx="2880175" cy="4838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2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311700" y="2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MVP4 </a:t>
            </a:r>
            <a:r>
              <a:rPr lang="mr-IN" dirty="0" smtClean="0"/>
              <a:t>–</a:t>
            </a:r>
            <a:r>
              <a:rPr lang="en-GB" dirty="0" smtClean="0"/>
              <a:t> Prediction du </a:t>
            </a:r>
            <a:r>
              <a:rPr lang="en-GB" dirty="0" err="1" smtClean="0"/>
              <a:t>niveau</a:t>
            </a:r>
            <a:r>
              <a:rPr lang="en-GB" dirty="0" smtClean="0"/>
              <a:t> des </a:t>
            </a:r>
            <a:r>
              <a:rPr lang="en-GB" dirty="0" err="1" smtClean="0"/>
              <a:t>candidats</a:t>
            </a:r>
            <a:endParaRPr dirty="0"/>
          </a:p>
        </p:txBody>
      </p:sp>
      <p:sp>
        <p:nvSpPr>
          <p:cNvPr id="226" name="Google Shape;226;p49"/>
          <p:cNvSpPr txBox="1">
            <a:spLocks noGrp="1"/>
          </p:cNvSpPr>
          <p:nvPr>
            <p:ph type="sldNum" idx="12"/>
          </p:nvPr>
        </p:nvSpPr>
        <p:spPr>
          <a:xfrm>
            <a:off x="8472450" y="4811697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227" name="Google Shape;227;p49"/>
          <p:cNvSpPr txBox="1">
            <a:spLocks noGrp="1"/>
          </p:cNvSpPr>
          <p:nvPr>
            <p:ph type="body" idx="1"/>
          </p:nvPr>
        </p:nvSpPr>
        <p:spPr>
          <a:xfrm>
            <a:off x="185750" y="879375"/>
            <a:ext cx="42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4275" rIns="68550" bIns="34275" anchor="ctr" anchorCtr="0">
            <a:noAutofit/>
          </a:bodyPr>
          <a:lstStyle/>
          <a:p>
            <a:pPr marL="203200" marR="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97E1"/>
              </a:buClr>
              <a:buSzPts val="1200"/>
              <a:buFont typeface="Arial"/>
              <a:buChar char="●"/>
            </a:pPr>
            <a:endParaRPr i="0" u="none" strike="noStrike" cap="none" dirty="0">
              <a:solidFill>
                <a:srgbClr val="3F3F3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 descr="doctolib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30" y="152400"/>
            <a:ext cx="2880175" cy="4838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6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to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cto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254</Words>
  <Application>Microsoft Macintosh PowerPoint</Application>
  <PresentationFormat>Présentation à l'écran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Montserrat</vt:lpstr>
      <vt:lpstr>Roboto</vt:lpstr>
      <vt:lpstr>Arial</vt:lpstr>
      <vt:lpstr>Docto Master</vt:lpstr>
      <vt:lpstr>Docto Master</vt:lpstr>
      <vt:lpstr>Soutenance Groupe 4 Evaluation des candidats à l’embauche</vt:lpstr>
      <vt:lpstr>Objectifs de la semaine</vt:lpstr>
      <vt:lpstr>Planning prévisionnel et effectif</vt:lpstr>
      <vt:lpstr>Présentation des codes exemples</vt:lpstr>
      <vt:lpstr>MVP1 – Premières informations sur le code</vt:lpstr>
      <vt:lpstr>MVP2 – Métriques plus complexes</vt:lpstr>
      <vt:lpstr>MVP2 – Duplication du code</vt:lpstr>
      <vt:lpstr>MVP3 – Détection des fraudes</vt:lpstr>
      <vt:lpstr>MVP4 – Prediction du niveau des candidats</vt:lpstr>
      <vt:lpstr>Démonstration 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Groupe 4 Evaluation des candidats à l’embauche</dc:title>
  <cp:lastModifiedBy>Utilisateur de Microsoft Office</cp:lastModifiedBy>
  <cp:revision>7</cp:revision>
  <dcterms:modified xsi:type="dcterms:W3CDTF">2018-11-22T09:11:39Z</dcterms:modified>
</cp:coreProperties>
</file>