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aleway ExtraBold"/>
      <p:bold r:id="rId48"/>
      <p:boldItalic r:id="rId49"/>
    </p:embeddedFont>
    <p:embeddedFont>
      <p:font typeface="Lato"/>
      <p:regular r:id="rId50"/>
      <p:bold r:id="rId51"/>
      <p:italic r:id="rId52"/>
      <p:boldItalic r:id="rId53"/>
    </p:embeddedFont>
    <p:embeddedFont>
      <p:font typeface="Titillium Web"/>
      <p:regular r:id="rId54"/>
      <p:bold r:id="rId55"/>
      <p:italic r:id="rId56"/>
      <p:boldItalic r:id="rId57"/>
    </p:embeddedFont>
    <p:embeddedFont>
      <p:font typeface="Raleway Light"/>
      <p:regular r:id="rId58"/>
      <p:bold r:id="rId59"/>
      <p:italic r:id="rId60"/>
      <p:boldItalic r:id="rId61"/>
    </p:embeddedFont>
    <p:embeddedFont>
      <p:font typeface="Helvetica Neue"/>
      <p:regular r:id="rId62"/>
      <p:bold r:id="rId63"/>
      <p:italic r:id="rId64"/>
      <p:boldItalic r:id="rId65"/>
    </p:embeddedFont>
    <p:embeddedFont>
      <p:font typeface="Helvetica Neue Ligh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C8B6F6-A8F2-4FF4-BBD7-F5A22939F705}">
  <a:tblStyle styleId="{D9C8B6F6-A8F2-4FF4-BBD7-F5A22939F7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lewayExtraBold-bold.fntdata"/><Relationship Id="rId47" Type="http://schemas.openxmlformats.org/officeDocument/2006/relationships/font" Target="fonts/Raleway-boldItalic.fntdata"/><Relationship Id="rId49" Type="http://schemas.openxmlformats.org/officeDocument/2006/relationships/font" Target="fonts/Raleway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font" Target="fonts/RalewayLight-boldItalic.fntdata"/><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schemas.openxmlformats.org/officeDocument/2006/relationships/font" Target="fonts/HelveticaNeueLight-regular.fnt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68" Type="http://schemas.openxmlformats.org/officeDocument/2006/relationships/font" Target="fonts/HelveticaNeueLight-italic.fntdata"/><Relationship Id="rId23" Type="http://schemas.openxmlformats.org/officeDocument/2006/relationships/slide" Target="slides/slide17.xml"/><Relationship Id="rId67" Type="http://schemas.openxmlformats.org/officeDocument/2006/relationships/font" Target="fonts/HelveticaNeueLight-bold.fntdata"/><Relationship Id="rId60" Type="http://schemas.openxmlformats.org/officeDocument/2006/relationships/font" Target="fonts/RalewayLight-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TitilliumWeb-bold.fntdata"/><Relationship Id="rId10" Type="http://schemas.openxmlformats.org/officeDocument/2006/relationships/slide" Target="slides/slide4.xml"/><Relationship Id="rId54" Type="http://schemas.openxmlformats.org/officeDocument/2006/relationships/font" Target="fonts/TitilliumWeb-regular.fntdata"/><Relationship Id="rId13" Type="http://schemas.openxmlformats.org/officeDocument/2006/relationships/slide" Target="slides/slide7.xml"/><Relationship Id="rId57" Type="http://schemas.openxmlformats.org/officeDocument/2006/relationships/font" Target="fonts/TitilliumWeb-boldItalic.fntdata"/><Relationship Id="rId12" Type="http://schemas.openxmlformats.org/officeDocument/2006/relationships/slide" Target="slides/slide6.xml"/><Relationship Id="rId56" Type="http://schemas.openxmlformats.org/officeDocument/2006/relationships/font" Target="fonts/TitilliumWeb-italic.fntdata"/><Relationship Id="rId15" Type="http://schemas.openxmlformats.org/officeDocument/2006/relationships/slide" Target="slides/slide9.xml"/><Relationship Id="rId59" Type="http://schemas.openxmlformats.org/officeDocument/2006/relationships/font" Target="fonts/RalewayLight-bold.fntdata"/><Relationship Id="rId14" Type="http://schemas.openxmlformats.org/officeDocument/2006/relationships/slide" Target="slides/slide8.xml"/><Relationship Id="rId58" Type="http://schemas.openxmlformats.org/officeDocument/2006/relationships/font" Target="fonts/Raleway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e29fa39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e29fa399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8cd5c922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8cd5c922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8cd5c922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8cd5c922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8cd5c922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8cd5c922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8cd5c922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8cd5c922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Aclarar que cada una será desarrollada más adelante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8cd5c922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8cd5c922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8cd5c922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8cd5c922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9924359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9924359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8cd5c922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8cd5c922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e353f76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be353f76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be353f76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be353f76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29fa399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ae29fa399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be353f76e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be353f76e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be353f76e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be353f76e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8cd5c92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8cd5c92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f90c141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f90c141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90c141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af90c141b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90c141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f90c141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f90c141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f90c141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f90c141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f90c141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f90c141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f90c141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f90c141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f90c141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e29fa399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ae29fa3992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f90c141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f90c141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be353f76e_1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be353f76e_1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be353f76e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be353f76e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be353f76e_1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be353f76e_1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216251b22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216251b22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be353f76e_1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ebe353f76e_1_7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be353f76e_1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be353f76e_1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let numero1 = parseInt(prompt('I….'));</a:t>
            </a:r>
            <a:endParaRPr b="1" sz="36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f91073b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af91073b3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e29fa399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e29fa399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29fa399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29fa399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e29fa399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e29fa39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e29fa399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e29fa399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8cd5c922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78cd5c9223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8cd5c922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8cd5c922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 name="Google Shape;12;p2"/>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_1_1">
    <p:spTree>
      <p:nvGrpSpPr>
        <p:cNvPr id="61" name="Shape 61"/>
        <p:cNvGrpSpPr/>
        <p:nvPr/>
      </p:nvGrpSpPr>
      <p:grpSpPr>
        <a:xfrm>
          <a:off x="0" y="0"/>
          <a:ext cx="0" cy="0"/>
          <a:chOff x="0" y="0"/>
          <a:chExt cx="0" cy="0"/>
        </a:xfrm>
      </p:grpSpPr>
      <p:sp>
        <p:nvSpPr>
          <p:cNvPr id="62" name="Google Shape;62;p11"/>
          <p:cNvSpPr/>
          <p:nvPr/>
        </p:nvSpPr>
        <p:spPr>
          <a:xfrm>
            <a:off x="0" y="0"/>
            <a:ext cx="2292000" cy="51435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2"/>
          <p:cNvSpPr txBox="1"/>
          <p:nvPr>
            <p:ph idx="1" type="body"/>
          </p:nvPr>
        </p:nvSpPr>
        <p:spPr>
          <a:xfrm>
            <a:off x="633300" y="4285675"/>
            <a:ext cx="80535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66" name="Google Shape;66;p12"/>
          <p:cNvSpPr/>
          <p:nvPr/>
        </p:nvSpPr>
        <p:spPr>
          <a:xfrm>
            <a:off x="579000" y="44679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3"/>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72"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75" name="Shape 75"/>
        <p:cNvGrpSpPr/>
        <p:nvPr/>
      </p:nvGrpSpPr>
      <p:grpSpPr>
        <a:xfrm>
          <a:off x="0" y="0"/>
          <a:ext cx="0" cy="0"/>
          <a:chOff x="0" y="0"/>
          <a:chExt cx="0" cy="0"/>
        </a:xfrm>
      </p:grpSpPr>
      <p:sp>
        <p:nvSpPr>
          <p:cNvPr id="76" name="Google Shape;76;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7" name="Google Shape;77;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3" name="Shape 83"/>
        <p:cNvGrpSpPr/>
        <p:nvPr/>
      </p:nvGrpSpPr>
      <p:grpSpPr>
        <a:xfrm>
          <a:off x="0" y="0"/>
          <a:ext cx="0" cy="0"/>
          <a:chOff x="0" y="0"/>
          <a:chExt cx="0" cy="0"/>
        </a:xfrm>
      </p:grpSpPr>
      <p:sp>
        <p:nvSpPr>
          <p:cNvPr id="84" name="Google Shape;84;p17"/>
          <p:cNvSpPr/>
          <p:nvPr/>
        </p:nvSpPr>
        <p:spPr>
          <a:xfrm>
            <a:off x="0" y="0"/>
            <a:ext cx="9144000" cy="37458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 name="Google Shape;86;p17"/>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7" name="Shape 87"/>
        <p:cNvGrpSpPr/>
        <p:nvPr/>
      </p:nvGrpSpPr>
      <p:grpSpPr>
        <a:xfrm>
          <a:off x="0" y="0"/>
          <a:ext cx="0" cy="0"/>
          <a:chOff x="0" y="0"/>
          <a:chExt cx="0" cy="0"/>
        </a:xfrm>
      </p:grpSpPr>
      <p:sp>
        <p:nvSpPr>
          <p:cNvPr id="88" name="Google Shape;88;p18"/>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 name="Google Shape;90;p18"/>
          <p:cNvSpPr txBox="1"/>
          <p:nvPr>
            <p:ph type="ctrTitle"/>
          </p:nvPr>
        </p:nvSpPr>
        <p:spPr>
          <a:xfrm>
            <a:off x="826350" y="1519225"/>
            <a:ext cx="46383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1" name="Google Shape;91;p18"/>
          <p:cNvSpPr txBox="1"/>
          <p:nvPr>
            <p:ph idx="1" type="subTitle"/>
          </p:nvPr>
        </p:nvSpPr>
        <p:spPr>
          <a:xfrm>
            <a:off x="826350" y="2763850"/>
            <a:ext cx="7632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sp>
        <p:nvSpPr>
          <p:cNvPr id="92" name="Google Shape;92;p1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3" name="Shape 93"/>
        <p:cNvGrpSpPr/>
        <p:nvPr/>
      </p:nvGrpSpPr>
      <p:grpSpPr>
        <a:xfrm>
          <a:off x="0" y="0"/>
          <a:ext cx="0" cy="0"/>
          <a:chOff x="0" y="0"/>
          <a:chExt cx="0" cy="0"/>
        </a:xfrm>
      </p:grpSpPr>
      <p:sp>
        <p:nvSpPr>
          <p:cNvPr id="94" name="Google Shape;94;p19"/>
          <p:cNvSpPr/>
          <p:nvPr/>
        </p:nvSpPr>
        <p:spPr>
          <a:xfrm>
            <a:off x="0" y="-9750"/>
            <a:ext cx="7726800" cy="51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1261050" y="1058150"/>
            <a:ext cx="5404500" cy="2744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rtl="0">
              <a:spcBef>
                <a:spcPts val="0"/>
              </a:spcBef>
              <a:spcAft>
                <a:spcPts val="0"/>
              </a:spcAft>
              <a:buClr>
                <a:srgbClr val="FFFFFF"/>
              </a:buClr>
              <a:buSzPts val="3000"/>
              <a:buChar char="▹"/>
              <a:defRPr i="1" sz="3000">
                <a:solidFill>
                  <a:srgbClr val="FFFFFF"/>
                </a:solidFill>
              </a:defRPr>
            </a:lvl9pPr>
          </a:lstStyle>
          <a:p/>
        </p:txBody>
      </p:sp>
      <p:sp>
        <p:nvSpPr>
          <p:cNvPr id="96" name="Google Shape;96;p19"/>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600">
                <a:solidFill>
                  <a:srgbClr val="FFFFFF"/>
                </a:solidFill>
              </a:rPr>
              <a:t>“</a:t>
            </a:r>
            <a:endParaRPr b="1" sz="9600">
              <a:solidFill>
                <a:srgbClr val="FFFFFF"/>
              </a:solidFill>
            </a:endParaRPr>
          </a:p>
        </p:txBody>
      </p:sp>
      <p:sp>
        <p:nvSpPr>
          <p:cNvPr id="97" name="Google Shape;97;p1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8" name="Shape 98"/>
        <p:cNvGrpSpPr/>
        <p:nvPr/>
      </p:nvGrpSpPr>
      <p:grpSpPr>
        <a:xfrm>
          <a:off x="0" y="0"/>
          <a:ext cx="0" cy="0"/>
          <a:chOff x="0" y="0"/>
          <a:chExt cx="0" cy="0"/>
        </a:xfrm>
      </p:grpSpPr>
      <p:sp>
        <p:nvSpPr>
          <p:cNvPr id="99" name="Google Shape;99;p20"/>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0" name="Google Shape;100;p20"/>
          <p:cNvSpPr txBox="1"/>
          <p:nvPr>
            <p:ph idx="1" type="body"/>
          </p:nvPr>
        </p:nvSpPr>
        <p:spPr>
          <a:xfrm>
            <a:off x="844425" y="1586325"/>
            <a:ext cx="5971500" cy="3148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1" name="Google Shape;101;p20"/>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4" name="Shape 104"/>
        <p:cNvGrpSpPr/>
        <p:nvPr/>
      </p:nvGrpSpPr>
      <p:grpSpPr>
        <a:xfrm>
          <a:off x="0" y="0"/>
          <a:ext cx="0" cy="0"/>
          <a:chOff x="0" y="0"/>
          <a:chExt cx="0" cy="0"/>
        </a:xfrm>
      </p:grpSpPr>
      <p:sp>
        <p:nvSpPr>
          <p:cNvPr id="105" name="Google Shape;105;p21"/>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6" name="Google Shape;106;p21"/>
          <p:cNvSpPr txBox="1"/>
          <p:nvPr>
            <p:ph idx="1" type="body"/>
          </p:nvPr>
        </p:nvSpPr>
        <p:spPr>
          <a:xfrm>
            <a:off x="844425" y="1584700"/>
            <a:ext cx="3267300" cy="3219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7" name="Google Shape;107;p21"/>
          <p:cNvSpPr txBox="1"/>
          <p:nvPr>
            <p:ph idx="2" type="body"/>
          </p:nvPr>
        </p:nvSpPr>
        <p:spPr>
          <a:xfrm>
            <a:off x="4308498" y="1584700"/>
            <a:ext cx="3267300" cy="3219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8" name="Google Shape;108;p21"/>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 name="Google Shape;16;p3"/>
          <p:cNvSpPr txBox="1"/>
          <p:nvPr>
            <p:ph type="ctrTitle"/>
          </p:nvPr>
        </p:nvSpPr>
        <p:spPr>
          <a:xfrm>
            <a:off x="826350" y="1519225"/>
            <a:ext cx="46383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17" name="Google Shape;17;p3"/>
          <p:cNvSpPr txBox="1"/>
          <p:nvPr>
            <p:ph idx="1" type="subTitle"/>
          </p:nvPr>
        </p:nvSpPr>
        <p:spPr>
          <a:xfrm>
            <a:off x="826350" y="2763850"/>
            <a:ext cx="7632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sp>
        <p:nvSpPr>
          <p:cNvPr id="18" name="Google Shape;18;p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1" name="Shape 111"/>
        <p:cNvGrpSpPr/>
        <p:nvPr/>
      </p:nvGrpSpPr>
      <p:grpSpPr>
        <a:xfrm>
          <a:off x="0" y="0"/>
          <a:ext cx="0" cy="0"/>
          <a:chOff x="0" y="0"/>
          <a:chExt cx="0" cy="0"/>
        </a:xfrm>
      </p:grpSpPr>
      <p:sp>
        <p:nvSpPr>
          <p:cNvPr id="112" name="Google Shape;112;p22"/>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13" name="Google Shape;113;p22"/>
          <p:cNvSpPr txBox="1"/>
          <p:nvPr>
            <p:ph idx="1" type="body"/>
          </p:nvPr>
        </p:nvSpPr>
        <p:spPr>
          <a:xfrm>
            <a:off x="844425"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4" name="Google Shape;114;p22"/>
          <p:cNvSpPr txBox="1"/>
          <p:nvPr>
            <p:ph idx="2" type="body"/>
          </p:nvPr>
        </p:nvSpPr>
        <p:spPr>
          <a:xfrm>
            <a:off x="321728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5" name="Google Shape;115;p22"/>
          <p:cNvSpPr txBox="1"/>
          <p:nvPr>
            <p:ph idx="3" type="body"/>
          </p:nvPr>
        </p:nvSpPr>
        <p:spPr>
          <a:xfrm>
            <a:off x="559014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6" name="Google Shape;116;p22"/>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3"/>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1" name="Google Shape;121;p23"/>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_ONLY_1">
    <p:spTree>
      <p:nvGrpSpPr>
        <p:cNvPr id="124" name="Shape 124"/>
        <p:cNvGrpSpPr/>
        <p:nvPr/>
      </p:nvGrpSpPr>
      <p:grpSpPr>
        <a:xfrm>
          <a:off x="0" y="0"/>
          <a:ext cx="0" cy="0"/>
          <a:chOff x="0" y="0"/>
          <a:chExt cx="0" cy="0"/>
        </a:xfrm>
      </p:grpSpPr>
      <p:sp>
        <p:nvSpPr>
          <p:cNvPr id="125" name="Google Shape;125;p24"/>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127" name="Google Shape;127;p24"/>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2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_ONLY_1_1">
    <p:spTree>
      <p:nvGrpSpPr>
        <p:cNvPr id="129" name="Shape 129"/>
        <p:cNvGrpSpPr/>
        <p:nvPr/>
      </p:nvGrpSpPr>
      <p:grpSpPr>
        <a:xfrm>
          <a:off x="0" y="0"/>
          <a:ext cx="0" cy="0"/>
          <a:chOff x="0" y="0"/>
          <a:chExt cx="0" cy="0"/>
        </a:xfrm>
      </p:grpSpPr>
      <p:sp>
        <p:nvSpPr>
          <p:cNvPr id="130" name="Google Shape;130;p25"/>
          <p:cNvSpPr/>
          <p:nvPr/>
        </p:nvSpPr>
        <p:spPr>
          <a:xfrm>
            <a:off x="0" y="0"/>
            <a:ext cx="457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132" name="Google Shape;132;p25"/>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3" name="Google Shape;133;p25"/>
          <p:cNvSpPr/>
          <p:nvPr/>
        </p:nvSpPr>
        <p:spPr>
          <a:xfrm>
            <a:off x="9089700" y="0"/>
            <a:ext cx="54300" cy="5143500"/>
          </a:xfrm>
          <a:prstGeom prst="rect">
            <a:avLst/>
          </a:prstGeom>
          <a:solidFill>
            <a:srgbClr val="FF0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_1_1">
    <p:spTree>
      <p:nvGrpSpPr>
        <p:cNvPr id="135" name="Shape 135"/>
        <p:cNvGrpSpPr/>
        <p:nvPr/>
      </p:nvGrpSpPr>
      <p:grpSpPr>
        <a:xfrm>
          <a:off x="0" y="0"/>
          <a:ext cx="0" cy="0"/>
          <a:chOff x="0" y="0"/>
          <a:chExt cx="0" cy="0"/>
        </a:xfrm>
      </p:grpSpPr>
      <p:sp>
        <p:nvSpPr>
          <p:cNvPr id="136" name="Google Shape;136;p26"/>
          <p:cNvSpPr/>
          <p:nvPr/>
        </p:nvSpPr>
        <p:spPr>
          <a:xfrm>
            <a:off x="0" y="0"/>
            <a:ext cx="2292000" cy="51435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27"/>
          <p:cNvSpPr txBox="1"/>
          <p:nvPr>
            <p:ph idx="1" type="body"/>
          </p:nvPr>
        </p:nvSpPr>
        <p:spPr>
          <a:xfrm>
            <a:off x="633300" y="4285675"/>
            <a:ext cx="8053500" cy="5196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SzPts val="1400"/>
              <a:buNone/>
              <a:defRPr sz="1400"/>
            </a:lvl1pPr>
          </a:lstStyle>
          <a:p/>
        </p:txBody>
      </p:sp>
      <p:sp>
        <p:nvSpPr>
          <p:cNvPr id="140" name="Google Shape;140;p27"/>
          <p:cNvSpPr/>
          <p:nvPr/>
        </p:nvSpPr>
        <p:spPr>
          <a:xfrm>
            <a:off x="579000" y="44679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28"/>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146" name="Shape 146"/>
        <p:cNvGrpSpPr/>
        <p:nvPr/>
      </p:nvGrpSpPr>
      <p:grpSpPr>
        <a:xfrm>
          <a:off x="0" y="0"/>
          <a:ext cx="0" cy="0"/>
          <a:chOff x="0" y="0"/>
          <a:chExt cx="0" cy="0"/>
        </a:xfrm>
      </p:grpSpPr>
      <p:sp>
        <p:nvSpPr>
          <p:cNvPr id="147" name="Google Shape;147;p29"/>
          <p:cNvSpPr/>
          <p:nvPr/>
        </p:nvSpPr>
        <p:spPr>
          <a:xfrm>
            <a:off x="0" y="0"/>
            <a:ext cx="9144000" cy="259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49" name="Shape 149"/>
        <p:cNvGrpSpPr/>
        <p:nvPr/>
      </p:nvGrpSpPr>
      <p:grpSpPr>
        <a:xfrm>
          <a:off x="0" y="0"/>
          <a:ext cx="0" cy="0"/>
          <a:chOff x="0" y="0"/>
          <a:chExt cx="0" cy="0"/>
        </a:xfrm>
      </p:grpSpPr>
      <p:sp>
        <p:nvSpPr>
          <p:cNvPr id="150" name="Google Shape;15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9750"/>
            <a:ext cx="7726800" cy="51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261050" y="1058150"/>
            <a:ext cx="5404500" cy="2744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22" name="Google Shape;22;p4"/>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600">
                <a:solidFill>
                  <a:srgbClr val="FFFFFF"/>
                </a:solidFill>
              </a:rPr>
              <a:t>“</a:t>
            </a:r>
            <a:endParaRPr b="1" sz="9600">
              <a:solidFill>
                <a:srgbClr val="FFFFFF"/>
              </a:solidFill>
            </a:endParaRPr>
          </a:p>
        </p:txBody>
      </p:sp>
      <p:sp>
        <p:nvSpPr>
          <p:cNvPr id="23" name="Google Shape;23;p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5"/>
          <p:cNvSpPr txBox="1"/>
          <p:nvPr>
            <p:ph idx="1" type="body"/>
          </p:nvPr>
        </p:nvSpPr>
        <p:spPr>
          <a:xfrm>
            <a:off x="844425" y="1586325"/>
            <a:ext cx="5971500" cy="31485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5"/>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2" name="Google Shape;32;p6"/>
          <p:cNvSpPr txBox="1"/>
          <p:nvPr>
            <p:ph idx="1" type="body"/>
          </p:nvPr>
        </p:nvSpPr>
        <p:spPr>
          <a:xfrm>
            <a:off x="844425"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3" name="Google Shape;33;p6"/>
          <p:cNvSpPr txBox="1"/>
          <p:nvPr>
            <p:ph idx="2" type="body"/>
          </p:nvPr>
        </p:nvSpPr>
        <p:spPr>
          <a:xfrm>
            <a:off x="4308498"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6"/>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 name="Google Shape;39;p7"/>
          <p:cNvSpPr txBox="1"/>
          <p:nvPr>
            <p:ph idx="1" type="body"/>
          </p:nvPr>
        </p:nvSpPr>
        <p:spPr>
          <a:xfrm>
            <a:off x="844425"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 name="Google Shape;40;p7"/>
          <p:cNvSpPr txBox="1"/>
          <p:nvPr>
            <p:ph idx="2" type="body"/>
          </p:nvPr>
        </p:nvSpPr>
        <p:spPr>
          <a:xfrm>
            <a:off x="321728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7"/>
          <p:cNvSpPr txBox="1"/>
          <p:nvPr>
            <p:ph idx="3" type="body"/>
          </p:nvPr>
        </p:nvSpPr>
        <p:spPr>
          <a:xfrm>
            <a:off x="559014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 name="Google Shape;42;p7"/>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8"/>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_ONLY_1">
    <p:spTree>
      <p:nvGrpSpPr>
        <p:cNvPr id="50" name="Shape 50"/>
        <p:cNvGrpSpPr/>
        <p:nvPr/>
      </p:nvGrpSpPr>
      <p:grpSpPr>
        <a:xfrm>
          <a:off x="0" y="0"/>
          <a:ext cx="0" cy="0"/>
          <a:chOff x="0" y="0"/>
          <a:chExt cx="0" cy="0"/>
        </a:xfrm>
      </p:grpSpPr>
      <p:sp>
        <p:nvSpPr>
          <p:cNvPr id="51" name="Google Shape;51;p9"/>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3" name="Google Shape;53;p9"/>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 name="Google Shape;54;p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_ONLY_1_1">
    <p:spTree>
      <p:nvGrpSpPr>
        <p:cNvPr id="55" name="Shape 55"/>
        <p:cNvGrpSpPr/>
        <p:nvPr/>
      </p:nvGrpSpPr>
      <p:grpSpPr>
        <a:xfrm>
          <a:off x="0" y="0"/>
          <a:ext cx="0" cy="0"/>
          <a:chOff x="0" y="0"/>
          <a:chExt cx="0" cy="0"/>
        </a:xfrm>
      </p:grpSpPr>
      <p:sp>
        <p:nvSpPr>
          <p:cNvPr id="56" name="Google Shape;56;p10"/>
          <p:cNvSpPr/>
          <p:nvPr/>
        </p:nvSpPr>
        <p:spPr>
          <a:xfrm>
            <a:off x="0" y="0"/>
            <a:ext cx="457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8" name="Google Shape;58;p10"/>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10"/>
          <p:cNvSpPr/>
          <p:nvPr/>
        </p:nvSpPr>
        <p:spPr>
          <a:xfrm>
            <a:off x="9089700" y="0"/>
            <a:ext cx="54300" cy="5143500"/>
          </a:xfrm>
          <a:prstGeom prst="rect">
            <a:avLst/>
          </a:prstGeom>
          <a:solidFill>
            <a:srgbClr val="FF0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indent="-342900" lvl="1" marL="9144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indent="-342900" lvl="2" marL="13716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indent="-342900" lvl="3" marL="1828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indent="-342900" lvl="4" marL="22860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indent="-342900" lvl="5" marL="27432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indent="-342900" lvl="6" marL="32004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indent="-342900" lvl="7" marL="36576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indent="-342900" lvl="8" marL="4114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200">
                <a:solidFill>
                  <a:schemeClr val="accent1"/>
                </a:solidFill>
                <a:latin typeface="Titillium Web"/>
                <a:ea typeface="Titillium Web"/>
                <a:cs typeface="Titillium Web"/>
                <a:sym typeface="Titillium Web"/>
              </a:defRPr>
            </a:lvl1pPr>
            <a:lvl2pPr lvl="1" algn="r">
              <a:buNone/>
              <a:defRPr b="1" sz="1200">
                <a:solidFill>
                  <a:schemeClr val="accent1"/>
                </a:solidFill>
                <a:latin typeface="Titillium Web"/>
                <a:ea typeface="Titillium Web"/>
                <a:cs typeface="Titillium Web"/>
                <a:sym typeface="Titillium Web"/>
              </a:defRPr>
            </a:lvl2pPr>
            <a:lvl3pPr lvl="2" algn="r">
              <a:buNone/>
              <a:defRPr b="1" sz="1200">
                <a:solidFill>
                  <a:schemeClr val="accent1"/>
                </a:solidFill>
                <a:latin typeface="Titillium Web"/>
                <a:ea typeface="Titillium Web"/>
                <a:cs typeface="Titillium Web"/>
                <a:sym typeface="Titillium Web"/>
              </a:defRPr>
            </a:lvl3pPr>
            <a:lvl4pPr lvl="3" algn="r">
              <a:buNone/>
              <a:defRPr b="1" sz="1200">
                <a:solidFill>
                  <a:schemeClr val="accent1"/>
                </a:solidFill>
                <a:latin typeface="Titillium Web"/>
                <a:ea typeface="Titillium Web"/>
                <a:cs typeface="Titillium Web"/>
                <a:sym typeface="Titillium Web"/>
              </a:defRPr>
            </a:lvl4pPr>
            <a:lvl5pPr lvl="4" algn="r">
              <a:buNone/>
              <a:defRPr b="1" sz="1200">
                <a:solidFill>
                  <a:schemeClr val="accent1"/>
                </a:solidFill>
                <a:latin typeface="Titillium Web"/>
                <a:ea typeface="Titillium Web"/>
                <a:cs typeface="Titillium Web"/>
                <a:sym typeface="Titillium Web"/>
              </a:defRPr>
            </a:lvl5pPr>
            <a:lvl6pPr lvl="5" algn="r">
              <a:buNone/>
              <a:defRPr b="1" sz="1200">
                <a:solidFill>
                  <a:schemeClr val="accent1"/>
                </a:solidFill>
                <a:latin typeface="Titillium Web"/>
                <a:ea typeface="Titillium Web"/>
                <a:cs typeface="Titillium Web"/>
                <a:sym typeface="Titillium Web"/>
              </a:defRPr>
            </a:lvl6pPr>
            <a:lvl7pPr lvl="6" algn="r">
              <a:buNone/>
              <a:defRPr b="1" sz="1200">
                <a:solidFill>
                  <a:schemeClr val="accent1"/>
                </a:solidFill>
                <a:latin typeface="Titillium Web"/>
                <a:ea typeface="Titillium Web"/>
                <a:cs typeface="Titillium Web"/>
                <a:sym typeface="Titillium Web"/>
              </a:defRPr>
            </a:lvl7pPr>
            <a:lvl8pPr lvl="7" algn="r">
              <a:buNone/>
              <a:defRPr b="1" sz="1200">
                <a:solidFill>
                  <a:schemeClr val="accent1"/>
                </a:solidFill>
                <a:latin typeface="Titillium Web"/>
                <a:ea typeface="Titillium Web"/>
                <a:cs typeface="Titillium Web"/>
                <a:sym typeface="Titillium Web"/>
              </a:defRPr>
            </a:lvl8pPr>
            <a:lvl9pPr lvl="8" algn="r">
              <a:buNone/>
              <a:defRPr b="1" sz="1200">
                <a:solidFill>
                  <a:schemeClr val="accen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2pPr>
            <a:lvl3pPr lvl="2"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3pPr>
            <a:lvl4pPr lvl="3"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4pPr>
            <a:lvl5pPr lvl="4"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5pPr>
            <a:lvl6pPr lvl="5"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6pPr>
            <a:lvl7pPr lvl="6"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7pPr>
            <a:lvl8pPr lvl="7"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8pPr>
            <a:lvl9pPr lvl="8"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9pPr>
          </a:lstStyle>
          <a:p/>
        </p:txBody>
      </p:sp>
      <p:sp>
        <p:nvSpPr>
          <p:cNvPr id="81" name="Google Shape;81;p16"/>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indent="-342900" lvl="1" marL="914400" rtl="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indent="-342900" lvl="2" marL="1371600" rtl="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indent="-342900" lvl="3" marL="18288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indent="-342900" lvl="4" marL="22860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indent="-342900" lvl="5" marL="27432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indent="-342900" lvl="6" marL="32004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indent="-342900" lvl="7" marL="36576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indent="-342900" lvl="8" marL="41148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p:txBody>
      </p:sp>
      <p:sp>
        <p:nvSpPr>
          <p:cNvPr id="82" name="Google Shape;82;p16"/>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200">
                <a:solidFill>
                  <a:schemeClr val="accent1"/>
                </a:solidFill>
                <a:latin typeface="Titillium Web"/>
                <a:ea typeface="Titillium Web"/>
                <a:cs typeface="Titillium Web"/>
                <a:sym typeface="Titillium Web"/>
              </a:defRPr>
            </a:lvl1pPr>
            <a:lvl2pPr lvl="1" rtl="0" algn="r">
              <a:buNone/>
              <a:defRPr b="1" sz="1200">
                <a:solidFill>
                  <a:schemeClr val="accent1"/>
                </a:solidFill>
                <a:latin typeface="Titillium Web"/>
                <a:ea typeface="Titillium Web"/>
                <a:cs typeface="Titillium Web"/>
                <a:sym typeface="Titillium Web"/>
              </a:defRPr>
            </a:lvl2pPr>
            <a:lvl3pPr lvl="2" rtl="0" algn="r">
              <a:buNone/>
              <a:defRPr b="1" sz="1200">
                <a:solidFill>
                  <a:schemeClr val="accent1"/>
                </a:solidFill>
                <a:latin typeface="Titillium Web"/>
                <a:ea typeface="Titillium Web"/>
                <a:cs typeface="Titillium Web"/>
                <a:sym typeface="Titillium Web"/>
              </a:defRPr>
            </a:lvl3pPr>
            <a:lvl4pPr lvl="3" rtl="0" algn="r">
              <a:buNone/>
              <a:defRPr b="1" sz="1200">
                <a:solidFill>
                  <a:schemeClr val="accent1"/>
                </a:solidFill>
                <a:latin typeface="Titillium Web"/>
                <a:ea typeface="Titillium Web"/>
                <a:cs typeface="Titillium Web"/>
                <a:sym typeface="Titillium Web"/>
              </a:defRPr>
            </a:lvl4pPr>
            <a:lvl5pPr lvl="4" rtl="0" algn="r">
              <a:buNone/>
              <a:defRPr b="1" sz="1200">
                <a:solidFill>
                  <a:schemeClr val="accent1"/>
                </a:solidFill>
                <a:latin typeface="Titillium Web"/>
                <a:ea typeface="Titillium Web"/>
                <a:cs typeface="Titillium Web"/>
                <a:sym typeface="Titillium Web"/>
              </a:defRPr>
            </a:lvl5pPr>
            <a:lvl6pPr lvl="5" rtl="0" algn="r">
              <a:buNone/>
              <a:defRPr b="1" sz="1200">
                <a:solidFill>
                  <a:schemeClr val="accent1"/>
                </a:solidFill>
                <a:latin typeface="Titillium Web"/>
                <a:ea typeface="Titillium Web"/>
                <a:cs typeface="Titillium Web"/>
                <a:sym typeface="Titillium Web"/>
              </a:defRPr>
            </a:lvl6pPr>
            <a:lvl7pPr lvl="6" rtl="0" algn="r">
              <a:buNone/>
              <a:defRPr b="1" sz="1200">
                <a:solidFill>
                  <a:schemeClr val="accent1"/>
                </a:solidFill>
                <a:latin typeface="Titillium Web"/>
                <a:ea typeface="Titillium Web"/>
                <a:cs typeface="Titillium Web"/>
                <a:sym typeface="Titillium Web"/>
              </a:defRPr>
            </a:lvl7pPr>
            <a:lvl8pPr lvl="7" rtl="0" algn="r">
              <a:buNone/>
              <a:defRPr b="1" sz="1200">
                <a:solidFill>
                  <a:schemeClr val="accent1"/>
                </a:solidFill>
                <a:latin typeface="Titillium Web"/>
                <a:ea typeface="Titillium Web"/>
                <a:cs typeface="Titillium Web"/>
                <a:sym typeface="Titillium Web"/>
              </a:defRPr>
            </a:lvl8pPr>
            <a:lvl9pPr lvl="8" rtl="0" algn="r">
              <a:buNone/>
              <a:defRPr b="1" sz="1200">
                <a:solidFill>
                  <a:schemeClr val="accen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1" sz="2400" u="none" cap="none" strike="noStrike">
              <a:solidFill>
                <a:srgbClr val="121212"/>
              </a:solidFill>
              <a:latin typeface="Raleway"/>
              <a:ea typeface="Raleway"/>
              <a:cs typeface="Raleway"/>
              <a:sym typeface="Raleway"/>
            </a:endParaRPr>
          </a:p>
        </p:txBody>
      </p:sp>
      <p:sp>
        <p:nvSpPr>
          <p:cNvPr id="158" name="Google Shape;158;p3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59" name="Google Shape;159;p31"/>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200">
                <a:latin typeface="Raleway"/>
                <a:ea typeface="Raleway"/>
                <a:cs typeface="Raleway"/>
                <a:sym typeface="Raleway"/>
              </a:rPr>
              <a:t>Clase 10: Javascript</a:t>
            </a:r>
            <a:endParaRPr sz="2200">
              <a:latin typeface="Raleway"/>
              <a:ea typeface="Raleway"/>
              <a:cs typeface="Raleway"/>
              <a:sym typeface="Raleway"/>
            </a:endParaRPr>
          </a:p>
          <a:p>
            <a:pPr indent="0" lvl="0" marL="0" rtl="0" algn="l">
              <a:spcBef>
                <a:spcPts val="0"/>
              </a:spcBef>
              <a:spcAft>
                <a:spcPts val="0"/>
              </a:spcAft>
              <a:buNone/>
            </a:pPr>
            <a:r>
              <a:rPr lang="en-GB" sz="2200">
                <a:latin typeface="Raleway"/>
                <a:ea typeface="Raleway"/>
                <a:cs typeface="Raleway"/>
                <a:sym typeface="Raleway"/>
              </a:rPr>
              <a:t>C</a:t>
            </a:r>
            <a:r>
              <a:rPr lang="en-GB" sz="2200">
                <a:latin typeface="Raleway"/>
                <a:ea typeface="Raleway"/>
                <a:cs typeface="Raleway"/>
                <a:sym typeface="Raleway"/>
              </a:rPr>
              <a:t>onceptos generales, sintaxis y variables</a:t>
            </a:r>
            <a:endParaRPr sz="22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p40"/>
          <p:cNvSpPr txBox="1"/>
          <p:nvPr/>
        </p:nvSpPr>
        <p:spPr>
          <a:xfrm>
            <a:off x="1461600" y="1659250"/>
            <a:ext cx="6464400" cy="11217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a:highlight>
                  <a:srgbClr val="E0FF00"/>
                </a:highlight>
                <a:latin typeface="Helvetica Neue Light"/>
                <a:ea typeface="Helvetica Neue Light"/>
                <a:cs typeface="Helvetica Neue Light"/>
                <a:sym typeface="Helvetica Neue Light"/>
              </a:rPr>
              <a:t>Dentro de un archivo html, entre medio de las etiquetas </a:t>
            </a:r>
            <a:r>
              <a:rPr b="1" lang="en-GB">
                <a:highlight>
                  <a:srgbClr val="E0FF00"/>
                </a:highlight>
                <a:latin typeface="Helvetica Neue"/>
                <a:ea typeface="Helvetica Neue"/>
                <a:cs typeface="Helvetica Neue"/>
                <a:sym typeface="Helvetica Neue"/>
              </a:rPr>
              <a:t>&lt;script&gt;</a:t>
            </a:r>
            <a:br>
              <a:rPr lang="en-GB">
                <a:latin typeface="Helvetica Neue Light"/>
                <a:ea typeface="Helvetica Neue Light"/>
                <a:cs typeface="Helvetica Neue Light"/>
                <a:sym typeface="Helvetica Neue Light"/>
              </a:rPr>
            </a:br>
            <a:r>
              <a:rPr lang="en-GB">
                <a:latin typeface="Helvetica Neue Light"/>
                <a:ea typeface="Helvetica Neue Light"/>
                <a:cs typeface="Helvetica Neue Light"/>
                <a:sym typeface="Helvetica Neue Light"/>
              </a:rPr>
              <a:t>Ejemplo:</a:t>
            </a:r>
            <a:r>
              <a:rPr lang="en-GB" sz="2000">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p:txBody>
      </p:sp>
      <p:sp>
        <p:nvSpPr>
          <p:cNvPr id="214" name="Google Shape;214;p40"/>
          <p:cNvSpPr txBox="1"/>
          <p:nvPr/>
        </p:nvSpPr>
        <p:spPr>
          <a:xfrm>
            <a:off x="1461600" y="44985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¿Cómo escribir código js?</a:t>
            </a:r>
            <a:endParaRPr b="1" sz="2400">
              <a:latin typeface="Raleway"/>
              <a:ea typeface="Raleway"/>
              <a:cs typeface="Raleway"/>
              <a:sym typeface="Raleway"/>
            </a:endParaRPr>
          </a:p>
        </p:txBody>
      </p:sp>
      <p:sp>
        <p:nvSpPr>
          <p:cNvPr id="215" name="Google Shape;215;p40"/>
          <p:cNvSpPr txBox="1"/>
          <p:nvPr/>
        </p:nvSpPr>
        <p:spPr>
          <a:xfrm>
            <a:off x="1461600" y="275255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 Aquí se escribe el código JS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9" name="Shape 219"/>
        <p:cNvGrpSpPr/>
        <p:nvPr/>
      </p:nvGrpSpPr>
      <p:grpSpPr>
        <a:xfrm>
          <a:off x="0" y="0"/>
          <a:ext cx="0" cy="0"/>
          <a:chOff x="0" y="0"/>
          <a:chExt cx="0" cy="0"/>
        </a:xfrm>
      </p:grpSpPr>
      <p:sp>
        <p:nvSpPr>
          <p:cNvPr id="220" name="Google Shape;220;p41"/>
          <p:cNvSpPr txBox="1"/>
          <p:nvPr/>
        </p:nvSpPr>
        <p:spPr>
          <a:xfrm>
            <a:off x="1850850" y="2118975"/>
            <a:ext cx="6220800" cy="16746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CEFAB"/>
              </a:buClr>
              <a:buSzPts val="1400"/>
              <a:buFont typeface="Didact Gothic"/>
              <a:buChar char="●"/>
            </a:pPr>
            <a:r>
              <a:rPr lang="en-GB">
                <a:highlight>
                  <a:srgbClr val="E0FF00"/>
                </a:highlight>
                <a:latin typeface="Raleway Light"/>
                <a:ea typeface="Raleway Light"/>
                <a:cs typeface="Raleway Light"/>
                <a:sym typeface="Raleway Light"/>
              </a:rPr>
              <a:t>En un archivo individual con </a:t>
            </a:r>
            <a:r>
              <a:rPr b="1" lang="en-GB">
                <a:highlight>
                  <a:srgbClr val="E0FF00"/>
                </a:highlight>
                <a:latin typeface="Raleway"/>
                <a:ea typeface="Raleway"/>
                <a:cs typeface="Raleway"/>
                <a:sym typeface="Raleway"/>
              </a:rPr>
              <a:t>extensión .js</a:t>
            </a:r>
            <a:br>
              <a:rPr lang="en-GB">
                <a:latin typeface="Raleway Light"/>
                <a:ea typeface="Raleway Light"/>
                <a:cs typeface="Raleway Light"/>
                <a:sym typeface="Raleway Light"/>
              </a:rPr>
            </a:br>
            <a:r>
              <a:rPr lang="en-GB">
                <a:latin typeface="Raleway Light"/>
                <a:ea typeface="Raleway Light"/>
                <a:cs typeface="Raleway Light"/>
                <a:sym typeface="Raleway Light"/>
              </a:rPr>
              <a:t>Ejemplo: mi-archivo.js</a:t>
            </a:r>
            <a:br>
              <a:rPr lang="en-GB">
                <a:latin typeface="Raleway Light"/>
                <a:ea typeface="Raleway Light"/>
                <a:cs typeface="Raleway Light"/>
                <a:sym typeface="Raleway Light"/>
              </a:rPr>
            </a:br>
            <a:endParaRPr>
              <a:latin typeface="Raleway Light"/>
              <a:ea typeface="Raleway Light"/>
              <a:cs typeface="Raleway Light"/>
              <a:sym typeface="Raleway Light"/>
            </a:endParaRPr>
          </a:p>
          <a:p>
            <a:pPr indent="0" lvl="0" marL="457200" rtl="0" algn="l">
              <a:lnSpc>
                <a:spcPct val="115000"/>
              </a:lnSpc>
              <a:spcBef>
                <a:spcPts val="0"/>
              </a:spcBef>
              <a:spcAft>
                <a:spcPts val="0"/>
              </a:spcAft>
              <a:buNone/>
            </a:pPr>
            <a:r>
              <a:rPr i="1" lang="en-GB">
                <a:latin typeface="Raleway Light"/>
                <a:ea typeface="Raleway Light"/>
                <a:cs typeface="Raleway Light"/>
                <a:sym typeface="Raleway Light"/>
              </a:rPr>
              <a:t>Recuerda no utilizar espacios ni mayúsculas en los nombres de archivo. </a:t>
            </a:r>
            <a:endParaRPr i="1">
              <a:latin typeface="Raleway Light"/>
              <a:ea typeface="Raleway Light"/>
              <a:cs typeface="Raleway Light"/>
              <a:sym typeface="Raleway Light"/>
            </a:endParaRPr>
          </a:p>
          <a:p>
            <a:pPr indent="0" lvl="0" marL="0" rtl="0" algn="ctr">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sp>
        <p:nvSpPr>
          <p:cNvPr id="221" name="Google Shape;221;p41"/>
          <p:cNvSpPr txBox="1"/>
          <p:nvPr/>
        </p:nvSpPr>
        <p:spPr>
          <a:xfrm>
            <a:off x="1419650" y="47200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Raleway"/>
                <a:ea typeface="Raleway"/>
                <a:cs typeface="Raleway"/>
                <a:sym typeface="Raleway"/>
              </a:rPr>
              <a:t>¿Cómo escribir código js?</a:t>
            </a:r>
            <a:endParaRPr b="1" sz="2200">
              <a:latin typeface="Raleway"/>
              <a:ea typeface="Raleway"/>
              <a:cs typeface="Raleway"/>
              <a:sym typeface="Raleway"/>
            </a:endParaRPr>
          </a:p>
        </p:txBody>
      </p:sp>
      <p:sp>
        <p:nvSpPr>
          <p:cNvPr id="222" name="Google Shape;222;p41"/>
          <p:cNvSpPr txBox="1"/>
          <p:nvPr/>
        </p:nvSpPr>
        <p:spPr>
          <a:xfrm>
            <a:off x="1793650" y="3714775"/>
            <a:ext cx="6501900" cy="4524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 </a:t>
            </a:r>
            <a:r>
              <a:rPr i="1" lang="en-GB" sz="1600">
                <a:solidFill>
                  <a:srgbClr val="50FA7B"/>
                </a:solidFill>
                <a:latin typeface="Consolas"/>
                <a:ea typeface="Consolas"/>
                <a:cs typeface="Consolas"/>
                <a:sym typeface="Consolas"/>
              </a:rPr>
              <a:t>src</a:t>
            </a:r>
            <a:r>
              <a:rPr lang="en-GB" sz="1600">
                <a:solidFill>
                  <a:srgbClr val="FF79C6"/>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js/main.js</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&gt;&lt;/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6" name="Shape 226"/>
        <p:cNvGrpSpPr/>
        <p:nvPr/>
      </p:nvGrpSpPr>
      <p:grpSpPr>
        <a:xfrm>
          <a:off x="0" y="0"/>
          <a:ext cx="0" cy="0"/>
          <a:chOff x="0" y="0"/>
          <a:chExt cx="0" cy="0"/>
        </a:xfrm>
      </p:grpSpPr>
      <p:sp>
        <p:nvSpPr>
          <p:cNvPr id="227" name="Google Shape;227;p42"/>
          <p:cNvSpPr txBox="1"/>
          <p:nvPr/>
        </p:nvSpPr>
        <p:spPr>
          <a:xfrm>
            <a:off x="1061400" y="41027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700">
                <a:latin typeface="Raleway"/>
                <a:ea typeface="Raleway"/>
                <a:cs typeface="Raleway"/>
                <a:sym typeface="Raleway"/>
              </a:rPr>
              <a:t>S</a:t>
            </a:r>
            <a:r>
              <a:rPr b="1" lang="en-GB" sz="2700">
                <a:latin typeface="Raleway"/>
                <a:ea typeface="Raleway"/>
                <a:cs typeface="Raleway"/>
                <a:sym typeface="Raleway"/>
              </a:rPr>
              <a:t>intaxis: reglas básicas</a:t>
            </a:r>
            <a:endParaRPr b="1" sz="2700">
              <a:latin typeface="Raleway"/>
              <a:ea typeface="Raleway"/>
              <a:cs typeface="Raleway"/>
              <a:sym typeface="Raleway"/>
            </a:endParaRPr>
          </a:p>
        </p:txBody>
      </p:sp>
      <p:sp>
        <p:nvSpPr>
          <p:cNvPr id="228" name="Google Shape;228;p42"/>
          <p:cNvSpPr txBox="1"/>
          <p:nvPr/>
        </p:nvSpPr>
        <p:spPr>
          <a:xfrm>
            <a:off x="1061400" y="1626025"/>
            <a:ext cx="7021200" cy="124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CEFAB"/>
              </a:buClr>
              <a:buSzPts val="1400"/>
              <a:buFont typeface="Raleway"/>
              <a:buChar char="●"/>
            </a:pPr>
            <a:r>
              <a:rPr lang="en-GB">
                <a:latin typeface="Raleway Light"/>
                <a:ea typeface="Raleway Light"/>
                <a:cs typeface="Raleway Light"/>
                <a:sym typeface="Raleway Light"/>
              </a:rPr>
              <a:t>No se tienen en cuenta los espacios en blanco y las nuevas líneas (al igual que HTML).</a:t>
            </a:r>
            <a:endParaRPr>
              <a:latin typeface="Raleway Light"/>
              <a:ea typeface="Raleway Light"/>
              <a:cs typeface="Raleway Light"/>
              <a:sym typeface="Raleway Light"/>
            </a:endParaRPr>
          </a:p>
          <a:p>
            <a:pPr indent="-317500" lvl="0" marL="457200" rtl="0" algn="l">
              <a:lnSpc>
                <a:spcPct val="115000"/>
              </a:lnSpc>
              <a:spcBef>
                <a:spcPts val="0"/>
              </a:spcBef>
              <a:spcAft>
                <a:spcPts val="0"/>
              </a:spcAft>
              <a:buClr>
                <a:srgbClr val="3CEFAB"/>
              </a:buClr>
              <a:buSzPts val="1400"/>
              <a:buFont typeface="Raleway"/>
              <a:buChar char="●"/>
            </a:pPr>
            <a:r>
              <a:rPr lang="en-GB">
                <a:latin typeface="Raleway Light"/>
                <a:ea typeface="Raleway Light"/>
                <a:cs typeface="Raleway Light"/>
                <a:sym typeface="Raleway Light"/>
              </a:rPr>
              <a:t>Se distinguen las mayúsculas y minúsculas.</a:t>
            </a:r>
            <a:endParaRPr>
              <a:latin typeface="Raleway Light"/>
              <a:ea typeface="Raleway Light"/>
              <a:cs typeface="Raleway Light"/>
              <a:sym typeface="Raleway Light"/>
            </a:endParaRPr>
          </a:p>
          <a:p>
            <a:pPr indent="-317500" lvl="0" marL="457200" rtl="0" algn="l">
              <a:lnSpc>
                <a:spcPct val="115000"/>
              </a:lnSpc>
              <a:spcBef>
                <a:spcPts val="0"/>
              </a:spcBef>
              <a:spcAft>
                <a:spcPts val="0"/>
              </a:spcAft>
              <a:buClr>
                <a:srgbClr val="3CEFAB"/>
              </a:buClr>
              <a:buSzPts val="1400"/>
              <a:buFont typeface="Raleway"/>
              <a:buChar char="●"/>
            </a:pPr>
            <a:r>
              <a:rPr lang="en-GB">
                <a:latin typeface="Raleway Light"/>
                <a:ea typeface="Raleway Light"/>
                <a:cs typeface="Raleway Light"/>
                <a:sym typeface="Raleway Light"/>
              </a:rPr>
              <a:t>Se pueden incluir bloques de comentarios:</a:t>
            </a:r>
            <a:endParaRPr>
              <a:latin typeface="Raleway Light"/>
              <a:ea typeface="Raleway Light"/>
              <a:cs typeface="Raleway Light"/>
              <a:sym typeface="Raleway Light"/>
            </a:endParaRPr>
          </a:p>
        </p:txBody>
      </p:sp>
      <p:sp>
        <p:nvSpPr>
          <p:cNvPr id="229" name="Google Shape;229;p42"/>
          <p:cNvSpPr txBox="1"/>
          <p:nvPr/>
        </p:nvSpPr>
        <p:spPr>
          <a:xfrm>
            <a:off x="1321050" y="3402725"/>
            <a:ext cx="6501900" cy="1567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simple: una línea</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a:t>
            </a:r>
            <a:r>
              <a:rPr lang="en-GB" sz="1600">
                <a:solidFill>
                  <a:srgbClr val="6272A4"/>
                </a:solidFill>
                <a:latin typeface="Consolas"/>
                <a:ea typeface="Consolas"/>
                <a:cs typeface="Consolas"/>
                <a:sym typeface="Consolas"/>
              </a:rPr>
              <a:t>línea I</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línea II </a:t>
            </a:r>
            <a:r>
              <a:rPr lang="en-GB" sz="1600">
                <a:solidFill>
                  <a:srgbClr val="6272A4"/>
                </a:solidFill>
                <a:latin typeface="Consolas"/>
                <a:ea typeface="Consolas"/>
                <a:cs typeface="Consolas"/>
                <a:sym typeface="Consolas"/>
              </a:rPr>
              <a:t>*/</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3" name="Shape 233"/>
        <p:cNvGrpSpPr/>
        <p:nvPr/>
      </p:nvGrpSpPr>
      <p:grpSpPr>
        <a:xfrm>
          <a:off x="0" y="0"/>
          <a:ext cx="0" cy="0"/>
          <a:chOff x="0" y="0"/>
          <a:chExt cx="0" cy="0"/>
        </a:xfrm>
      </p:grpSpPr>
      <p:sp>
        <p:nvSpPr>
          <p:cNvPr id="234" name="Google Shape;234;p43"/>
          <p:cNvSpPr txBox="1"/>
          <p:nvPr/>
        </p:nvSpPr>
        <p:spPr>
          <a:xfrm>
            <a:off x="1089650" y="5035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2400">
                <a:latin typeface="Raleway"/>
                <a:ea typeface="Raleway"/>
                <a:cs typeface="Raleway"/>
                <a:sym typeface="Raleway"/>
              </a:rPr>
              <a:t>S</a:t>
            </a:r>
            <a:r>
              <a:rPr b="1" i="1" lang="en-GB" sz="2400">
                <a:latin typeface="Raleway"/>
                <a:ea typeface="Raleway"/>
                <a:cs typeface="Raleway"/>
                <a:sym typeface="Raleway"/>
              </a:rPr>
              <a:t>intaxis: palabras reservadas</a:t>
            </a:r>
            <a:endParaRPr b="1" i="1" sz="2400">
              <a:latin typeface="Raleway"/>
              <a:ea typeface="Raleway"/>
              <a:cs typeface="Raleway"/>
              <a:sym typeface="Raleway"/>
            </a:endParaRPr>
          </a:p>
        </p:txBody>
      </p:sp>
      <p:sp>
        <p:nvSpPr>
          <p:cNvPr id="235" name="Google Shape;235;p43"/>
          <p:cNvSpPr txBox="1"/>
          <p:nvPr/>
        </p:nvSpPr>
        <p:spPr>
          <a:xfrm>
            <a:off x="1089650" y="1583950"/>
            <a:ext cx="7021200" cy="10617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3CEFAB"/>
              </a:buClr>
              <a:buSzPts val="2000"/>
              <a:buFont typeface="Didact Gothic"/>
              <a:buChar char="●"/>
            </a:pPr>
            <a:r>
              <a:rPr lang="en-GB">
                <a:latin typeface="Raleway Light"/>
                <a:ea typeface="Raleway Light"/>
                <a:cs typeface="Raleway Light"/>
                <a:sym typeface="Raleway Light"/>
              </a:rPr>
              <a:t>Palabras reservadas: son las palabras que se utilizan para construir las sentencias de JavaScript y que por tanto </a:t>
            </a:r>
            <a:r>
              <a:rPr lang="en-GB">
                <a:highlight>
                  <a:srgbClr val="E0FF00"/>
                </a:highlight>
                <a:latin typeface="Raleway Light"/>
                <a:ea typeface="Raleway Light"/>
                <a:cs typeface="Raleway Light"/>
                <a:sym typeface="Raleway Light"/>
              </a:rPr>
              <a:t>no</a:t>
            </a:r>
            <a:r>
              <a:rPr lang="en-GB">
                <a:latin typeface="Raleway Light"/>
                <a:ea typeface="Raleway Light"/>
                <a:cs typeface="Raleway Light"/>
                <a:sym typeface="Raleway Light"/>
              </a:rPr>
              <a:t> pueden ser utilizadas libremente. </a:t>
            </a:r>
            <a:br>
              <a:rPr lang="en-GB">
                <a:latin typeface="Raleway Light"/>
                <a:ea typeface="Raleway Light"/>
                <a:cs typeface="Raleway Light"/>
                <a:sym typeface="Raleway Light"/>
              </a:rPr>
            </a:br>
            <a:r>
              <a:rPr lang="en-GB">
                <a:latin typeface="Raleway Light"/>
                <a:ea typeface="Raleway Light"/>
                <a:cs typeface="Raleway Light"/>
                <a:sym typeface="Raleway Light"/>
              </a:rPr>
              <a:t>Las palabras actualmente reservadas por JavaScript son:</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36" name="Google Shape;236;p43"/>
          <p:cNvSpPr txBox="1"/>
          <p:nvPr/>
        </p:nvSpPr>
        <p:spPr>
          <a:xfrm>
            <a:off x="1422200" y="2959300"/>
            <a:ext cx="6356100" cy="1307700"/>
          </a:xfrm>
          <a:prstGeom prst="rect">
            <a:avLst/>
          </a:prstGeom>
          <a:noFill/>
          <a:ln>
            <a:noFill/>
          </a:ln>
        </p:spPr>
        <p:txBody>
          <a:bodyPr anchorCtr="0" anchor="t" bIns="180000" lIns="180000" spcFirstLastPara="1" rIns="180000" wrap="square" tIns="180000">
            <a:noAutofit/>
          </a:bodyPr>
          <a:lstStyle/>
          <a:p>
            <a:pPr indent="0" lvl="0" marL="0" rtl="0" algn="just">
              <a:lnSpc>
                <a:spcPct val="115000"/>
              </a:lnSpc>
              <a:spcBef>
                <a:spcPts val="0"/>
              </a:spcBef>
              <a:spcAft>
                <a:spcPts val="0"/>
              </a:spcAft>
              <a:buClr>
                <a:schemeClr val="dk1"/>
              </a:buClr>
              <a:buSzPts val="1100"/>
              <a:buFont typeface="Arial"/>
              <a:buNone/>
            </a:pPr>
            <a:r>
              <a:rPr b="1" lang="en-GB" sz="1800">
                <a:solidFill>
                  <a:srgbClr val="8215BC"/>
                </a:solidFill>
                <a:latin typeface="Courier New"/>
                <a:ea typeface="Courier New"/>
                <a:cs typeface="Courier New"/>
                <a:sym typeface="Courier New"/>
              </a:rPr>
              <a:t>break, case, catch, continue, default, </a:t>
            </a:r>
            <a:r>
              <a:rPr b="1" lang="en-GB" sz="1800">
                <a:solidFill>
                  <a:srgbClr val="8215BC"/>
                </a:solidFill>
                <a:latin typeface="Courier New"/>
                <a:ea typeface="Courier New"/>
                <a:cs typeface="Courier New"/>
                <a:sym typeface="Courier New"/>
              </a:rPr>
              <a:t>let</a:t>
            </a:r>
            <a:endParaRPr b="1" sz="1800">
              <a:solidFill>
                <a:srgbClr val="8215BC"/>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GB" sz="1800">
                <a:solidFill>
                  <a:srgbClr val="8215BC"/>
                </a:solidFill>
                <a:latin typeface="Courier New"/>
                <a:ea typeface="Courier New"/>
                <a:cs typeface="Courier New"/>
                <a:sym typeface="Courier New"/>
              </a:rPr>
              <a:t>delete, do, else, finally, for, function, if, in, instanceof, new, return, switch, this, throw, try, typeof, var, void, while, with, etc</a:t>
            </a:r>
            <a:r>
              <a:rPr b="1" lang="en-GB" sz="1800">
                <a:solidFill>
                  <a:srgbClr val="FF79C6"/>
                </a:solidFill>
                <a:latin typeface="Courier New"/>
                <a:ea typeface="Courier New"/>
                <a:cs typeface="Courier New"/>
                <a:sym typeface="Courier New"/>
              </a:rPr>
              <a:t>.</a:t>
            </a:r>
            <a:endParaRPr b="1" sz="18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nvSpPr>
        <p:spPr>
          <a:xfrm>
            <a:off x="2187450" y="164015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1" sz="3600">
              <a:solidFill>
                <a:schemeClr val="dk1"/>
              </a:solidFill>
              <a:latin typeface="Raleway"/>
              <a:ea typeface="Raleway"/>
              <a:cs typeface="Raleway"/>
              <a:sym typeface="Raleway"/>
            </a:endParaRPr>
          </a:p>
        </p:txBody>
      </p:sp>
      <p:sp>
        <p:nvSpPr>
          <p:cNvPr id="242" name="Google Shape;242;p44"/>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lang="en-GB" sz="2400">
                <a:solidFill>
                  <a:schemeClr val="lt1"/>
                </a:solidFill>
                <a:latin typeface="Raleway"/>
                <a:ea typeface="Raleway"/>
                <a:cs typeface="Raleway"/>
                <a:sym typeface="Raleway"/>
              </a:rPr>
              <a:t>V</a:t>
            </a:r>
            <a:r>
              <a:rPr lang="en-GB" sz="2400">
                <a:solidFill>
                  <a:schemeClr val="lt1"/>
                </a:solidFill>
                <a:latin typeface="Raleway"/>
                <a:ea typeface="Raleway"/>
                <a:cs typeface="Raleway"/>
                <a:sym typeface="Raleway"/>
              </a:rPr>
              <a:t>ariables y valores</a:t>
            </a:r>
            <a:endParaRPr sz="2400">
              <a:solidFill>
                <a:schemeClr val="lt1"/>
              </a:solidFill>
              <a:latin typeface="Raleway"/>
              <a:ea typeface="Raleway"/>
              <a:cs typeface="Raleway"/>
              <a:sym typeface="Raleway"/>
            </a:endParaRPr>
          </a:p>
          <a:p>
            <a:pPr indent="0" lvl="0" marL="0" rtl="0" algn="l">
              <a:spcBef>
                <a:spcPts val="0"/>
              </a:spcBef>
              <a:spcAft>
                <a:spcPts val="0"/>
              </a:spcAft>
              <a:buNone/>
            </a:pPr>
            <a:r>
              <a:t/>
            </a:r>
            <a:endParaRPr sz="2400">
              <a:solidFill>
                <a:schemeClr val="lt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6" name="Shape 246"/>
        <p:cNvGrpSpPr/>
        <p:nvPr/>
      </p:nvGrpSpPr>
      <p:grpSpPr>
        <a:xfrm>
          <a:off x="0" y="0"/>
          <a:ext cx="0" cy="0"/>
          <a:chOff x="0" y="0"/>
          <a:chExt cx="0" cy="0"/>
        </a:xfrm>
      </p:grpSpPr>
      <p:sp>
        <p:nvSpPr>
          <p:cNvPr id="247" name="Google Shape;247;p45"/>
          <p:cNvSpPr txBox="1"/>
          <p:nvPr/>
        </p:nvSpPr>
        <p:spPr>
          <a:xfrm>
            <a:off x="999075" y="4650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V</a:t>
            </a:r>
            <a:r>
              <a:rPr b="1" lang="en-GB" sz="2400">
                <a:latin typeface="Raleway"/>
                <a:ea typeface="Raleway"/>
                <a:cs typeface="Raleway"/>
                <a:sym typeface="Raleway"/>
              </a:rPr>
              <a:t>ariables</a:t>
            </a:r>
            <a:endParaRPr b="1" sz="2400">
              <a:latin typeface="Raleway"/>
              <a:ea typeface="Raleway"/>
              <a:cs typeface="Raleway"/>
              <a:sym typeface="Raleway"/>
            </a:endParaRPr>
          </a:p>
        </p:txBody>
      </p:sp>
      <p:sp>
        <p:nvSpPr>
          <p:cNvPr id="248" name="Google Shape;248;p45"/>
          <p:cNvSpPr txBox="1"/>
          <p:nvPr/>
        </p:nvSpPr>
        <p:spPr>
          <a:xfrm>
            <a:off x="823825" y="1573600"/>
            <a:ext cx="3248100" cy="212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Raleway Light"/>
                <a:ea typeface="Raleway Light"/>
                <a:cs typeface="Raleway Light"/>
                <a:sym typeface="Raleway Light"/>
              </a:rPr>
              <a:t>Una variable es un espacio reservado en la memoria que, como su nombre indica, puede cambiar de contenido a lo largo de la ejecución de un programa. </a:t>
            </a:r>
            <a:endParaRPr>
              <a:latin typeface="Raleway Light"/>
              <a:ea typeface="Raleway Light"/>
              <a:cs typeface="Raleway Light"/>
              <a:sym typeface="Raleway Light"/>
            </a:endParaRPr>
          </a:p>
          <a:p>
            <a:pPr indent="0" lvl="0" marL="0" rtl="0" algn="just">
              <a:lnSpc>
                <a:spcPct val="115000"/>
              </a:lnSpc>
              <a:spcBef>
                <a:spcPts val="0"/>
              </a:spcBef>
              <a:spcAft>
                <a:spcPts val="0"/>
              </a:spcAft>
              <a:buNone/>
            </a:pPr>
            <a:r>
              <a:rPr lang="en-GB">
                <a:latin typeface="Raleway Light"/>
                <a:ea typeface="Raleway Light"/>
                <a:cs typeface="Raleway Light"/>
                <a:sym typeface="Raleway Light"/>
              </a:rPr>
              <a:t>Podemos almacenar un número, un texto, un listado de números, etcétera. </a:t>
            </a:r>
            <a:endParaRPr>
              <a:latin typeface="Raleway Light"/>
              <a:ea typeface="Raleway Light"/>
              <a:cs typeface="Raleway Light"/>
              <a:sym typeface="Raleway Light"/>
            </a:endParaRPr>
          </a:p>
        </p:txBody>
      </p:sp>
      <p:sp>
        <p:nvSpPr>
          <p:cNvPr id="249" name="Google Shape;249;p45"/>
          <p:cNvSpPr txBox="1"/>
          <p:nvPr/>
        </p:nvSpPr>
        <p:spPr>
          <a:xfrm>
            <a:off x="4214825" y="1377750"/>
            <a:ext cx="4679100" cy="29892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ES5.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nombreVariable1;</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ES6.</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nombreVariable2;</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const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LENGUAJE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JAVASCRIPT</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V</a:t>
            </a:r>
            <a:r>
              <a:rPr b="1" lang="en-GB" sz="2400">
                <a:latin typeface="Raleway"/>
                <a:ea typeface="Raleway"/>
                <a:cs typeface="Raleway"/>
                <a:sym typeface="Raleway"/>
              </a:rPr>
              <a:t>alores</a:t>
            </a:r>
            <a:endParaRPr b="1" sz="2400">
              <a:latin typeface="Raleway"/>
              <a:ea typeface="Raleway"/>
              <a:cs typeface="Raleway"/>
              <a:sym typeface="Raleway"/>
            </a:endParaRPr>
          </a:p>
        </p:txBody>
      </p:sp>
      <p:sp>
        <p:nvSpPr>
          <p:cNvPr id="255" name="Google Shape;255;p46"/>
          <p:cNvSpPr txBox="1"/>
          <p:nvPr/>
        </p:nvSpPr>
        <p:spPr>
          <a:xfrm>
            <a:off x="2103750" y="1831000"/>
            <a:ext cx="49365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800">
                <a:solidFill>
                  <a:schemeClr val="dk1"/>
                </a:solidFill>
                <a:highlight>
                  <a:schemeClr val="lt1"/>
                </a:highlight>
                <a:latin typeface="Raleway Light"/>
                <a:ea typeface="Raleway Light"/>
                <a:cs typeface="Raleway Light"/>
                <a:sym typeface="Raleway Light"/>
              </a:rPr>
              <a:t>A una variable a la cual se le asigna un valor al declarar se le dice variable </a:t>
            </a:r>
            <a:r>
              <a:rPr b="1" lang="en-GB" sz="1800">
                <a:solidFill>
                  <a:schemeClr val="dk1"/>
                </a:solidFill>
                <a:highlight>
                  <a:schemeClr val="lt1"/>
                </a:highlight>
                <a:latin typeface="Raleway"/>
                <a:ea typeface="Raleway"/>
                <a:cs typeface="Raleway"/>
                <a:sym typeface="Raleway"/>
              </a:rPr>
              <a:t>inicializada</a:t>
            </a:r>
            <a:endParaRPr sz="18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9" name="Shape 259"/>
        <p:cNvGrpSpPr/>
        <p:nvPr/>
      </p:nvGrpSpPr>
      <p:grpSpPr>
        <a:xfrm>
          <a:off x="0" y="0"/>
          <a:ext cx="0" cy="0"/>
          <a:chOff x="0" y="0"/>
          <a:chExt cx="0" cy="0"/>
        </a:xfrm>
      </p:grpSpPr>
      <p:sp>
        <p:nvSpPr>
          <p:cNvPr id="260" name="Google Shape;260;p47"/>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T</a:t>
            </a:r>
            <a:r>
              <a:rPr b="1" lang="en-GB" sz="2400">
                <a:latin typeface="Raleway"/>
                <a:ea typeface="Raleway"/>
                <a:cs typeface="Raleway"/>
                <a:sym typeface="Raleway"/>
              </a:rPr>
              <a:t>ipos de valores</a:t>
            </a:r>
            <a:endParaRPr b="1" sz="2400">
              <a:latin typeface="Raleway"/>
              <a:ea typeface="Raleway"/>
              <a:cs typeface="Raleway"/>
              <a:sym typeface="Raleway"/>
            </a:endParaRPr>
          </a:p>
        </p:txBody>
      </p:sp>
      <p:sp>
        <p:nvSpPr>
          <p:cNvPr id="261" name="Google Shape;261;p47"/>
          <p:cNvSpPr txBox="1"/>
          <p:nvPr/>
        </p:nvSpPr>
        <p:spPr>
          <a:xfrm>
            <a:off x="1102500" y="1323575"/>
            <a:ext cx="6939000" cy="61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Raleway Light"/>
                <a:ea typeface="Raleway Light"/>
                <a:cs typeface="Raleway Light"/>
                <a:sym typeface="Raleway Light"/>
              </a:rPr>
              <a:t>En una variable podemos asignar distintos tipos de valores, ya sea un número, un texto, o resultados de operaciones entre ambos.</a:t>
            </a:r>
            <a:endParaRPr>
              <a:latin typeface="Raleway Light"/>
              <a:ea typeface="Raleway Light"/>
              <a:cs typeface="Raleway Light"/>
              <a:sym typeface="Raleway Light"/>
            </a:endParaRPr>
          </a:p>
        </p:txBody>
      </p:sp>
      <p:sp>
        <p:nvSpPr>
          <p:cNvPr id="262" name="Google Shape;262;p47"/>
          <p:cNvSpPr txBox="1"/>
          <p:nvPr/>
        </p:nvSpPr>
        <p:spPr>
          <a:xfrm>
            <a:off x="2549400" y="2196400"/>
            <a:ext cx="3966600" cy="27153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b="1" lang="en-GB" sz="1200">
                <a:solidFill>
                  <a:srgbClr val="FF79C6"/>
                </a:solidFill>
                <a:latin typeface="Consolas"/>
                <a:ea typeface="Consolas"/>
                <a:cs typeface="Consolas"/>
                <a:sym typeface="Consolas"/>
              </a:rPr>
              <a:t>let</a:t>
            </a:r>
            <a:r>
              <a:rPr b="1" lang="en-GB" sz="1200">
                <a:solidFill>
                  <a:srgbClr val="F8F8F2"/>
                </a:solidFill>
                <a:latin typeface="Consolas"/>
                <a:ea typeface="Consolas"/>
                <a:cs typeface="Consolas"/>
                <a:sym typeface="Consolas"/>
              </a:rPr>
              <a:t> variableNumerica;</a:t>
            </a:r>
            <a:endParaRPr b="1"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n-GB" sz="1200">
                <a:solidFill>
                  <a:srgbClr val="F8F8F2"/>
                </a:solidFill>
                <a:latin typeface="Consolas"/>
                <a:ea typeface="Consolas"/>
                <a:cs typeface="Consolas"/>
                <a:sym typeface="Consolas"/>
              </a:rPr>
              <a:t>    	</a:t>
            </a:r>
            <a:r>
              <a:rPr b="1" lang="en-GB" sz="1200">
                <a:solidFill>
                  <a:srgbClr val="FF79C6"/>
                </a:solidFill>
                <a:latin typeface="Consolas"/>
                <a:ea typeface="Consolas"/>
                <a:cs typeface="Consolas"/>
                <a:sym typeface="Consolas"/>
              </a:rPr>
              <a:t>let</a:t>
            </a:r>
            <a:r>
              <a:rPr b="1" lang="en-GB" sz="1200">
                <a:solidFill>
                  <a:srgbClr val="F8F8F2"/>
                </a:solidFill>
                <a:latin typeface="Consolas"/>
                <a:ea typeface="Consolas"/>
                <a:cs typeface="Consolas"/>
                <a:sym typeface="Consolas"/>
              </a:rPr>
              <a:t> variableTexto;</a:t>
            </a:r>
            <a:endParaRPr b="1"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var</a:t>
            </a:r>
            <a:r>
              <a:rPr lang="en-GB" sz="1200">
                <a:solidFill>
                  <a:srgbClr val="F8F8F2"/>
                </a:solidFill>
                <a:latin typeface="Consolas"/>
                <a:ea typeface="Consolas"/>
                <a:cs typeface="Consolas"/>
                <a:sym typeface="Consolas"/>
              </a:rPr>
              <a:t> variableTexto;</a:t>
            </a:r>
            <a:endParaRPr sz="1200">
              <a:solidFill>
                <a:srgbClr val="F8F8F2"/>
              </a:solidFill>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nsolas"/>
                <a:ea typeface="Consolas"/>
                <a:cs typeface="Consolas"/>
                <a:sym typeface="Consolas"/>
              </a:rPr>
              <a:t>var</a:t>
            </a:r>
            <a:r>
              <a:rPr lang="en-GB" sz="1200">
                <a:solidFill>
                  <a:srgbClr val="F8F8F2"/>
                </a:solidFill>
                <a:latin typeface="Consolas"/>
                <a:ea typeface="Consolas"/>
                <a:cs typeface="Consolas"/>
                <a:sym typeface="Consolas"/>
              </a:rPr>
              <a:t> variableNumerica;</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variableNumerica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5</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variableTexto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Mi texto</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variableTexto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Mi texto</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i="1" lang="en-GB" sz="3000">
                <a:solidFill>
                  <a:srgbClr val="434343"/>
                </a:solidFill>
                <a:latin typeface="Raleway"/>
                <a:ea typeface="Raleway"/>
                <a:cs typeface="Raleway"/>
                <a:sym typeface="Raleway"/>
              </a:rPr>
              <a:t>¿Y cómo sabemos que valores tienen nuestras variables?</a:t>
            </a:r>
            <a:endParaRPr b="1" i="1" sz="3000">
              <a:solidFill>
                <a:srgbClr val="434343"/>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nvSpPr>
        <p:spPr>
          <a:xfrm>
            <a:off x="866025" y="639975"/>
            <a:ext cx="6866100" cy="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Raleway ExtraBold"/>
                <a:ea typeface="Raleway ExtraBold"/>
                <a:cs typeface="Raleway ExtraBold"/>
                <a:sym typeface="Raleway ExtraBold"/>
              </a:rPr>
              <a:t>console.log()</a:t>
            </a:r>
            <a:endParaRPr sz="2400">
              <a:solidFill>
                <a:schemeClr val="dk1"/>
              </a:solidFill>
              <a:latin typeface="Raleway ExtraBold"/>
              <a:ea typeface="Raleway ExtraBold"/>
              <a:cs typeface="Raleway ExtraBold"/>
              <a:sym typeface="Raleway ExtraBold"/>
            </a:endParaRPr>
          </a:p>
        </p:txBody>
      </p:sp>
      <p:sp>
        <p:nvSpPr>
          <p:cNvPr id="273" name="Google Shape;273;p49"/>
          <p:cNvSpPr txBox="1"/>
          <p:nvPr/>
        </p:nvSpPr>
        <p:spPr>
          <a:xfrm>
            <a:off x="1242525" y="1780800"/>
            <a:ext cx="6113100" cy="15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Raleway Light"/>
                <a:ea typeface="Raleway Light"/>
                <a:cs typeface="Raleway Light"/>
                <a:sym typeface="Raleway Light"/>
              </a:rPr>
              <a:t>Para imprimir las variables y conocer su valor utilizamos una función ya incluida en JS llamada </a:t>
            </a:r>
            <a:r>
              <a:rPr lang="en-GB">
                <a:solidFill>
                  <a:srgbClr val="D35400"/>
                </a:solidFill>
                <a:latin typeface="Consolas"/>
                <a:ea typeface="Consolas"/>
                <a:cs typeface="Consolas"/>
                <a:sym typeface="Consolas"/>
              </a:rPr>
              <a:t>console</a:t>
            </a:r>
            <a:r>
              <a:rPr lang="en-GB">
                <a:solidFill>
                  <a:srgbClr val="434F54"/>
                </a:solidFill>
                <a:latin typeface="Consolas"/>
                <a:ea typeface="Consolas"/>
                <a:cs typeface="Consolas"/>
                <a:sym typeface="Consolas"/>
              </a:rPr>
              <a:t>.log;</a:t>
            </a:r>
            <a:endParaRPr>
              <a:solidFill>
                <a:srgbClr val="434F54"/>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434F54"/>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latin typeface="Consolas"/>
                <a:ea typeface="Consolas"/>
                <a:cs typeface="Consolas"/>
                <a:sym typeface="Consolas"/>
              </a:rPr>
              <a:t>let</a:t>
            </a:r>
            <a:r>
              <a:rPr lang="en-GB">
                <a:solidFill>
                  <a:srgbClr val="434F54"/>
                </a:solidFill>
                <a:latin typeface="Consolas"/>
                <a:ea typeface="Consolas"/>
                <a:cs typeface="Consolas"/>
                <a:sym typeface="Consolas"/>
              </a:rPr>
              <a:t> nombre = </a:t>
            </a:r>
            <a:r>
              <a:rPr lang="en-GB">
                <a:solidFill>
                  <a:srgbClr val="005C5F"/>
                </a:solidFill>
                <a:latin typeface="Consolas"/>
                <a:ea typeface="Consolas"/>
                <a:cs typeface="Consolas"/>
                <a:sym typeface="Consolas"/>
              </a:rPr>
              <a:t>"Leia"</a:t>
            </a:r>
            <a:r>
              <a:rPr lang="en-GB">
                <a:solidFill>
                  <a:srgbClr val="434F54"/>
                </a:solidFill>
                <a:latin typeface="Consolas"/>
                <a:ea typeface="Consolas"/>
                <a:cs typeface="Consolas"/>
                <a:sym typeface="Consolas"/>
              </a:rPr>
              <a:t>;</a:t>
            </a:r>
            <a:endParaRPr>
              <a:solidFill>
                <a:srgbClr val="434F54"/>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D35400"/>
                </a:solidFill>
                <a:latin typeface="Consolas"/>
                <a:ea typeface="Consolas"/>
                <a:cs typeface="Consolas"/>
                <a:sym typeface="Consolas"/>
              </a:rPr>
              <a:t>console</a:t>
            </a:r>
            <a:r>
              <a:rPr lang="en-GB">
                <a:solidFill>
                  <a:srgbClr val="434F54"/>
                </a:solidFill>
                <a:latin typeface="Consolas"/>
                <a:ea typeface="Consolas"/>
                <a:cs typeface="Consolas"/>
                <a:sym typeface="Consolas"/>
              </a:rPr>
              <a:t>.log(nombre);</a:t>
            </a:r>
            <a:br>
              <a:rPr lang="en-GB">
                <a:solidFill>
                  <a:srgbClr val="434F54"/>
                </a:solidFill>
                <a:latin typeface="Consolas"/>
                <a:ea typeface="Consolas"/>
                <a:cs typeface="Consolas"/>
                <a:sym typeface="Consolas"/>
              </a:rPr>
            </a:br>
            <a:endParaRPr>
              <a:solidFill>
                <a:srgbClr val="434F54"/>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Raleway Light"/>
                <a:ea typeface="Raleway Light"/>
                <a:cs typeface="Raleway Light"/>
                <a:sym typeface="Raleway Light"/>
              </a:rPr>
              <a:t>Nótese que esta es una herramienta para que </a:t>
            </a:r>
            <a:r>
              <a:rPr b="1" lang="en-GB">
                <a:solidFill>
                  <a:schemeClr val="dk1"/>
                </a:solidFill>
                <a:latin typeface="Raleway"/>
                <a:ea typeface="Raleway"/>
                <a:cs typeface="Raleway"/>
                <a:sym typeface="Raleway"/>
              </a:rPr>
              <a:t>desarrolladores/as</a:t>
            </a:r>
            <a:r>
              <a:rPr lang="en-GB">
                <a:solidFill>
                  <a:schemeClr val="dk1"/>
                </a:solidFill>
                <a:latin typeface="Raleway Light"/>
                <a:ea typeface="Raleway Light"/>
                <a:cs typeface="Raleway Light"/>
                <a:sym typeface="Raleway Light"/>
              </a:rPr>
              <a:t> entiendan mejor el código. Jamás usaremos esto para mostrarle algo al usuario final.</a:t>
            </a:r>
            <a:endParaRPr>
              <a:solidFill>
                <a:schemeClr val="dk1"/>
              </a:solidFill>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nvSpPr>
        <p:spPr>
          <a:xfrm>
            <a:off x="840175" y="1498475"/>
            <a:ext cx="6712800" cy="25368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15000"/>
              </a:lnSpc>
              <a:spcBef>
                <a:spcPts val="1000"/>
              </a:spcBef>
              <a:spcAft>
                <a:spcPts val="0"/>
              </a:spcAft>
              <a:buClr>
                <a:srgbClr val="000000"/>
              </a:buClr>
              <a:buSzPts val="1300"/>
              <a:buFont typeface="Raleway"/>
              <a:buChar char="●"/>
            </a:pPr>
            <a:r>
              <a:rPr lang="en-GB" sz="1300">
                <a:latin typeface="Raleway Light"/>
                <a:ea typeface="Raleway Light"/>
                <a:cs typeface="Raleway Light"/>
                <a:sym typeface="Raleway Light"/>
              </a:rPr>
              <a:t>Reconocer qué es </a:t>
            </a:r>
            <a:r>
              <a:rPr lang="en-GB" sz="1300">
                <a:latin typeface="Raleway Light"/>
                <a:ea typeface="Raleway Light"/>
                <a:cs typeface="Raleway Light"/>
                <a:sym typeface="Raleway Light"/>
              </a:rPr>
              <a:t>un algoritmo, elementos de entrada, salida y proceso.</a:t>
            </a:r>
            <a:endParaRPr sz="1300">
              <a:latin typeface="Raleway Light"/>
              <a:ea typeface="Raleway Light"/>
              <a:cs typeface="Raleway Light"/>
              <a:sym typeface="Raleway Light"/>
            </a:endParaRPr>
          </a:p>
          <a:p>
            <a:pPr indent="-311150" lvl="0" marL="457200" marR="0" rtl="0" algn="l">
              <a:lnSpc>
                <a:spcPct val="115000"/>
              </a:lnSpc>
              <a:spcBef>
                <a:spcPts val="1000"/>
              </a:spcBef>
              <a:spcAft>
                <a:spcPts val="0"/>
              </a:spcAft>
              <a:buClr>
                <a:srgbClr val="000000"/>
              </a:buClr>
              <a:buSzPts val="1300"/>
              <a:buFont typeface="Raleway"/>
              <a:buChar char="●"/>
            </a:pPr>
            <a:r>
              <a:rPr lang="en-GB" sz="1300">
                <a:latin typeface="Raleway Light"/>
                <a:ea typeface="Raleway Light"/>
                <a:cs typeface="Raleway Light"/>
                <a:sym typeface="Raleway Light"/>
              </a:rPr>
              <a:t>Aprender qué es una variable y cómo declararla.</a:t>
            </a:r>
            <a:endParaRPr sz="1300">
              <a:latin typeface="Raleway Light"/>
              <a:ea typeface="Raleway Light"/>
              <a:cs typeface="Raleway Light"/>
              <a:sym typeface="Raleway Light"/>
            </a:endParaRPr>
          </a:p>
          <a:p>
            <a:pPr indent="-311150" lvl="0" marL="457200" marR="0" rtl="0" algn="l">
              <a:lnSpc>
                <a:spcPct val="115000"/>
              </a:lnSpc>
              <a:spcBef>
                <a:spcPts val="1000"/>
              </a:spcBef>
              <a:spcAft>
                <a:spcPts val="0"/>
              </a:spcAft>
              <a:buClr>
                <a:srgbClr val="000000"/>
              </a:buClr>
              <a:buSzPts val="1300"/>
              <a:buFont typeface="Raleway"/>
              <a:buChar char="●"/>
            </a:pPr>
            <a:r>
              <a:rPr lang="en-GB" sz="1300">
                <a:latin typeface="Raleway Light"/>
                <a:ea typeface="Raleway Light"/>
                <a:cs typeface="Raleway Light"/>
                <a:sym typeface="Raleway Light"/>
              </a:rPr>
              <a:t>Indagar cómo asignar y cambiar el valor de una variable.</a:t>
            </a:r>
            <a:endParaRPr sz="1300">
              <a:latin typeface="Raleway Light"/>
              <a:ea typeface="Raleway Light"/>
              <a:cs typeface="Raleway Light"/>
              <a:sym typeface="Raleway Light"/>
            </a:endParaRPr>
          </a:p>
        </p:txBody>
      </p:sp>
      <p:sp>
        <p:nvSpPr>
          <p:cNvPr id="165" name="Google Shape;165;p32"/>
          <p:cNvSpPr txBox="1"/>
          <p:nvPr/>
        </p:nvSpPr>
        <p:spPr>
          <a:xfrm>
            <a:off x="840175" y="577050"/>
            <a:ext cx="2870100" cy="5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lang="en-GB" sz="1600" u="none" cap="none" strike="noStrike">
                <a:solidFill>
                  <a:srgbClr val="000000"/>
                </a:solidFill>
                <a:latin typeface="Raleway"/>
                <a:ea typeface="Raleway"/>
                <a:cs typeface="Raleway"/>
                <a:sym typeface="Raleway"/>
              </a:rPr>
              <a:t>OBJETIVOS DE LA CLASE</a:t>
            </a:r>
            <a:endParaRPr b="1" sz="1600" u="none" cap="none" strike="noStrike">
              <a:solidFill>
                <a:srgbClr val="000000"/>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nvSpPr>
        <p:spPr>
          <a:xfrm>
            <a:off x="884350" y="2476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a:p>
        </p:txBody>
      </p:sp>
      <p:sp>
        <p:nvSpPr>
          <p:cNvPr id="279" name="Google Shape;279;p50"/>
          <p:cNvSpPr txBox="1"/>
          <p:nvPr/>
        </p:nvSpPr>
        <p:spPr>
          <a:xfrm>
            <a:off x="757000" y="2752125"/>
            <a:ext cx="617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Raleway ExtraBold"/>
                <a:ea typeface="Raleway ExtraBold"/>
                <a:cs typeface="Raleway ExtraBold"/>
                <a:sym typeface="Raleway ExtraBold"/>
              </a:rPr>
              <a:t>¡A practicar!</a:t>
            </a:r>
            <a:endParaRPr sz="30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idx="1" type="body"/>
          </p:nvPr>
        </p:nvSpPr>
        <p:spPr>
          <a:xfrm>
            <a:off x="1461225" y="997500"/>
            <a:ext cx="5971500" cy="31485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500">
              <a:solidFill>
                <a:srgbClr val="12121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GB" sz="1500">
                <a:solidFill>
                  <a:srgbClr val="121212"/>
                </a:solidFill>
                <a:latin typeface="Raleway Light"/>
                <a:ea typeface="Raleway Light"/>
                <a:cs typeface="Raleway Light"/>
                <a:sym typeface="Raleway Light"/>
              </a:rPr>
              <a:t>Definí en un archivo JS variables con:</a:t>
            </a:r>
            <a:endParaRPr sz="1500">
              <a:solidFill>
                <a:srgbClr val="121212"/>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sz="1500">
              <a:solidFill>
                <a:srgbClr val="121212"/>
              </a:solidFill>
              <a:latin typeface="Raleway Light"/>
              <a:ea typeface="Raleway Light"/>
              <a:cs typeface="Raleway Light"/>
              <a:sym typeface="Raleway Light"/>
            </a:endParaRPr>
          </a:p>
          <a:p>
            <a:pPr indent="-323850" lvl="0" marL="457200" rtl="0" algn="l">
              <a:spcBef>
                <a:spcPts val="0"/>
              </a:spcBef>
              <a:spcAft>
                <a:spcPts val="0"/>
              </a:spcAft>
              <a:buClr>
                <a:srgbClr val="121212"/>
              </a:buClr>
              <a:buSzPts val="1500"/>
              <a:buFont typeface="Raleway Light"/>
              <a:buAutoNum type="arabicPeriod"/>
            </a:pPr>
            <a:r>
              <a:rPr lang="en-GB" sz="1500">
                <a:solidFill>
                  <a:srgbClr val="121212"/>
                </a:solidFill>
                <a:latin typeface="Raleway Light"/>
                <a:ea typeface="Raleway Light"/>
                <a:cs typeface="Raleway Light"/>
                <a:sym typeface="Raleway Light"/>
              </a:rPr>
              <a:t>Tu nombre</a:t>
            </a:r>
            <a:endParaRPr sz="1500">
              <a:solidFill>
                <a:srgbClr val="121212"/>
              </a:solidFill>
              <a:latin typeface="Raleway Light"/>
              <a:ea typeface="Raleway Light"/>
              <a:cs typeface="Raleway Light"/>
              <a:sym typeface="Raleway Light"/>
            </a:endParaRPr>
          </a:p>
          <a:p>
            <a:pPr indent="-323850" lvl="0" marL="457200" rtl="0" algn="l">
              <a:spcBef>
                <a:spcPts val="0"/>
              </a:spcBef>
              <a:spcAft>
                <a:spcPts val="0"/>
              </a:spcAft>
              <a:buClr>
                <a:srgbClr val="121212"/>
              </a:buClr>
              <a:buSzPts val="1500"/>
              <a:buFont typeface="Raleway Light"/>
              <a:buAutoNum type="arabicPeriod"/>
            </a:pPr>
            <a:r>
              <a:rPr lang="en-GB" sz="1500">
                <a:solidFill>
                  <a:srgbClr val="121212"/>
                </a:solidFill>
                <a:latin typeface="Raleway Light"/>
                <a:ea typeface="Raleway Light"/>
                <a:cs typeface="Raleway Light"/>
                <a:sym typeface="Raleway Light"/>
              </a:rPr>
              <a:t>Tu apellido</a:t>
            </a:r>
            <a:endParaRPr sz="1500">
              <a:solidFill>
                <a:srgbClr val="121212"/>
              </a:solidFill>
              <a:latin typeface="Raleway Light"/>
              <a:ea typeface="Raleway Light"/>
              <a:cs typeface="Raleway Light"/>
              <a:sym typeface="Raleway Light"/>
            </a:endParaRPr>
          </a:p>
          <a:p>
            <a:pPr indent="-323850" lvl="0" marL="457200" rtl="0" algn="l">
              <a:spcBef>
                <a:spcPts val="0"/>
              </a:spcBef>
              <a:spcAft>
                <a:spcPts val="0"/>
              </a:spcAft>
              <a:buClr>
                <a:srgbClr val="121212"/>
              </a:buClr>
              <a:buSzPts val="1500"/>
              <a:buFont typeface="Raleway Light"/>
              <a:buAutoNum type="arabicPeriod"/>
            </a:pPr>
            <a:r>
              <a:rPr lang="en-GB" sz="1500">
                <a:solidFill>
                  <a:srgbClr val="121212"/>
                </a:solidFill>
                <a:latin typeface="Raleway Light"/>
                <a:ea typeface="Raleway Light"/>
                <a:cs typeface="Raleway Light"/>
                <a:sym typeface="Raleway Light"/>
              </a:rPr>
              <a:t>Tu edad</a:t>
            </a:r>
            <a:endParaRPr sz="1500">
              <a:solidFill>
                <a:srgbClr val="121212"/>
              </a:solidFill>
              <a:latin typeface="Raleway Light"/>
              <a:ea typeface="Raleway Light"/>
              <a:cs typeface="Raleway Light"/>
              <a:sym typeface="Raleway Light"/>
            </a:endParaRPr>
          </a:p>
          <a:p>
            <a:pPr indent="-323850" lvl="0" marL="457200" rtl="0" algn="l">
              <a:spcBef>
                <a:spcPts val="0"/>
              </a:spcBef>
              <a:spcAft>
                <a:spcPts val="0"/>
              </a:spcAft>
              <a:buClr>
                <a:srgbClr val="121212"/>
              </a:buClr>
              <a:buSzPts val="1500"/>
              <a:buFont typeface="Raleway Light"/>
              <a:buAutoNum type="arabicPeriod"/>
            </a:pPr>
            <a:r>
              <a:rPr i="1" lang="en-GB" sz="1500">
                <a:solidFill>
                  <a:srgbClr val="121212"/>
                </a:solidFill>
                <a:latin typeface="Raleway Light"/>
                <a:ea typeface="Raleway Light"/>
                <a:cs typeface="Raleway Light"/>
                <a:sym typeface="Raleway Light"/>
              </a:rPr>
              <a:t>Si</a:t>
            </a:r>
            <a:r>
              <a:rPr lang="en-GB" sz="1500">
                <a:solidFill>
                  <a:srgbClr val="121212"/>
                </a:solidFill>
                <a:latin typeface="Raleway Light"/>
                <a:ea typeface="Raleway Light"/>
                <a:cs typeface="Raleway Light"/>
                <a:sym typeface="Raleway Light"/>
              </a:rPr>
              <a:t> tenés mascota</a:t>
            </a:r>
            <a:endParaRPr sz="1500">
              <a:solidFill>
                <a:srgbClr val="121212"/>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sz="1500">
              <a:solidFill>
                <a:srgbClr val="121212"/>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rPr lang="en-GB" sz="1500">
                <a:solidFill>
                  <a:srgbClr val="121212"/>
                </a:solidFill>
                <a:latin typeface="Raleway Light"/>
                <a:ea typeface="Raleway Light"/>
                <a:cs typeface="Raleway Light"/>
                <a:sym typeface="Raleway Light"/>
              </a:rPr>
              <a:t>Luego imprimí las variables en la consola.</a:t>
            </a:r>
            <a:endParaRPr sz="1500">
              <a:solidFill>
                <a:srgbClr val="121212"/>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t/>
            </a:r>
            <a:endParaRPr sz="1500">
              <a:solidFill>
                <a:srgbClr val="121212"/>
              </a:solidFill>
              <a:latin typeface="Raleway Light"/>
              <a:ea typeface="Raleway Light"/>
              <a:cs typeface="Raleway Light"/>
              <a:sym typeface="Raleway Light"/>
            </a:endParaRPr>
          </a:p>
          <a:p>
            <a:pPr indent="0" lvl="0" marL="0" rtl="0" algn="l">
              <a:spcBef>
                <a:spcPts val="0"/>
              </a:spcBef>
              <a:spcAft>
                <a:spcPts val="0"/>
              </a:spcAft>
              <a:buClr>
                <a:schemeClr val="dk1"/>
              </a:buClr>
              <a:buSzPts val="1100"/>
              <a:buFont typeface="Arial"/>
              <a:buNone/>
            </a:pPr>
            <a:r>
              <a:rPr lang="en-GB" sz="1500">
                <a:solidFill>
                  <a:srgbClr val="121212"/>
                </a:solidFill>
                <a:latin typeface="Raleway Light"/>
                <a:ea typeface="Raleway Light"/>
                <a:cs typeface="Raleway Light"/>
                <a:sym typeface="Raleway Light"/>
              </a:rPr>
              <a:t>¿Sabes de qué tipo es cada variable?</a:t>
            </a:r>
            <a:endParaRPr sz="1500">
              <a:solidFill>
                <a:srgbClr val="121212"/>
              </a:solidFill>
              <a:latin typeface="Raleway Light"/>
              <a:ea typeface="Raleway Light"/>
              <a:cs typeface="Raleway Light"/>
              <a:sym typeface="Raleway Light"/>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52"/>
          <p:cNvSpPr txBox="1"/>
          <p:nvPr/>
        </p:nvSpPr>
        <p:spPr>
          <a:xfrm>
            <a:off x="1112700" y="4630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O</a:t>
            </a:r>
            <a:r>
              <a:rPr b="1" lang="en-GB" sz="2400">
                <a:latin typeface="Raleway"/>
                <a:ea typeface="Raleway"/>
                <a:cs typeface="Raleway"/>
                <a:sym typeface="Raleway"/>
              </a:rPr>
              <a:t>peraciones básicas</a:t>
            </a:r>
            <a:endParaRPr b="1" sz="2400">
              <a:latin typeface="Raleway"/>
              <a:ea typeface="Raleway"/>
              <a:cs typeface="Raleway"/>
              <a:sym typeface="Raleway"/>
            </a:endParaRPr>
          </a:p>
        </p:txBody>
      </p:sp>
      <p:sp>
        <p:nvSpPr>
          <p:cNvPr id="290" name="Google Shape;290;p52"/>
          <p:cNvSpPr txBox="1"/>
          <p:nvPr/>
        </p:nvSpPr>
        <p:spPr>
          <a:xfrm>
            <a:off x="1192050" y="1211451"/>
            <a:ext cx="6682500" cy="64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Raleway Light"/>
                <a:ea typeface="Raleway Light"/>
                <a:cs typeface="Raleway Light"/>
                <a:sym typeface="Raleway Light"/>
              </a:rPr>
              <a:t>Con</a:t>
            </a:r>
            <a:r>
              <a:rPr lang="en-GB">
                <a:latin typeface="Raleway Light"/>
                <a:ea typeface="Raleway Light"/>
                <a:cs typeface="Raleway Light"/>
                <a:sym typeface="Raleway Light"/>
              </a:rPr>
              <a:t> variables de valores </a:t>
            </a:r>
            <a:r>
              <a:rPr lang="en-GB">
                <a:latin typeface="Raleway Light"/>
                <a:ea typeface="Raleway Light"/>
                <a:cs typeface="Raleway Light"/>
                <a:sym typeface="Raleway Light"/>
              </a:rPr>
              <a:t>numéricos</a:t>
            </a:r>
            <a:r>
              <a:rPr lang="en-GB">
                <a:latin typeface="Raleway Light"/>
                <a:ea typeface="Raleway Light"/>
                <a:cs typeface="Raleway Light"/>
                <a:sym typeface="Raleway Light"/>
              </a:rPr>
              <a:t> podes realizar </a:t>
            </a:r>
            <a:r>
              <a:rPr lang="en-GB">
                <a:latin typeface="Raleway Light"/>
                <a:ea typeface="Raleway Light"/>
                <a:cs typeface="Raleway Light"/>
                <a:sym typeface="Raleway Light"/>
              </a:rPr>
              <a:t>operaciones matemáticas: sumas, restas, multiplicaciones,etc.</a:t>
            </a:r>
            <a:endParaRPr>
              <a:latin typeface="Raleway Light"/>
              <a:ea typeface="Raleway Light"/>
              <a:cs typeface="Raleway Light"/>
              <a:sym typeface="Raleway Light"/>
            </a:endParaRPr>
          </a:p>
        </p:txBody>
      </p:sp>
      <p:sp>
        <p:nvSpPr>
          <p:cNvPr id="291" name="Google Shape;291;p52"/>
          <p:cNvSpPr txBox="1"/>
          <p:nvPr/>
        </p:nvSpPr>
        <p:spPr>
          <a:xfrm>
            <a:off x="2184150" y="1954625"/>
            <a:ext cx="4775700" cy="29991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var</a:t>
            </a:r>
            <a:r>
              <a:rPr lang="en-GB" sz="1200">
                <a:solidFill>
                  <a:srgbClr val="F8F8F2"/>
                </a:solidFill>
                <a:latin typeface="Consolas"/>
                <a:ea typeface="Consolas"/>
                <a:cs typeface="Consolas"/>
                <a:sym typeface="Consolas"/>
              </a:rPr>
              <a:t>   numeroA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1</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numeroB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2</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const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NUMEROC</a:t>
            </a: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3</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//Suma  de dos números (1 + 2 = 3)</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resultadoSuma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numeroA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numeroB;</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//Resta de dos números (2 - 1 = 1)</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resultadoResta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numeroB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numeroA;</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//Producto de dos números (2 * 3 = 6)</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resultadoProducto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numeroB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NUMEROC</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5" name="Shape 295"/>
        <p:cNvGrpSpPr/>
        <p:nvPr/>
      </p:nvGrpSpPr>
      <p:grpSpPr>
        <a:xfrm>
          <a:off x="0" y="0"/>
          <a:ext cx="0" cy="0"/>
          <a:chOff x="0" y="0"/>
          <a:chExt cx="0" cy="0"/>
        </a:xfrm>
      </p:grpSpPr>
      <p:sp>
        <p:nvSpPr>
          <p:cNvPr id="296" name="Google Shape;296;p53"/>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Raleway"/>
                <a:ea typeface="Raleway"/>
                <a:cs typeface="Raleway"/>
                <a:sym typeface="Raleway"/>
              </a:rPr>
              <a:t>Operaciones básicas</a:t>
            </a:r>
            <a:endParaRPr b="1" i="1" sz="4000">
              <a:latin typeface="Raleway"/>
              <a:ea typeface="Raleway"/>
              <a:cs typeface="Raleway"/>
              <a:sym typeface="Raleway"/>
            </a:endParaRPr>
          </a:p>
        </p:txBody>
      </p:sp>
      <p:sp>
        <p:nvSpPr>
          <p:cNvPr id="297" name="Google Shape;297;p53"/>
          <p:cNvSpPr txBox="1"/>
          <p:nvPr/>
        </p:nvSpPr>
        <p:spPr>
          <a:xfrm>
            <a:off x="885450" y="731150"/>
            <a:ext cx="73566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Raleway Light"/>
                <a:ea typeface="Raleway Light"/>
                <a:cs typeface="Raleway Light"/>
                <a:sym typeface="Raleway Light"/>
              </a:rPr>
              <a:t>Con variables de tipo string (texto) se puede concatenar los valores, es decir, combinarlas.</a:t>
            </a:r>
            <a:endParaRPr>
              <a:latin typeface="Raleway Light"/>
              <a:ea typeface="Raleway Light"/>
              <a:cs typeface="Raleway Light"/>
              <a:sym typeface="Raleway Light"/>
            </a:endParaRPr>
          </a:p>
        </p:txBody>
      </p:sp>
      <p:sp>
        <p:nvSpPr>
          <p:cNvPr id="298" name="Google Shape;298;p53"/>
          <p:cNvSpPr txBox="1"/>
          <p:nvPr/>
        </p:nvSpPr>
        <p:spPr>
          <a:xfrm>
            <a:off x="1299475" y="1494050"/>
            <a:ext cx="6607800" cy="30432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var</a:t>
            </a:r>
            <a:r>
              <a:rPr lang="en-GB" sz="1200">
                <a:solidFill>
                  <a:srgbClr val="F8F8F2"/>
                </a:solidFill>
                <a:latin typeface="Consolas"/>
                <a:ea typeface="Consolas"/>
                <a:cs typeface="Consolas"/>
                <a:sym typeface="Consolas"/>
              </a:rPr>
              <a:t>   textoA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FULL</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textoB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STACK</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const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BLANCO</a:t>
            </a: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//Concatenar textoA y textoB ("</a:t>
            </a:r>
            <a:r>
              <a:rPr lang="en-GB" sz="1200">
                <a:solidFill>
                  <a:srgbClr val="6272A4"/>
                </a:solidFill>
                <a:latin typeface="Consolas"/>
                <a:ea typeface="Consolas"/>
                <a:cs typeface="Consolas"/>
                <a:sym typeface="Consolas"/>
              </a:rPr>
              <a:t>FULL</a:t>
            </a:r>
            <a:r>
              <a:rPr lang="en-GB" sz="1200">
                <a:solidFill>
                  <a:srgbClr val="6272A4"/>
                </a:solidFill>
                <a:latin typeface="Consolas"/>
                <a:ea typeface="Consolas"/>
                <a:cs typeface="Consolas"/>
                <a:sym typeface="Consolas"/>
              </a:rPr>
              <a:t>" + "STACK" = "</a:t>
            </a:r>
            <a:r>
              <a:rPr lang="en-GB" sz="1200">
                <a:solidFill>
                  <a:srgbClr val="6272A4"/>
                </a:solidFill>
                <a:latin typeface="Consolas"/>
                <a:ea typeface="Consolas"/>
                <a:cs typeface="Consolas"/>
                <a:sym typeface="Consolas"/>
              </a:rPr>
              <a:t>STACK</a:t>
            </a:r>
            <a:r>
              <a:rPr lang="en-GB" sz="1200">
                <a:solidFill>
                  <a:srgbClr val="6272A4"/>
                </a:solidFill>
                <a:latin typeface="Consolas"/>
                <a:ea typeface="Consolas"/>
                <a:cs typeface="Consolas"/>
                <a:sym typeface="Consolas"/>
              </a:rPr>
              <a:t>")</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textoA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textoB;</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//Concatenar textoB y 1 ("</a:t>
            </a:r>
            <a:r>
              <a:rPr lang="en-GB" sz="1200">
                <a:solidFill>
                  <a:srgbClr val="6272A4"/>
                </a:solidFill>
                <a:latin typeface="Consolas"/>
                <a:ea typeface="Consolas"/>
                <a:cs typeface="Consolas"/>
                <a:sym typeface="Consolas"/>
              </a:rPr>
              <a:t>STACK</a:t>
            </a:r>
            <a:r>
              <a:rPr lang="en-GB" sz="1200">
                <a:solidFill>
                  <a:srgbClr val="6272A4"/>
                </a:solidFill>
                <a:latin typeface="Consolas"/>
                <a:ea typeface="Consolas"/>
                <a:cs typeface="Consolas"/>
                <a:sym typeface="Consolas"/>
              </a:rPr>
              <a:t>" + 1 = "</a:t>
            </a:r>
            <a:r>
              <a:rPr lang="en-GB" sz="1200">
                <a:solidFill>
                  <a:srgbClr val="6272A4"/>
                </a:solidFill>
                <a:latin typeface="Consolas"/>
                <a:ea typeface="Consolas"/>
                <a:cs typeface="Consolas"/>
                <a:sym typeface="Consolas"/>
              </a:rPr>
              <a:t>STACK</a:t>
            </a:r>
            <a:r>
              <a:rPr lang="en-GB" sz="1200">
                <a:solidFill>
                  <a:srgbClr val="6272A4"/>
                </a:solidFill>
                <a:latin typeface="Consolas"/>
                <a:ea typeface="Consolas"/>
                <a:cs typeface="Consolas"/>
                <a:sym typeface="Consolas"/>
              </a:rPr>
              <a:t>1")</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textoB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1</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6272A4"/>
                </a:solidFill>
                <a:latin typeface="Consolas"/>
                <a:ea typeface="Consolas"/>
                <a:cs typeface="Consolas"/>
                <a:sym typeface="Consolas"/>
              </a:rPr>
              <a:t>//Concatenar textoA, BLANCO y </a:t>
            </a:r>
            <a:r>
              <a:rPr lang="en-GB" sz="1200">
                <a:solidFill>
                  <a:srgbClr val="6272A4"/>
                </a:solidFill>
                <a:latin typeface="Consolas"/>
                <a:ea typeface="Consolas"/>
                <a:cs typeface="Consolas"/>
                <a:sym typeface="Consolas"/>
              </a:rPr>
              <a:t>textoB </a:t>
            </a:r>
            <a:r>
              <a:rPr lang="en-GB" sz="1200">
                <a:solidFill>
                  <a:srgbClr val="6272A4"/>
                </a:solidFill>
                <a:latin typeface="Consolas"/>
                <a:ea typeface="Consolas"/>
                <a:cs typeface="Consolas"/>
                <a:sym typeface="Consolas"/>
              </a:rPr>
              <a:t>("</a:t>
            </a:r>
            <a:r>
              <a:rPr lang="en-GB" sz="1200">
                <a:solidFill>
                  <a:srgbClr val="6272A4"/>
                </a:solidFill>
                <a:latin typeface="Consolas"/>
                <a:ea typeface="Consolas"/>
                <a:cs typeface="Consolas"/>
                <a:sym typeface="Consolas"/>
              </a:rPr>
              <a:t>FULL</a:t>
            </a:r>
            <a:r>
              <a:rPr lang="en-GB" sz="1200">
                <a:solidFill>
                  <a:srgbClr val="6272A4"/>
                </a:solidFill>
                <a:latin typeface="Consolas"/>
                <a:ea typeface="Consolas"/>
                <a:cs typeface="Consolas"/>
                <a:sym typeface="Consolas"/>
              </a:rPr>
              <a:t>" + " " + "</a:t>
            </a:r>
            <a:r>
              <a:rPr lang="en-GB" sz="1200">
                <a:solidFill>
                  <a:srgbClr val="6272A4"/>
                </a:solidFill>
                <a:latin typeface="Consolas"/>
                <a:ea typeface="Consolas"/>
                <a:cs typeface="Consolas"/>
                <a:sym typeface="Consolas"/>
              </a:rPr>
              <a:t>STACK</a:t>
            </a:r>
            <a:r>
              <a:rPr lang="en-GB" sz="1200">
                <a:solidFill>
                  <a:srgbClr val="6272A4"/>
                </a:solidFill>
                <a:latin typeface="Consolas"/>
                <a:ea typeface="Consolas"/>
                <a:cs typeface="Consolas"/>
                <a:sym typeface="Consolas"/>
              </a:rPr>
              <a:t>" = "</a:t>
            </a:r>
            <a:r>
              <a:rPr lang="en-GB" sz="1200">
                <a:solidFill>
                  <a:srgbClr val="6272A4"/>
                </a:solidFill>
                <a:latin typeface="Consolas"/>
                <a:ea typeface="Consolas"/>
                <a:cs typeface="Consolas"/>
                <a:sym typeface="Consolas"/>
              </a:rPr>
              <a:t>FULL</a:t>
            </a:r>
            <a:r>
              <a:rPr lang="en-GB" sz="1200">
                <a:solidFill>
                  <a:srgbClr val="6272A4"/>
                </a:solidFill>
                <a:latin typeface="Consolas"/>
                <a:ea typeface="Consolas"/>
                <a:cs typeface="Consolas"/>
                <a:sym typeface="Consolas"/>
              </a:rPr>
              <a:t> </a:t>
            </a:r>
            <a:r>
              <a:rPr lang="en-GB" sz="1200">
                <a:solidFill>
                  <a:srgbClr val="6272A4"/>
                </a:solidFill>
                <a:latin typeface="Consolas"/>
                <a:ea typeface="Consolas"/>
                <a:cs typeface="Consolas"/>
                <a:sym typeface="Consolas"/>
              </a:rPr>
              <a:t>STACK</a:t>
            </a:r>
            <a:r>
              <a:rPr lang="en-GB" sz="1200">
                <a:solidFill>
                  <a:srgbClr val="6272A4"/>
                </a:solidFill>
                <a:latin typeface="Consolas"/>
                <a:ea typeface="Consolas"/>
                <a:cs typeface="Consolas"/>
                <a:sym typeface="Consolas"/>
              </a:rPr>
              <a:t>")</a:t>
            </a:r>
            <a:endParaRPr sz="12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resultadoC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textoA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BD93F9"/>
                </a:solidFill>
                <a:latin typeface="Consolas"/>
                <a:ea typeface="Consolas"/>
                <a:cs typeface="Consolas"/>
                <a:sym typeface="Consolas"/>
              </a:rPr>
              <a:t>BLANCO</a:t>
            </a: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textoB;</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988975" y="1753950"/>
            <a:ext cx="3226800" cy="16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Raleway"/>
                <a:ea typeface="Raleway"/>
                <a:cs typeface="Raleway"/>
                <a:sym typeface="Raleway"/>
              </a:rPr>
              <a:t>PROMPT, CONSOLA Y ALERT</a:t>
            </a:r>
            <a:endParaRPr sz="3000">
              <a:solidFill>
                <a:schemeClr val="lt1"/>
              </a:solidFill>
              <a:latin typeface="Raleway"/>
              <a:ea typeface="Raleway"/>
              <a:cs typeface="Raleway"/>
              <a:sym typeface="Raleway"/>
            </a:endParaRPr>
          </a:p>
          <a:p>
            <a:pPr indent="0" lvl="0" marL="0" rtl="0" algn="l">
              <a:spcBef>
                <a:spcPts val="0"/>
              </a:spcBef>
              <a:spcAft>
                <a:spcPts val="0"/>
              </a:spcAft>
              <a:buNone/>
            </a:pPr>
            <a:r>
              <a:t/>
            </a:r>
            <a:endParaRPr sz="3000">
              <a:solidFill>
                <a:schemeClr val="dk1"/>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7" name="Shape 307"/>
        <p:cNvGrpSpPr/>
        <p:nvPr/>
      </p:nvGrpSpPr>
      <p:grpSpPr>
        <a:xfrm>
          <a:off x="0" y="0"/>
          <a:ext cx="0" cy="0"/>
          <a:chOff x="0" y="0"/>
          <a:chExt cx="0" cy="0"/>
        </a:xfrm>
      </p:grpSpPr>
      <p:sp>
        <p:nvSpPr>
          <p:cNvPr id="308" name="Google Shape;308;p55"/>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800">
                <a:latin typeface="Raleway"/>
                <a:ea typeface="Raleway"/>
                <a:cs typeface="Raleway"/>
                <a:sym typeface="Raleway"/>
              </a:rPr>
              <a:t>PROMPT</a:t>
            </a:r>
            <a:endParaRPr b="1" sz="2800">
              <a:latin typeface="Raleway"/>
              <a:ea typeface="Raleway"/>
              <a:cs typeface="Raleway"/>
              <a:sym typeface="Raleway"/>
            </a:endParaRPr>
          </a:p>
        </p:txBody>
      </p:sp>
      <p:sp>
        <p:nvSpPr>
          <p:cNvPr id="309" name="Google Shape;309;p55"/>
          <p:cNvSpPr txBox="1"/>
          <p:nvPr/>
        </p:nvSpPr>
        <p:spPr>
          <a:xfrm>
            <a:off x="1126500" y="1592300"/>
            <a:ext cx="6753000" cy="111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solidFill>
                  <a:schemeClr val="dk1"/>
                </a:solidFill>
                <a:latin typeface="Raleway Light"/>
                <a:ea typeface="Raleway Light"/>
                <a:cs typeface="Raleway Light"/>
                <a:sym typeface="Raleway Light"/>
              </a:rPr>
              <a:t>La sentencia  </a:t>
            </a:r>
            <a:r>
              <a:rPr lang="en-GB">
                <a:solidFill>
                  <a:schemeClr val="dk1"/>
                </a:solidFill>
                <a:highlight>
                  <a:srgbClr val="E0FF00"/>
                </a:highlight>
                <a:latin typeface="Raleway Light"/>
                <a:ea typeface="Raleway Light"/>
                <a:cs typeface="Raleway Light"/>
                <a:sym typeface="Raleway Light"/>
              </a:rPr>
              <a:t>prompt()</a:t>
            </a:r>
            <a:r>
              <a:rPr lang="en-GB">
                <a:latin typeface="Raleway Light"/>
                <a:ea typeface="Raleway Light"/>
                <a:cs typeface="Raleway Light"/>
                <a:sym typeface="Raleway Light"/>
              </a:rPr>
              <a:t> mostrará un cuadro de diálogo para que el usuario ingrese un dato. Se puede proporcionar un mensaje que se colocará sobre el campo de texto. El valor que devuelve es una cadena que representa lo que el usuario ingresó.</a:t>
            </a:r>
            <a:endParaRPr>
              <a:latin typeface="Raleway Light"/>
              <a:ea typeface="Raleway Light"/>
              <a:cs typeface="Raleway Light"/>
              <a:sym typeface="Raleway Light"/>
            </a:endParaRPr>
          </a:p>
        </p:txBody>
      </p:sp>
      <p:sp>
        <p:nvSpPr>
          <p:cNvPr id="310" name="Google Shape;310;p55"/>
          <p:cNvSpPr txBox="1"/>
          <p:nvPr/>
        </p:nvSpPr>
        <p:spPr>
          <a:xfrm>
            <a:off x="1170598" y="3021150"/>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Ingrese su nombre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highlight>
                <a:srgbClr val="15151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nvSpPr>
        <p:spPr>
          <a:xfrm>
            <a:off x="4973875" y="1618325"/>
            <a:ext cx="3740100" cy="25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En la pantalla del navegador, el usuario verá una ventana sobre la web que le solicitará un dato.</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Al valor que el usuario ingresa se lo conoce por el </a:t>
            </a:r>
            <a:r>
              <a:rPr lang="en-GB" sz="1600">
                <a:solidFill>
                  <a:schemeClr val="dk1"/>
                </a:solidFill>
                <a:highlight>
                  <a:srgbClr val="FFFFFF"/>
                </a:highlight>
                <a:latin typeface="Helvetica Neue Light"/>
                <a:ea typeface="Helvetica Neue Light"/>
                <a:cs typeface="Helvetica Neue Light"/>
                <a:sym typeface="Helvetica Neue Light"/>
              </a:rPr>
              <a:t>término</a:t>
            </a:r>
            <a:r>
              <a:rPr lang="en-GB" sz="1600">
                <a:solidFill>
                  <a:schemeClr val="dk1"/>
                </a:solidFill>
                <a:highlight>
                  <a:srgbClr val="FFFFFF"/>
                </a:highlight>
                <a:latin typeface="Helvetica Neue Light"/>
                <a:ea typeface="Helvetica Neue Light"/>
                <a:cs typeface="Helvetica Neue Light"/>
                <a:sym typeface="Helvetica Neue Light"/>
              </a:rPr>
              <a:t> de </a:t>
            </a:r>
            <a:r>
              <a:rPr b="1" i="1" lang="en-GB" sz="1600">
                <a:solidFill>
                  <a:schemeClr val="dk1"/>
                </a:solidFill>
                <a:highlight>
                  <a:srgbClr val="FFFFFF"/>
                </a:highlight>
                <a:latin typeface="Helvetica Neue"/>
                <a:ea typeface="Helvetica Neue"/>
                <a:cs typeface="Helvetica Neue"/>
                <a:sym typeface="Helvetica Neue"/>
              </a:rPr>
              <a:t>entrada.</a:t>
            </a:r>
            <a:endParaRPr b="1" i="1" sz="1600">
              <a:solidFill>
                <a:schemeClr val="dk1"/>
              </a:solidFill>
              <a:highlight>
                <a:srgbClr val="FFFFFF"/>
              </a:highlight>
              <a:latin typeface="Helvetica Neue"/>
              <a:ea typeface="Helvetica Neue"/>
              <a:cs typeface="Helvetica Neue"/>
              <a:sym typeface="Helvetica Neue"/>
            </a:endParaRPr>
          </a:p>
        </p:txBody>
      </p:sp>
      <p:sp>
        <p:nvSpPr>
          <p:cNvPr id="316" name="Google Shape;316;p56"/>
          <p:cNvSpPr txBox="1"/>
          <p:nvPr/>
        </p:nvSpPr>
        <p:spPr>
          <a:xfrm>
            <a:off x="4973875" y="800925"/>
            <a:ext cx="39405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Raleway"/>
                <a:ea typeface="Raleway"/>
                <a:cs typeface="Raleway"/>
                <a:sym typeface="Raleway"/>
              </a:rPr>
              <a:t>EJEMPLO DE PROMPT </a:t>
            </a:r>
            <a:endParaRPr b="1" sz="2000">
              <a:latin typeface="Raleway"/>
              <a:ea typeface="Raleway"/>
              <a:cs typeface="Raleway"/>
              <a:sym typeface="Raleway"/>
            </a:endParaRPr>
          </a:p>
        </p:txBody>
      </p:sp>
      <p:pic>
        <p:nvPicPr>
          <p:cNvPr id="317" name="Google Shape;317;p56"/>
          <p:cNvPicPr preferRelativeResize="0"/>
          <p:nvPr/>
        </p:nvPicPr>
        <p:blipFill rotWithShape="1">
          <a:blip r:embed="rId3">
            <a:alphaModFix/>
          </a:blip>
          <a:srcRect b="0" l="0" r="0" t="0"/>
          <a:stretch/>
        </p:blipFill>
        <p:spPr>
          <a:xfrm>
            <a:off x="474925" y="1618325"/>
            <a:ext cx="4498950" cy="1871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1" name="Shape 321"/>
        <p:cNvGrpSpPr/>
        <p:nvPr/>
      </p:nvGrpSpPr>
      <p:grpSpPr>
        <a:xfrm>
          <a:off x="0" y="0"/>
          <a:ext cx="0" cy="0"/>
          <a:chOff x="0" y="0"/>
          <a:chExt cx="0" cy="0"/>
        </a:xfrm>
      </p:grpSpPr>
      <p:sp>
        <p:nvSpPr>
          <p:cNvPr id="322" name="Google Shape;322;p57"/>
          <p:cNvSpPr txBox="1"/>
          <p:nvPr/>
        </p:nvSpPr>
        <p:spPr>
          <a:xfrm>
            <a:off x="1126575" y="4429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CONSOLA</a:t>
            </a:r>
            <a:endParaRPr b="1" sz="2400">
              <a:latin typeface="Raleway"/>
              <a:ea typeface="Raleway"/>
              <a:cs typeface="Raleway"/>
              <a:sym typeface="Raleway"/>
            </a:endParaRPr>
          </a:p>
        </p:txBody>
      </p:sp>
      <p:sp>
        <p:nvSpPr>
          <p:cNvPr id="323" name="Google Shape;323;p57"/>
          <p:cNvSpPr txBox="1"/>
          <p:nvPr/>
        </p:nvSpPr>
        <p:spPr>
          <a:xfrm>
            <a:off x="1338975" y="1517700"/>
            <a:ext cx="6416400" cy="9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Helvetica Neue Light"/>
                <a:ea typeface="Helvetica Neue Light"/>
                <a:cs typeface="Helvetica Neue Light"/>
                <a:sym typeface="Helvetica Neue Light"/>
              </a:rPr>
              <a:t>La sentencia </a:t>
            </a:r>
            <a:r>
              <a:rPr lang="en-GB">
                <a:highlight>
                  <a:srgbClr val="E0FF00"/>
                </a:highlight>
                <a:latin typeface="Helvetica Neue Light"/>
                <a:ea typeface="Helvetica Neue Light"/>
                <a:cs typeface="Helvetica Neue Light"/>
                <a:sym typeface="Helvetica Neue Light"/>
              </a:rPr>
              <a:t>console.log()</a:t>
            </a:r>
            <a:r>
              <a:rPr lang="en-GB">
                <a:latin typeface="Helvetica Neue Light"/>
                <a:ea typeface="Helvetica Neue Light"/>
                <a:cs typeface="Helvetica Neue Light"/>
                <a:sym typeface="Helvetica Neue Light"/>
              </a:rPr>
              <a:t> muestra el mensaje que pasemos como parámetro a la llamada en la consola JavaScript del Navegador web.</a:t>
            </a:r>
            <a:endParaRPr>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24" name="Google Shape;324;p57"/>
          <p:cNvSpPr txBox="1"/>
          <p:nvPr/>
        </p:nvSpPr>
        <p:spPr>
          <a:xfrm>
            <a:off x="1170673" y="2706350"/>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console.</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Mensaje de prueba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8"/>
          <p:cNvSpPr txBox="1"/>
          <p:nvPr/>
        </p:nvSpPr>
        <p:spPr>
          <a:xfrm>
            <a:off x="4973875" y="1618325"/>
            <a:ext cx="37401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solidFill>
                  <a:schemeClr val="dk1"/>
                </a:solidFill>
                <a:highlight>
                  <a:srgbClr val="FFFFFF"/>
                </a:highlight>
                <a:latin typeface="Raleway Light"/>
                <a:ea typeface="Raleway Light"/>
                <a:cs typeface="Raleway Light"/>
                <a:sym typeface="Raleway Light"/>
              </a:rPr>
              <a:t>En Chrome, la consola del navegador está disponible accediendo mediante:</a:t>
            </a:r>
            <a:endParaRPr sz="1500">
              <a:solidFill>
                <a:schemeClr val="dk1"/>
              </a:solidFill>
              <a:highlight>
                <a:srgbClr val="FFFFFF"/>
              </a:highlight>
              <a:latin typeface="Raleway Light"/>
              <a:ea typeface="Raleway Light"/>
              <a:cs typeface="Raleway Light"/>
              <a:sym typeface="Raleway Light"/>
            </a:endParaRPr>
          </a:p>
          <a:p>
            <a:pPr indent="0" lvl="0" marL="0" rtl="0" algn="l">
              <a:lnSpc>
                <a:spcPct val="115000"/>
              </a:lnSpc>
              <a:spcBef>
                <a:spcPts val="0"/>
              </a:spcBef>
              <a:spcAft>
                <a:spcPts val="0"/>
              </a:spcAft>
              <a:buNone/>
            </a:pPr>
            <a:r>
              <a:rPr i="1" lang="en-GB" sz="1500">
                <a:solidFill>
                  <a:schemeClr val="dk1"/>
                </a:solidFill>
                <a:highlight>
                  <a:srgbClr val="E0FF00"/>
                </a:highlight>
                <a:latin typeface="Raleway Light"/>
                <a:ea typeface="Raleway Light"/>
                <a:cs typeface="Raleway Light"/>
                <a:sym typeface="Raleway Light"/>
              </a:rPr>
              <a:t>Botón derecho sobre alguna parte de la web &gt; Inspeccionar &gt; Consola</a:t>
            </a:r>
            <a:endParaRPr i="1" sz="1500">
              <a:solidFill>
                <a:schemeClr val="dk1"/>
              </a:solidFill>
              <a:highlight>
                <a:srgbClr val="E0FF00"/>
              </a:highlight>
              <a:latin typeface="Raleway Light"/>
              <a:ea typeface="Raleway Light"/>
              <a:cs typeface="Raleway Light"/>
              <a:sym typeface="Raleway Light"/>
            </a:endParaRPr>
          </a:p>
        </p:txBody>
      </p:sp>
      <p:sp>
        <p:nvSpPr>
          <p:cNvPr id="330" name="Google Shape;330;p58"/>
          <p:cNvSpPr txBox="1"/>
          <p:nvPr/>
        </p:nvSpPr>
        <p:spPr>
          <a:xfrm>
            <a:off x="791825" y="648025"/>
            <a:ext cx="46524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Raleway"/>
                <a:ea typeface="Raleway"/>
                <a:cs typeface="Raleway"/>
                <a:sym typeface="Raleway"/>
              </a:rPr>
              <a:t>E</a:t>
            </a:r>
            <a:r>
              <a:rPr b="1" lang="en-GB" sz="2200">
                <a:latin typeface="Raleway"/>
                <a:ea typeface="Raleway"/>
                <a:cs typeface="Raleway"/>
                <a:sym typeface="Raleway"/>
              </a:rPr>
              <a:t>jemplo de console.log</a:t>
            </a:r>
            <a:endParaRPr b="1" sz="2200">
              <a:latin typeface="Raleway"/>
              <a:ea typeface="Raleway"/>
              <a:cs typeface="Raleway"/>
              <a:sym typeface="Raleway"/>
            </a:endParaRPr>
          </a:p>
        </p:txBody>
      </p:sp>
      <p:pic>
        <p:nvPicPr>
          <p:cNvPr id="331" name="Google Shape;331;p58"/>
          <p:cNvPicPr preferRelativeResize="0"/>
          <p:nvPr/>
        </p:nvPicPr>
        <p:blipFill>
          <a:blip r:embed="rId3">
            <a:alphaModFix/>
          </a:blip>
          <a:stretch>
            <a:fillRect/>
          </a:stretch>
        </p:blipFill>
        <p:spPr>
          <a:xfrm>
            <a:off x="679350" y="2125300"/>
            <a:ext cx="4255850" cy="487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59"/>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A</a:t>
            </a:r>
            <a:r>
              <a:rPr b="1" lang="en-GB" sz="2400">
                <a:latin typeface="Raleway"/>
                <a:ea typeface="Raleway"/>
                <a:cs typeface="Raleway"/>
                <a:sym typeface="Raleway"/>
              </a:rPr>
              <a:t>lert</a:t>
            </a:r>
            <a:endParaRPr b="1" sz="2400">
              <a:latin typeface="Raleway"/>
              <a:ea typeface="Raleway"/>
              <a:cs typeface="Raleway"/>
              <a:sym typeface="Raleway"/>
            </a:endParaRPr>
          </a:p>
        </p:txBody>
      </p:sp>
      <p:sp>
        <p:nvSpPr>
          <p:cNvPr id="337" name="Google Shape;337;p59"/>
          <p:cNvSpPr txBox="1"/>
          <p:nvPr/>
        </p:nvSpPr>
        <p:spPr>
          <a:xfrm>
            <a:off x="1227075" y="1727525"/>
            <a:ext cx="6640200" cy="100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Raleway Light"/>
                <a:ea typeface="Raleway Light"/>
                <a:cs typeface="Raleway Light"/>
                <a:sym typeface="Raleway Light"/>
              </a:rPr>
              <a:t>La sentencia </a:t>
            </a:r>
            <a:r>
              <a:rPr lang="en-GB">
                <a:highlight>
                  <a:srgbClr val="E0FF00"/>
                </a:highlight>
                <a:latin typeface="Raleway Light"/>
                <a:ea typeface="Raleway Light"/>
                <a:cs typeface="Raleway Light"/>
                <a:sym typeface="Raleway Light"/>
              </a:rPr>
              <a:t>alert()</a:t>
            </a:r>
            <a:r>
              <a:rPr lang="en-GB">
                <a:latin typeface="Raleway Light"/>
                <a:ea typeface="Raleway Light"/>
                <a:cs typeface="Raleway Light"/>
                <a:sym typeface="Raleway Light"/>
              </a:rPr>
              <a:t> mostrará una ventana sobre la página web que estemos accediendo mostrando el mensaje que se pase como parámetro a la llamada.</a:t>
            </a:r>
            <a:endParaRPr>
              <a:latin typeface="Raleway Light"/>
              <a:ea typeface="Raleway Light"/>
              <a:cs typeface="Raleway Light"/>
              <a:sym typeface="Raleway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38" name="Google Shape;338;p59"/>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¡Hola Mundo!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nvSpPr>
        <p:spPr>
          <a:xfrm>
            <a:off x="2216500" y="17029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1" sz="3600">
              <a:solidFill>
                <a:schemeClr val="dk1"/>
              </a:solidFill>
              <a:latin typeface="Raleway"/>
              <a:ea typeface="Raleway"/>
              <a:cs typeface="Raleway"/>
              <a:sym typeface="Raleway"/>
            </a:endParaRPr>
          </a:p>
        </p:txBody>
      </p:sp>
      <p:sp>
        <p:nvSpPr>
          <p:cNvPr id="171" name="Google Shape;171;p33"/>
          <p:cNvSpPr txBox="1"/>
          <p:nvPr/>
        </p:nvSpPr>
        <p:spPr>
          <a:xfrm>
            <a:off x="2501550" y="1704850"/>
            <a:ext cx="4140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chemeClr val="dk1"/>
                </a:solidFill>
                <a:latin typeface="Raleway"/>
                <a:ea typeface="Raleway"/>
                <a:cs typeface="Raleway"/>
                <a:sym typeface="Raleway"/>
              </a:rPr>
              <a:t>JAVASCRIPT: FUNDAMENTOS</a:t>
            </a:r>
            <a:endParaRPr b="1" sz="26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nvSpPr>
        <p:spPr>
          <a:xfrm>
            <a:off x="4960075" y="1803958"/>
            <a:ext cx="3112500" cy="23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Raleway Light"/>
                <a:ea typeface="Raleway Light"/>
                <a:cs typeface="Raleway Light"/>
                <a:sym typeface="Raleway Light"/>
              </a:rPr>
              <a:t>En la pantalla del navegador, el usuario verá una ventana sobre la web que muestra un mensaje.</a:t>
            </a:r>
            <a:endParaRPr>
              <a:solidFill>
                <a:schemeClr val="dk1"/>
              </a:solidFill>
              <a:highlight>
                <a:srgbClr val="FFFFFF"/>
              </a:highlight>
              <a:latin typeface="Raleway Light"/>
              <a:ea typeface="Raleway Light"/>
              <a:cs typeface="Raleway Light"/>
              <a:sym typeface="Raleway Light"/>
            </a:endParaRPr>
          </a:p>
          <a:p>
            <a:pPr indent="0" lvl="0" marL="0" rtl="0" algn="l">
              <a:lnSpc>
                <a:spcPct val="115000"/>
              </a:lnSpc>
              <a:spcBef>
                <a:spcPts val="0"/>
              </a:spcBef>
              <a:spcAft>
                <a:spcPts val="0"/>
              </a:spcAft>
              <a:buNone/>
            </a:pPr>
            <a:r>
              <a:t/>
            </a:r>
            <a:endParaRPr>
              <a:solidFill>
                <a:schemeClr val="dk1"/>
              </a:solidFill>
              <a:highlight>
                <a:srgbClr val="FFFFFF"/>
              </a:highlight>
              <a:latin typeface="Raleway Light"/>
              <a:ea typeface="Raleway Light"/>
              <a:cs typeface="Raleway Light"/>
              <a:sym typeface="Raleway Light"/>
            </a:endParaRPr>
          </a:p>
          <a:p>
            <a:pPr indent="0" lvl="0" marL="0" rtl="0" algn="l">
              <a:lnSpc>
                <a:spcPct val="115000"/>
              </a:lnSpc>
              <a:spcBef>
                <a:spcPts val="0"/>
              </a:spcBef>
              <a:spcAft>
                <a:spcPts val="0"/>
              </a:spcAft>
              <a:buNone/>
            </a:pPr>
            <a:r>
              <a:rPr lang="en-GB">
                <a:solidFill>
                  <a:schemeClr val="dk1"/>
                </a:solidFill>
                <a:highlight>
                  <a:srgbClr val="FFFFFF"/>
                </a:highlight>
                <a:latin typeface="Raleway Light"/>
                <a:ea typeface="Raleway Light"/>
                <a:cs typeface="Raleway Light"/>
                <a:sym typeface="Raleway Light"/>
              </a:rPr>
              <a:t>Al valor que mostramos al </a:t>
            </a:r>
            <a:r>
              <a:rPr lang="en-GB">
                <a:solidFill>
                  <a:schemeClr val="dk1"/>
                </a:solidFill>
                <a:highlight>
                  <a:srgbClr val="FFFFFF"/>
                </a:highlight>
                <a:latin typeface="Raleway Light"/>
                <a:ea typeface="Raleway Light"/>
                <a:cs typeface="Raleway Light"/>
                <a:sym typeface="Raleway Light"/>
              </a:rPr>
              <a:t>usuario</a:t>
            </a:r>
            <a:r>
              <a:rPr lang="en-GB">
                <a:solidFill>
                  <a:schemeClr val="dk1"/>
                </a:solidFill>
                <a:highlight>
                  <a:srgbClr val="FFFFFF"/>
                </a:highlight>
                <a:latin typeface="Raleway Light"/>
                <a:ea typeface="Raleway Light"/>
                <a:cs typeface="Raleway Light"/>
                <a:sym typeface="Raleway Light"/>
              </a:rPr>
              <a:t> </a:t>
            </a:r>
            <a:r>
              <a:rPr lang="en-GB">
                <a:solidFill>
                  <a:schemeClr val="dk1"/>
                </a:solidFill>
                <a:highlight>
                  <a:srgbClr val="FFFFFF"/>
                </a:highlight>
                <a:latin typeface="Raleway Light"/>
                <a:ea typeface="Raleway Light"/>
                <a:cs typeface="Raleway Light"/>
                <a:sym typeface="Raleway Light"/>
              </a:rPr>
              <a:t>como un resultado </a:t>
            </a:r>
            <a:r>
              <a:rPr lang="en-GB">
                <a:solidFill>
                  <a:schemeClr val="dk1"/>
                </a:solidFill>
                <a:highlight>
                  <a:srgbClr val="FFFFFF"/>
                </a:highlight>
                <a:latin typeface="Raleway Light"/>
                <a:ea typeface="Raleway Light"/>
                <a:cs typeface="Raleway Light"/>
                <a:sym typeface="Raleway Light"/>
              </a:rPr>
              <a:t>se lo conoce por el término de </a:t>
            </a:r>
            <a:r>
              <a:rPr b="1" i="1" lang="en-GB">
                <a:solidFill>
                  <a:schemeClr val="dk1"/>
                </a:solidFill>
                <a:highlight>
                  <a:srgbClr val="FFFFFF"/>
                </a:highlight>
                <a:latin typeface="Raleway"/>
                <a:ea typeface="Raleway"/>
                <a:cs typeface="Raleway"/>
                <a:sym typeface="Raleway"/>
              </a:rPr>
              <a:t>salida</a:t>
            </a:r>
            <a:r>
              <a:rPr b="1" i="1" lang="en-GB">
                <a:solidFill>
                  <a:schemeClr val="dk1"/>
                </a:solidFill>
                <a:highlight>
                  <a:srgbClr val="FFFFFF"/>
                </a:highlight>
                <a:latin typeface="Raleway"/>
                <a:ea typeface="Raleway"/>
                <a:cs typeface="Raleway"/>
                <a:sym typeface="Raleway"/>
              </a:rPr>
              <a:t>.</a:t>
            </a:r>
            <a:endParaRPr b="1" i="1">
              <a:solidFill>
                <a:schemeClr val="dk1"/>
              </a:solidFill>
              <a:highlight>
                <a:srgbClr val="FFFFFF"/>
              </a:highlight>
              <a:latin typeface="Raleway"/>
              <a:ea typeface="Raleway"/>
              <a:cs typeface="Raleway"/>
              <a:sym typeface="Raleway"/>
            </a:endParaRPr>
          </a:p>
        </p:txBody>
      </p:sp>
      <p:sp>
        <p:nvSpPr>
          <p:cNvPr id="344" name="Google Shape;344;p60"/>
          <p:cNvSpPr txBox="1"/>
          <p:nvPr/>
        </p:nvSpPr>
        <p:spPr>
          <a:xfrm>
            <a:off x="4960075" y="1126825"/>
            <a:ext cx="39327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latin typeface="Raleway"/>
                <a:ea typeface="Raleway"/>
                <a:cs typeface="Raleway"/>
                <a:sym typeface="Raleway"/>
              </a:rPr>
              <a:t>E</a:t>
            </a:r>
            <a:r>
              <a:rPr b="1" lang="en-GB" sz="1900">
                <a:latin typeface="Raleway"/>
                <a:ea typeface="Raleway"/>
                <a:cs typeface="Raleway"/>
                <a:sym typeface="Raleway"/>
              </a:rPr>
              <a:t>jemplo de alert </a:t>
            </a:r>
            <a:endParaRPr b="1" sz="1900">
              <a:latin typeface="Raleway"/>
              <a:ea typeface="Raleway"/>
              <a:cs typeface="Raleway"/>
              <a:sym typeface="Raleway"/>
            </a:endParaRPr>
          </a:p>
        </p:txBody>
      </p:sp>
      <p:pic>
        <p:nvPicPr>
          <p:cNvPr id="345" name="Google Shape;345;p60"/>
          <p:cNvPicPr preferRelativeResize="0"/>
          <p:nvPr/>
        </p:nvPicPr>
        <p:blipFill>
          <a:blip r:embed="rId3">
            <a:alphaModFix/>
          </a:blip>
          <a:stretch>
            <a:fillRect/>
          </a:stretch>
        </p:blipFill>
        <p:spPr>
          <a:xfrm>
            <a:off x="464400" y="2039375"/>
            <a:ext cx="4209775" cy="130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nvSpPr>
        <p:spPr>
          <a:xfrm>
            <a:off x="1529400" y="684275"/>
            <a:ext cx="6085200" cy="5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ALGORITMO</a:t>
            </a:r>
            <a:endParaRPr b="1" sz="2400">
              <a:latin typeface="Raleway"/>
              <a:ea typeface="Raleway"/>
              <a:cs typeface="Raleway"/>
              <a:sym typeface="Raleway"/>
            </a:endParaRPr>
          </a:p>
        </p:txBody>
      </p:sp>
      <p:sp>
        <p:nvSpPr>
          <p:cNvPr id="351" name="Google Shape;351;p61"/>
          <p:cNvSpPr txBox="1"/>
          <p:nvPr/>
        </p:nvSpPr>
        <p:spPr>
          <a:xfrm>
            <a:off x="1153900" y="1976925"/>
            <a:ext cx="7257900" cy="189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500">
                <a:latin typeface="Raleway Light"/>
                <a:ea typeface="Raleway Light"/>
                <a:cs typeface="Raleway Light"/>
                <a:sym typeface="Raleway Light"/>
              </a:rPr>
              <a:t>En programación, un algoritmo es un </a:t>
            </a:r>
            <a:r>
              <a:rPr b="1" lang="en-GB" sz="1500">
                <a:latin typeface="Raleway"/>
                <a:ea typeface="Raleway"/>
                <a:cs typeface="Raleway"/>
                <a:sym typeface="Raleway"/>
              </a:rPr>
              <a:t>conjunto de procedimientos o funciones ordenados que se necesitan para realizar cierta operación o acción.</a:t>
            </a:r>
            <a:r>
              <a:rPr lang="en-GB" sz="1500">
                <a:latin typeface="Raleway Light"/>
                <a:ea typeface="Raleway Light"/>
                <a:cs typeface="Raleway Light"/>
                <a:sym typeface="Raleway Light"/>
              </a:rPr>
              <a:t> Por ejemplo, en una suma el algoritmo implica tomar un dato, sumarlo a otro y obtener un resultado.</a:t>
            </a:r>
            <a:endParaRPr sz="1500">
              <a:latin typeface="Raleway Light"/>
              <a:ea typeface="Raleway Light"/>
              <a:cs typeface="Raleway Light"/>
              <a:sym typeface="Raleway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5" name="Shape 355"/>
        <p:cNvGrpSpPr/>
        <p:nvPr/>
      </p:nvGrpSpPr>
      <p:grpSpPr>
        <a:xfrm>
          <a:off x="0" y="0"/>
          <a:ext cx="0" cy="0"/>
          <a:chOff x="0" y="0"/>
          <a:chExt cx="0" cy="0"/>
        </a:xfrm>
      </p:grpSpPr>
      <p:sp>
        <p:nvSpPr>
          <p:cNvPr id="356" name="Google Shape;356;p62"/>
          <p:cNvSpPr txBox="1"/>
          <p:nvPr/>
        </p:nvSpPr>
        <p:spPr>
          <a:xfrm>
            <a:off x="884400" y="2230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EJEMPLO DE SCRIPT COMPLETO</a:t>
            </a:r>
            <a:endParaRPr b="1" sz="2400">
              <a:latin typeface="Raleway"/>
              <a:ea typeface="Raleway"/>
              <a:cs typeface="Raleway"/>
              <a:sym typeface="Raleway"/>
            </a:endParaRPr>
          </a:p>
        </p:txBody>
      </p:sp>
      <p:sp>
        <p:nvSpPr>
          <p:cNvPr id="357" name="Google Shape;357;p62"/>
          <p:cNvSpPr txBox="1"/>
          <p:nvPr/>
        </p:nvSpPr>
        <p:spPr>
          <a:xfrm>
            <a:off x="585900" y="1022425"/>
            <a:ext cx="7972200" cy="59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Raleway Light"/>
                <a:ea typeface="Raleway Light"/>
                <a:cs typeface="Raleway Light"/>
                <a:sym typeface="Raleway Light"/>
              </a:rPr>
              <a:t>Este es un ejemplo de un Script JS corriendo en un archivo HTML.</a:t>
            </a:r>
            <a:endParaRPr>
              <a:latin typeface="Raleway Light"/>
              <a:ea typeface="Raleway Light"/>
              <a:cs typeface="Raleway Light"/>
              <a:sym typeface="Raleway Light"/>
            </a:endParaRPr>
          </a:p>
        </p:txBody>
      </p:sp>
      <p:sp>
        <p:nvSpPr>
          <p:cNvPr id="358" name="Google Shape;358;p62"/>
          <p:cNvSpPr txBox="1"/>
          <p:nvPr/>
        </p:nvSpPr>
        <p:spPr>
          <a:xfrm>
            <a:off x="1534350" y="1614025"/>
            <a:ext cx="6075300" cy="2785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DOCTYPE</a:t>
            </a:r>
            <a:r>
              <a:rPr lang="en-GB" sz="1200">
                <a:solidFill>
                  <a:srgbClr val="F8F8F2"/>
                </a:solidFill>
                <a:latin typeface="Consolas"/>
                <a:ea typeface="Consolas"/>
                <a:cs typeface="Consolas"/>
                <a:sym typeface="Consolas"/>
              </a:rPr>
              <a:t> </a:t>
            </a:r>
            <a:r>
              <a:rPr i="1" lang="en-GB" sz="1200">
                <a:solidFill>
                  <a:srgbClr val="50FA7B"/>
                </a:solidFill>
                <a:latin typeface="Consolas"/>
                <a:ea typeface="Consolas"/>
                <a:cs typeface="Consolas"/>
                <a:sym typeface="Consolas"/>
              </a:rPr>
              <a:t>html</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html</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head</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title</a:t>
            </a:r>
            <a:r>
              <a:rPr lang="en-GB" sz="1200">
                <a:solidFill>
                  <a:srgbClr val="F8F8F2"/>
                </a:solidFill>
                <a:latin typeface="Consolas"/>
                <a:ea typeface="Consolas"/>
                <a:cs typeface="Consolas"/>
                <a:sym typeface="Consolas"/>
              </a:rPr>
              <a:t>&gt;Mi primer App - FullStack&lt;/</a:t>
            </a:r>
            <a:r>
              <a:rPr lang="en-GB" sz="1200">
                <a:solidFill>
                  <a:srgbClr val="FF79C6"/>
                </a:solidFill>
                <a:latin typeface="Consolas"/>
                <a:ea typeface="Consolas"/>
                <a:cs typeface="Consolas"/>
                <a:sym typeface="Consolas"/>
              </a:rPr>
              <a:t>title</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entrada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50FA7B"/>
                </a:solidFill>
                <a:latin typeface="Consolas"/>
                <a:ea typeface="Consolas"/>
                <a:cs typeface="Consolas"/>
                <a:sym typeface="Consolas"/>
              </a:rPr>
              <a:t>prompt</a:t>
            </a:r>
            <a:r>
              <a:rPr lang="en-GB" sz="1200">
                <a:solidFill>
                  <a:srgbClr val="F8F8F2"/>
                </a:solidFill>
                <a:latin typeface="Consolas"/>
                <a:ea typeface="Consolas"/>
                <a:cs typeface="Consolas"/>
                <a:sym typeface="Consolas"/>
              </a:rPr>
              <a:t>(</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Ingresar una letra</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let</a:t>
            </a:r>
            <a:r>
              <a:rPr lang="en-GB" sz="1200">
                <a:solidFill>
                  <a:srgbClr val="F8F8F2"/>
                </a:solidFill>
                <a:latin typeface="Consolas"/>
                <a:ea typeface="Consolas"/>
                <a:cs typeface="Consolas"/>
                <a:sym typeface="Consolas"/>
              </a:rPr>
              <a:t> salida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entrada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FF79C6"/>
                </a:solidFill>
                <a:latin typeface="Consolas"/>
                <a:ea typeface="Consolas"/>
                <a:cs typeface="Consolas"/>
                <a:sym typeface="Consolas"/>
              </a:rPr>
              <a:t>+</a:t>
            </a:r>
            <a:r>
              <a:rPr lang="en-GB" sz="1200">
                <a:solidFill>
                  <a:srgbClr val="F8F8F2"/>
                </a:solidFill>
                <a:latin typeface="Consolas"/>
                <a:ea typeface="Consolas"/>
                <a:cs typeface="Consolas"/>
                <a:sym typeface="Consolas"/>
              </a:rPr>
              <a:t> </a:t>
            </a:r>
            <a:r>
              <a:rPr lang="en-GB" sz="1200">
                <a:solidFill>
                  <a:srgbClr val="E9F284"/>
                </a:solidFill>
                <a:latin typeface="Consolas"/>
                <a:ea typeface="Consolas"/>
                <a:cs typeface="Consolas"/>
                <a:sym typeface="Consolas"/>
              </a:rPr>
              <a:t>"</a:t>
            </a:r>
            <a:r>
              <a:rPr lang="en-GB" sz="1200">
                <a:solidFill>
                  <a:srgbClr val="F1FA8C"/>
                </a:solidFill>
                <a:latin typeface="Consolas"/>
                <a:ea typeface="Consolas"/>
                <a:cs typeface="Consolas"/>
                <a:sym typeface="Consolas"/>
              </a:rPr>
              <a:t>ingresada</a:t>
            </a:r>
            <a:r>
              <a:rPr lang="en-GB" sz="1200">
                <a:solidFill>
                  <a:srgbClr val="E9F284"/>
                </a:solidFill>
                <a:latin typeface="Consolas"/>
                <a:ea typeface="Consolas"/>
                <a:cs typeface="Consolas"/>
                <a:sym typeface="Consolas"/>
              </a:rPr>
              <a:t>"</a:t>
            </a:r>
            <a:r>
              <a:rPr lang="en-GB"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a:t>
            </a:r>
            <a:r>
              <a:rPr lang="en-GB" sz="1200">
                <a:solidFill>
                  <a:srgbClr val="50FA7B"/>
                </a:solidFill>
                <a:latin typeface="Consolas"/>
                <a:ea typeface="Consolas"/>
                <a:cs typeface="Consolas"/>
                <a:sym typeface="Consolas"/>
              </a:rPr>
              <a:t>alert</a:t>
            </a:r>
            <a:r>
              <a:rPr lang="en-GB" sz="1200">
                <a:solidFill>
                  <a:srgbClr val="F8F8F2"/>
                </a:solidFill>
                <a:latin typeface="Consolas"/>
                <a:ea typeface="Consolas"/>
                <a:cs typeface="Consolas"/>
                <a:sym typeface="Consolas"/>
              </a:rPr>
              <a:t>(salida);</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script</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head</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body</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h2</a:t>
            </a:r>
            <a:r>
              <a:rPr lang="en-GB" sz="1200">
                <a:solidFill>
                  <a:srgbClr val="F8F8F2"/>
                </a:solidFill>
                <a:latin typeface="Consolas"/>
                <a:ea typeface="Consolas"/>
                <a:cs typeface="Consolas"/>
                <a:sym typeface="Consolas"/>
              </a:rPr>
              <a:t>&gt;Esta página contiene una app&lt;/</a:t>
            </a:r>
            <a:r>
              <a:rPr lang="en-GB" sz="1200">
                <a:solidFill>
                  <a:srgbClr val="FF79C6"/>
                </a:solidFill>
                <a:latin typeface="Consolas"/>
                <a:ea typeface="Consolas"/>
                <a:cs typeface="Consolas"/>
                <a:sym typeface="Consolas"/>
              </a:rPr>
              <a:t>h2</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  &lt;/</a:t>
            </a:r>
            <a:r>
              <a:rPr lang="en-GB" sz="1200">
                <a:solidFill>
                  <a:srgbClr val="FF79C6"/>
                </a:solidFill>
                <a:latin typeface="Consolas"/>
                <a:ea typeface="Consolas"/>
                <a:cs typeface="Consolas"/>
                <a:sym typeface="Consolas"/>
              </a:rPr>
              <a:t>body</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200">
                <a:solidFill>
                  <a:srgbClr val="F8F8F2"/>
                </a:solidFill>
                <a:latin typeface="Consolas"/>
                <a:ea typeface="Consolas"/>
                <a:cs typeface="Consolas"/>
                <a:sym typeface="Consolas"/>
              </a:rPr>
              <a:t>&lt;/</a:t>
            </a:r>
            <a:r>
              <a:rPr lang="en-GB" sz="1200">
                <a:solidFill>
                  <a:srgbClr val="FF79C6"/>
                </a:solidFill>
                <a:latin typeface="Consolas"/>
                <a:ea typeface="Consolas"/>
                <a:cs typeface="Consolas"/>
                <a:sym typeface="Consolas"/>
              </a:rPr>
              <a:t>html</a:t>
            </a:r>
            <a:r>
              <a:rPr lang="en-GB" sz="1200">
                <a:solidFill>
                  <a:srgbClr val="F8F8F2"/>
                </a:solidFill>
                <a:latin typeface="Consolas"/>
                <a:ea typeface="Consolas"/>
                <a:cs typeface="Consolas"/>
                <a:sym typeface="Consolas"/>
              </a:rPr>
              <a:t>&gt;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63"/>
          <p:cNvPicPr preferRelativeResize="0"/>
          <p:nvPr/>
        </p:nvPicPr>
        <p:blipFill>
          <a:blip r:embed="rId3">
            <a:alphaModFix/>
          </a:blip>
          <a:stretch>
            <a:fillRect/>
          </a:stretch>
        </p:blipFill>
        <p:spPr>
          <a:xfrm>
            <a:off x="3724275" y="390550"/>
            <a:ext cx="5219700" cy="2019300"/>
          </a:xfrm>
          <a:prstGeom prst="rect">
            <a:avLst/>
          </a:prstGeom>
          <a:noFill/>
          <a:ln>
            <a:noFill/>
          </a:ln>
          <a:effectLst>
            <a:outerShdw blurRad="57150" rotWithShape="0" algn="bl" dir="5400000" dist="19050">
              <a:srgbClr val="000000">
                <a:alpha val="50000"/>
              </a:srgbClr>
            </a:outerShdw>
          </a:effectLst>
        </p:spPr>
      </p:pic>
      <p:pic>
        <p:nvPicPr>
          <p:cNvPr id="364" name="Google Shape;364;p63"/>
          <p:cNvPicPr preferRelativeResize="0"/>
          <p:nvPr/>
        </p:nvPicPr>
        <p:blipFill>
          <a:blip r:embed="rId4">
            <a:alphaModFix/>
          </a:blip>
          <a:stretch>
            <a:fillRect/>
          </a:stretch>
        </p:blipFill>
        <p:spPr>
          <a:xfrm>
            <a:off x="3705225" y="2859875"/>
            <a:ext cx="5257800" cy="1485900"/>
          </a:xfrm>
          <a:prstGeom prst="rect">
            <a:avLst/>
          </a:prstGeom>
          <a:noFill/>
          <a:ln>
            <a:noFill/>
          </a:ln>
          <a:effectLst>
            <a:outerShdw blurRad="57150" rotWithShape="0" algn="bl" dir="5400000" dist="19050">
              <a:srgbClr val="000000">
                <a:alpha val="50000"/>
              </a:srgbClr>
            </a:outerShdw>
          </a:effectLst>
        </p:spPr>
      </p:pic>
      <p:sp>
        <p:nvSpPr>
          <p:cNvPr id="365" name="Google Shape;365;p63"/>
          <p:cNvSpPr txBox="1"/>
          <p:nvPr/>
        </p:nvSpPr>
        <p:spPr>
          <a:xfrm>
            <a:off x="316950" y="1157800"/>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Lato"/>
                <a:ea typeface="Lato"/>
                <a:cs typeface="Lato"/>
                <a:sym typeface="Lato"/>
              </a:rPr>
              <a:t>Si ingreso “A”...</a:t>
            </a:r>
            <a:endParaRPr i="1" sz="2600">
              <a:latin typeface="Lato"/>
              <a:ea typeface="Lato"/>
              <a:cs typeface="Lato"/>
              <a:sym typeface="Lato"/>
            </a:endParaRPr>
          </a:p>
        </p:txBody>
      </p:sp>
      <p:sp>
        <p:nvSpPr>
          <p:cNvPr id="366" name="Google Shape;366;p63"/>
          <p:cNvSpPr/>
          <p:nvPr/>
        </p:nvSpPr>
        <p:spPr>
          <a:xfrm>
            <a:off x="2931625" y="1392700"/>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3"/>
          <p:cNvSpPr/>
          <p:nvPr/>
        </p:nvSpPr>
        <p:spPr>
          <a:xfrm>
            <a:off x="2844450" y="3321050"/>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3"/>
          <p:cNvSpPr txBox="1"/>
          <p:nvPr/>
        </p:nvSpPr>
        <p:spPr>
          <a:xfrm>
            <a:off x="128025" y="3203600"/>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Lato"/>
                <a:ea typeface="Lato"/>
                <a:cs typeface="Lato"/>
                <a:sym typeface="Lato"/>
              </a:rPr>
              <a:t>Obtengo...</a:t>
            </a:r>
            <a:endParaRPr i="1" sz="26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nvSpPr>
        <p:spPr>
          <a:xfrm>
            <a:off x="884350" y="2476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a:p>
        </p:txBody>
      </p:sp>
      <p:sp>
        <p:nvSpPr>
          <p:cNvPr id="374" name="Google Shape;374;p64"/>
          <p:cNvSpPr txBox="1"/>
          <p:nvPr/>
        </p:nvSpPr>
        <p:spPr>
          <a:xfrm>
            <a:off x="757000" y="2752125"/>
            <a:ext cx="617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Raleway ExtraBold"/>
                <a:ea typeface="Raleway ExtraBold"/>
                <a:cs typeface="Raleway ExtraBold"/>
                <a:sym typeface="Raleway ExtraBold"/>
              </a:rPr>
              <a:t>¡A practicar!</a:t>
            </a:r>
            <a:endParaRPr sz="30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65"/>
          <p:cNvGraphicFramePr/>
          <p:nvPr/>
        </p:nvGraphicFramePr>
        <p:xfrm>
          <a:off x="1463938" y="1599875"/>
          <a:ext cx="3000000" cy="3000000"/>
        </p:xfrm>
        <a:graphic>
          <a:graphicData uri="http://schemas.openxmlformats.org/drawingml/2006/table">
            <a:tbl>
              <a:tblPr>
                <a:noFill/>
                <a:tableStyleId>{D9C8B6F6-A8F2-4FF4-BBD7-F5A22939F705}</a:tableStyleId>
              </a:tblPr>
              <a:tblGrid>
                <a:gridCol w="2334625"/>
                <a:gridCol w="3029225"/>
                <a:gridCol w="382850"/>
              </a:tblGrid>
              <a:tr h="2005850">
                <a:tc gridSpan="3">
                  <a:txBody>
                    <a:bodyPr/>
                    <a:lstStyle/>
                    <a:p>
                      <a:pPr indent="0" lvl="0" marL="0" marR="0" rtl="0" algn="just">
                        <a:lnSpc>
                          <a:spcPct val="150000"/>
                        </a:lnSpc>
                        <a:spcBef>
                          <a:spcPts val="0"/>
                        </a:spcBef>
                        <a:spcAft>
                          <a:spcPts val="0"/>
                        </a:spcAft>
                        <a:buClr>
                          <a:srgbClr val="000000"/>
                        </a:buClr>
                        <a:buSzPts val="200"/>
                        <a:buFont typeface="Arial"/>
                        <a:buNone/>
                      </a:pPr>
                      <a:br>
                        <a:rPr b="1" lang="en-GB" u="none" cap="none" strike="noStrike">
                          <a:solidFill>
                            <a:srgbClr val="4D5156"/>
                          </a:solidFill>
                          <a:latin typeface="Raleway"/>
                          <a:ea typeface="Raleway"/>
                          <a:cs typeface="Raleway"/>
                          <a:sym typeface="Raleway"/>
                        </a:rPr>
                      </a:br>
                      <a:r>
                        <a:rPr b="1" lang="en-GB" u="none" cap="none" strike="noStrike">
                          <a:latin typeface="Raleway"/>
                          <a:ea typeface="Raleway"/>
                          <a:cs typeface="Raleway"/>
                          <a:sym typeface="Raleway"/>
                        </a:rPr>
                        <a:t>&gt;&gt;</a:t>
                      </a:r>
                      <a:r>
                        <a:rPr b="1" lang="en-GB" u="none" cap="none" strike="noStrike">
                          <a:solidFill>
                            <a:srgbClr val="4D5156"/>
                          </a:solidFill>
                          <a:latin typeface="Raleway"/>
                          <a:ea typeface="Raleway"/>
                          <a:cs typeface="Raleway"/>
                          <a:sym typeface="Raleway"/>
                        </a:rPr>
                        <a:t> </a:t>
                      </a:r>
                      <a:r>
                        <a:rPr lang="en-GB">
                          <a:solidFill>
                            <a:schemeClr val="dk1"/>
                          </a:solidFill>
                          <a:latin typeface="Raleway Light"/>
                          <a:ea typeface="Raleway Light"/>
                          <a:cs typeface="Raleway Light"/>
                          <a:sym typeface="Raleway Light"/>
                        </a:rPr>
                        <a:t>Creá un script en JS que le solicite al usuario ingresar uno o más datos. Luego, con JavaScript, realiza operaciones matemáticas o de concatenación sobre las entradas teniendo en cuenta el tipo de dato. Al finalizar mostrar el resultados con </a:t>
                      </a:r>
                      <a:r>
                        <a:rPr b="1" lang="en-GB">
                          <a:solidFill>
                            <a:schemeClr val="dk1"/>
                          </a:solidFill>
                          <a:latin typeface="Raleway"/>
                          <a:ea typeface="Raleway"/>
                          <a:cs typeface="Raleway"/>
                          <a:sym typeface="Raleway"/>
                        </a:rPr>
                        <a:t>alert()</a:t>
                      </a:r>
                      <a:r>
                        <a:rPr lang="en-GB">
                          <a:solidFill>
                            <a:schemeClr val="dk1"/>
                          </a:solidFill>
                          <a:latin typeface="Raleway Light"/>
                          <a:ea typeface="Raleway Light"/>
                          <a:cs typeface="Raleway Light"/>
                          <a:sym typeface="Raleway Light"/>
                        </a:rPr>
                        <a:t> o </a:t>
                      </a:r>
                      <a:r>
                        <a:rPr b="1" lang="en-GB">
                          <a:solidFill>
                            <a:schemeClr val="dk1"/>
                          </a:solidFill>
                          <a:latin typeface="Raleway"/>
                          <a:ea typeface="Raleway"/>
                          <a:cs typeface="Raleway"/>
                          <a:sym typeface="Raleway"/>
                        </a:rPr>
                        <a:t>console.log()</a:t>
                      </a:r>
                      <a:endParaRPr b="1">
                        <a:solidFill>
                          <a:schemeClr val="dk1"/>
                        </a:solidFill>
                        <a:latin typeface="Raleway"/>
                        <a:ea typeface="Raleway"/>
                        <a:cs typeface="Raleway"/>
                        <a:sym typeface="Raleway"/>
                      </a:endParaRPr>
                    </a:p>
                    <a:p>
                      <a:pPr indent="0" lvl="0" marL="457200" marR="0" rtl="0" algn="just">
                        <a:lnSpc>
                          <a:spcPct val="150000"/>
                        </a:lnSpc>
                        <a:spcBef>
                          <a:spcPts val="0"/>
                        </a:spcBef>
                        <a:spcAft>
                          <a:spcPts val="0"/>
                        </a:spcAft>
                        <a:buClr>
                          <a:srgbClr val="000000"/>
                        </a:buClr>
                        <a:buSzPts val="1600"/>
                        <a:buFont typeface="Arial"/>
                        <a:buNone/>
                      </a:pPr>
                      <a:r>
                        <a:t/>
                      </a:r>
                      <a:endParaRPr b="1">
                        <a:latin typeface="Raleway"/>
                        <a:ea typeface="Raleway"/>
                        <a:cs typeface="Raleway"/>
                        <a:sym typeface="Raleway"/>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aphicFrame>
        <p:nvGraphicFramePr>
          <p:cNvPr id="384" name="Google Shape;384;p66"/>
          <p:cNvGraphicFramePr/>
          <p:nvPr/>
        </p:nvGraphicFramePr>
        <p:xfrm>
          <a:off x="1750038" y="1087450"/>
          <a:ext cx="3000000" cy="3000000"/>
        </p:xfrm>
        <a:graphic>
          <a:graphicData uri="http://schemas.openxmlformats.org/drawingml/2006/table">
            <a:tbl>
              <a:tblPr>
                <a:noFill/>
                <a:tableStyleId>{D9C8B6F6-A8F2-4FF4-BBD7-F5A22939F705}</a:tableStyleId>
              </a:tblPr>
              <a:tblGrid>
                <a:gridCol w="984325"/>
                <a:gridCol w="3822275"/>
                <a:gridCol w="1110425"/>
              </a:tblGrid>
              <a:tr h="2411750">
                <a:tc gridSpan="3">
                  <a:txBody>
                    <a:bodyPr/>
                    <a:lstStyle/>
                    <a:p>
                      <a:pPr indent="0" lvl="0" marL="0" marR="0" rtl="0" algn="just">
                        <a:lnSpc>
                          <a:spcPct val="150000"/>
                        </a:lnSpc>
                        <a:spcBef>
                          <a:spcPts val="0"/>
                        </a:spcBef>
                        <a:spcAft>
                          <a:spcPts val="0"/>
                        </a:spcAft>
                        <a:buClr>
                          <a:srgbClr val="000000"/>
                        </a:buClr>
                        <a:buSzPts val="200"/>
                        <a:buFont typeface="Arial"/>
                        <a:buNone/>
                      </a:pPr>
                      <a:br>
                        <a:rPr b="1" lang="en-GB" sz="1200" u="none" cap="none" strike="noStrike">
                          <a:solidFill>
                            <a:srgbClr val="4D5156"/>
                          </a:solidFill>
                          <a:latin typeface="Raleway"/>
                          <a:ea typeface="Raleway"/>
                          <a:cs typeface="Raleway"/>
                          <a:sym typeface="Raleway"/>
                        </a:rPr>
                      </a:br>
                      <a:r>
                        <a:rPr b="1" lang="en-GB" sz="1200" u="none" cap="none" strike="noStrike">
                          <a:latin typeface="Raleway"/>
                          <a:ea typeface="Raleway"/>
                          <a:cs typeface="Raleway"/>
                          <a:sym typeface="Raleway"/>
                        </a:rPr>
                        <a:t>&gt;&gt;Ejemplo:</a:t>
                      </a:r>
                      <a:endParaRPr b="1" sz="1200" u="none" cap="none" strike="noStrike">
                        <a:latin typeface="Raleway"/>
                        <a:ea typeface="Raleway"/>
                        <a:cs typeface="Raleway"/>
                        <a:sym typeface="Raleway"/>
                      </a:endParaRPr>
                    </a:p>
                    <a:p>
                      <a:pPr indent="-304800" lvl="0" marL="457200" rtl="0" algn="just">
                        <a:lnSpc>
                          <a:spcPct val="150000"/>
                        </a:lnSpc>
                        <a:spcBef>
                          <a:spcPts val="0"/>
                        </a:spcBef>
                        <a:spcAft>
                          <a:spcPts val="0"/>
                        </a:spcAft>
                        <a:buClr>
                          <a:schemeClr val="dk1"/>
                        </a:buClr>
                        <a:buSzPts val="1200"/>
                        <a:buFont typeface="Raleway Light"/>
                        <a:buChar char="-"/>
                      </a:pPr>
                      <a:r>
                        <a:rPr lang="en-GB" sz="1200">
                          <a:solidFill>
                            <a:schemeClr val="dk1"/>
                          </a:solidFill>
                          <a:latin typeface="Raleway Light"/>
                          <a:ea typeface="Raleway Light"/>
                          <a:cs typeface="Raleway Light"/>
                          <a:sym typeface="Raleway Light"/>
                        </a:rPr>
                        <a:t>Pedir nombre mediante prompt y mostrarlo en consola junto con algún texto de saludo. Ejemplo:  ¡Hola, Juan!</a:t>
                      </a:r>
                      <a:endParaRPr sz="1200">
                        <a:solidFill>
                          <a:schemeClr val="dk1"/>
                        </a:solidFill>
                        <a:latin typeface="Raleway Light"/>
                        <a:ea typeface="Raleway Light"/>
                        <a:cs typeface="Raleway Light"/>
                        <a:sym typeface="Raleway Light"/>
                      </a:endParaRPr>
                    </a:p>
                    <a:p>
                      <a:pPr indent="-304800" lvl="0" marL="457200" rtl="0" algn="just">
                        <a:lnSpc>
                          <a:spcPct val="150000"/>
                        </a:lnSpc>
                        <a:spcBef>
                          <a:spcPts val="0"/>
                        </a:spcBef>
                        <a:spcAft>
                          <a:spcPts val="0"/>
                        </a:spcAft>
                        <a:buClr>
                          <a:schemeClr val="dk1"/>
                        </a:buClr>
                        <a:buSzPts val="1200"/>
                        <a:buFont typeface="Raleway Light"/>
                        <a:buChar char="-"/>
                      </a:pPr>
                      <a:r>
                        <a:rPr lang="en-GB" sz="1200">
                          <a:solidFill>
                            <a:schemeClr val="dk1"/>
                          </a:solidFill>
                          <a:latin typeface="Raleway Light"/>
                          <a:ea typeface="Raleway Light"/>
                          <a:cs typeface="Raleway Light"/>
                          <a:sym typeface="Raleway Light"/>
                        </a:rPr>
                        <a:t>Pedir un número mediante prompt, parsearlo, sumarlo a otro que se encuentre almacenado en una variable y luego mostrar el resultado en consola.</a:t>
                      </a:r>
                      <a:endParaRPr sz="1200">
                        <a:solidFill>
                          <a:schemeClr val="dk1"/>
                        </a:solidFill>
                        <a:latin typeface="Raleway Light"/>
                        <a:ea typeface="Raleway Light"/>
                        <a:cs typeface="Raleway Light"/>
                        <a:sym typeface="Raleway Light"/>
                      </a:endParaRPr>
                    </a:p>
                    <a:p>
                      <a:pPr indent="-304800" lvl="0" marL="457200" rtl="0" algn="just">
                        <a:lnSpc>
                          <a:spcPct val="150000"/>
                        </a:lnSpc>
                        <a:spcBef>
                          <a:spcPts val="0"/>
                        </a:spcBef>
                        <a:spcAft>
                          <a:spcPts val="0"/>
                        </a:spcAft>
                        <a:buClr>
                          <a:schemeClr val="dk1"/>
                        </a:buClr>
                        <a:buSzPts val="1200"/>
                        <a:buFont typeface="Raleway Light"/>
                        <a:buChar char="-"/>
                      </a:pPr>
                      <a:r>
                        <a:rPr lang="en-GB" sz="1200">
                          <a:solidFill>
                            <a:schemeClr val="dk1"/>
                          </a:solidFill>
                          <a:latin typeface="Raleway Light"/>
                          <a:ea typeface="Raleway Light"/>
                          <a:cs typeface="Raleway Light"/>
                          <a:sym typeface="Raleway Light"/>
                        </a:rPr>
                        <a:t>Pedir un texto mediante prompt, luego otro, concatenarlos y mostrarlo en un alerta.</a:t>
                      </a:r>
                      <a:endParaRPr sz="1200">
                        <a:solidFill>
                          <a:schemeClr val="dk1"/>
                        </a:solidFill>
                        <a:latin typeface="Raleway Light"/>
                        <a:ea typeface="Raleway Light"/>
                        <a:cs typeface="Raleway Light"/>
                        <a:sym typeface="Raleway Light"/>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hMerge="1"/>
                <a:tc hMerge="1"/>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nvSpPr>
        <p:spPr>
          <a:xfrm>
            <a:off x="671125" y="1583875"/>
            <a:ext cx="3924900" cy="27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Parsear: </a:t>
            </a:r>
            <a:r>
              <a:rPr lang="en-GB">
                <a:solidFill>
                  <a:schemeClr val="dk1"/>
                </a:solidFill>
                <a:latin typeface="Helvetica Neue Light"/>
                <a:ea typeface="Helvetica Neue Light"/>
                <a:cs typeface="Helvetica Neue Light"/>
                <a:sym typeface="Helvetica Neue Light"/>
              </a:rPr>
              <a:t>es una palabra devengada del inglés "parse". Refiere en programación, a una actividad que consiste en el análisis de texto para determinar si cumple o no reglas o patrones y en base a esto tomar alguna determinación.</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Script</a:t>
            </a:r>
            <a:r>
              <a:rPr lang="en-GB">
                <a:solidFill>
                  <a:schemeClr val="dk1"/>
                </a:solidFill>
                <a:latin typeface="Helvetica Neue Light"/>
                <a:ea typeface="Helvetica Neue Light"/>
                <a:cs typeface="Helvetica Neue Light"/>
                <a:sym typeface="Helvetica Neue Light"/>
              </a:rPr>
              <a:t>: un script es una secuencia de instrucciones que realizan una o más tareas.</a:t>
            </a:r>
            <a:endParaRPr>
              <a:solidFill>
                <a:schemeClr val="dk1"/>
              </a:solidFill>
              <a:latin typeface="Helvetica Neue Light"/>
              <a:ea typeface="Helvetica Neue Light"/>
              <a:cs typeface="Helvetica Neue Light"/>
              <a:sym typeface="Helvetica Neue Light"/>
            </a:endParaRPr>
          </a:p>
        </p:txBody>
      </p:sp>
      <p:sp>
        <p:nvSpPr>
          <p:cNvPr id="390" name="Google Shape;390;p67"/>
          <p:cNvSpPr txBox="1"/>
          <p:nvPr/>
        </p:nvSpPr>
        <p:spPr>
          <a:xfrm>
            <a:off x="671127" y="351850"/>
            <a:ext cx="6824700" cy="79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Raleway"/>
                <a:ea typeface="Raleway"/>
                <a:cs typeface="Raleway"/>
                <a:sym typeface="Raleway"/>
              </a:rPr>
              <a:t>GLOSARIO</a:t>
            </a:r>
            <a:r>
              <a:rPr i="1" lang="en-GB" sz="4500">
                <a:latin typeface="Raleway"/>
                <a:ea typeface="Raleway"/>
                <a:cs typeface="Raleway"/>
                <a:sym typeface="Raleway"/>
              </a:rPr>
              <a:t>:</a:t>
            </a:r>
            <a:endParaRPr i="1"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nvSpPr>
        <p:spPr>
          <a:xfrm>
            <a:off x="1363650" y="1532425"/>
            <a:ext cx="6413100" cy="1868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Helvetica Neue Light"/>
                <a:ea typeface="Helvetica Neue Light"/>
                <a:cs typeface="Helvetica Neue Light"/>
                <a:sym typeface="Helvetica Neue Light"/>
              </a:rPr>
              <a:t>JavaScript es un </a:t>
            </a:r>
            <a:r>
              <a:rPr lang="en-GB">
                <a:solidFill>
                  <a:schemeClr val="dk1"/>
                </a:solidFill>
                <a:highlight>
                  <a:srgbClr val="E0FF00"/>
                </a:highlight>
                <a:latin typeface="Helvetica Neue Light"/>
                <a:ea typeface="Helvetica Neue Light"/>
                <a:cs typeface="Helvetica Neue Light"/>
                <a:sym typeface="Helvetica Neue Light"/>
              </a:rPr>
              <a:t>lenguaje de programación</a:t>
            </a:r>
            <a:r>
              <a:rPr lang="en-GB">
                <a:solidFill>
                  <a:schemeClr val="dk1"/>
                </a:solidFill>
                <a:highlight>
                  <a:srgbClr val="FFFFFF"/>
                </a:highlight>
                <a:latin typeface="Helvetica Neue Light"/>
                <a:ea typeface="Helvetica Neue Light"/>
                <a:cs typeface="Helvetica Neue Light"/>
                <a:sym typeface="Helvetica Neue Light"/>
              </a:rPr>
              <a:t> que se utiliza principalmente </a:t>
            </a:r>
            <a:r>
              <a:rPr lang="en-GB">
                <a:solidFill>
                  <a:schemeClr val="dk1"/>
                </a:solidFill>
                <a:highlight>
                  <a:srgbClr val="E0FF00"/>
                </a:highlight>
                <a:latin typeface="Helvetica Neue Light"/>
                <a:ea typeface="Helvetica Neue Light"/>
                <a:cs typeface="Helvetica Neue Light"/>
                <a:sym typeface="Helvetica Neue Light"/>
              </a:rPr>
              <a:t>para aportar dinamismo a </a:t>
            </a:r>
            <a:r>
              <a:rPr i="1" lang="en-GB">
                <a:solidFill>
                  <a:schemeClr val="dk1"/>
                </a:solidFill>
                <a:highlight>
                  <a:srgbClr val="E0FF00"/>
                </a:highlight>
                <a:latin typeface="Helvetica Neue Light"/>
                <a:ea typeface="Helvetica Neue Light"/>
                <a:cs typeface="Helvetica Neue Light"/>
                <a:sym typeface="Helvetica Neue Light"/>
              </a:rPr>
              <a:t>sitios y </a:t>
            </a:r>
            <a:r>
              <a:rPr i="1" lang="en-GB">
                <a:solidFill>
                  <a:schemeClr val="dk1"/>
                </a:solidFill>
                <a:highlight>
                  <a:srgbClr val="E0FF00"/>
                </a:highlight>
                <a:latin typeface="Helvetica Neue Light"/>
                <a:ea typeface="Helvetica Neue Light"/>
                <a:cs typeface="Helvetica Neue Light"/>
                <a:sym typeface="Helvetica Neue Light"/>
              </a:rPr>
              <a:t>aplicaciones</a:t>
            </a:r>
            <a:r>
              <a:rPr i="1" lang="en-GB">
                <a:solidFill>
                  <a:schemeClr val="dk1"/>
                </a:solidFill>
                <a:highlight>
                  <a:srgbClr val="E0FF00"/>
                </a:highlight>
                <a:latin typeface="Helvetica Neue Light"/>
                <a:ea typeface="Helvetica Neue Light"/>
                <a:cs typeface="Helvetica Neue Light"/>
                <a:sym typeface="Helvetica Neue Light"/>
              </a:rPr>
              <a:t> web</a:t>
            </a:r>
            <a:r>
              <a:rPr lang="en-GB">
                <a:solidFill>
                  <a:schemeClr val="dk1"/>
                </a:solidFill>
                <a:highlight>
                  <a:srgbClr val="E0FF00"/>
                </a:highlight>
                <a:latin typeface="Helvetica Neue Light"/>
                <a:ea typeface="Helvetica Neue Light"/>
                <a:cs typeface="Helvetica Neue Light"/>
                <a:sym typeface="Helvetica Neue Light"/>
              </a:rPr>
              <a:t>.</a:t>
            </a:r>
            <a:endParaRPr>
              <a:solidFill>
                <a:schemeClr val="dk1"/>
              </a:solidFill>
              <a:highlight>
                <a:srgbClr val="E0FF00"/>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Helvetica Neue Light"/>
                <a:ea typeface="Helvetica Neue Light"/>
                <a:cs typeface="Helvetica Neue Light"/>
                <a:sym typeface="Helvetica Neue Light"/>
              </a:rPr>
              <a:t>Técnicamente, JavaScript es un lenguaje de programación interpretado por lo que el código escrito con JavaScript se puede probar directamente en cualquier navegador sin necesidad de procesos intermedios.</a:t>
            </a:r>
            <a:endParaRPr>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Helvetica Neue Light"/>
                <a:ea typeface="Helvetica Neue Light"/>
                <a:cs typeface="Helvetica Neue Light"/>
                <a:sym typeface="Helvetica Neue Light"/>
              </a:rPr>
              <a:t>JavaScript funciona en complemento con los lenguajes web HTML Y CSS3.</a:t>
            </a:r>
            <a:endParaRPr>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77" name="Google Shape;177;p34"/>
          <p:cNvSpPr txBox="1"/>
          <p:nvPr/>
        </p:nvSpPr>
        <p:spPr>
          <a:xfrm>
            <a:off x="1363650" y="679075"/>
            <a:ext cx="4776900" cy="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Raleway"/>
                <a:ea typeface="Raleway"/>
                <a:cs typeface="Raleway"/>
                <a:sym typeface="Raleway"/>
              </a:rPr>
              <a:t>¿QUÉ ES JAVASCRIPT?</a:t>
            </a:r>
            <a:endParaRPr b="1" sz="2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APLICACIÓN WEB</a:t>
            </a:r>
            <a:endParaRPr b="1" sz="2400">
              <a:latin typeface="Raleway"/>
              <a:ea typeface="Raleway"/>
              <a:cs typeface="Raleway"/>
              <a:sym typeface="Raleway"/>
            </a:endParaRPr>
          </a:p>
        </p:txBody>
      </p:sp>
      <p:sp>
        <p:nvSpPr>
          <p:cNvPr id="183" name="Google Shape;183;p35"/>
          <p:cNvSpPr txBox="1"/>
          <p:nvPr/>
        </p:nvSpPr>
        <p:spPr>
          <a:xfrm>
            <a:off x="956500" y="1454925"/>
            <a:ext cx="4476000" cy="2481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en-GB">
                <a:solidFill>
                  <a:srgbClr val="333333"/>
                </a:solidFill>
                <a:latin typeface="Raleway Light"/>
                <a:ea typeface="Raleway Light"/>
                <a:cs typeface="Raleway Light"/>
                <a:sym typeface="Raleway Light"/>
              </a:rPr>
              <a:t>Mientras que los </a:t>
            </a:r>
            <a:r>
              <a:rPr lang="en-GB">
                <a:solidFill>
                  <a:srgbClr val="333333"/>
                </a:solidFill>
                <a:latin typeface="Raleway Light"/>
                <a:ea typeface="Raleway Light"/>
                <a:cs typeface="Raleway Light"/>
                <a:sym typeface="Raleway Light"/>
              </a:rPr>
              <a:t>sitios</a:t>
            </a:r>
            <a:r>
              <a:rPr lang="en-GB">
                <a:solidFill>
                  <a:srgbClr val="333333"/>
                </a:solidFill>
                <a:latin typeface="Raleway Light"/>
                <a:ea typeface="Raleway Light"/>
                <a:cs typeface="Raleway Light"/>
                <a:sym typeface="Raleway Light"/>
              </a:rPr>
              <a:t> web buscan </a:t>
            </a:r>
            <a:r>
              <a:rPr lang="en-GB">
                <a:solidFill>
                  <a:srgbClr val="333333"/>
                </a:solidFill>
                <a:latin typeface="Raleway Light"/>
                <a:ea typeface="Raleway Light"/>
                <a:cs typeface="Raleway Light"/>
                <a:sym typeface="Raleway Light"/>
              </a:rPr>
              <a:t>brindar</a:t>
            </a:r>
            <a:r>
              <a:rPr lang="en-GB">
                <a:solidFill>
                  <a:srgbClr val="333333"/>
                </a:solidFill>
                <a:latin typeface="Raleway Light"/>
                <a:ea typeface="Raleway Light"/>
                <a:cs typeface="Raleway Light"/>
                <a:sym typeface="Raleway Light"/>
              </a:rPr>
              <a:t> información </a:t>
            </a:r>
            <a:r>
              <a:rPr lang="en-GB">
                <a:solidFill>
                  <a:srgbClr val="333333"/>
                </a:solidFill>
                <a:latin typeface="Raleway Light"/>
                <a:ea typeface="Raleway Light"/>
                <a:cs typeface="Raleway Light"/>
                <a:sym typeface="Raleway Light"/>
              </a:rPr>
              <a:t>estática,</a:t>
            </a:r>
            <a:r>
              <a:rPr lang="en-GB">
                <a:solidFill>
                  <a:srgbClr val="333333"/>
                </a:solidFill>
                <a:latin typeface="Raleway Light"/>
                <a:ea typeface="Raleway Light"/>
                <a:cs typeface="Raleway Light"/>
                <a:sym typeface="Raleway Light"/>
              </a:rPr>
              <a:t> las web apps permiten a los </a:t>
            </a:r>
            <a:r>
              <a:rPr lang="en-GB">
                <a:solidFill>
                  <a:srgbClr val="333333"/>
                </a:solidFill>
                <a:latin typeface="Raleway Light"/>
                <a:ea typeface="Raleway Light"/>
                <a:cs typeface="Raleway Light"/>
                <a:sym typeface="Raleway Light"/>
              </a:rPr>
              <a:t>usuarios</a:t>
            </a:r>
            <a:r>
              <a:rPr lang="en-GB">
                <a:solidFill>
                  <a:srgbClr val="333333"/>
                </a:solidFill>
                <a:latin typeface="Raleway Light"/>
                <a:ea typeface="Raleway Light"/>
                <a:cs typeface="Raleway Light"/>
                <a:sym typeface="Raleway Light"/>
              </a:rPr>
              <a:t> realizar </a:t>
            </a:r>
            <a:r>
              <a:rPr lang="en-GB">
                <a:solidFill>
                  <a:srgbClr val="333333"/>
                </a:solidFill>
                <a:latin typeface="Raleway Light"/>
                <a:ea typeface="Raleway Light"/>
                <a:cs typeface="Raleway Light"/>
                <a:sym typeface="Raleway Light"/>
              </a:rPr>
              <a:t>múltiples</a:t>
            </a:r>
            <a:r>
              <a:rPr lang="en-GB">
                <a:solidFill>
                  <a:srgbClr val="333333"/>
                </a:solidFill>
                <a:latin typeface="Raleway Light"/>
                <a:ea typeface="Raleway Light"/>
                <a:cs typeface="Raleway Light"/>
                <a:sym typeface="Raleway Light"/>
              </a:rPr>
              <a:t> tareas.</a:t>
            </a:r>
            <a:endParaRPr>
              <a:solidFill>
                <a:srgbClr val="333333"/>
              </a:solidFill>
              <a:latin typeface="Raleway Light"/>
              <a:ea typeface="Raleway Light"/>
              <a:cs typeface="Raleway Light"/>
              <a:sym typeface="Raleway Light"/>
            </a:endParaRPr>
          </a:p>
          <a:p>
            <a:pPr indent="0" lvl="0" marL="0" rtl="0" algn="ctr">
              <a:lnSpc>
                <a:spcPct val="150000"/>
              </a:lnSpc>
              <a:spcBef>
                <a:spcPts val="0"/>
              </a:spcBef>
              <a:spcAft>
                <a:spcPts val="0"/>
              </a:spcAft>
              <a:buClr>
                <a:schemeClr val="dk1"/>
              </a:buClr>
              <a:buSzPts val="1100"/>
              <a:buFont typeface="Arial"/>
              <a:buNone/>
            </a:pPr>
            <a:r>
              <a:t/>
            </a:r>
            <a:endParaRPr>
              <a:solidFill>
                <a:srgbClr val="333333"/>
              </a:solidFill>
              <a:latin typeface="Raleway Light"/>
              <a:ea typeface="Raleway Light"/>
              <a:cs typeface="Raleway Light"/>
              <a:sym typeface="Raleway Light"/>
            </a:endParaRPr>
          </a:p>
          <a:p>
            <a:pPr indent="0" lvl="0" marL="0" rtl="0" algn="l">
              <a:lnSpc>
                <a:spcPct val="150000"/>
              </a:lnSpc>
              <a:spcBef>
                <a:spcPts val="0"/>
              </a:spcBef>
              <a:spcAft>
                <a:spcPts val="0"/>
              </a:spcAft>
              <a:buClr>
                <a:schemeClr val="dk1"/>
              </a:buClr>
              <a:buSzPts val="1100"/>
              <a:buFont typeface="Arial"/>
              <a:buNone/>
            </a:pPr>
            <a:r>
              <a:rPr b="1" lang="en-GB">
                <a:solidFill>
                  <a:srgbClr val="333333"/>
                </a:solidFill>
                <a:latin typeface="Raleway"/>
                <a:ea typeface="Raleway"/>
                <a:cs typeface="Raleway"/>
                <a:sym typeface="Raleway"/>
              </a:rPr>
              <a:t>Las </a:t>
            </a:r>
            <a:r>
              <a:rPr b="1" lang="en-GB">
                <a:solidFill>
                  <a:srgbClr val="333333"/>
                </a:solidFill>
                <a:latin typeface="Raleway"/>
                <a:ea typeface="Raleway"/>
                <a:cs typeface="Raleway"/>
                <a:sym typeface="Raleway"/>
              </a:rPr>
              <a:t>aplicaciones</a:t>
            </a:r>
            <a:r>
              <a:rPr b="1" lang="en-GB">
                <a:solidFill>
                  <a:srgbClr val="333333"/>
                </a:solidFill>
                <a:latin typeface="Raleway"/>
                <a:ea typeface="Raleway"/>
                <a:cs typeface="Raleway"/>
                <a:sym typeface="Raleway"/>
              </a:rPr>
              <a:t> web son plataformas </a:t>
            </a:r>
            <a:r>
              <a:rPr b="1" lang="en-GB">
                <a:solidFill>
                  <a:srgbClr val="333333"/>
                </a:solidFill>
                <a:latin typeface="Raleway"/>
                <a:ea typeface="Raleway"/>
                <a:cs typeface="Raleway"/>
                <a:sym typeface="Raleway"/>
              </a:rPr>
              <a:t>dinámicas</a:t>
            </a:r>
            <a:r>
              <a:rPr b="1" lang="en-GB">
                <a:solidFill>
                  <a:srgbClr val="333333"/>
                </a:solidFill>
                <a:latin typeface="Raleway"/>
                <a:ea typeface="Raleway"/>
                <a:cs typeface="Raleway"/>
                <a:sym typeface="Raleway"/>
              </a:rPr>
              <a:t> e interactivas</a:t>
            </a:r>
            <a:r>
              <a:rPr lang="en-GB">
                <a:solidFill>
                  <a:srgbClr val="333333"/>
                </a:solidFill>
                <a:latin typeface="Raleway Light"/>
                <a:ea typeface="Raleway Light"/>
                <a:cs typeface="Raleway Light"/>
                <a:sym typeface="Raleway Light"/>
              </a:rPr>
              <a:t> y sus funcionalidades </a:t>
            </a:r>
            <a:r>
              <a:rPr lang="en-GB">
                <a:solidFill>
                  <a:srgbClr val="333333"/>
                </a:solidFill>
                <a:latin typeface="Raleway Light"/>
                <a:ea typeface="Raleway Light"/>
                <a:cs typeface="Raleway Light"/>
                <a:sym typeface="Raleway Light"/>
              </a:rPr>
              <a:t>están</a:t>
            </a:r>
            <a:r>
              <a:rPr lang="en-GB">
                <a:solidFill>
                  <a:srgbClr val="333333"/>
                </a:solidFill>
                <a:latin typeface="Raleway Light"/>
                <a:ea typeface="Raleway Light"/>
                <a:cs typeface="Raleway Light"/>
                <a:sym typeface="Raleway Light"/>
              </a:rPr>
              <a:t> en constante mantenimiento y mejora.</a:t>
            </a:r>
            <a:endParaRPr>
              <a:solidFill>
                <a:srgbClr val="333333"/>
              </a:solidFill>
              <a:latin typeface="Raleway Light"/>
              <a:ea typeface="Raleway Light"/>
              <a:cs typeface="Raleway Light"/>
              <a:sym typeface="Raleway Light"/>
            </a:endParaRPr>
          </a:p>
        </p:txBody>
      </p:sp>
      <p:pic>
        <p:nvPicPr>
          <p:cNvPr id="184" name="Google Shape;184;p35"/>
          <p:cNvPicPr preferRelativeResize="0"/>
          <p:nvPr/>
        </p:nvPicPr>
        <p:blipFill>
          <a:blip r:embed="rId3">
            <a:alphaModFix/>
          </a:blip>
          <a:stretch>
            <a:fillRect/>
          </a:stretch>
        </p:blipFill>
        <p:spPr>
          <a:xfrm>
            <a:off x="5432500" y="909900"/>
            <a:ext cx="3571650" cy="357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Raleway"/>
                <a:ea typeface="Raleway"/>
                <a:cs typeface="Raleway"/>
                <a:sym typeface="Raleway"/>
              </a:rPr>
              <a:t>FRONT-END y BACK-END</a:t>
            </a:r>
            <a:endParaRPr b="1" sz="3500">
              <a:latin typeface="Raleway"/>
              <a:ea typeface="Raleway"/>
              <a:cs typeface="Raleway"/>
              <a:sym typeface="Raleway"/>
            </a:endParaRPr>
          </a:p>
        </p:txBody>
      </p:sp>
      <p:pic>
        <p:nvPicPr>
          <p:cNvPr id="190" name="Google Shape;190;p36"/>
          <p:cNvPicPr preferRelativeResize="0"/>
          <p:nvPr/>
        </p:nvPicPr>
        <p:blipFill>
          <a:blip r:embed="rId3">
            <a:alphaModFix/>
          </a:blip>
          <a:stretch>
            <a:fillRect/>
          </a:stretch>
        </p:blipFill>
        <p:spPr>
          <a:xfrm>
            <a:off x="1423350" y="929525"/>
            <a:ext cx="6297298" cy="358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Raleway"/>
                <a:ea typeface="Raleway"/>
                <a:cs typeface="Raleway"/>
                <a:sym typeface="Raleway"/>
              </a:rPr>
              <a:t>EVOLUCIÓN DE JAVASCRIPT</a:t>
            </a:r>
            <a:endParaRPr b="1" sz="2400">
              <a:latin typeface="Raleway"/>
              <a:ea typeface="Raleway"/>
              <a:cs typeface="Raleway"/>
              <a:sym typeface="Raleway"/>
            </a:endParaRPr>
          </a:p>
        </p:txBody>
      </p:sp>
      <p:pic>
        <p:nvPicPr>
          <p:cNvPr id="196" name="Google Shape;196;p37"/>
          <p:cNvPicPr preferRelativeResize="0"/>
          <p:nvPr/>
        </p:nvPicPr>
        <p:blipFill>
          <a:blip r:embed="rId3">
            <a:alphaModFix/>
          </a:blip>
          <a:stretch>
            <a:fillRect/>
          </a:stretch>
        </p:blipFill>
        <p:spPr>
          <a:xfrm>
            <a:off x="1112088" y="353925"/>
            <a:ext cx="6919816" cy="3888450"/>
          </a:xfrm>
          <a:prstGeom prst="rect">
            <a:avLst/>
          </a:prstGeom>
          <a:noFill/>
          <a:ln>
            <a:noFill/>
          </a:ln>
        </p:spPr>
      </p:pic>
      <p:sp>
        <p:nvSpPr>
          <p:cNvPr id="197" name="Google Shape;197;p37"/>
          <p:cNvSpPr txBox="1"/>
          <p:nvPr/>
        </p:nvSpPr>
        <p:spPr>
          <a:xfrm>
            <a:off x="652750" y="4296900"/>
            <a:ext cx="7401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chemeClr val="dk1"/>
                </a:solidFill>
                <a:highlight>
                  <a:schemeClr val="lt1"/>
                </a:highlight>
                <a:latin typeface="Raleway Light"/>
                <a:ea typeface="Raleway Light"/>
                <a:cs typeface="Raleway Light"/>
                <a:sym typeface="Raleway Light"/>
              </a:rPr>
              <a:t>La primera versión de JavaScript ES1 se lanzó en 1997 y el lenguaje fue cambiando con el tiempo. En el curso nos </a:t>
            </a:r>
            <a:r>
              <a:rPr lang="en-GB" sz="1000">
                <a:solidFill>
                  <a:schemeClr val="dk1"/>
                </a:solidFill>
                <a:highlight>
                  <a:schemeClr val="lt1"/>
                </a:highlight>
                <a:latin typeface="Raleway Light"/>
                <a:ea typeface="Raleway Light"/>
                <a:cs typeface="Raleway Light"/>
                <a:sym typeface="Raleway Light"/>
              </a:rPr>
              <a:t>focalizamos</a:t>
            </a:r>
            <a:r>
              <a:rPr lang="en-GB" sz="1000">
                <a:solidFill>
                  <a:schemeClr val="dk1"/>
                </a:solidFill>
                <a:highlight>
                  <a:schemeClr val="lt1"/>
                </a:highlight>
                <a:latin typeface="Raleway Light"/>
                <a:ea typeface="Raleway Light"/>
                <a:cs typeface="Raleway Light"/>
                <a:sym typeface="Raleway Light"/>
              </a:rPr>
              <a:t> en las versio</a:t>
            </a:r>
            <a:r>
              <a:rPr lang="en-GB" sz="1000">
                <a:solidFill>
                  <a:schemeClr val="dk1"/>
                </a:solidFill>
                <a:highlight>
                  <a:schemeClr val="lt1"/>
                </a:highlight>
                <a:latin typeface="Raleway Light"/>
                <a:ea typeface="Raleway Light"/>
                <a:cs typeface="Raleway Light"/>
                <a:sym typeface="Raleway Light"/>
              </a:rPr>
              <a:t>ne</a:t>
            </a:r>
            <a:r>
              <a:rPr lang="en-GB" sz="1000">
                <a:solidFill>
                  <a:schemeClr val="dk1"/>
                </a:solidFill>
                <a:highlight>
                  <a:schemeClr val="lt1"/>
                </a:highlight>
                <a:latin typeface="Raleway Light"/>
                <a:ea typeface="Raleway Light"/>
                <a:cs typeface="Raleway Light"/>
                <a:sym typeface="Raleway Light"/>
              </a:rPr>
              <a:t>s ES5 y ES6 </a:t>
            </a:r>
            <a:endParaRPr sz="4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aleway"/>
                <a:ea typeface="Raleway"/>
                <a:cs typeface="Raleway"/>
                <a:sym typeface="Raleway"/>
              </a:rPr>
              <a:t>S</a:t>
            </a:r>
            <a:r>
              <a:rPr lang="en-GB">
                <a:latin typeface="Raleway"/>
                <a:ea typeface="Raleway"/>
                <a:cs typeface="Raleway"/>
                <a:sym typeface="Raleway"/>
              </a:rPr>
              <a:t>intaxis y código</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nvSpPr>
        <p:spPr>
          <a:xfrm>
            <a:off x="1327800" y="1734450"/>
            <a:ext cx="64884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Raleway Light"/>
                <a:ea typeface="Raleway Light"/>
                <a:cs typeface="Raleway Light"/>
                <a:sym typeface="Raleway Light"/>
              </a:rPr>
              <a:t>JavaScript tiene sus propias reglas para la sintaxis, aunque respeta los estándares de muchos lenguajes de programación lógicos. </a:t>
            </a:r>
            <a:r>
              <a:rPr lang="en-GB" sz="1600">
                <a:solidFill>
                  <a:schemeClr val="dk1"/>
                </a:solidFill>
                <a:highlight>
                  <a:srgbClr val="E0FF00"/>
                </a:highlight>
                <a:latin typeface="Raleway Light"/>
                <a:ea typeface="Raleway Light"/>
                <a:cs typeface="Raleway Light"/>
                <a:sym typeface="Raleway Light"/>
              </a:rPr>
              <a:t>Existen dos maneras de escribir código en JavaScript.</a:t>
            </a:r>
            <a:endParaRPr sz="1600">
              <a:highlight>
                <a:srgbClr val="E0FF00"/>
              </a:highlight>
              <a:latin typeface="Raleway Light"/>
              <a:ea typeface="Raleway Light"/>
              <a:cs typeface="Raleway Light"/>
              <a:sym typeface="Raleway Light"/>
            </a:endParaRPr>
          </a:p>
        </p:txBody>
      </p:sp>
      <p:sp>
        <p:nvSpPr>
          <p:cNvPr id="208" name="Google Shape;208;p39"/>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Raleway"/>
                <a:ea typeface="Raleway"/>
                <a:cs typeface="Raleway"/>
                <a:sym typeface="Raleway"/>
              </a:rPr>
              <a:t>CÓDIGO JAVASCRIPT</a:t>
            </a:r>
            <a:endParaRPr b="1" sz="30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3F3F3F"/>
      </a:dk2>
      <a:lt2>
        <a:srgbClr val="F3F3F3"/>
      </a:lt2>
      <a:accent1>
        <a:srgbClr val="FF004E"/>
      </a:accent1>
      <a:accent2>
        <a:srgbClr val="901829"/>
      </a:accent2>
      <a:accent3>
        <a:srgbClr val="B958C2"/>
      </a:accent3>
      <a:accent4>
        <a:srgbClr val="5B8FDD"/>
      </a:accent4>
      <a:accent5>
        <a:srgbClr val="7CB652"/>
      </a:accent5>
      <a:accent6>
        <a:srgbClr val="FFB200"/>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3F3F3F"/>
      </a:dk2>
      <a:lt2>
        <a:srgbClr val="F3F3F3"/>
      </a:lt2>
      <a:accent1>
        <a:srgbClr val="FF004E"/>
      </a:accent1>
      <a:accent2>
        <a:srgbClr val="901829"/>
      </a:accent2>
      <a:accent3>
        <a:srgbClr val="B958C2"/>
      </a:accent3>
      <a:accent4>
        <a:srgbClr val="5B8FDD"/>
      </a:accent4>
      <a:accent5>
        <a:srgbClr val="7CB652"/>
      </a:accent5>
      <a:accent6>
        <a:srgbClr val="FFB200"/>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