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aleway ExtraBold"/>
      <p:bold r:id="rId58"/>
      <p:boldItalic r:id="rId59"/>
    </p:embeddedFont>
    <p:embeddedFont>
      <p:font typeface="Nunito"/>
      <p:regular r:id="rId60"/>
      <p:bold r:id="rId61"/>
      <p:italic r:id="rId62"/>
      <p:boldItalic r:id="rId63"/>
    </p:embeddedFont>
    <p:embeddedFont>
      <p:font typeface="Titillium Web"/>
      <p:regular r:id="rId64"/>
      <p:bold r:id="rId65"/>
      <p:italic r:id="rId66"/>
      <p:boldItalic r:id="rId67"/>
    </p:embeddedFont>
    <p:embeddedFont>
      <p:font typeface="Raleway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alewayLight-boldItalic.fntdata"/><Relationship Id="rId70" Type="http://schemas.openxmlformats.org/officeDocument/2006/relationships/font" Target="fonts/RalewayLigh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italic.fntdata"/><Relationship Id="rId61" Type="http://schemas.openxmlformats.org/officeDocument/2006/relationships/font" Target="fonts/Nunito-bold.fntdata"/><Relationship Id="rId20" Type="http://schemas.openxmlformats.org/officeDocument/2006/relationships/slide" Target="slides/slide15.xml"/><Relationship Id="rId64" Type="http://schemas.openxmlformats.org/officeDocument/2006/relationships/font" Target="fonts/TitilliumWeb-regular.fntdata"/><Relationship Id="rId63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66" Type="http://schemas.openxmlformats.org/officeDocument/2006/relationships/font" Target="fonts/TitilliumWeb-italic.fntdata"/><Relationship Id="rId21" Type="http://schemas.openxmlformats.org/officeDocument/2006/relationships/slide" Target="slides/slide16.xml"/><Relationship Id="rId65" Type="http://schemas.openxmlformats.org/officeDocument/2006/relationships/font" Target="fonts/TitilliumWeb-bold.fntdata"/><Relationship Id="rId24" Type="http://schemas.openxmlformats.org/officeDocument/2006/relationships/slide" Target="slides/slide19.xml"/><Relationship Id="rId68" Type="http://schemas.openxmlformats.org/officeDocument/2006/relationships/font" Target="fonts/RalewayLight-regular.fntdata"/><Relationship Id="rId23" Type="http://schemas.openxmlformats.org/officeDocument/2006/relationships/slide" Target="slides/slide18.xml"/><Relationship Id="rId67" Type="http://schemas.openxmlformats.org/officeDocument/2006/relationships/font" Target="fonts/TitilliumWeb-boldItalic.fntdata"/><Relationship Id="rId60" Type="http://schemas.openxmlformats.org/officeDocument/2006/relationships/font" Target="fonts/Nuni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Ligh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RalewayExtraBold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3144c7c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3144c7c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cc1467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cc1467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cc1467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cc1467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cc146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cc146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97a8633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97a8633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377c17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377c17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377c17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377c17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aaf9aa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3aaf9aa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aaf9aa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3aaf9aa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aaf9aa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3aaf9aa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aaf9aa8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3aaf9aa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5469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5469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aaf9aa8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aaf9aa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aaf9aa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aaf9aa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cc1467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3cc1467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cc14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3cc14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aaf9aa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3aaf9aa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3cc1467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3cc1467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d84e52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d84e52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cc1467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cc1467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d84e52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d84e52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3cc1467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3cc1467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546905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546905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cc1467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3cc1467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3aaf9aa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3aaf9aa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3aaf9aa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3aaf9aa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3cc1467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3cc1467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aaf9aa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aaf9aa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aaf9aa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aaf9aa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3aaf9aa8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3aaf9aa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3aaf9aa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3aaf9aa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3aaf9aa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3aaf9aa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3aaf9a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3aaf9a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546905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0546905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3aaf9aa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3aaf9aa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3aaf9aa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3aaf9aa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af9aa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3aaf9aa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03d3a6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03d3a6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0546905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0546905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0546905f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0546905f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3cc1467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3cc1467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397a8633d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397a8633d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397a8633d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397a8633d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546905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546905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546905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546905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546905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546905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546905f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546905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546905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546905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Nunito"/>
                <a:ea typeface="Nunito"/>
                <a:cs typeface="Nunito"/>
                <a:sym typeface="Nunito"/>
              </a:rPr>
              <a:t>Clase 11: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Nunito"/>
                <a:ea typeface="Nunito"/>
                <a:cs typeface="Nunito"/>
                <a:sym typeface="Nunito"/>
              </a:rPr>
              <a:t>Condicionales operadores y arrays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757000" y="2752125"/>
            <a:ext cx="617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 practicar!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3965025" y="7045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873875" y="1182200"/>
            <a:ext cx="7525800" cy="3045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Crear una </a:t>
            </a:r>
            <a:r>
              <a:rPr b="1" lang="es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lista </a:t>
            </a: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de artículos para el supermercado de mínimo 5 items. </a:t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 el método </a:t>
            </a:r>
            <a:r>
              <a:rPr b="1" lang="es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prompt()</a:t>
            </a: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pedile al usuario que ingrese un artículo para agregar a la lista.</a:t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el artículo ya está en la lista (</a:t>
            </a:r>
            <a:r>
              <a:rPr lang="es" sz="1700">
                <a:solidFill>
                  <a:schemeClr val="dk2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método: </a:t>
            </a:r>
            <a:r>
              <a:rPr b="1" lang="es" sz="1700">
                <a:solidFill>
                  <a:schemeClr val="dk2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array.includes()</a:t>
            </a: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) avisarle al usuario que el artículo ya está.</a:t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no, agregar el artículo a la lista y mostrarle al usuario la lista de todo lo que tiene que comprar.</a:t>
            </a:r>
            <a:endParaRPr sz="17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Condicionales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863150" y="2822900"/>
            <a:ext cx="73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50" y="1182200"/>
            <a:ext cx="2518100" cy="25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310050" y="3930775"/>
            <a:ext cx="44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Llegó el momento de tomar decisiones...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Hasta ahora vimos que el código que se ejecuta línea a línea, una detrás de otra. Pero a veces se hace necesario romper esa secuencia y crear posibilidades que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nos permitan tomar </a:t>
            </a:r>
            <a:r>
              <a:rPr b="1" lang="es" sz="1800">
                <a:solidFill>
                  <a:srgbClr val="666666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diferentes caminos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en el código dependiendo de ciertas </a:t>
            </a:r>
            <a:r>
              <a:rPr b="1" lang="es" sz="1800">
                <a:solidFill>
                  <a:srgbClr val="666666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condiciones</a:t>
            </a:r>
            <a:r>
              <a:rPr lang="es" sz="1800">
                <a:solidFill>
                  <a:srgbClr val="666666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1800">
              <a:solidFill>
                <a:srgbClr val="666666"/>
              </a:solidFill>
              <a:highlight>
                <a:schemeClr val="accent6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Hasta acá sabemos que si a es mayor a 5, es decir tiene un valor mínimo de 6, se ejecutará el console.log. 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Pero, ¿qué pasa si a no es mayor a 5?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Hasta acá sabemos que si a es mayor a 5, es decir tiene un valor mínimo de 6, se ejecutará el console.log. 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Pero, ¿qué pasa si a no es mayor a 5? El código seguirá normalmente sin ejecutarse el console.log.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¿Y si quiero que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también se ejecute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otra cosa cuando a sea </a:t>
            </a:r>
            <a:r>
              <a:rPr b="1" i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menor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 5?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Else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menor o igual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¡Ahora el código tiene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dos caminos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a elegir! Uno está dado por nuestra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condición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 el otro se ejecutará sólo si nuestra condición no es verdadera.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Arrays</a:t>
            </a:r>
            <a:endParaRPr sz="58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En javascript un array es un objeto especial que permite crear grupos ordenados de datos y nos provee herramientas para trabajar con ellos.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arrays pueden agrupar cualquier tipo de dato.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Else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menor o igual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¿Puedo tener más de una condición?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786375" y="8820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If else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mayor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menor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igual a 5"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else if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añade una condición que se leerá en caso de que la primera no sea verdadera. 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En resumen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922000" y="1657350"/>
            <a:ext cx="68958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se usa para ejecutar un bloque código si la condición es verdadera.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if…else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se usa para ejecutar un bloque de código si la condición es verdadera u otro bloque de código si la condición es falsa.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if…else if…else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se usa para seleccionar uno de los muchos bloques de código a ejecutar.</a:t>
            </a:r>
            <a:b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Anidación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	alert(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menor a 5 y es 1"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"El número es menor a 5, pero no es 1"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Podemos anidar tantos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como creamos necesarios.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 condicional ternario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17;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esMayorEdad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18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el único operador en JavaScript que tiene tres operandos. Se usa como atajo para la instrucción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Switch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922000" y="62310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Switch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922000" y="1343450"/>
            <a:ext cx="76104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En todos los casos hay que cuidar de no tener muchos ifs anidados o switchs con muchas cláusulas. Ya que hace más difícil entender (y mantener) el código.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922000" y="62310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Switch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922000" y="1367650"/>
            <a:ext cx="76104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2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"manzana"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s" sz="12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fruta</a:t>
            </a:r>
            <a:r>
              <a:rPr lang="es" sz="12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"manzana"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"Rojo"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"Verde"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    default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bien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if...else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va a ser efectivo en muchos casos, a veces vamos a necesitar realizar varias elecciones.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922000" y="62310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Switch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922000" y="1343450"/>
            <a:ext cx="76104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2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fruta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"manzana"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s" sz="12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fruta</a:t>
            </a:r>
            <a:r>
              <a:rPr lang="es" sz="12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"manzana"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"Rojo"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"Verde"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    default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color = </a:t>
            </a:r>
            <a:r>
              <a:rPr lang="es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"Blanco"</a:t>
            </a: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Switch nos evita usar muchos if..else juntos cuando hay muchas decisiones que tomar.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757000" y="2752125"/>
            <a:ext cx="617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 practicar!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¿Cómo se definen?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22000" y="1539275"/>
            <a:ext cx="68661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array se define utilizando “[]” alrededor de los elementos que contenga.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Se puede definir un array sin elementos utilizando simplemente “[]”.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array vacío: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grupo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array con elementos:</a:t>
            </a:r>
            <a:b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mascotas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[‘gato’, ‘perro’, ‘tarantula’]; </a:t>
            </a: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//array de strings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/>
          <p:nvPr/>
        </p:nvSpPr>
        <p:spPr>
          <a:xfrm>
            <a:off x="1113100" y="945400"/>
            <a:ext cx="6698700" cy="3244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Hacé un switch que nos devuelva el nombre del día según el número.</a:t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chemeClr val="accent6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Para ello, recordá que el método</a:t>
            </a:r>
            <a:r>
              <a:rPr lang="es" sz="1800">
                <a:solidFill>
                  <a:srgbClr val="595959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b="1" lang="es" sz="1800">
                <a:solidFill>
                  <a:srgbClr val="595959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new Date().getDay() </a:t>
            </a:r>
            <a:r>
              <a:rPr lang="es" sz="1800">
                <a:solidFill>
                  <a:srgbClr val="595959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nos devuelve un número que nos indica qué día es (domingo = 0). </a:t>
            </a:r>
            <a:endParaRPr sz="1800">
              <a:solidFill>
                <a:srgbClr val="595959"/>
              </a:solidFill>
              <a:highlight>
                <a:schemeClr val="accent6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chemeClr val="accent6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 Light"/>
                <a:ea typeface="Raleway Light"/>
                <a:cs typeface="Raleway Light"/>
                <a:sym typeface="Raleway Light"/>
              </a:rPr>
              <a:t>Mostrá en consola o en el documento qué día es hoy.</a:t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Operadores de</a:t>
            </a:r>
            <a:b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comparación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Igual (==) / Estrictamente igual (===)</a:t>
            </a:r>
            <a:endParaRPr sz="3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¿Qué está pasando?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Igual (==) / Estrictamente igual (===)</a:t>
            </a:r>
            <a:endParaRPr sz="3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operador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==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compara si son iguales, en cambio el operador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===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compara si son iguales y del mismo tipo.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 txBox="1"/>
          <p:nvPr/>
        </p:nvSpPr>
        <p:spPr>
          <a:xfrm>
            <a:off x="922000" y="891775"/>
            <a:ext cx="6866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Desigual </a:t>
            </a:r>
            <a:r>
              <a:rPr lang="es" sz="2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(!=) / Estrictamente desigual (!==)</a:t>
            </a:r>
            <a:endParaRPr sz="3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!==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!==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Como vemos, ocurre lo mismo que con los operadores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==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 </a:t>
            </a:r>
            <a:r>
              <a:rPr b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===.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Son estrictamente desiguales cuando son de tipo diferente.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0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Mayor (&gt;)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‘4’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Devuelve true si el operando izquierdo es mayor que el derecho. Como vemos, no importa el tipo de dato a comparar.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1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Menor (&lt;)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‘4’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b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Devuelve true si el operando izquierdo es menor que el derecho. Al igual que en mayor, no importa el tipo a comparar.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Mayor igual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(&gt;=)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18" name="Google Shape;318;p52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9" name="Google Shape;319;p52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‘4’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igual que el mayor pero también tiene en cuenta si es igual.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3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Menor 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igual (&lt;=)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26" name="Google Shape;326;p53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‘4’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igual que el menor pero también tiene en cuenta si es igual.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/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Operadores</a:t>
            </a:r>
            <a:b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s"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lógicos</a:t>
            </a:r>
            <a:endParaRPr sz="4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922000" y="595275"/>
            <a:ext cx="6866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Todo tipo de datos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22000" y="1239400"/>
            <a:ext cx="68661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array puede almacenar todo tipo de dato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8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de Strings</a:t>
            </a:r>
            <a:endParaRPr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mascotas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[‘gato’, ‘perro’, ‘tarantula’]; 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Array de numerales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numeros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[4, 8, 10, 3];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Array de booleans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verdades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[true, false, true];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(&amp;&amp;)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mascota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“Perro”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edad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1;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mascota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“Perro”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&amp;&amp; edad &lt; 2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"Tu perro es cachorro"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Retorna true si </a:t>
            </a:r>
            <a:r>
              <a:rPr i="1"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todos sus argumentos son true.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 lo contrario retorna false.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(||)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mascota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“Caballo”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mascota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“Perro”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mascota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“Gato”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document.write(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"Tu mascota será bienvenida al alojamiento."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document.write(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"Lo sentimos, solo recibimos perros o gatos"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Retorna true si </a:t>
            </a:r>
            <a:r>
              <a:rPr i="1"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cualquiera de sus argumentos es true. 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 lo contrario retorna false.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7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NOT </a:t>
            </a:r>
            <a:r>
              <a:rPr lang="es" sz="35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(!)</a:t>
            </a:r>
            <a:endParaRPr sz="35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922000" y="1657350"/>
            <a:ext cx="76104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tieneMascota </a:t>
            </a:r>
            <a:r>
              <a:rPr lang="es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rgbClr val="EA8437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97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tieneMascota </a:t>
            </a:r>
            <a:r>
              <a:rPr lang="es" sz="1600">
                <a:solidFill>
                  <a:srgbClr val="728E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	console.log(</a:t>
            </a:r>
            <a:r>
              <a:rPr lang="es" sz="1600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"No tenés mascotas."</a:t>
            </a: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600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Convierte el operando al tipo booleano: true/false y retorna el valor contrario.</a:t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JS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24" y="1279900"/>
            <a:ext cx="7047301" cy="33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2245650" y="1925250"/>
            <a:ext cx="617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Espacio de práctica</a:t>
            </a:r>
            <a:endParaRPr sz="49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/>
        </p:nvSpPr>
        <p:spPr>
          <a:xfrm>
            <a:off x="1271400" y="992450"/>
            <a:ext cx="6753900" cy="338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Condicionales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Consigna:</a:t>
            </a: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 Creá un algoritmo que solicite al usuario uno o más valores ingresados por </a:t>
            </a:r>
            <a:r>
              <a:rPr b="1" lang="es" sz="1300">
                <a:solidFill>
                  <a:schemeClr val="dk1"/>
                </a:solidFill>
                <a:highlight>
                  <a:srgbClr val="E9F284"/>
                </a:highlight>
                <a:latin typeface="Raleway"/>
                <a:ea typeface="Raleway"/>
                <a:cs typeface="Raleway"/>
                <a:sym typeface="Raleway"/>
              </a:rPr>
              <a:t>prompt(),</a:t>
            </a:r>
            <a:r>
              <a:rPr b="1" lang="es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compare las entradas y, en función de ciertas condiciones, muestre por </a:t>
            </a:r>
            <a:r>
              <a:rPr lang="es" sz="1300">
                <a:solidFill>
                  <a:schemeClr val="dk1"/>
                </a:solidFill>
                <a:highlight>
                  <a:srgbClr val="E9F284"/>
                </a:highlight>
                <a:latin typeface="Raleway Light"/>
                <a:ea typeface="Raleway Light"/>
                <a:cs typeface="Raleway Light"/>
                <a:sym typeface="Raleway Light"/>
              </a:rPr>
              <a:t>consola o alert() </a:t>
            </a: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resultado según los valores ingresados y las condiciones cumplidas.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Ejemplo: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Light"/>
              <a:buChar char="-"/>
            </a:pP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Pedir número mediante prompt y si es mayor a 1000 mostrar un alert.</a:t>
            </a:r>
            <a:endParaRPr sz="13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Light"/>
              <a:buChar char="-"/>
            </a:pP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Pedir un texto mediante prompt, y si es igual a "Hola" mostrar un alerta o un mensaje por consola.</a:t>
            </a:r>
            <a:endParaRPr sz="13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 Light"/>
              <a:buChar char="-"/>
            </a:pPr>
            <a:r>
              <a:rPr lang="es" sz="13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Pedir un número por prompt y evaluar si está entre 10 y 50. En caso positivo mostrar un alert.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1"/>
          <p:cNvSpPr/>
          <p:nvPr/>
        </p:nvSpPr>
        <p:spPr>
          <a:xfrm>
            <a:off x="1228800" y="1054800"/>
            <a:ext cx="6686400" cy="3158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Condicionales y operadores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Consigna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Usando el método  </a:t>
            </a: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prompt </a:t>
            </a: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pedile al usuario que ingrese un número. </a:t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Definí 3 caminos:</a:t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el número es </a:t>
            </a:r>
            <a:r>
              <a:rPr lang="es" sz="1300">
                <a:solidFill>
                  <a:schemeClr val="dk2"/>
                </a:solidFill>
                <a:highlight>
                  <a:srgbClr val="E9F284"/>
                </a:highlight>
                <a:latin typeface="Raleway Light"/>
                <a:ea typeface="Raleway Light"/>
                <a:cs typeface="Raleway Light"/>
                <a:sym typeface="Raleway Light"/>
              </a:rPr>
              <a:t>mayor</a:t>
            </a: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a 10.</a:t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el número es</a:t>
            </a:r>
            <a:r>
              <a:rPr lang="es" sz="1300">
                <a:solidFill>
                  <a:schemeClr val="dk2"/>
                </a:solidFill>
                <a:highlight>
                  <a:srgbClr val="E9F284"/>
                </a:highlight>
                <a:latin typeface="Raleway Light"/>
                <a:ea typeface="Raleway Light"/>
                <a:cs typeface="Raleway Light"/>
                <a:sym typeface="Raleway Light"/>
              </a:rPr>
              <a:t> menor o igual</a:t>
            </a: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a 10.</a:t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Si no es un número.</a:t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En cada camino, usá el</a:t>
            </a:r>
            <a:r>
              <a:rPr lang="es" sz="1300">
                <a:solidFill>
                  <a:schemeClr val="dk2"/>
                </a:solidFill>
                <a:highlight>
                  <a:schemeClr val="accent6"/>
                </a:highlight>
                <a:latin typeface="Raleway Light"/>
                <a:ea typeface="Raleway Light"/>
                <a:cs typeface="Raleway Light"/>
                <a:sym typeface="Raleway Light"/>
              </a:rPr>
              <a:t> método </a:t>
            </a:r>
            <a:r>
              <a:rPr b="1" lang="es" sz="1300">
                <a:solidFill>
                  <a:schemeClr val="dk2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document.write</a:t>
            </a:r>
            <a:r>
              <a:rPr lang="es" sz="13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para dejar un mensaje según la elecció</a:t>
            </a:r>
            <a:r>
              <a:rPr lang="es" sz="15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n.</a:t>
            </a:r>
            <a:endParaRPr sz="15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¿Preguntas?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/>
        </p:nvSpPr>
        <p:spPr>
          <a:xfrm>
            <a:off x="884350" y="247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3"/>
          <p:cNvSpPr txBox="1"/>
          <p:nvPr/>
        </p:nvSpPr>
        <p:spPr>
          <a:xfrm>
            <a:off x="1702200" y="1925250"/>
            <a:ext cx="573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¡Gracias!</a:t>
            </a:r>
            <a:endParaRPr sz="72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074400" y="747675"/>
            <a:ext cx="6866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Pueden ser de distinto tipo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74400" y="1391800"/>
            <a:ext cx="68661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array en javascript no necesita que los elementos que contiene sean del mismo tipo entre ellos.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persona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[26592093, ‘Perico’, ‘Perez’, 1981, false];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¡Arrays de arrays!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922000" y="1539275"/>
            <a:ext cx="68661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Como vimos un array puede contener cualquier dato, incluso otros arrays!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resultados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[‘gato’, ‘miau’],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[‘perro’, ‘guau’],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[‘ardilla’, ‘wheee’]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922000" y="764375"/>
            <a:ext cx="6866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¿Cómo se acceden?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922000" y="1376025"/>
            <a:ext cx="68661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Los arrays aseguran un orden de los datos que contienen y nos permiten acceder a sus distintos valores por su </a:t>
            </a:r>
            <a:r>
              <a:rPr b="1" i="1" lang="es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índice</a:t>
            </a: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En javascript </a:t>
            </a:r>
            <a:r>
              <a:rPr b="1" i="1" lang="es" sz="1800">
                <a:solidFill>
                  <a:srgbClr val="666666"/>
                </a:solidFill>
                <a:highlight>
                  <a:srgbClr val="E9F284"/>
                </a:highlight>
                <a:latin typeface="Raleway"/>
                <a:ea typeface="Raleway"/>
                <a:cs typeface="Raleway"/>
                <a:sym typeface="Raleway"/>
              </a:rPr>
              <a:t>el primer elemento está en el índice 0 (cero)</a:t>
            </a:r>
            <a:r>
              <a:rPr lang="es" sz="1800">
                <a:solidFill>
                  <a:srgbClr val="666666"/>
                </a:solidFill>
                <a:highlight>
                  <a:srgbClr val="E9F284"/>
                </a:highlight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 sz="1800">
              <a:solidFill>
                <a:srgbClr val="666666"/>
              </a:solidFill>
              <a:highlight>
                <a:srgbClr val="E9F284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Para especificar el índice del array lo especificamos entre “[]” inmediatamente después del nombre de la variable.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datos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[‘dato1’, ‘dato2’, ‘dato3’]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>
                <a:solidFill>
                  <a:srgbClr val="D354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.log(datos[0]); </a:t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‘dato1’</a:t>
            </a:r>
            <a:b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La propiedad ‘length’</a:t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922000" y="1539275"/>
            <a:ext cx="6866100" cy="2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veces necesitamos saber que tantos elementos tiene un array y la propiedad ‘length’ provee específicamente ese valor.</a:t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 colorMascotas = </a:t>
            </a: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[‘perro’, ‘marron’], 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[‘gato’, ‘blanco’], 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[‘pez’, ‘anaranjado’]</a:t>
            </a:r>
            <a:endParaRPr>
              <a:solidFill>
                <a:srgbClr val="005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C5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3540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.log(colorMascotas.length); 			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‘3’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965025" y="78200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380025" y="945400"/>
            <a:ext cx="6475800" cy="2735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Crea un array de strings con 5 elementos que quieras. Luego, mostrá en consola: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AutoNum type="arabicPeriod"/>
            </a:pPr>
            <a:r>
              <a:rPr lang="e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array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AutoNum type="arabicPeriod"/>
            </a:pPr>
            <a:r>
              <a:rPr lang="e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Cuántos elementos tiene el array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AutoNum type="arabicPeriod"/>
            </a:pPr>
            <a:r>
              <a:rPr lang="es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índice 0 del array</a:t>
            </a:r>
            <a:endParaRPr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