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 SemiBold"/>
      <p:regular r:id="rId55"/>
      <p:bold r:id="rId56"/>
      <p:italic r:id="rId57"/>
      <p:boldItalic r:id="rId58"/>
    </p:embeddedFont>
    <p:embeddedFont>
      <p:font typeface="Raleway"/>
      <p:regular r:id="rId59"/>
      <p:bold r:id="rId60"/>
      <p:italic r:id="rId61"/>
      <p:boldItalic r:id="rId62"/>
    </p:embeddedFont>
    <p:embeddedFont>
      <p:font typeface="Raleway ExtraBold"/>
      <p:bold r:id="rId63"/>
      <p:boldItalic r:id="rId64"/>
    </p:embeddedFont>
    <p:embeddedFont>
      <p:font typeface="Titillium Web"/>
      <p:regular r:id="rId65"/>
      <p:bold r:id="rId66"/>
      <p:italic r:id="rId67"/>
      <p:boldItalic r:id="rId68"/>
    </p:embeddedFont>
    <p:embeddedFont>
      <p:font typeface="Raleway Light"/>
      <p:regular r:id="rId69"/>
      <p:bold r:id="rId70"/>
      <p:italic r:id="rId71"/>
      <p:boldItalic r:id="rId72"/>
    </p:embeddedFont>
    <p:embeddedFont>
      <p:font typeface="Helvetica Neue Light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71DD37-0B99-4473-AEBF-5927E1478BEE}">
  <a:tblStyle styleId="{0171DD37-0B99-4473-AEBF-5927E1478B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Light-regular.fntdata"/><Relationship Id="rId72" Type="http://schemas.openxmlformats.org/officeDocument/2006/relationships/font" Target="fonts/RalewayLight-boldItalic.fntdata"/><Relationship Id="rId31" Type="http://schemas.openxmlformats.org/officeDocument/2006/relationships/slide" Target="slides/slide25.xml"/><Relationship Id="rId75" Type="http://schemas.openxmlformats.org/officeDocument/2006/relationships/font" Target="fonts/HelveticaNeueLight-italic.fntdata"/><Relationship Id="rId30" Type="http://schemas.openxmlformats.org/officeDocument/2006/relationships/slide" Target="slides/slide24.xml"/><Relationship Id="rId74" Type="http://schemas.openxmlformats.org/officeDocument/2006/relationships/font" Target="fonts/HelveticaNeueLight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HelveticaNeueLight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alewayLight-italic.fntdata"/><Relationship Id="rId70" Type="http://schemas.openxmlformats.org/officeDocument/2006/relationships/font" Target="fonts/RalewayLight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4.xml"/><Relationship Id="rId64" Type="http://schemas.openxmlformats.org/officeDocument/2006/relationships/font" Target="fonts/RalewayExtraBold-boldItalic.fntdata"/><Relationship Id="rId63" Type="http://schemas.openxmlformats.org/officeDocument/2006/relationships/font" Target="fonts/RalewayExtraBold-bold.fntdata"/><Relationship Id="rId22" Type="http://schemas.openxmlformats.org/officeDocument/2006/relationships/slide" Target="slides/slide16.xml"/><Relationship Id="rId66" Type="http://schemas.openxmlformats.org/officeDocument/2006/relationships/font" Target="fonts/TitilliumWeb-bold.fntdata"/><Relationship Id="rId21" Type="http://schemas.openxmlformats.org/officeDocument/2006/relationships/slide" Target="slides/slide15.xml"/><Relationship Id="rId65" Type="http://schemas.openxmlformats.org/officeDocument/2006/relationships/font" Target="fonts/TitilliumWeb-regular.fntdata"/><Relationship Id="rId24" Type="http://schemas.openxmlformats.org/officeDocument/2006/relationships/slide" Target="slides/slide18.xml"/><Relationship Id="rId68" Type="http://schemas.openxmlformats.org/officeDocument/2006/relationships/font" Target="fonts/TitilliumWeb-boldItalic.fntdata"/><Relationship Id="rId23" Type="http://schemas.openxmlformats.org/officeDocument/2006/relationships/slide" Target="slides/slide17.xml"/><Relationship Id="rId67" Type="http://schemas.openxmlformats.org/officeDocument/2006/relationships/font" Target="fonts/TitilliumWeb-italic.fntdata"/><Relationship Id="rId60" Type="http://schemas.openxmlformats.org/officeDocument/2006/relationships/font" Target="fonts/Raleway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alewayLight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SemiBold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SemiBold-bold.fntdata"/><Relationship Id="rId15" Type="http://schemas.openxmlformats.org/officeDocument/2006/relationships/slide" Target="slides/slide9.xml"/><Relationship Id="rId59" Type="http://schemas.openxmlformats.org/officeDocument/2006/relationships/font" Target="fonts/Raleway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3144c7c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3144c7c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e1c744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e1c744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e1c744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2e1c744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2e1c744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2e1c744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2e1c744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2e1c744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94ff63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94ff63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e1c7444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e1c7444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e1c744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2e1c744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e1c7444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2e1c7444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2e1c7444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2e1c744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2e1c744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2e1c744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e1c744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e1c744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e1c744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2e1c744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e1c7444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e1c7444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e1c7444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e1c7444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b377c17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b377c17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377c17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377c17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2e1c7444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2e1c7444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2e1c7444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2e1c7444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2e1c7444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2e1c7444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4dd0778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4dd0778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25daa5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25daa5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e1c744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e1c744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2e1c7444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2e1c7444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2e1c7444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2e1c7444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e1c7444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e1c7444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e1c7444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e1c7444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2e1c7444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2e1c744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2e1c7444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2e1c7444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2e1c7444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2e1c7444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772dd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0772dd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2e1c7444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2e1c7444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2e1c7444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2e1c7444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e1c744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e1c744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0772dd2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0772dd2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0772dd2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0772dd2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e1c7444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e1c7444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2e1c7444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2e1c7444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cc1467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cc1467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3cc1467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3cc1467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4dd0778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4dd0778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397a8633d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397a8633d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397a8633d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397a8633d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e1c744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e1c744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cc1467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cc1467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397a8633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397a8633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e1c744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e1c744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e1c744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e1c744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2017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latin typeface="Raleway"/>
                <a:ea typeface="Raleway"/>
                <a:cs typeface="Raleway"/>
                <a:sym typeface="Raleway"/>
              </a:rPr>
              <a:t>Clase 12: Bucles e iteraciones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91450" y="2072875"/>
            <a:ext cx="5883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. Contador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Muchas veces, los bucles tienen una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variable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que se denomina contador, porque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cuenta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el número de repeticiones que ha hecho (esta variable hay que inicializarla antes de comenzar el bucle).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891450" y="891775"/>
            <a:ext cx="6896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b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2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Conceptos básicos</a:t>
            </a:r>
            <a:endParaRPr sz="23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891450" y="2072875"/>
            <a:ext cx="5883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Incremento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Cada vez que terminemos un bucle se suele realizar el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incremento (o decremento) de una variable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, generalmente la variable contador.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891450" y="891775"/>
            <a:ext cx="6896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b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2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Conceptos básicos</a:t>
            </a:r>
            <a:endParaRPr sz="23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891450" y="2072875"/>
            <a:ext cx="6344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. Bucle infinito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lo que ocurre si en un bucle se nos olvida incrementar la variable contador o escribimos una condición que nunca se puede dar. El bucle </a:t>
            </a:r>
            <a:r>
              <a:rPr i="1"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se queda eternamente repitiéndose y el navegador se queda «colgado»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891450" y="891775"/>
            <a:ext cx="6896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b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2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Conceptos básicos</a:t>
            </a:r>
            <a:endParaRPr sz="23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While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latin typeface="Raleway"/>
                <a:ea typeface="Raleway"/>
                <a:cs typeface="Raleway"/>
                <a:sym typeface="Raleway"/>
              </a:rPr>
              <a:t>While</a:t>
            </a:r>
            <a:endParaRPr b="1" sz="4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La estructura </a:t>
            </a:r>
            <a:r>
              <a:rPr i="1" lang="es" sz="2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while</a:t>
            </a:r>
            <a:r>
              <a:rPr i="1"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permite crear bucles que se ejecutan </a:t>
            </a:r>
            <a:r>
              <a:rPr lang="es" sz="2000">
                <a:solidFill>
                  <a:schemeClr val="dk1"/>
                </a:solidFill>
                <a:highlight>
                  <a:srgbClr val="E0FF00"/>
                </a:highlight>
                <a:latin typeface="Raleway Light"/>
                <a:ea typeface="Raleway Light"/>
                <a:cs typeface="Raleway Light"/>
                <a:sym typeface="Raleway Light"/>
              </a:rPr>
              <a:t>ninguna o más veces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El funcionamiento del bucle </a:t>
            </a:r>
            <a:r>
              <a:rPr i="1" lang="es" sz="2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while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se resume en: </a:t>
            </a:r>
            <a:r>
              <a:rPr i="1" lang="es" sz="2000">
                <a:solidFill>
                  <a:schemeClr val="dk1"/>
                </a:solidFill>
                <a:highlight>
                  <a:srgbClr val="E0FF00"/>
                </a:highlight>
                <a:latin typeface="Raleway Light"/>
                <a:ea typeface="Raleway Light"/>
                <a:cs typeface="Raleway Light"/>
                <a:sym typeface="Raleway Light"/>
              </a:rPr>
              <a:t>mientras se cumpla la condición indicada, repite indefinidamente las instrucciones incluidas dentro del bucle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922000" y="714575"/>
            <a:ext cx="6866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While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922000" y="1443300"/>
            <a:ext cx="76104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 =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Inicialización de la variable contador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Condición: </a:t>
            </a:r>
            <a:r>
              <a:rPr b="1" lang="e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Mientras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la variable contador sea menor de 5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(i &lt;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5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console.</a:t>
            </a:r>
            <a:r>
              <a:rPr lang="es" sz="175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"Valor de i: "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 sz="17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 = i +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Incrementamos el valor de i</a:t>
            </a:r>
            <a:endParaRPr sz="175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5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bucle while crea un ciclo que se ejecuta siempre que se evalúe una condición especificada true. El ciclo continuará ejecutándose hasta que la condición se evalúe como false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922000" y="714575"/>
            <a:ext cx="6866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While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922000" y="1315950"/>
            <a:ext cx="7610400" cy="341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Repasemos: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aleway Light"/>
              <a:buChar char="★"/>
            </a:pPr>
            <a:r>
              <a:rPr lang="es" sz="17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Antes de entrar en el bucle, se inicializa la variable i a 0.</a:t>
            </a:r>
            <a:endParaRPr sz="17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aleway Light"/>
              <a:buChar char="★"/>
            </a:pPr>
            <a:r>
              <a:rPr lang="es" sz="17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Antes de realizar la primera iteración, </a:t>
            </a:r>
            <a:r>
              <a:rPr lang="es" sz="17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comprobamos la condición.</a:t>
            </a:r>
            <a:endParaRPr sz="17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aleway Light"/>
              <a:buChar char="★"/>
            </a:pPr>
            <a:r>
              <a:rPr lang="es" sz="17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la condición es verdadera, hacemos lo que está dentro del bucle.</a:t>
            </a:r>
            <a:endParaRPr sz="17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aleway Light"/>
              <a:buChar char="★"/>
            </a:pPr>
            <a:r>
              <a:rPr lang="es" sz="17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Mostramos en consola el valor de i y luego incrementamos el valor actual de i en 1.</a:t>
            </a:r>
            <a:endParaRPr sz="17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aleway Light"/>
              <a:buChar char="★"/>
            </a:pPr>
            <a:r>
              <a:rPr lang="es" sz="17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Volvemos al inicio del bucle para hacer una nueva iteración: comprobamos de nuevo la condición del bucle.</a:t>
            </a:r>
            <a:endParaRPr sz="17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aleway Light"/>
              <a:buChar char="★"/>
            </a:pPr>
            <a:r>
              <a:rPr lang="es" sz="17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Cuando la condición sea falsa, salimos del bucle y continuamos el programa.</a:t>
            </a:r>
            <a:endParaRPr sz="17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756100" y="714575"/>
            <a:ext cx="703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While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922000" y="1315950"/>
            <a:ext cx="761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756100" y="13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{0171DD37-0B99-4473-AEBF-5927E1478BEE}</a:tableStyleId>
              </a:tblPr>
              <a:tblGrid>
                <a:gridCol w="1846875"/>
                <a:gridCol w="1158350"/>
                <a:gridCol w="3564125"/>
                <a:gridCol w="1206950"/>
              </a:tblGrid>
              <a:tr h="36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del bucle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 de i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Incremento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Antes del bucle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undefined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Antes de comenzar el programa.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#1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0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¿(0 &lt; 5)? Verdadero. Mostramos 0 por pantalla.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0 + 1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#2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1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¿(1 &lt; 5)? Verdadero. Mostramos 1 por pantalla.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1 + 1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#3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2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¿(2 &lt; 5)? Verdadero. Mostramos 2 por pantalla.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2 + 1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#4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3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¿(3 &lt; 5)? Verdadero. Mostramos 3 por pantalla.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3 + 1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#5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4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¿(4 &lt; 5)? Verdadero. Mostramos 4 por pantalla.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4 + 1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Iteración #6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 = 5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¿(5 &lt; 5)? Falso. Salimos del bucle.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76200" marB="76200" marR="76200" marL="76200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922000" y="714575"/>
            <a:ext cx="6866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While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922000" y="1315950"/>
            <a:ext cx="674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¡Importante!</a:t>
            </a:r>
            <a:endParaRPr b="1" sz="20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Evita los bucles infinitos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Asegúrate de que la condición en un bucle eventualmente se convierta en false. Si no, el bucle nunca terminará. 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7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console.</a:t>
            </a:r>
            <a:r>
              <a:rPr lang="es" sz="175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"¡Soy un bucle infinito!"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5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325" y="3267975"/>
            <a:ext cx="1143575" cy="1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Do...While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91450" y="782000"/>
            <a:ext cx="5883000" cy="4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Supongamos que tenemos el siguiente array: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"Manzana",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"Pera",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"Frutilla",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"Pera",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"Mora",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"Limón",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endParaRPr sz="1600"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922000" y="714575"/>
            <a:ext cx="6866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Do...</a:t>
            </a: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While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922000" y="1315950"/>
            <a:ext cx="753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=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console.</a:t>
            </a:r>
            <a:r>
              <a:rPr lang="es" sz="175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"Valor de i: "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 sz="17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 = i +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75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&lt;</a:t>
            </a:r>
            <a:r>
              <a:rPr lang="es" sz="17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75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7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Al igual que while, se repite hasta que una condición especificada se evalúe como falsa. La diferencia es que, l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 condición se evalúa después de ejecutar la sentencia, esto hace que que la sentencia se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ejecute al menos una vez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757000" y="2752125"/>
            <a:ext cx="617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¡A practicar!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1076975" y="588900"/>
            <a:ext cx="7304700" cy="3965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Para llegar a destino tenemos que caminar </a:t>
            </a:r>
            <a:r>
              <a:rPr b="1" lang="es" sz="2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100 </a:t>
            </a: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pasos. </a:t>
            </a:r>
            <a:endParaRPr sz="22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Usando el bucle </a:t>
            </a:r>
            <a:r>
              <a:rPr b="1" lang="es" sz="2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while </a:t>
            </a: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y el método </a:t>
            </a:r>
            <a:r>
              <a:rPr b="1" lang="es" sz="2200">
                <a:solidFill>
                  <a:srgbClr val="595959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document.write()</a:t>
            </a:r>
            <a:r>
              <a:rPr lang="es" sz="2200">
                <a:solidFill>
                  <a:srgbClr val="595959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mostrá por línea cuántos pasos que quedan por caminar, partiendo del paso 100 hasta llegar al paso 1. </a:t>
            </a:r>
            <a:endParaRPr sz="22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Debería verse </a:t>
            </a:r>
            <a:r>
              <a:rPr i="1"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algo así</a:t>
            </a:r>
            <a:r>
              <a:rPr lang="es" sz="22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 -&gt; </a:t>
            </a:r>
            <a:endParaRPr sz="22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 b="33770" l="0" r="0" t="0"/>
          <a:stretch/>
        </p:blipFill>
        <p:spPr>
          <a:xfrm>
            <a:off x="5410050" y="2760376"/>
            <a:ext cx="2636650" cy="16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For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For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inicialización; condición; actualización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750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//sentencias a ejecutar en cada iteración 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50">
              <a:solidFill>
                <a:srgbClr val="586E75"/>
              </a:solidFill>
              <a:highlight>
                <a:srgbClr val="FDF6E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bucles for son comúnmente utilizados para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contar un cierto número de iteraciones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para repetir una sentencia. Declara instrucciones de bucle con tres piezas importantes de información separadas por punto y coma (;).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For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inicialización; condición; actualización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750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//sentencias a ejecutar en cada iteración 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50">
              <a:solidFill>
                <a:srgbClr val="586E75"/>
              </a:solidFill>
              <a:highlight>
                <a:srgbClr val="FDF6E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b="1" lang="es" sz="1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Inicialización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define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dónde comenzar el ciclo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declarando (o haciendo referencia) a la variable iteradora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b="1" lang="es" sz="1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Condición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determina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cuándo detener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el bucle (cuando la expresión se evalúa como false).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★"/>
            </a:pPr>
            <a:r>
              <a:rPr b="1" lang="es" sz="18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Actualización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actualiza el iterador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cada vez que se completa el ciclo.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For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s" sz="16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 console.log(i);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Salida en consola: 0, 1, 2, 3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ciclo se repite hasta que la condición especificada (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) se evalúe como false.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For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s" sz="16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 console.log(i);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Salida en consola: 0, 1, 2, 3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ciclo se repite hasta que la condición especificada (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) se evalúe como false.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42"/>
          <p:cNvSpPr/>
          <p:nvPr/>
        </p:nvSpPr>
        <p:spPr>
          <a:xfrm>
            <a:off x="5433850" y="891775"/>
            <a:ext cx="2145300" cy="2207100"/>
          </a:xfrm>
          <a:prstGeom prst="foldedCorner">
            <a:avLst>
              <a:gd fmla="val 16667" name="adj"/>
            </a:avLst>
          </a:prstGeom>
          <a:solidFill>
            <a:srgbClr val="FFB6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¡Importante!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 operador</a:t>
            </a:r>
            <a:r>
              <a:rPr b="1" lang="es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++</a:t>
            </a:r>
            <a:r>
              <a:rPr lang="es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s" sz="1500">
                <a:latin typeface="Raleway"/>
                <a:ea typeface="Raleway"/>
                <a:cs typeface="Raleway"/>
                <a:sym typeface="Raleway"/>
              </a:rPr>
            </a:b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agrega uno a su operando:</a:t>
            </a:r>
            <a:br>
              <a:rPr lang="es" sz="1500">
                <a:latin typeface="Raleway"/>
                <a:ea typeface="Raleway"/>
                <a:cs typeface="Raleway"/>
                <a:sym typeface="Raleway"/>
              </a:rPr>
            </a:br>
            <a:r>
              <a:rPr b="1" lang="es" sz="1500">
                <a:latin typeface="Raleway"/>
                <a:ea typeface="Raleway"/>
                <a:cs typeface="Raleway"/>
                <a:sym typeface="Raleway"/>
              </a:rPr>
              <a:t>i++ </a:t>
            </a:r>
            <a:br>
              <a:rPr b="1" lang="es" sz="1500">
                <a:latin typeface="Raleway"/>
                <a:ea typeface="Raleway"/>
                <a:cs typeface="Raleway"/>
                <a:sym typeface="Raleway"/>
              </a:rPr>
            </a:b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es lo mismo que</a:t>
            </a:r>
            <a:br>
              <a:rPr b="1" lang="es" sz="1500">
                <a:latin typeface="Raleway"/>
                <a:ea typeface="Raleway"/>
                <a:cs typeface="Raleway"/>
                <a:sym typeface="Raleway"/>
              </a:rPr>
            </a:br>
            <a:r>
              <a:rPr b="1" lang="es" sz="1500">
                <a:latin typeface="Raleway"/>
                <a:ea typeface="Raleway"/>
                <a:cs typeface="Raleway"/>
                <a:sym typeface="Raleway"/>
              </a:rPr>
              <a:t>i + 1</a:t>
            </a:r>
            <a:endParaRPr b="1"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862" y="505275"/>
            <a:ext cx="2680276" cy="41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1089975" y="445900"/>
            <a:ext cx="70179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700">
                <a:latin typeface="Raleway"/>
                <a:ea typeface="Raleway"/>
                <a:cs typeface="Raleway"/>
                <a:sym typeface="Raleway"/>
              </a:rPr>
              <a:t>Conocemos la propiedad length de cada elemento del array </a:t>
            </a:r>
            <a:r>
              <a:rPr b="0" lang="es" sz="1700">
                <a:latin typeface="Raleway"/>
                <a:ea typeface="Raleway"/>
                <a:cs typeface="Raleway"/>
                <a:sym typeface="Raleway"/>
              </a:rPr>
              <a:t>frutas</a:t>
            </a:r>
            <a:endParaRPr b="0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frutas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Manzana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Pera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Frutilla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Pera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Mora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Limón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Kiwi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frutas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frutas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tiene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fruta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letras</a:t>
            </a:r>
            <a:r>
              <a:rPr lang="es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891450" y="679200"/>
            <a:ext cx="58830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 yo quisiera conocer la propiedad length de cada elemento del array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Podría hacer esto: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Métodos de arrays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forEach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.ForEach()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 = [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"Varita"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"Libro"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"Lechuza"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"Caldero"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objetos.</a:t>
            </a:r>
            <a:r>
              <a:rPr lang="es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(funcion);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Se usa para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recorrer un array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variable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, en este caso, será el array a recorrer. Y la variable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funcion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una función que será invocada por cada elemento que exista dentro del array. A esa función se le pasan 3 argumentos: el elemento, su índice, el array.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.ForEach()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 = [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"Varita"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"Libro"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"Lechuza"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"Caldero"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objetos.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(objeto, indice, array) 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console.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(objeto, indice, array);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Acá vemos un ejemplo de cómo le pasamos la función con sus tres argumentos para recorrer el array.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poco confuso, ¿no?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.ForEach()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 = [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"Varita"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"Libro"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"Lechuza"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"Caldero"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objetos.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(objeto) 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console.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No es necesario pasarle los tres argumentos. Podemos pasar uno solo: el elemento (en esta caso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). 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Ahora es un poco más sencillo, pero...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.ForEach()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922000" y="1657350"/>
            <a:ext cx="5612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 = [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"Varita"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"Libro"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"Lechuza"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"Caldero"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objetos.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Podemos usar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funciones flecha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para simplificar la sintaxis más todavía y hacer nuestro código más legible.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3" name="Google Shape;303;p50"/>
          <p:cNvSpPr/>
          <p:nvPr/>
        </p:nvSpPr>
        <p:spPr>
          <a:xfrm>
            <a:off x="6221450" y="891775"/>
            <a:ext cx="2145300" cy="2207100"/>
          </a:xfrm>
          <a:prstGeom prst="foldedCorner">
            <a:avLst>
              <a:gd fmla="val 16667" name="adj"/>
            </a:avLst>
          </a:prstGeom>
          <a:solidFill>
            <a:srgbClr val="FFB6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¡Importante!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Las funciones flecha son lo mismo que las funciones sólo que con una sintaxis distinta.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Map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.map()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717300" y="2163300"/>
            <a:ext cx="77094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  <a:latin typeface="Raleway Light"/>
                <a:ea typeface="Raleway Light"/>
                <a:cs typeface="Raleway Light"/>
                <a:sym typeface="Raleway Light"/>
              </a:rPr>
              <a:t>El </a:t>
            </a:r>
            <a:r>
              <a:rPr lang="es" sz="1700">
                <a:solidFill>
                  <a:schemeClr val="dk1"/>
                </a:solidFill>
                <a:highlight>
                  <a:srgbClr val="E0FF00"/>
                </a:highlight>
                <a:latin typeface="Raleway Light"/>
                <a:ea typeface="Raleway Light"/>
                <a:cs typeface="Raleway Light"/>
                <a:sym typeface="Raleway Light"/>
              </a:rPr>
              <a:t>método map() se utiliza para crear un nuevo Array con todos los elementos del Array original transformados según las operaciones de la función enviada por parámetro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  <a:latin typeface="Raleway Light"/>
                <a:ea typeface="Raleway Light"/>
                <a:cs typeface="Raleway Light"/>
                <a:sym typeface="Raleway Light"/>
              </a:rPr>
              <a:t>. El nuevo Array obtenido tiene la misma cantidad de elementos que el array original pero con los valores modificados.</a:t>
            </a:r>
            <a:endParaRPr sz="16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.map()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20" name="Google Shape;320;p53"/>
          <p:cNvSpPr txBox="1"/>
          <p:nvPr/>
        </p:nvSpPr>
        <p:spPr>
          <a:xfrm>
            <a:off x="922000" y="1657350"/>
            <a:ext cx="7709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 = [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"Varita"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"Libro"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"Lechuza"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"Caldero"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objetos.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Al igual que forEach recibe una función con tres argumentos y lo que hace es recorrer el array. La diferencia es que devuelve una lista  resultante.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.map()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26" name="Google Shape;326;p54"/>
          <p:cNvSpPr txBox="1"/>
          <p:nvPr/>
        </p:nvSpPr>
        <p:spPr>
          <a:xfrm>
            <a:off x="922000" y="1657350"/>
            <a:ext cx="7709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 = [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"Varita"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"Libro"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"Lechuza"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"Caldero"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objetos.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(objeto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" sz="175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"Objeto: " +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objeto;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Esto quiere decir que podemos guardar el resultado en una </a:t>
            </a:r>
            <a:r>
              <a:rPr lang="es" sz="18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nueva variable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con la información que quisieramos añadir. En cambio, con forEach esto no daría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891450" y="679200"/>
            <a:ext cx="58830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 yo quisiera conocer la propiedad length de cada elemento del array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Podría hacer esto: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Pero no parece muy práctico, ¿no?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734800" y="3036400"/>
            <a:ext cx="4001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500">
                <a:latin typeface="Raleway"/>
                <a:ea typeface="Raleway"/>
                <a:cs typeface="Raleway"/>
                <a:sym typeface="Raleway"/>
              </a:rPr>
              <a:t>Método Find</a:t>
            </a:r>
            <a:endParaRPr sz="4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/>
        </p:nvSpPr>
        <p:spPr>
          <a:xfrm>
            <a:off x="884875" y="50194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Método Find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7" name="Google Shape;337;p56"/>
          <p:cNvSpPr txBox="1"/>
          <p:nvPr/>
        </p:nvSpPr>
        <p:spPr>
          <a:xfrm>
            <a:off x="704850" y="1870900"/>
            <a:ext cx="77343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rgbClr val="E0FF00"/>
                </a:highlight>
                <a:latin typeface="Raleway Light"/>
                <a:ea typeface="Raleway Light"/>
                <a:cs typeface="Raleway Light"/>
                <a:sym typeface="Raleway Light"/>
              </a:rPr>
              <a:t>El método find() devuelve el valor del </a:t>
            </a:r>
            <a:r>
              <a:rPr b="1" lang="es" sz="1900" u="sng">
                <a:solidFill>
                  <a:schemeClr val="dk1"/>
                </a:solidFill>
                <a:highlight>
                  <a:srgbClr val="E0FF00"/>
                </a:highlight>
                <a:latin typeface="Raleway"/>
                <a:ea typeface="Raleway"/>
                <a:cs typeface="Raleway"/>
                <a:sym typeface="Raleway"/>
              </a:rPr>
              <a:t>primer</a:t>
            </a:r>
            <a:r>
              <a:rPr lang="es" sz="1700">
                <a:solidFill>
                  <a:schemeClr val="dk1"/>
                </a:solidFill>
                <a:highlight>
                  <a:srgbClr val="E0FF00"/>
                </a:highlight>
                <a:latin typeface="Raleway Light"/>
                <a:ea typeface="Raleway Light"/>
                <a:cs typeface="Raleway Light"/>
                <a:sym typeface="Raleway Light"/>
              </a:rPr>
              <a:t> elemento del Array que satisface la función de comprobación enviada por parámetro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. Si ningún valor satisface la función de comprobación, se devuelve undefined.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935475" y="3249100"/>
            <a:ext cx="7138800" cy="135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//La función parámetro generalmente es una función flecha sin cuerpo.</a:t>
            </a:r>
            <a:endParaRPr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encontrado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>
                <a:solidFill>
                  <a:srgbClr val="FFB86C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>
                <a:solidFill>
                  <a:srgbClr val="FFB86C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CC6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Filter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.filter()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9" name="Google Shape;349;p58"/>
          <p:cNvSpPr txBox="1"/>
          <p:nvPr/>
        </p:nvSpPr>
        <p:spPr>
          <a:xfrm>
            <a:off x="922000" y="1657350"/>
            <a:ext cx="76104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numeros = [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numeros.</a:t>
            </a:r>
            <a:r>
              <a:rPr lang="es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(n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=&gt;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728E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Al igual que forEach y map recibe una función con tres argumentos.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Se usa para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filtrar elementos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En este caso, el resultado serán los elementos mayores a 5.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9"/>
          <p:cNvSpPr txBox="1"/>
          <p:nvPr/>
        </p:nvSpPr>
        <p:spPr>
          <a:xfrm>
            <a:off x="757000" y="2752125"/>
            <a:ext cx="617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¡A practicar!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60"/>
          <p:cNvSpPr/>
          <p:nvPr/>
        </p:nvSpPr>
        <p:spPr>
          <a:xfrm>
            <a:off x="1249850" y="945400"/>
            <a:ext cx="69588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lang="es" sz="25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 Recorrer un </a:t>
            </a:r>
            <a:r>
              <a:rPr b="1" lang="es" sz="2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array de números</a:t>
            </a:r>
            <a:r>
              <a:rPr lang="es" sz="25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 con el método </a:t>
            </a:r>
            <a:r>
              <a:rPr b="1" lang="es" sz="2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.map()</a:t>
            </a:r>
            <a:r>
              <a:rPr lang="es" sz="25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 y crear un nuevo array que indique el número y si el número es par o impar.</a:t>
            </a:r>
            <a:endParaRPr sz="25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1"/>
          <p:cNvSpPr/>
          <p:nvPr/>
        </p:nvSpPr>
        <p:spPr>
          <a:xfrm>
            <a:off x="1249875" y="902200"/>
            <a:ext cx="68616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s" sz="2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s" sz="25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 Crea un array de strings con nombres y luego guardá en una variable </a:t>
            </a:r>
            <a:r>
              <a:rPr b="1" lang="es" sz="25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nombresCortos </a:t>
            </a:r>
            <a:r>
              <a:rPr lang="es" sz="25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nuevo array con los nombres que tengan 5 0  menos letras.</a:t>
            </a:r>
            <a:endParaRPr sz="25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2"/>
          <p:cNvSpPr txBox="1"/>
          <p:nvPr/>
        </p:nvSpPr>
        <p:spPr>
          <a:xfrm>
            <a:off x="1702200" y="1925250"/>
            <a:ext cx="573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¿Preguntas?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3"/>
          <p:cNvSpPr txBox="1"/>
          <p:nvPr/>
        </p:nvSpPr>
        <p:spPr>
          <a:xfrm>
            <a:off x="1702200" y="1925250"/>
            <a:ext cx="573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¡Gracias!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891450" y="679200"/>
            <a:ext cx="69405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 yo quisiera conocer la propiedad length de cada elemento del array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 Podría hacer esto: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frutas[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Pero no parece muy práctico, ¿no? -&gt;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Para esto existen los bucles </a:t>
            </a:r>
            <a:endParaRPr b="1"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325" y="3897111"/>
            <a:ext cx="526624" cy="58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891450" y="1945625"/>
            <a:ext cx="7358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bucles ofrecen una forma rápida y sencilla de hacer algo repetidamente. </a:t>
            </a:r>
            <a:endParaRPr sz="24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Vamos a ver algunos conceptos básicos:</a:t>
            </a:r>
            <a:endParaRPr sz="24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891450" y="891775"/>
            <a:ext cx="6896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891450" y="2072875"/>
            <a:ext cx="5883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Condición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Al igual que en los if, en los bucles</a:t>
            </a:r>
            <a:r>
              <a:rPr lang="es" sz="18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b="1" lang="es" sz="1800">
                <a:solidFill>
                  <a:srgbClr val="666666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se va a evaluar una condición</a:t>
            </a:r>
            <a:r>
              <a:rPr lang="es" sz="18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para saber si se debe repetir el bucle o finalizarlo.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891450" y="891775"/>
            <a:ext cx="6896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b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2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Conceptos básicos</a:t>
            </a:r>
            <a:endParaRPr sz="23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891450" y="2072875"/>
            <a:ext cx="5883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s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. Iteración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Cada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repetición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 un bucle se denomina iteración. Por ejemplo, si un bucle repite una acción 10 veces, se dice que tiene 10 iteraciones.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891450" y="891775"/>
            <a:ext cx="6896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Bucles</a:t>
            </a:r>
            <a:b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2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Conceptos básicos</a:t>
            </a:r>
            <a:endParaRPr sz="23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