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aleway"/>
      <p:regular r:id="rId46"/>
      <p:bold r:id="rId47"/>
      <p:italic r:id="rId48"/>
      <p:boldItalic r:id="rId49"/>
    </p:embeddedFont>
    <p:embeddedFont>
      <p:font typeface="Anton"/>
      <p:regular r:id="rId50"/>
    </p:embeddedFont>
    <p:embeddedFont>
      <p:font typeface="Lato"/>
      <p:regular r:id="rId51"/>
      <p:bold r:id="rId52"/>
      <p:italic r:id="rId53"/>
      <p:boldItalic r:id="rId54"/>
    </p:embeddedFont>
    <p:embeddedFont>
      <p:font typeface="Titillium Web"/>
      <p:regular r:id="rId55"/>
      <p:bold r:id="rId56"/>
      <p:italic r:id="rId57"/>
      <p:boldItalic r:id="rId58"/>
    </p:embeddedFont>
    <p:embeddedFont>
      <p:font typeface="Didact Gothic"/>
      <p:regular r:id="rId59"/>
    </p:embeddedFont>
    <p:embeddedFont>
      <p:font typeface="Raleway Light"/>
      <p:regular r:id="rId60"/>
      <p:bold r:id="rId61"/>
      <p:italic r:id="rId62"/>
      <p:boldItalic r:id="rId63"/>
    </p:embeddedFont>
    <p:embeddedFont>
      <p:font typeface="Helvetica Neue"/>
      <p:regular r:id="rId64"/>
      <p:bold r:id="rId65"/>
      <p:italic r:id="rId66"/>
      <p:boldItalic r:id="rId67"/>
    </p:embeddedFont>
    <p:embeddedFont>
      <p:font typeface="Helvetica Neue Light"/>
      <p:regular r:id="rId68"/>
      <p:bold r:id="rId69"/>
      <p:italic r:id="rId70"/>
      <p:boldItalic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6AB8FB-5872-4F02-9339-CC121180F64E}">
  <a:tblStyle styleId="{5E6AB8FB-5872-4F02-9339-CC121180F64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aleway-regular.fntdata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aleway-italic.fntdata"/><Relationship Id="rId47" Type="http://schemas.openxmlformats.org/officeDocument/2006/relationships/font" Target="fonts/Raleway-bold.fntdata"/><Relationship Id="rId49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HelveticaNeueLight-boldItalic.fntdata"/><Relationship Id="rId70" Type="http://schemas.openxmlformats.org/officeDocument/2006/relationships/font" Target="fonts/HelveticaNeueLight-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alewayLight-italic.fntdata"/><Relationship Id="rId61" Type="http://schemas.openxmlformats.org/officeDocument/2006/relationships/font" Target="fonts/RalewayLight-bold.fntdata"/><Relationship Id="rId20" Type="http://schemas.openxmlformats.org/officeDocument/2006/relationships/slide" Target="slides/slide14.xml"/><Relationship Id="rId64" Type="http://schemas.openxmlformats.org/officeDocument/2006/relationships/font" Target="fonts/HelveticaNeue-regular.fntdata"/><Relationship Id="rId63" Type="http://schemas.openxmlformats.org/officeDocument/2006/relationships/font" Target="fonts/RalewayLight-boldItalic.fntdata"/><Relationship Id="rId22" Type="http://schemas.openxmlformats.org/officeDocument/2006/relationships/slide" Target="slides/slide16.xml"/><Relationship Id="rId66" Type="http://schemas.openxmlformats.org/officeDocument/2006/relationships/font" Target="fonts/HelveticaNeue-italic.fntdata"/><Relationship Id="rId21" Type="http://schemas.openxmlformats.org/officeDocument/2006/relationships/slide" Target="slides/slide15.xml"/><Relationship Id="rId65" Type="http://schemas.openxmlformats.org/officeDocument/2006/relationships/font" Target="fonts/HelveticaNeue-bold.fntdata"/><Relationship Id="rId24" Type="http://schemas.openxmlformats.org/officeDocument/2006/relationships/slide" Target="slides/slide18.xml"/><Relationship Id="rId68" Type="http://schemas.openxmlformats.org/officeDocument/2006/relationships/font" Target="fonts/HelveticaNeueLight-regular.fntdata"/><Relationship Id="rId23" Type="http://schemas.openxmlformats.org/officeDocument/2006/relationships/slide" Target="slides/slide17.xml"/><Relationship Id="rId67" Type="http://schemas.openxmlformats.org/officeDocument/2006/relationships/font" Target="fonts/HelveticaNeue-boldItalic.fntdata"/><Relationship Id="rId60" Type="http://schemas.openxmlformats.org/officeDocument/2006/relationships/font" Target="fonts/RalewayLight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HelveticaNeueLight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regular.fntdata"/><Relationship Id="rId50" Type="http://schemas.openxmlformats.org/officeDocument/2006/relationships/font" Target="fonts/Anton-regular.fntdata"/><Relationship Id="rId53" Type="http://schemas.openxmlformats.org/officeDocument/2006/relationships/font" Target="fonts/Lato-italic.fntdata"/><Relationship Id="rId52" Type="http://schemas.openxmlformats.org/officeDocument/2006/relationships/font" Target="fonts/Lato-bold.fntdata"/><Relationship Id="rId11" Type="http://schemas.openxmlformats.org/officeDocument/2006/relationships/slide" Target="slides/slide5.xml"/><Relationship Id="rId55" Type="http://schemas.openxmlformats.org/officeDocument/2006/relationships/font" Target="fonts/TitilliumWeb-regular.fntdata"/><Relationship Id="rId10" Type="http://schemas.openxmlformats.org/officeDocument/2006/relationships/slide" Target="slides/slide4.xml"/><Relationship Id="rId54" Type="http://schemas.openxmlformats.org/officeDocument/2006/relationships/font" Target="fonts/Lato-boldItalic.fntdata"/><Relationship Id="rId13" Type="http://schemas.openxmlformats.org/officeDocument/2006/relationships/slide" Target="slides/slide7.xml"/><Relationship Id="rId57" Type="http://schemas.openxmlformats.org/officeDocument/2006/relationships/font" Target="fonts/TitilliumWeb-italic.fntdata"/><Relationship Id="rId12" Type="http://schemas.openxmlformats.org/officeDocument/2006/relationships/slide" Target="slides/slide6.xml"/><Relationship Id="rId56" Type="http://schemas.openxmlformats.org/officeDocument/2006/relationships/font" Target="fonts/TitilliumWeb-bold.fntdata"/><Relationship Id="rId15" Type="http://schemas.openxmlformats.org/officeDocument/2006/relationships/slide" Target="slides/slide9.xml"/><Relationship Id="rId59" Type="http://schemas.openxmlformats.org/officeDocument/2006/relationships/font" Target="fonts/DidactGothic-regular.fntdata"/><Relationship Id="rId14" Type="http://schemas.openxmlformats.org/officeDocument/2006/relationships/slide" Target="slides/slide8.xml"/><Relationship Id="rId58" Type="http://schemas.openxmlformats.org/officeDocument/2006/relationships/font" Target="fonts/TitilliumWeb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73144c7c0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73144c7c0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d6bcbb19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b6d6bcbb1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6d6bcbb19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b6d6bcbb19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6d6bcbb19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6d6bcbb19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6d6bcbb19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b6d6bcbb19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6d6bcbb19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b6d6bcbb19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6d6bcbb19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6d6bcbb19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6d6bcbb19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b6d6bcbb19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6d6bcbb19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b6d6bcbb19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6d6bcbb19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b6d6bcbb19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6d6bcbb19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b6d6bcbb19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6d6bcbb1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b6d6bcbb1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6d6bcbb19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b6d6bcbb19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6d6bcbb19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b6d6bcbb19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6d6bcbb19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b6d6bcbb19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9c49b9a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9c49b9a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6d6bcbb19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b6d6bcbb19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81b5498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81b5498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81b5498c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e81b5498c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81b5498c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e81b5498c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81b5498c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e81b5498c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81b5498c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e81b5498c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9c49b9a8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e9c49b9a8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81b5498c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e81b5498c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81b5498c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e81b5498c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81b5498c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e81b5498c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81b5498c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e81b5498c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087a1a9a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2087a1a9a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087a1a9a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12087a1a9a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2087a1a9a3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12087a1a9a3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2087a1a9a3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12087a1a9a3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2087a1a9a3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12087a1a9a3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2087a1a9a3_2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12087a1a9a3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Usar para challenges genéricos.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6d6bcbb1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6d6bcbb1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6d6bcbb1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b6d6bcbb1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6d6bcbb1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b6d6bcbb1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6d6bcbb1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b6d6bcbb1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6d6bcbb1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b6d6bcbb1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6d6bcbb1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b6d6bcbb1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rgbClr val="FF0040">
              <a:alpha val="8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79000" y="1920450"/>
            <a:ext cx="54300" cy="119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915625"/>
            <a:ext cx="5412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TITLE_ONLY_1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0" y="0"/>
            <a:ext cx="2292000" cy="5143500"/>
          </a:xfrm>
          <a:prstGeom prst="rect">
            <a:avLst/>
          </a:prstGeom>
          <a:solidFill>
            <a:srgbClr val="FF0040">
              <a:alpha val="8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633300" y="4285675"/>
            <a:ext cx="80535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" name="Google Shape;66;p12"/>
          <p:cNvSpPr/>
          <p:nvPr/>
        </p:nvSpPr>
        <p:spPr>
          <a:xfrm>
            <a:off x="579000" y="4467900"/>
            <a:ext cx="54300" cy="6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2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">
  <p:cSld name="BLANK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0" y="0"/>
            <a:ext cx="9144000" cy="259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bg>
      <p:bgPr>
        <a:solidFill>
          <a:schemeClr val="lt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" name="Google Shape;77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8" name="Google Shape;78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579000" y="1722000"/>
            <a:ext cx="54300" cy="136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826350" y="1519225"/>
            <a:ext cx="4638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826350" y="2763850"/>
            <a:ext cx="7632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-9750"/>
            <a:ext cx="7726800" cy="51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261050" y="1058150"/>
            <a:ext cx="54045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▸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 sz="3000">
                <a:solidFill>
                  <a:srgbClr val="FFFFFF"/>
                </a:solidFill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/>
        </p:nvSpPr>
        <p:spPr>
          <a:xfrm>
            <a:off x="439873" y="74234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600">
                <a:solidFill>
                  <a:srgbClr val="FFFFFF"/>
                </a:solidFill>
              </a:rPr>
              <a:t>“</a:t>
            </a:r>
            <a:endParaRPr b="1" sz="9600">
              <a:solidFill>
                <a:srgbClr val="FFFFFF"/>
              </a:solidFill>
            </a:endParaRPr>
          </a:p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844425" y="1586325"/>
            <a:ext cx="5971500" cy="31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844425" y="1584700"/>
            <a:ext cx="32673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308498" y="1584700"/>
            <a:ext cx="32673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34" name="Google Shape;34;p6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44425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217286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5590146" y="1610450"/>
            <a:ext cx="22572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9pPr>
          </a:lstStyle>
          <a:p/>
        </p:txBody>
      </p:sp>
      <p:sp>
        <p:nvSpPr>
          <p:cNvPr id="42" name="Google Shape;42;p7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7" name="Google Shape;47;p8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color">
  <p:cSld name="TITLE_ONL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9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" name="Google Shape;53;p9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half">
  <p:cSld name="TITLE_ONLY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0" y="0"/>
            <a:ext cx="457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10"/>
          <p:cNvSpPr/>
          <p:nvPr/>
        </p:nvSpPr>
        <p:spPr>
          <a:xfrm>
            <a:off x="579000" y="579000"/>
            <a:ext cx="54300" cy="67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" name="Google Shape;59;p10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tillium Web"/>
              <a:buNone/>
              <a:defRPr b="1" sz="2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3798" y="1586325"/>
            <a:ext cx="6092100" cy="3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Char char="▪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Char char="▫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Char char="▸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 algn="r">
              <a:buNone/>
              <a:defRPr b="1" sz="12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w3.org/QA/Tips/Doctype.html.e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ctrTitle"/>
          </p:nvPr>
        </p:nvSpPr>
        <p:spPr>
          <a:xfrm>
            <a:off x="1077275" y="1991850"/>
            <a:ext cx="5412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Lato"/>
                <a:ea typeface="Lato"/>
                <a:cs typeface="Lato"/>
                <a:sym typeface="Lato"/>
              </a:rPr>
              <a:t>Clase 2.  HTML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12121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6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1077275" y="2571750"/>
            <a:ext cx="56370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s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" sz="15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r>
              <a:rPr b="1" lang="es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Programador Web Inicial - Diplomatura Full Stack </a:t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858900" y="617200"/>
            <a:ext cx="64620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s"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tributos de las etiquetas</a:t>
            </a:r>
            <a:endParaRPr sz="2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53" name="Google Shape;153;p25"/>
          <p:cNvGraphicFramePr/>
          <p:nvPr/>
        </p:nvGraphicFramePr>
        <p:xfrm>
          <a:off x="2732875" y="350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{5E6AB8FB-5872-4F02-9339-CC121180F64E}</a:tableStyleId>
              </a:tblPr>
              <a:tblGrid>
                <a:gridCol w="3393800"/>
              </a:tblGrid>
              <a:tr h="1304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20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&lt;</a:t>
                      </a:r>
                      <a:r>
                        <a:rPr lang="es" sz="20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etiqueta </a:t>
                      </a:r>
                      <a:r>
                        <a:rPr lang="es" sz="2000" u="none" cap="none" strike="noStrike">
                          <a:solidFill>
                            <a:srgbClr val="FF99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atributo</a:t>
                      </a:r>
                      <a:r>
                        <a:rPr lang="es" sz="20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=</a:t>
                      </a:r>
                      <a:r>
                        <a:rPr lang="es" sz="2000" u="none" cap="none" strike="noStrike">
                          <a:solidFill>
                            <a:srgbClr val="93C47D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”valor”</a:t>
                      </a:r>
                      <a:r>
                        <a:rPr lang="es" sz="20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br>
                        <a:rPr lang="es" sz="20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</a:br>
                      <a:r>
                        <a:rPr lang="es" sz="20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Contenido</a:t>
                      </a:r>
                      <a:endParaRPr sz="2000" u="none" cap="none" strike="noStrike">
                        <a:solidFill>
                          <a:srgbClr val="D9D9D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20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&lt;/</a:t>
                      </a:r>
                      <a:r>
                        <a:rPr lang="es" sz="20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etiqueta</a:t>
                      </a:r>
                      <a:r>
                        <a:rPr lang="es" sz="20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endParaRPr sz="2000" u="none" cap="none" strike="noStrike">
                        <a:solidFill>
                          <a:srgbClr val="666666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sp>
        <p:nvSpPr>
          <p:cNvPr id="154" name="Google Shape;154;p25"/>
          <p:cNvSpPr txBox="1"/>
          <p:nvPr/>
        </p:nvSpPr>
        <p:spPr>
          <a:xfrm>
            <a:off x="1025550" y="1513438"/>
            <a:ext cx="7092900" cy="18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" u="none" cap="none" strike="noStrik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rPr>
              <a:t>Todas las etiquetas aceptan atributos, esto es, cualquier característica que pueda ser diferente entre una etiqueta y la otra.  El valor que tendrá va entre comillas. </a:t>
            </a:r>
            <a:endParaRPr i="0" u="none" cap="none" strike="noStrike">
              <a:solidFill>
                <a:srgbClr val="000000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" u="none" cap="none" strike="noStrik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rPr>
              <a:t>Cada una puede tener más de un atributo, separados entre sí por espacios. Los mismos sólo van en la de apertura. </a:t>
            </a:r>
            <a:endParaRPr i="0" u="none" cap="none" strike="noStrike">
              <a:solidFill>
                <a:srgbClr val="000000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892375" y="628775"/>
            <a:ext cx="65463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lang="es"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tiquetas cerradas y abiertas</a:t>
            </a:r>
            <a:endParaRPr sz="2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730650" y="1474925"/>
            <a:ext cx="76827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u="none" cap="none" strike="noStrik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Las cerradas encierran un contenido, por lo general texto, mientras que las abiertas sirven, entre otras cosas, para incluir elementos como imágenes, líneas, entre otros.</a:t>
            </a:r>
            <a:endParaRPr i="0" u="none" cap="none" strike="noStrike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u="none" cap="none" strike="noStrik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En el ejemplo tenemos una etiqueta cerrada llamada Párrafo, que engloba un texto y una etiqueta abierta para incluir una línea horizontal. El signo “/” se utiliza para las etiquetas de cierre. En estas últimas se pone a continuación del signo “&lt;”, mientras que en las abiertas delante del signo “&gt;”. </a:t>
            </a:r>
            <a:endParaRPr i="0" u="none" cap="none" strike="noStrike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161" name="Google Shape;161;p26"/>
          <p:cNvGraphicFramePr/>
          <p:nvPr/>
        </p:nvGraphicFramePr>
        <p:xfrm>
          <a:off x="770788" y="390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{5E6AB8FB-5872-4F02-9339-CC121180F64E}</a:tableStyleId>
              </a:tblPr>
              <a:tblGrid>
                <a:gridCol w="6789475"/>
              </a:tblGrid>
              <a:tr h="75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500" u="none" cap="none" strike="noStrike">
                          <a:solidFill>
                            <a:srgbClr val="CCCCCC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&lt;</a:t>
                      </a:r>
                      <a:r>
                        <a:rPr lang="es" sz="1500" u="none" cap="none" strike="noStrike">
                          <a:solidFill>
                            <a:srgbClr val="E06666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</a:t>
                      </a:r>
                      <a:r>
                        <a:rPr lang="es" sz="1500" u="none" cap="none" strike="noStrike">
                          <a:solidFill>
                            <a:srgbClr val="CCCCCC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&gt;Este es un párrafo con texto en su interior - Etiqueta Cerrada &lt;/</a:t>
                      </a:r>
                      <a:r>
                        <a:rPr lang="es" sz="1500" u="none" cap="none" strike="noStrike">
                          <a:solidFill>
                            <a:srgbClr val="E06666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</a:t>
                      </a:r>
                      <a:r>
                        <a:rPr lang="es" sz="1500" u="none" cap="none" strike="noStrike">
                          <a:solidFill>
                            <a:srgbClr val="CCCCCC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&gt;</a:t>
                      </a:r>
                      <a:endParaRPr sz="1500" u="none" cap="none" strike="noStrike">
                        <a:solidFill>
                          <a:srgbClr val="CCCCCC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CCCCCC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500" u="none" cap="none" strike="noStrike">
                          <a:solidFill>
                            <a:srgbClr val="CCCCCC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&lt;</a:t>
                      </a:r>
                      <a:r>
                        <a:rPr lang="es" sz="1500" u="none" cap="none" strike="noStrike">
                          <a:solidFill>
                            <a:srgbClr val="E06666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hr</a:t>
                      </a:r>
                      <a:r>
                        <a:rPr lang="es" sz="1500" u="none" cap="none" strike="noStrike">
                          <a:solidFill>
                            <a:srgbClr val="CCCCCC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/&gt; &lt;!-- Esto es una línea horizontal - Etiqueta abierta --&gt;</a:t>
                      </a:r>
                      <a:endParaRPr sz="1500" u="none" cap="none" strike="noStrike">
                        <a:solidFill>
                          <a:srgbClr val="666666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63500" marB="63500" marR="63500" marL="63500"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/>
        </p:nvSpPr>
        <p:spPr>
          <a:xfrm>
            <a:off x="1110400" y="1925250"/>
            <a:ext cx="6810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i="1" lang="es" sz="22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Ya no es una obligación poner el signo </a:t>
            </a:r>
            <a:r>
              <a:rPr b="1" i="1" lang="es" sz="22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 / ”</a:t>
            </a:r>
            <a:r>
              <a:rPr i="1" lang="es" sz="22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 Por ejemplo, </a:t>
            </a:r>
            <a:r>
              <a:rPr b="1" i="1" lang="es" sz="22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&lt;img src=””&gt;</a:t>
            </a:r>
            <a:r>
              <a:rPr i="1" lang="es" sz="22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funcionará correctamente, y lo mismo sucederá con </a:t>
            </a:r>
            <a:r>
              <a:rPr b="1" i="1" lang="es" sz="22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&lt;br&gt;</a:t>
            </a:r>
            <a:r>
              <a:rPr i="1" lang="es" sz="22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i="1" lang="es" sz="22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&lt;hr&gt;</a:t>
            </a:r>
            <a:r>
              <a:rPr i="1" lang="es" sz="22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los meta tag.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167" name="Google Shape;167;p27"/>
          <p:cNvSpPr txBox="1"/>
          <p:nvPr>
            <p:ph type="title"/>
          </p:nvPr>
        </p:nvSpPr>
        <p:spPr>
          <a:xfrm>
            <a:off x="834400" y="562875"/>
            <a:ext cx="6053700" cy="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E</a:t>
            </a:r>
            <a:r>
              <a:rPr lang="es" sz="3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tiquetas abiertas en html5</a:t>
            </a:r>
            <a:endParaRPr sz="32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971400" y="555375"/>
            <a:ext cx="40122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lang="es" sz="2400">
                <a:latin typeface="Raleway"/>
                <a:ea typeface="Raleway"/>
                <a:cs typeface="Raleway"/>
                <a:sym typeface="Raleway"/>
              </a:rPr>
              <a:t>structura básica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771600" y="1907200"/>
            <a:ext cx="7600800" cy="20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b="1" lang="es" sz="14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&lt;head&gt;</a:t>
            </a:r>
            <a:r>
              <a:rPr lang="es" sz="14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es" sz="14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es la parte privada del documento, que se utiliza como un espacio de comunicación entre el sitio web y el navegador. Esta etiqueta envuelve otras  importantes como</a:t>
            </a:r>
            <a:r>
              <a:rPr lang="es" sz="14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s" sz="14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&lt;title&gt;</a:t>
            </a:r>
            <a:r>
              <a:rPr lang="es" sz="14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, las etiquetas</a:t>
            </a:r>
            <a:r>
              <a:rPr lang="es" sz="14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s" sz="14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&lt;meta&gt; </a:t>
            </a:r>
            <a:r>
              <a:rPr lang="es" sz="14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y aquellas relacionadas con la importación de documentos CSS y JS.</a:t>
            </a:r>
            <a:endParaRPr sz="14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b="1" lang="es" sz="14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&lt;body&gt;</a:t>
            </a:r>
            <a:r>
              <a:rPr lang="es" sz="14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es" sz="14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encierra el contenido propiamente dicho del sitio. </a:t>
            </a:r>
            <a:endParaRPr sz="14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Ambos deben estar dentro de un elemento principal: la etiqueta &lt;html&gt;</a:t>
            </a:r>
            <a:r>
              <a:rPr i="1" lang="es" sz="1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6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762300" y="1782525"/>
            <a:ext cx="7619400" cy="23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s" sz="15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&lt;html&gt;:</a:t>
            </a:r>
            <a:r>
              <a:rPr lang="es" sz="1500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s" sz="15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etiqueta inicial, que define que el documento está bajo el estándar de HTML. Abre y cierra, por lo tanto es fundamental no olvidar la etiqueta </a:t>
            </a:r>
            <a:r>
              <a:rPr b="1" lang="es" sz="15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&lt;/html&gt;</a:t>
            </a:r>
            <a:r>
              <a:rPr lang="es" sz="15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al finalizar el documento, pues sino no cargará correctamente el contenido de mi sitio.</a:t>
            </a:r>
            <a:endParaRPr sz="150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s" sz="1500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&lt;title&gt;:</a:t>
            </a:r>
            <a:r>
              <a:rPr lang="es" sz="1500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 l</a:t>
            </a:r>
            <a:r>
              <a:rPr lang="es" sz="15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etiqueta title define el título de la página, el cual será visualizado en la solapa del navegador.</a:t>
            </a:r>
            <a:endParaRPr sz="150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s" sz="1500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&lt;meta&gt;: </a:t>
            </a:r>
            <a:r>
              <a:rPr lang="es" sz="15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utiliza para añadir información sobre la página (ya sean palabras clave, el autor, la descripción del sitio, etcétera), la cual pueden valerse los buscadores. También puede definir el idioma y la codificación en la cual está escrita la página.</a:t>
            </a:r>
            <a:endParaRPr sz="150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9" name="Google Shape;179;p29"/>
          <p:cNvSpPr txBox="1"/>
          <p:nvPr>
            <p:ph type="title"/>
          </p:nvPr>
        </p:nvSpPr>
        <p:spPr>
          <a:xfrm>
            <a:off x="1047850" y="601900"/>
            <a:ext cx="42237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200">
                <a:latin typeface="Didact Gothic"/>
                <a:ea typeface="Didact Gothic"/>
                <a:cs typeface="Didact Gothic"/>
                <a:sym typeface="Didact Gothic"/>
              </a:rPr>
              <a:t>ESTRUCTURA BÁSICA</a:t>
            </a:r>
            <a:endParaRPr sz="32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/>
        </p:nvSpPr>
        <p:spPr>
          <a:xfrm>
            <a:off x="900250" y="1584025"/>
            <a:ext cx="7524000" cy="20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800" u="none" cap="none" strike="noStrike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Cuando escribes tu documento </a:t>
            </a:r>
            <a:r>
              <a:rPr b="1" i="0" lang="es" sz="1800" u="none" cap="none" strike="noStrike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</a:t>
            </a:r>
            <a:r>
              <a:rPr b="0" i="0" lang="es" sz="1800" u="none" cap="none" strike="noStrike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lo primero que debes hacer es escribir el </a:t>
            </a:r>
            <a:r>
              <a:rPr b="1" i="0" lang="es" sz="1800" u="none" cap="none" strike="noStrike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DOCTYPE</a:t>
            </a:r>
            <a:r>
              <a:rPr b="0" i="0" lang="es" sz="1800" u="none" cap="none" strike="noStrike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el cual declara el tipo de documento. Es decir, sirve para indicar que tu documento está escrito siguiendo la estructura determinada por un </a:t>
            </a:r>
            <a:r>
              <a:rPr b="1" i="0" lang="es" sz="1800" u="none" cap="none" strike="noStrike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DTD</a:t>
            </a:r>
            <a:r>
              <a:rPr b="0" i="0" lang="es" sz="1800" u="none" cap="none" strike="noStrike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concreto. Un </a:t>
            </a:r>
            <a:r>
              <a:rPr b="1" i="0" lang="es" sz="1800" u="none" cap="none" strike="noStrike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DTD</a:t>
            </a:r>
            <a:r>
              <a:rPr b="0" i="0" lang="es" sz="1800" u="none" cap="none" strike="noStrike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la definición del tipo de documento. </a:t>
            </a:r>
            <a:endParaRPr b="0" i="0" sz="2000" u="none" cap="none" strike="noStrike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aphicFrame>
        <p:nvGraphicFramePr>
          <p:cNvPr id="185" name="Google Shape;185;p30"/>
          <p:cNvGraphicFramePr/>
          <p:nvPr/>
        </p:nvGraphicFramePr>
        <p:xfrm>
          <a:off x="2371438" y="386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{5E6AB8FB-5872-4F02-9339-CC121180F64E}</a:tableStyleId>
              </a:tblPr>
              <a:tblGrid>
                <a:gridCol w="4175875"/>
              </a:tblGrid>
              <a:tr h="431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2400" u="none" cap="none" strike="noStrike">
                          <a:solidFill>
                            <a:srgbClr val="CCCCCC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&lt;!DOCTYPE html&gt;</a:t>
                      </a:r>
                      <a:endParaRPr sz="2400" u="none" cap="none" strike="noStrike">
                        <a:solidFill>
                          <a:srgbClr val="CCCCCC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sp>
        <p:nvSpPr>
          <p:cNvPr id="186" name="Google Shape;186;p30"/>
          <p:cNvSpPr txBox="1"/>
          <p:nvPr/>
        </p:nvSpPr>
        <p:spPr>
          <a:xfrm>
            <a:off x="1731588" y="4408025"/>
            <a:ext cx="56808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Tips: </a:t>
            </a:r>
            <a:r>
              <a:rPr b="1" i="0" lang="es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https://www.w3.org/QA/Tips/Doctype.html.es</a:t>
            </a:r>
            <a:endParaRPr b="1" i="0" sz="1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7" name="Google Shape;187;p30"/>
          <p:cNvSpPr txBox="1"/>
          <p:nvPr>
            <p:ph type="title"/>
          </p:nvPr>
        </p:nvSpPr>
        <p:spPr>
          <a:xfrm>
            <a:off x="844425" y="526100"/>
            <a:ext cx="3226800" cy="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DOCTYPE</a:t>
            </a:r>
            <a:endParaRPr sz="3200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4550" y="811250"/>
            <a:ext cx="5961700" cy="35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794575" y="6080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200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TIPOS DE ETIQUETAS: GRUPO GENERAL</a:t>
            </a:r>
            <a:endParaRPr sz="3200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636325" y="2010375"/>
            <a:ext cx="8005200" cy="23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7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Todas las etiquetas que van dentro del</a:t>
            </a:r>
            <a:r>
              <a:rPr lang="es" sz="17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s" sz="17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&lt;body&gt;&lt;/body&gt;</a:t>
            </a:r>
            <a:r>
              <a:rPr lang="es" sz="17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17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dividen en dos grupos: </a:t>
            </a:r>
            <a:endParaRPr sz="170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Lato"/>
              <a:buChar char="●"/>
            </a:pPr>
            <a:r>
              <a:rPr lang="es" sz="17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Elementos de bloque:</a:t>
            </a:r>
            <a:r>
              <a:rPr lang="es" sz="17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17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son aquellos que, sin ser modificados por CSS, ocupan el 100% del ancho del contenedor, y se mostrarán uno abajo del otro. </a:t>
            </a:r>
            <a:endParaRPr sz="170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Lato"/>
              <a:buChar char="●"/>
            </a:pPr>
            <a:r>
              <a:rPr lang="es" sz="17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Elementos de línea:</a:t>
            </a:r>
            <a:r>
              <a:rPr lang="es" sz="17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17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sólo ocupan el ancho que diga el contenido, y se verán uno al lado del otro. </a:t>
            </a:r>
            <a:endParaRPr sz="170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4221075" y="1154925"/>
            <a:ext cx="4339800" cy="17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&lt;h1&gt; a &lt;h6&gt; (de bloque):</a:t>
            </a:r>
            <a:r>
              <a:rPr b="1" lang="es" sz="1400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s" sz="14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 encabezado es, semánticamente hablando, el texto que encabeza o titula el contenido que sigue. Se puede tratar de un artículo, un texto o una sección del documento que estamos viendo. </a:t>
            </a:r>
            <a:endParaRPr sz="140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100">
              <a:solidFill>
                <a:srgbClr val="434343"/>
              </a:solidFill>
            </a:endParaRPr>
          </a:p>
        </p:txBody>
      </p:sp>
      <p:graphicFrame>
        <p:nvGraphicFramePr>
          <p:cNvPr id="204" name="Google Shape;204;p33"/>
          <p:cNvGraphicFramePr/>
          <p:nvPr/>
        </p:nvGraphicFramePr>
        <p:xfrm>
          <a:off x="767725" y="1154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{5E6AB8FB-5872-4F02-9339-CC121180F64E}</a:tableStyleId>
              </a:tblPr>
              <a:tblGrid>
                <a:gridCol w="2791075"/>
              </a:tblGrid>
              <a:tr h="33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&lt;</a:t>
                      </a:r>
                      <a:r>
                        <a:rPr lang="es" sz="18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h1</a:t>
                      </a: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endParaRPr sz="1800" u="none" cap="none" strike="noStrike">
                        <a:solidFill>
                          <a:srgbClr val="D9D9D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Elemento de Bloque</a:t>
                      </a:r>
                      <a:endParaRPr sz="1800" u="none" cap="none" strike="noStrike">
                        <a:solidFill>
                          <a:srgbClr val="D9D9D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solidFill>
                            <a:srgbClr val="F4CCCC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&lt;</a:t>
                      </a:r>
                      <a:r>
                        <a:rPr lang="es" sz="18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/h1</a:t>
                      </a:r>
                      <a:r>
                        <a:rPr lang="es" sz="1800" u="none" cap="none" strike="noStrike">
                          <a:solidFill>
                            <a:srgbClr val="F4CCCC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endParaRPr sz="1800" u="none" cap="none" strike="noStrike">
                        <a:solidFill>
                          <a:srgbClr val="F4CCCC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solidFill>
                            <a:srgbClr val="F4CCCC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&lt;</a:t>
                      </a:r>
                      <a:r>
                        <a:rPr lang="es" sz="18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h2</a:t>
                      </a:r>
                      <a:r>
                        <a:rPr lang="es" sz="1800" u="none" cap="none" strike="noStrike">
                          <a:solidFill>
                            <a:srgbClr val="F4CCCC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endParaRPr sz="1800" u="none" cap="none" strike="noStrike">
                        <a:solidFill>
                          <a:srgbClr val="F4CCCC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solidFill>
                            <a:srgbClr val="F4CCCC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</a:t>
                      </a:r>
                      <a:r>
                        <a:rPr lang="es" sz="1800" u="none" cap="none" strike="noStrike">
                          <a:solidFill>
                            <a:srgbClr val="FFFF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Elemento de Bloque</a:t>
                      </a:r>
                      <a:endParaRPr sz="1800" u="none" cap="none" strike="noStrike">
                        <a:solidFill>
                          <a:srgbClr val="FFFF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solidFill>
                            <a:srgbClr val="F4CCCC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&lt;</a:t>
                      </a:r>
                      <a:r>
                        <a:rPr lang="es" sz="18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/h2</a:t>
                      </a:r>
                      <a:r>
                        <a:rPr lang="es" sz="1800" u="none" cap="none" strike="noStrike">
                          <a:solidFill>
                            <a:srgbClr val="F4CCCC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endParaRPr sz="1800" u="none" cap="none" strike="noStrike">
                        <a:solidFill>
                          <a:srgbClr val="F4CCCC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sp>
        <p:nvSpPr>
          <p:cNvPr id="205" name="Google Shape;205;p33"/>
          <p:cNvSpPr txBox="1"/>
          <p:nvPr/>
        </p:nvSpPr>
        <p:spPr>
          <a:xfrm>
            <a:off x="1359000" y="3378350"/>
            <a:ext cx="6426000" cy="13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" sz="2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Existen 6 niveles: </a:t>
            </a:r>
            <a:r>
              <a:rPr b="1" i="0" lang="es" sz="2200" u="none" cap="none" strike="noStrike">
                <a:solidFill>
                  <a:schemeClr val="dk2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del &lt;h1&gt;&lt;/h1&gt; al &lt;h6&gt;&lt;/h6&gt;</a:t>
            </a:r>
            <a:endParaRPr b="1" i="0" sz="2200" u="none" cap="none" strike="noStrike">
              <a:solidFill>
                <a:schemeClr val="dk2"/>
              </a:solidFill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 jerarquía se debe respetar </a:t>
            </a:r>
            <a:r>
              <a:rPr b="1" i="0" lang="e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cada documento HTML</a:t>
            </a:r>
            <a:r>
              <a:rPr b="0" i="0" lang="es" sz="1800" u="none" cap="none" strike="noStrike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forme parte del sitio web.</a:t>
            </a:r>
            <a:endParaRPr b="0" i="0" sz="2400" u="none" cap="none" strike="noStrike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" name="Google Shape;210;p34"/>
          <p:cNvGraphicFramePr/>
          <p:nvPr/>
        </p:nvGraphicFramePr>
        <p:xfrm>
          <a:off x="759400" y="71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{5E6AB8FB-5872-4F02-9339-CC121180F64E}</a:tableStyleId>
              </a:tblPr>
              <a:tblGrid>
                <a:gridCol w="6235050"/>
              </a:tblGrid>
              <a:tr h="4066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&lt;</a:t>
                      </a:r>
                      <a:r>
                        <a:rPr lang="es" sz="18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h1</a:t>
                      </a: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 REINO ANIMAL &lt;/</a:t>
                      </a:r>
                      <a:r>
                        <a:rPr lang="es" sz="18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h1</a:t>
                      </a: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b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</a:b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&lt;</a:t>
                      </a:r>
                      <a:r>
                        <a:rPr lang="es" sz="18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h2</a:t>
                      </a: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Vertebrados &lt;/</a:t>
                      </a:r>
                      <a:r>
                        <a:rPr lang="es" sz="18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h2</a:t>
                      </a: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endParaRPr sz="1800" u="none" cap="none" strike="noStrike">
                        <a:solidFill>
                          <a:srgbClr val="D9D9D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&lt;</a:t>
                      </a:r>
                      <a:r>
                        <a:rPr lang="es" sz="18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h3</a:t>
                      </a: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 Mamiferos &lt;/</a:t>
                      </a:r>
                      <a:r>
                        <a:rPr lang="es" sz="18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h3</a:t>
                      </a: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b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</a:b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 &lt;</a:t>
                      </a:r>
                      <a:r>
                        <a:rPr lang="es" sz="18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h4</a:t>
                      </a: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 Bipedos &lt;/</a:t>
                      </a:r>
                      <a:r>
                        <a:rPr lang="es" sz="18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h4</a:t>
                      </a: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b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</a:b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 &lt;</a:t>
                      </a:r>
                      <a:r>
                        <a:rPr lang="es" sz="18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h4</a:t>
                      </a: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 Cuadrúpedos &lt;/</a:t>
                      </a:r>
                      <a:r>
                        <a:rPr lang="es" sz="18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h4</a:t>
                      </a: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b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</a:b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&lt;</a:t>
                      </a:r>
                      <a:r>
                        <a:rPr lang="es" sz="18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h3</a:t>
                      </a: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 Aves &lt;/</a:t>
                      </a:r>
                      <a:r>
                        <a:rPr lang="es" sz="18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h3</a:t>
                      </a: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b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</a:b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 &lt;</a:t>
                      </a:r>
                      <a:r>
                        <a:rPr lang="es" sz="18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h4</a:t>
                      </a: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 Voladoras &lt;/</a:t>
                      </a:r>
                      <a:r>
                        <a:rPr lang="es" sz="18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h4</a:t>
                      </a: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b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</a:b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 &lt;</a:t>
                      </a:r>
                      <a:r>
                        <a:rPr lang="es" sz="18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h4</a:t>
                      </a: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 No voladoras &lt;/</a:t>
                      </a:r>
                      <a:r>
                        <a:rPr lang="es" sz="18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h4</a:t>
                      </a: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b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</a:b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&lt;</a:t>
                      </a:r>
                      <a:r>
                        <a:rPr lang="es" sz="18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h3</a:t>
                      </a: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 Reptiles &lt;/</a:t>
                      </a:r>
                      <a:r>
                        <a:rPr lang="es" sz="18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h3</a:t>
                      </a: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b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</a:b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&lt;</a:t>
                      </a:r>
                      <a:r>
                        <a:rPr lang="es" sz="18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h3</a:t>
                      </a: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 Peces &lt;/</a:t>
                      </a:r>
                      <a:r>
                        <a:rPr lang="es" sz="18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h3</a:t>
                      </a: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b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</a:b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&lt;</a:t>
                      </a:r>
                      <a:r>
                        <a:rPr lang="es" sz="18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h3</a:t>
                      </a: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 Anfibios &lt;/</a:t>
                      </a:r>
                      <a:r>
                        <a:rPr lang="es" sz="18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h3</a:t>
                      </a: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b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</a:b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&lt;</a:t>
                      </a:r>
                      <a:r>
                        <a:rPr lang="es" sz="18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h2</a:t>
                      </a: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 Invertebrados &lt;/</a:t>
                      </a:r>
                      <a:r>
                        <a:rPr lang="es" sz="18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h2</a:t>
                      </a: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b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</a:b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&lt;</a:t>
                      </a:r>
                      <a:r>
                        <a:rPr lang="es" sz="18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h3</a:t>
                      </a: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 Insectos &lt;/</a:t>
                      </a:r>
                      <a:r>
                        <a:rPr lang="es" sz="18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h3</a:t>
                      </a: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b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</a:b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 &lt;</a:t>
                      </a:r>
                      <a:r>
                        <a:rPr lang="es" sz="18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h4</a:t>
                      </a: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 Voladores &lt;/</a:t>
                      </a:r>
                      <a:r>
                        <a:rPr lang="es" sz="18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h4</a:t>
                      </a: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b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</a:b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 &lt;</a:t>
                      </a:r>
                      <a:r>
                        <a:rPr lang="es" sz="18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h4</a:t>
                      </a: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 No Voladores &lt;/</a:t>
                      </a:r>
                      <a:r>
                        <a:rPr lang="es" sz="18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h4</a:t>
                      </a: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endParaRPr sz="1800" u="none" cap="none" strike="noStrike">
                        <a:solidFill>
                          <a:srgbClr val="666666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4294967295" type="subTitle"/>
          </p:nvPr>
        </p:nvSpPr>
        <p:spPr>
          <a:xfrm>
            <a:off x="812150" y="1280550"/>
            <a:ext cx="73209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Objetivos</a:t>
            </a:r>
            <a:r>
              <a:rPr lang="es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i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i="1" sz="37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1276275" y="2215825"/>
            <a:ext cx="7263300" cy="23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●"/>
            </a:pPr>
            <a:r>
              <a:rPr lang="es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Conocer conceptos básicos del HTML y sus etiquetas.</a:t>
            </a:r>
            <a:endParaRPr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●"/>
            </a:pPr>
            <a:r>
              <a:rPr lang="es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Armar la estructura básica de un documento HTML y conocer su sintaxis.</a:t>
            </a:r>
            <a:endParaRPr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●"/>
            </a:pPr>
            <a:r>
              <a:rPr lang="es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Enriquecer html con etiquetas multimedia.</a:t>
            </a:r>
            <a:endParaRPr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Didact Gothic"/>
              <a:buChar char="●"/>
            </a:pPr>
            <a:r>
              <a:rPr lang="es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Conocer y emplear listas ordenadas y sin numerar</a:t>
            </a:r>
            <a:r>
              <a:rPr lang="es" sz="1600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  <a:endParaRPr sz="1600">
              <a:solidFill>
                <a:srgbClr val="43434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4991325" y="1371525"/>
            <a:ext cx="3235500" cy="26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idact Gothic"/>
              <a:buChar char="●"/>
            </a:pPr>
            <a:r>
              <a:rPr b="1" lang="es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&lt;p&gt;&lt;/p&gt;</a:t>
            </a:r>
            <a:endParaRPr>
              <a:solidFill>
                <a:srgbClr val="43434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idact Gothic"/>
              <a:buChar char="●"/>
            </a:pPr>
            <a:r>
              <a:rPr b="1" lang="es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&lt;br/&gt; (de bloque)</a:t>
            </a:r>
            <a:endParaRPr>
              <a:solidFill>
                <a:srgbClr val="43434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idact Gothic"/>
              <a:buChar char="●"/>
            </a:pPr>
            <a:r>
              <a:rPr b="1" lang="es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&lt;em&gt; (de línea)</a:t>
            </a:r>
            <a:endParaRPr>
              <a:solidFill>
                <a:srgbClr val="43434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idact Gothic"/>
              <a:buChar char="●"/>
            </a:pPr>
            <a:r>
              <a:rPr b="1" lang="es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&lt;strong&gt; (de línea)</a:t>
            </a:r>
            <a:endParaRPr b="1">
              <a:solidFill>
                <a:srgbClr val="43434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idact Gothic"/>
              <a:buChar char="●"/>
            </a:pPr>
            <a:r>
              <a:rPr b="1" lang="es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&lt;div&gt; (de bloque)</a:t>
            </a:r>
            <a:endParaRPr b="1">
              <a:solidFill>
                <a:srgbClr val="43434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idact Gothic"/>
              <a:buChar char="●"/>
            </a:pPr>
            <a:r>
              <a:rPr b="1" lang="es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&lt;span&gt; (de línea):</a:t>
            </a:r>
            <a:endParaRPr b="1">
              <a:solidFill>
                <a:srgbClr val="43434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16" name="Google Shape;216;p35"/>
          <p:cNvSpPr txBox="1"/>
          <p:nvPr>
            <p:ph type="title"/>
          </p:nvPr>
        </p:nvSpPr>
        <p:spPr>
          <a:xfrm>
            <a:off x="879675" y="634775"/>
            <a:ext cx="337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200">
                <a:latin typeface="Didact Gothic"/>
                <a:ea typeface="Didact Gothic"/>
                <a:cs typeface="Didact Gothic"/>
                <a:sym typeface="Didact Gothic"/>
              </a:rPr>
              <a:t>ETIQUETAS HTML:</a:t>
            </a:r>
            <a:endParaRPr sz="32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17" name="Google Shape;21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0125" y="1823500"/>
            <a:ext cx="2928700" cy="205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823050" y="458525"/>
            <a:ext cx="68571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" sz="1600">
                <a:latin typeface="Helvetica Neue"/>
                <a:ea typeface="Helvetica Neue"/>
                <a:cs typeface="Helvetica Neue"/>
                <a:sym typeface="Helvetica Neue"/>
              </a:rPr>
              <a:t>Utilizaremos todas estas etiquetas en nuestro primer ejemplo de estructura web: </a:t>
            </a:r>
            <a:endParaRPr b="0"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223" name="Google Shape;223;p36"/>
          <p:cNvGraphicFramePr/>
          <p:nvPr/>
        </p:nvGraphicFramePr>
        <p:xfrm>
          <a:off x="1221025" y="152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{5E6AB8FB-5872-4F02-9339-CC121180F64E}</a:tableStyleId>
              </a:tblPr>
              <a:tblGrid>
                <a:gridCol w="6942600"/>
              </a:tblGrid>
              <a:tr h="316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&lt;!DOCTYPE html&gt;</a:t>
                      </a:r>
                      <a:endParaRPr u="none" cap="none" strike="noStrike">
                        <a:solidFill>
                          <a:srgbClr val="D9D9D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&lt;</a:t>
                      </a:r>
                      <a:r>
                        <a:rPr lang="es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html</a:t>
                      </a:r>
                      <a:r>
                        <a:rPr lang="es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endParaRPr u="none" cap="none" strike="noStrike">
                        <a:solidFill>
                          <a:srgbClr val="D9D9D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&lt;</a:t>
                      </a:r>
                      <a:r>
                        <a:rPr lang="es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head</a:t>
                      </a:r>
                      <a:r>
                        <a:rPr lang="es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endParaRPr u="none" cap="none" strike="noStrike">
                        <a:solidFill>
                          <a:srgbClr val="D9D9D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&lt;</a:t>
                      </a:r>
                      <a:r>
                        <a:rPr lang="es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meta</a:t>
                      </a:r>
                      <a:r>
                        <a:rPr lang="es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</a:t>
                      </a:r>
                      <a:r>
                        <a:rPr lang="es" u="none" cap="none" strike="noStrike">
                          <a:solidFill>
                            <a:srgbClr val="FF99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charset</a:t>
                      </a:r>
                      <a:r>
                        <a:rPr lang="es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=</a:t>
                      </a:r>
                      <a:r>
                        <a:rPr lang="es" u="none" cap="none" strike="noStrike">
                          <a:solidFill>
                            <a:srgbClr val="93C47D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"utf-8"</a:t>
                      </a:r>
                      <a:r>
                        <a:rPr lang="es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endParaRPr u="none" cap="none" strike="noStrike">
                        <a:solidFill>
                          <a:srgbClr val="D9D9D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&lt;</a:t>
                      </a:r>
                      <a:r>
                        <a:rPr lang="es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title</a:t>
                      </a:r>
                      <a:r>
                        <a:rPr lang="es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&gt;Mi primer sitio web&lt;/</a:t>
                      </a:r>
                      <a:r>
                        <a:rPr lang="es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title</a:t>
                      </a:r>
                      <a:r>
                        <a:rPr lang="es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endParaRPr u="none" cap="none" strike="noStrike">
                        <a:solidFill>
                          <a:srgbClr val="D9D9D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&lt;/</a:t>
                      </a:r>
                      <a:r>
                        <a:rPr lang="es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head</a:t>
                      </a:r>
                      <a:r>
                        <a:rPr lang="es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endParaRPr u="none" cap="none" strike="noStrike">
                        <a:solidFill>
                          <a:srgbClr val="D9D9D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&lt;</a:t>
                      </a:r>
                      <a:r>
                        <a:rPr lang="es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body</a:t>
                      </a:r>
                      <a:r>
                        <a:rPr lang="es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endParaRPr u="none" cap="none" strike="noStrike">
                        <a:solidFill>
                          <a:srgbClr val="D9D9D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&lt;</a:t>
                      </a:r>
                      <a:r>
                        <a:rPr lang="es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h1</a:t>
                      </a:r>
                      <a:r>
                        <a:rPr lang="es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r>
                        <a:rPr lang="es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Encabezado nivel 1</a:t>
                      </a:r>
                      <a:r>
                        <a:rPr lang="es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&lt;/</a:t>
                      </a:r>
                      <a:r>
                        <a:rPr lang="es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h1</a:t>
                      </a:r>
                      <a:r>
                        <a:rPr lang="es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endParaRPr u="none" cap="none" strike="noStrike">
                        <a:solidFill>
                          <a:srgbClr val="D9D9D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	&lt;</a:t>
                      </a:r>
                      <a:r>
                        <a:rPr lang="es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h2</a:t>
                      </a:r>
                      <a:r>
                        <a:rPr lang="es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&gt;Mi nombre es:&lt;/</a:t>
                      </a:r>
                      <a:r>
                        <a:rPr lang="es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h2</a:t>
                      </a:r>
                      <a:r>
                        <a:rPr lang="es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 Tu Nombre y Apellido</a:t>
                      </a:r>
                      <a:endParaRPr u="none" cap="none" strike="noStrike">
                        <a:solidFill>
                          <a:srgbClr val="D9D9D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	&lt;</a:t>
                      </a:r>
                      <a:r>
                        <a:rPr lang="es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h2</a:t>
                      </a:r>
                      <a:r>
                        <a:rPr lang="es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r>
                        <a:rPr lang="es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Objetivos del curso</a:t>
                      </a:r>
                      <a:r>
                        <a:rPr lang="es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:&lt;/</a:t>
                      </a:r>
                      <a:r>
                        <a:rPr lang="es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h2</a:t>
                      </a:r>
                      <a:r>
                        <a:rPr lang="es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 </a:t>
                      </a:r>
                      <a:r>
                        <a:rPr lang="es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Lorem ipsum</a:t>
                      </a:r>
                      <a:endParaRPr>
                        <a:solidFill>
                          <a:srgbClr val="D9D9D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	&lt;</a:t>
                      </a:r>
                      <a:r>
                        <a:rPr lang="es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h3</a:t>
                      </a:r>
                      <a:r>
                        <a:rPr lang="es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&gt;Mini bio:&lt;/</a:t>
                      </a:r>
                      <a:r>
                        <a:rPr lang="es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h3</a:t>
                      </a:r>
                      <a:r>
                        <a:rPr lang="es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 Lorem ipsum</a:t>
                      </a:r>
                      <a:endParaRPr>
                        <a:solidFill>
                          <a:srgbClr val="D9D9D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D9D9D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&lt;/</a:t>
                      </a:r>
                      <a:r>
                        <a:rPr lang="es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body</a:t>
                      </a:r>
                      <a:r>
                        <a:rPr lang="es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endParaRPr u="none" cap="none" strike="noStrike">
                        <a:solidFill>
                          <a:srgbClr val="D9D9D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&lt;/</a:t>
                      </a:r>
                      <a:r>
                        <a:rPr lang="es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html</a:t>
                      </a:r>
                      <a:r>
                        <a:rPr lang="es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endParaRPr u="none" cap="none" strike="noStrike">
                        <a:solidFill>
                          <a:srgbClr val="666666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958625" y="629300"/>
            <a:ext cx="20904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" sz="3200">
                <a:latin typeface="Didact Gothic"/>
                <a:ea typeface="Didact Gothic"/>
                <a:cs typeface="Didact Gothic"/>
                <a:sym typeface="Didact Gothic"/>
              </a:rPr>
              <a:t>HTML5 </a:t>
            </a:r>
            <a:endParaRPr b="0" sz="32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612150" y="2250925"/>
            <a:ext cx="4243500" cy="19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HTML5 incorpora </a:t>
            </a:r>
            <a:r>
              <a:rPr b="1" lang="es" sz="2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etiquetas semánticas</a:t>
            </a:r>
            <a:r>
              <a:rPr lang="es" sz="20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no sólo generan estructura, sino que también </a:t>
            </a:r>
            <a:r>
              <a:rPr lang="es" sz="2000">
                <a:solidFill>
                  <a:srgbClr val="434343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definen su contenido</a:t>
            </a:r>
            <a:r>
              <a:rPr lang="es" sz="20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30" name="Google Shape;23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0250" y="1212800"/>
            <a:ext cx="2828051" cy="317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818475" y="652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80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Etiquetas HTML5</a:t>
            </a:r>
            <a:endParaRPr sz="3280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08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38"/>
          <p:cNvSpPr txBox="1"/>
          <p:nvPr>
            <p:ph idx="1" type="body"/>
          </p:nvPr>
        </p:nvSpPr>
        <p:spPr>
          <a:xfrm>
            <a:off x="883500" y="1588150"/>
            <a:ext cx="7377000" cy="30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1100"/>
              </a:spcAft>
              <a:buNone/>
            </a:pPr>
            <a:r>
              <a:rPr b="1" lang="es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&lt;section&gt;: </a:t>
            </a:r>
            <a:r>
              <a:rPr lang="es" sz="1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Define una sección en un documento.</a:t>
            </a:r>
            <a:br>
              <a:rPr lang="es" sz="1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1" lang="es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&lt;nav&gt;: </a:t>
            </a:r>
            <a:r>
              <a:rPr lang="es" sz="1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Define un bloque que contiene enlaces de navegación, como por ejemplo el menú.</a:t>
            </a:r>
            <a:br>
              <a:rPr lang="es" sz="1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1" lang="es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&lt;article&gt;</a:t>
            </a:r>
            <a:r>
              <a:rPr lang="es" sz="1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Define contenido autónomo que podría existir independientemente del resto del contenido.</a:t>
            </a:r>
            <a:br>
              <a:rPr lang="es" sz="1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1" lang="es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&lt;aside&gt;:</a:t>
            </a:r>
            <a:r>
              <a:rPr lang="es" sz="1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Define contenidos vagamente relacionados con el resto del contenido de la página.</a:t>
            </a:r>
            <a:br>
              <a:rPr lang="es" sz="1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1" lang="es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&lt;main&gt;:</a:t>
            </a:r>
            <a:r>
              <a:rPr lang="es" sz="1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Define el contenido principal o importante en el documento. Solamente existe un elemento &lt;main&gt; en el documento.</a:t>
            </a:r>
            <a:br>
              <a:rPr lang="es" sz="1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1" lang="es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&lt;header&gt;: </a:t>
            </a:r>
            <a:r>
              <a:rPr lang="es" sz="1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Define la cabecera de una página o sección.</a:t>
            </a:r>
            <a:br>
              <a:rPr lang="es" sz="1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1" lang="es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&lt;footer&gt;: </a:t>
            </a:r>
            <a:r>
              <a:rPr lang="es" sz="1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Define el pie de una página o sección.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/>
        </p:nvSpPr>
        <p:spPr>
          <a:xfrm>
            <a:off x="885150" y="707700"/>
            <a:ext cx="47769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s" sz="32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¡A PRACTICAR!</a:t>
            </a:r>
            <a:endParaRPr b="1" sz="32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42" name="Google Shape;242;p39"/>
          <p:cNvSpPr txBox="1"/>
          <p:nvPr/>
        </p:nvSpPr>
        <p:spPr>
          <a:xfrm>
            <a:off x="1241050" y="1714475"/>
            <a:ext cx="6321000" cy="2957700"/>
          </a:xfrm>
          <a:prstGeom prst="rect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" sz="17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 un documento nuevo llamado “index.html”. Escribe con etiquetas HTML:</a:t>
            </a:r>
            <a:endParaRPr sz="170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Didact Gothic"/>
              <a:buChar char="●"/>
            </a:pPr>
            <a:r>
              <a:rPr b="1" lang="es" sz="17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Título de la página</a:t>
            </a:r>
            <a:endParaRPr b="1" sz="17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Helvetica Neue"/>
              <a:buChar char="●"/>
            </a:pPr>
            <a:r>
              <a:rPr b="1" lang="es" sz="17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Encabezado y subtítulo</a:t>
            </a:r>
            <a:endParaRPr b="1" sz="17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Helvetica Neue"/>
              <a:buChar char="●"/>
            </a:pPr>
            <a:r>
              <a:rPr b="1" lang="es" sz="17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Incluí tu nombre y una mini bio de presentación.</a:t>
            </a:r>
            <a:endParaRPr b="1" sz="17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Helvetica Neue"/>
              <a:buChar char="●"/>
            </a:pPr>
            <a:r>
              <a:rPr b="1" lang="es" sz="17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Incluí etiquetas semánticas</a:t>
            </a:r>
            <a:endParaRPr b="1" sz="17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Guarda, abre el archivo en el browser de tu preferencia, y observa el resultado.</a:t>
            </a:r>
            <a:endParaRPr sz="13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ctrTitle"/>
          </p:nvPr>
        </p:nvSpPr>
        <p:spPr>
          <a:xfrm>
            <a:off x="766025" y="2205800"/>
            <a:ext cx="6759300" cy="8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8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" sz="5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Multimedia en html</a:t>
            </a:r>
            <a:endParaRPr sz="57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2" name="Google Shape;252;p41"/>
          <p:cNvGraphicFramePr/>
          <p:nvPr/>
        </p:nvGraphicFramePr>
        <p:xfrm>
          <a:off x="1671375" y="374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{5E6AB8FB-5872-4F02-9339-CC121180F64E}</a:tableStyleId>
              </a:tblPr>
              <a:tblGrid>
                <a:gridCol w="5878925"/>
              </a:tblGrid>
              <a:tr h="34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s" sz="1400" u="none" cap="none" strike="noStrike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img</a:t>
                      </a:r>
                      <a:r>
                        <a:rPr lang="es" sz="14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400" u="none" cap="none" strike="noStrike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r>
                        <a:rPr lang="es" sz="14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" sz="1400" u="none" cap="none" strike="noStrike">
                          <a:solidFill>
                            <a:srgbClr val="93C47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"smiley.gif"</a:t>
                      </a:r>
                      <a:r>
                        <a:rPr lang="es" sz="14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400" u="none" cap="none" strike="noStrike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alt</a:t>
                      </a:r>
                      <a:r>
                        <a:rPr lang="es" sz="14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" sz="1400" u="none" cap="none" strike="noStrike">
                          <a:solidFill>
                            <a:srgbClr val="93C47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"Smiley Cara"</a:t>
                      </a:r>
                      <a:r>
                        <a:rPr lang="es" sz="14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/&gt;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0C343D"/>
                    </a:solidFill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D9D9D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sp>
        <p:nvSpPr>
          <p:cNvPr id="253" name="Google Shape;253;p41"/>
          <p:cNvSpPr txBox="1"/>
          <p:nvPr/>
        </p:nvSpPr>
        <p:spPr>
          <a:xfrm>
            <a:off x="817950" y="1545425"/>
            <a:ext cx="78123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>
                <a:solidFill>
                  <a:srgbClr val="24292E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elemento de imagen HTML &lt;img&gt; representa una imagen en el documento.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b="0" i="0" lang="es" sz="1800" u="none" cap="none" strike="noStrike">
                <a:solidFill>
                  <a:srgbClr val="24292E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“alt”</a:t>
            </a:r>
            <a:r>
              <a:rPr b="0" i="0" lang="es" sz="18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 un texto que debe representar la foto que se está visualizando. Tiene que ser conciso y breve, pero dejar en claro de qué se trata la imagen.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4" name="Google Shape;254;p41"/>
          <p:cNvSpPr txBox="1"/>
          <p:nvPr/>
        </p:nvSpPr>
        <p:spPr>
          <a:xfrm>
            <a:off x="778550" y="594350"/>
            <a:ext cx="78123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" sz="4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ETIQUETA IMG</a:t>
            </a:r>
            <a:endParaRPr b="1" sz="40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" name="Google Shape;259;p42"/>
          <p:cNvGraphicFramePr/>
          <p:nvPr/>
        </p:nvGraphicFramePr>
        <p:xfrm>
          <a:off x="4832200" y="208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{5E6AB8FB-5872-4F02-9339-CC121180F64E}</a:tableStyleId>
              </a:tblPr>
              <a:tblGrid>
                <a:gridCol w="3309525"/>
              </a:tblGrid>
              <a:tr h="33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&lt;</a:t>
                      </a:r>
                      <a:r>
                        <a:rPr lang="es" sz="18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video</a:t>
                      </a: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</a:t>
                      </a:r>
                      <a:r>
                        <a:rPr lang="es" sz="1800" u="none" cap="none" strike="noStrike">
                          <a:solidFill>
                            <a:srgbClr val="FF99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src</a:t>
                      </a: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=</a:t>
                      </a:r>
                      <a:r>
                        <a:rPr lang="es" sz="1800" u="none" cap="none" strike="noStrike">
                          <a:solidFill>
                            <a:srgbClr val="93C47D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"mivideo.mp4"</a:t>
                      </a: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</a:t>
                      </a:r>
                      <a:r>
                        <a:rPr lang="es" sz="1800" u="none" cap="none" strike="noStrike">
                          <a:solidFill>
                            <a:srgbClr val="FF99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controls</a:t>
                      </a: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endParaRPr sz="1800" u="none" cap="none" strike="noStrike">
                        <a:solidFill>
                          <a:srgbClr val="D9D9D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Tu navegador no implementa el elemento  &lt;</a:t>
                      </a:r>
                      <a:r>
                        <a:rPr lang="es" sz="18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code</a:t>
                      </a: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&gt;video&lt;/</a:t>
                      </a:r>
                      <a:r>
                        <a:rPr lang="es" sz="18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code</a:t>
                      </a: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&gt;.</a:t>
                      </a:r>
                      <a:endParaRPr sz="1800" u="none" cap="none" strike="noStrike">
                        <a:solidFill>
                          <a:srgbClr val="D9D9D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&lt;/</a:t>
                      </a:r>
                      <a:r>
                        <a:rPr lang="es" sz="18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video</a:t>
                      </a: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endParaRPr sz="1800" u="none" cap="none" strike="noStrike">
                        <a:solidFill>
                          <a:srgbClr val="666666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sp>
        <p:nvSpPr>
          <p:cNvPr id="260" name="Google Shape;260;p42"/>
          <p:cNvSpPr txBox="1"/>
          <p:nvPr/>
        </p:nvSpPr>
        <p:spPr>
          <a:xfrm>
            <a:off x="660500" y="548575"/>
            <a:ext cx="82005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" sz="3200" u="none" cap="none" strike="noStrike">
                <a:latin typeface="Didact Gothic"/>
                <a:ea typeface="Didact Gothic"/>
                <a:cs typeface="Didact Gothic"/>
                <a:sym typeface="Didact Gothic"/>
              </a:rPr>
              <a:t>ETIQUETA VIDEO</a:t>
            </a:r>
            <a:endParaRPr b="1" sz="3200" u="none" cap="none" strike="noStrike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61" name="Google Shape;261;p42"/>
          <p:cNvPicPr preferRelativeResize="0"/>
          <p:nvPr/>
        </p:nvPicPr>
        <p:blipFill rotWithShape="1">
          <a:blip r:embed="rId3">
            <a:alphaModFix/>
          </a:blip>
          <a:srcRect b="24670" l="0" r="21697" t="0"/>
          <a:stretch/>
        </p:blipFill>
        <p:spPr>
          <a:xfrm>
            <a:off x="660500" y="2089150"/>
            <a:ext cx="3544925" cy="251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" name="Google Shape;266;p43"/>
          <p:cNvGraphicFramePr/>
          <p:nvPr/>
        </p:nvGraphicFramePr>
        <p:xfrm>
          <a:off x="4095475" y="2093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{5E6AB8FB-5872-4F02-9339-CC121180F64E}</a:tableStyleId>
              </a:tblPr>
              <a:tblGrid>
                <a:gridCol w="4326875"/>
              </a:tblGrid>
              <a:tr h="33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&lt;</a:t>
                      </a:r>
                      <a:r>
                        <a:rPr lang="es" sz="18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audio</a:t>
                      </a: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src="perfect.mp3" preload="auto" controls&gt;&lt;/</a:t>
                      </a:r>
                      <a:r>
                        <a:rPr lang="es" sz="18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audio</a:t>
                      </a: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endParaRPr sz="1800" u="none" cap="none" strike="noStrike">
                        <a:solidFill>
                          <a:srgbClr val="D9D9D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D9D9D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sp>
        <p:nvSpPr>
          <p:cNvPr id="267" name="Google Shape;267;p43"/>
          <p:cNvSpPr txBox="1"/>
          <p:nvPr/>
        </p:nvSpPr>
        <p:spPr>
          <a:xfrm>
            <a:off x="471750" y="442600"/>
            <a:ext cx="82005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" sz="3200" u="none" cap="none" strike="noStrike">
                <a:latin typeface="Didact Gothic"/>
                <a:ea typeface="Didact Gothic"/>
                <a:cs typeface="Didact Gothic"/>
                <a:sym typeface="Didact Gothic"/>
              </a:rPr>
              <a:t>ETIQUETA AUDIO</a:t>
            </a:r>
            <a:endParaRPr b="1" sz="3200" u="none" cap="none" strike="noStrike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68" name="Google Shape;268;p43"/>
          <p:cNvPicPr preferRelativeResize="0"/>
          <p:nvPr/>
        </p:nvPicPr>
        <p:blipFill rotWithShape="1">
          <a:blip r:embed="rId3">
            <a:alphaModFix/>
          </a:blip>
          <a:srcRect b="0" l="14061" r="53644" t="0"/>
          <a:stretch/>
        </p:blipFill>
        <p:spPr>
          <a:xfrm>
            <a:off x="1082850" y="1524450"/>
            <a:ext cx="2130525" cy="26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/>
        </p:nvSpPr>
        <p:spPr>
          <a:xfrm>
            <a:off x="3745350" y="1575200"/>
            <a:ext cx="47328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b="1" i="0" lang="e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Controls:</a:t>
            </a:r>
            <a:r>
              <a:rPr b="0"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controles para manejar el audio.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b="1" i="0" lang="e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Autoplay:</a:t>
            </a:r>
            <a:r>
              <a:rPr b="0"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reproducción automática.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b="1" i="0" lang="e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Loop:</a:t>
            </a:r>
            <a:r>
              <a:rPr b="0"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repetición automática.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600"/>
              <a:buFont typeface="Helvetica Neue Light"/>
              <a:buChar char="●"/>
            </a:pPr>
            <a:r>
              <a:rPr b="1" i="0" lang="e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Preload:</a:t>
            </a:r>
            <a:r>
              <a:rPr b="0"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almacenamiento temporal del audio.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Char char="-"/>
            </a:pPr>
            <a:r>
              <a:rPr b="0" i="1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"none"</a:t>
            </a:r>
            <a:r>
              <a:rPr b="0"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: no almacena el archivo.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Char char="-"/>
            </a:pPr>
            <a:r>
              <a:rPr b="0" i="1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"auto"</a:t>
            </a:r>
            <a:r>
              <a:rPr b="0"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: almacenamiento temporal del archivo.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Char char="-"/>
            </a:pPr>
            <a:r>
              <a:rPr b="0" i="1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"metadata"</a:t>
            </a:r>
            <a:r>
              <a:rPr b="0" i="0" lang="e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: </a:t>
            </a:r>
            <a:r>
              <a:rPr b="0" i="0" lang="es" sz="16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almacena temporalmente sólo los metadatos del archivo.</a:t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4" name="Google Shape;274;p44"/>
          <p:cNvSpPr txBox="1"/>
          <p:nvPr/>
        </p:nvSpPr>
        <p:spPr>
          <a:xfrm>
            <a:off x="665850" y="464950"/>
            <a:ext cx="78123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" sz="3300" u="none" cap="none" strike="noStrike">
                <a:solidFill>
                  <a:srgbClr val="121212"/>
                </a:solidFill>
                <a:latin typeface="Didact Gothic"/>
                <a:ea typeface="Didact Gothic"/>
                <a:cs typeface="Didact Gothic"/>
                <a:sym typeface="Didact Gothic"/>
              </a:rPr>
              <a:t>ATRIBUTOS DE LA ETIQUETA &lt;AUDIO&gt;</a:t>
            </a:r>
            <a:endParaRPr b="1" sz="3300" u="none" cap="none" strike="noStrike">
              <a:solidFill>
                <a:srgbClr val="12121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75" name="Google Shape;275;p44"/>
          <p:cNvPicPr preferRelativeResize="0"/>
          <p:nvPr/>
        </p:nvPicPr>
        <p:blipFill rotWithShape="1">
          <a:blip r:embed="rId3">
            <a:alphaModFix/>
          </a:blip>
          <a:srcRect b="0" l="50330" r="9632" t="0"/>
          <a:stretch/>
        </p:blipFill>
        <p:spPr>
          <a:xfrm>
            <a:off x="828450" y="1475300"/>
            <a:ext cx="2525076" cy="329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4294967295" type="subTitle"/>
          </p:nvPr>
        </p:nvSpPr>
        <p:spPr>
          <a:xfrm>
            <a:off x="540875" y="509675"/>
            <a:ext cx="73209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</a:t>
            </a:r>
            <a:r>
              <a:rPr b="1" lang="es"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enguajes para el desarrollo web</a:t>
            </a:r>
            <a:endParaRPr b="1" sz="2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i="1" sz="3700">
              <a:solidFill>
                <a:srgbClr val="43434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i="1" sz="3700">
              <a:solidFill>
                <a:srgbClr val="43434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3260725" y="1868675"/>
            <a:ext cx="5225400" cy="19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Para el diseño y desarrollo web existen diferentes lenguajes, que nos permiten llevar el diseño en papel (sketch) a una estructura que pueda interpretar un computador. En este curso se verán dos lenguajes bases: HTML y CSS.</a:t>
            </a:r>
            <a:endParaRPr i="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875" y="2359675"/>
            <a:ext cx="2719850" cy="1813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0" name="Google Shape;280;p45"/>
          <p:cNvGraphicFramePr/>
          <p:nvPr/>
        </p:nvGraphicFramePr>
        <p:xfrm>
          <a:off x="1665675" y="30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{5E6AB8FB-5872-4F02-9339-CC121180F64E}</a:tableStyleId>
              </a:tblPr>
              <a:tblGrid>
                <a:gridCol w="5731200"/>
              </a:tblGrid>
              <a:tr h="33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s" sz="1400" u="none" cap="none" strike="noStrike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video</a:t>
                      </a:r>
                      <a:r>
                        <a:rPr lang="es" sz="14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400" u="none" cap="none" strike="noStrike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r>
                        <a:rPr lang="es" sz="14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solidFill>
                          <a:srgbClr val="D9D9D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</a:t>
                      </a:r>
                      <a:r>
                        <a:rPr lang="es" sz="1400" u="none" cap="none" strike="noStrike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source</a:t>
                      </a:r>
                      <a:r>
                        <a:rPr lang="es" sz="14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400" u="none" cap="none" strike="noStrike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r>
                        <a:rPr lang="es" sz="14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" sz="1400" u="none" cap="none" strike="noStrike">
                          <a:solidFill>
                            <a:srgbClr val="93C47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"foo.ogg"</a:t>
                      </a:r>
                      <a:r>
                        <a:rPr lang="es" sz="14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400" u="none" cap="none" strike="noStrike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r>
                        <a:rPr lang="es" sz="14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" sz="1400" u="none" cap="none" strike="noStrike">
                          <a:solidFill>
                            <a:srgbClr val="93C47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"video/ogg"</a:t>
                      </a:r>
                      <a:r>
                        <a:rPr lang="es" sz="14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solidFill>
                          <a:srgbClr val="D9D9D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</a:t>
                      </a:r>
                      <a:r>
                        <a:rPr lang="es" sz="1400" u="none" cap="none" strike="noStrike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source</a:t>
                      </a:r>
                      <a:r>
                        <a:rPr lang="es" sz="14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" sz="1400" u="none" cap="none" strike="noStrike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r>
                        <a:rPr lang="es" sz="14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" sz="1400" u="none" cap="none" strike="noStrike">
                          <a:solidFill>
                            <a:srgbClr val="93C47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"foo.mp4</a:t>
                      </a:r>
                      <a:r>
                        <a:rPr lang="es" sz="14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r>
                        <a:rPr lang="es" sz="1400" u="none" cap="none" strike="noStrike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r>
                        <a:rPr lang="es" sz="14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" sz="1400" u="none" cap="none" strike="noStrike">
                          <a:solidFill>
                            <a:srgbClr val="93C47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"video/mp4"</a:t>
                      </a:r>
                      <a:r>
                        <a:rPr lang="es" sz="14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solidFill>
                          <a:srgbClr val="D9D9D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Tu navegador no implementa el elemento &lt;</a:t>
                      </a:r>
                      <a:r>
                        <a:rPr lang="es" sz="1400" u="none" cap="none" strike="noStrike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code</a:t>
                      </a:r>
                      <a:r>
                        <a:rPr lang="es" sz="14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&gt;video&lt;/</a:t>
                      </a:r>
                      <a:r>
                        <a:rPr lang="es" sz="1400" u="none" cap="none" strike="noStrike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code</a:t>
                      </a:r>
                      <a:r>
                        <a:rPr lang="es" sz="14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&gt;.</a:t>
                      </a:r>
                      <a:endParaRPr sz="1400" u="none" cap="none" strike="noStrike">
                        <a:solidFill>
                          <a:srgbClr val="D9D9D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s" sz="1400" u="none" cap="none" strike="noStrike">
                          <a:solidFill>
                            <a:srgbClr val="E066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video</a:t>
                      </a:r>
                      <a:r>
                        <a:rPr lang="es" sz="1400" u="none" cap="none" strike="noStrike">
                          <a:solidFill>
                            <a:srgbClr val="D9D9D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solidFill>
                          <a:srgbClr val="D9D9D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sp>
        <p:nvSpPr>
          <p:cNvPr id="281" name="Google Shape;281;p45"/>
          <p:cNvSpPr txBox="1"/>
          <p:nvPr/>
        </p:nvSpPr>
        <p:spPr>
          <a:xfrm>
            <a:off x="808350" y="798275"/>
            <a:ext cx="7527300" cy="16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pueden especificar múltiples fuentes de archivos usando el elemento </a:t>
            </a:r>
            <a:r>
              <a:rPr b="1" i="0" lang="e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&lt;source&gt;</a:t>
            </a:r>
            <a:r>
              <a:rPr b="0" i="0" lang="e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1" i="0" lang="e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s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 el fin de proporcionar vídeo o audio codificados en formatos diferentes, para diversos navegadores.</a:t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" name="Google Shape;286;p46"/>
          <p:cNvGraphicFramePr/>
          <p:nvPr/>
        </p:nvGraphicFramePr>
        <p:xfrm>
          <a:off x="1767525" y="2688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{5E6AB8FB-5872-4F02-9339-CC121180F64E}</a:tableStyleId>
              </a:tblPr>
              <a:tblGrid>
                <a:gridCol w="5174600"/>
              </a:tblGrid>
              <a:tr h="33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&lt;</a:t>
                      </a:r>
                      <a:r>
                        <a:rPr lang="es" sz="18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iframe</a:t>
                      </a: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src="pagina_fuente.html" width=290 height=250&gt;Texto para cuando el navegador no conoce la etiqueta iframe&lt;/</a:t>
                      </a:r>
                      <a:r>
                        <a:rPr lang="es" sz="18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iframe</a:t>
                      </a: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endParaRPr sz="1800" u="none" cap="none" strike="noStrike">
                        <a:solidFill>
                          <a:srgbClr val="D9D9D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D9D9D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D9D9D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sp>
        <p:nvSpPr>
          <p:cNvPr id="287" name="Google Shape;287;p46"/>
          <p:cNvSpPr txBox="1"/>
          <p:nvPr/>
        </p:nvSpPr>
        <p:spPr>
          <a:xfrm>
            <a:off x="471750" y="535675"/>
            <a:ext cx="82005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" sz="4000" u="none" cap="none" strike="noStrike">
                <a:latin typeface="Didact Gothic"/>
                <a:ea typeface="Didact Gothic"/>
                <a:cs typeface="Didact Gothic"/>
                <a:sym typeface="Didact Gothic"/>
              </a:rPr>
              <a:t>ETIQUETA IFRAME</a:t>
            </a:r>
            <a:endParaRPr b="1" sz="4000" u="none" cap="none" strike="noStrike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88" name="Google Shape;288;p46"/>
          <p:cNvSpPr txBox="1"/>
          <p:nvPr/>
        </p:nvSpPr>
        <p:spPr>
          <a:xfrm>
            <a:off x="1171500" y="1641175"/>
            <a:ext cx="6801000" cy="11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" sz="1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un elemento HTML que permite insertar o incrustar un documento HTML dentro de un documento HTML principal.</a:t>
            </a:r>
            <a:endParaRPr b="0" i="0" sz="19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/>
          <p:nvPr/>
        </p:nvSpPr>
        <p:spPr>
          <a:xfrm>
            <a:off x="471750" y="431800"/>
            <a:ext cx="82005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1" lang="es" sz="3200" u="none" cap="none" strike="noStrike">
                <a:latin typeface="Didact Gothic"/>
                <a:ea typeface="Didact Gothic"/>
                <a:cs typeface="Didact Gothic"/>
                <a:sym typeface="Didact Gothic"/>
              </a:rPr>
              <a:t>ETIQUETA IFRAME</a:t>
            </a:r>
            <a:endParaRPr b="1" i="1" sz="3200" u="none" cap="none" strike="noStrike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94" name="Google Shape;294;p47"/>
          <p:cNvPicPr preferRelativeResize="0"/>
          <p:nvPr/>
        </p:nvPicPr>
        <p:blipFill rotWithShape="1">
          <a:blip r:embed="rId3">
            <a:alphaModFix/>
          </a:blip>
          <a:srcRect b="0" l="60047" r="0" t="0"/>
          <a:stretch/>
        </p:blipFill>
        <p:spPr>
          <a:xfrm>
            <a:off x="2861625" y="1514825"/>
            <a:ext cx="3302576" cy="28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8"/>
          <p:cNvSpPr txBox="1"/>
          <p:nvPr/>
        </p:nvSpPr>
        <p:spPr>
          <a:xfrm>
            <a:off x="1753800" y="609350"/>
            <a:ext cx="5636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s" sz="32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¡A PRACTICAR!</a:t>
            </a:r>
            <a:endParaRPr b="1" sz="32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00" name="Google Shape;300;p48"/>
          <p:cNvSpPr txBox="1"/>
          <p:nvPr/>
        </p:nvSpPr>
        <p:spPr>
          <a:xfrm>
            <a:off x="1165800" y="2315050"/>
            <a:ext cx="6812400" cy="1565100"/>
          </a:xfrm>
          <a:prstGeom prst="rect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 un archivo HTML que contenga: u</a:t>
            </a:r>
            <a:r>
              <a:rPr lang="es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na imagen y</a:t>
            </a:r>
            <a:r>
              <a:rPr b="0" i="0" lang="es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un iframe que muestre </a:t>
            </a:r>
            <a:r>
              <a:rPr lang="es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 video de youtube.</a:t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9"/>
          <p:cNvSpPr txBox="1"/>
          <p:nvPr/>
        </p:nvSpPr>
        <p:spPr>
          <a:xfrm>
            <a:off x="3149100" y="1889700"/>
            <a:ext cx="3166200" cy="13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6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06" name="Google Shape;306;p49"/>
          <p:cNvSpPr txBox="1"/>
          <p:nvPr>
            <p:ph idx="4294967295" type="title"/>
          </p:nvPr>
        </p:nvSpPr>
        <p:spPr>
          <a:xfrm>
            <a:off x="3018525" y="2143050"/>
            <a:ext cx="322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" sz="6400">
                <a:latin typeface="Didact Gothic"/>
                <a:ea typeface="Didact Gothic"/>
                <a:cs typeface="Didact Gothic"/>
                <a:sym typeface="Didact Gothic"/>
              </a:rPr>
              <a:t>LISTAS</a:t>
            </a:r>
            <a:endParaRPr sz="64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/>
          <p:nvPr/>
        </p:nvSpPr>
        <p:spPr>
          <a:xfrm>
            <a:off x="1362200" y="1901751"/>
            <a:ext cx="1174200" cy="1174200"/>
          </a:xfrm>
          <a:prstGeom prst="ellipse">
            <a:avLst/>
          </a:prstGeom>
          <a:solidFill>
            <a:srgbClr val="3DFFBC"/>
          </a:solidFill>
          <a:ln cap="flat" cmpd="sng" w="9525">
            <a:solidFill>
              <a:srgbClr val="3DFF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12" name="Google Shape;312;p50"/>
          <p:cNvSpPr/>
          <p:nvPr/>
        </p:nvSpPr>
        <p:spPr>
          <a:xfrm>
            <a:off x="4032457" y="1901751"/>
            <a:ext cx="1174200" cy="1174200"/>
          </a:xfrm>
          <a:prstGeom prst="ellipse">
            <a:avLst/>
          </a:prstGeom>
          <a:solidFill>
            <a:srgbClr val="3DFFBC"/>
          </a:solidFill>
          <a:ln cap="flat" cmpd="sng" w="9525">
            <a:solidFill>
              <a:srgbClr val="3DFF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13" name="Google Shape;313;p50"/>
          <p:cNvSpPr/>
          <p:nvPr/>
        </p:nvSpPr>
        <p:spPr>
          <a:xfrm>
            <a:off x="6488494" y="1901738"/>
            <a:ext cx="1174200" cy="1174200"/>
          </a:xfrm>
          <a:prstGeom prst="ellipse">
            <a:avLst/>
          </a:prstGeom>
          <a:solidFill>
            <a:srgbClr val="3DFFBC"/>
          </a:solidFill>
          <a:ln cap="flat" cmpd="sng" w="9525">
            <a:solidFill>
              <a:srgbClr val="3DFF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14" name="Google Shape;314;p50"/>
          <p:cNvSpPr txBox="1"/>
          <p:nvPr/>
        </p:nvSpPr>
        <p:spPr>
          <a:xfrm>
            <a:off x="1342625" y="726100"/>
            <a:ext cx="65208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" sz="3200" u="none" cap="none" strike="noStrike">
                <a:latin typeface="Didact Gothic"/>
                <a:ea typeface="Didact Gothic"/>
                <a:cs typeface="Didact Gothic"/>
                <a:sym typeface="Didact Gothic"/>
              </a:rPr>
              <a:t>TIPOS DE LISTAS</a:t>
            </a:r>
            <a:endParaRPr b="1" sz="3200" u="none" cap="none" strike="noStrike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15" name="Google Shape;315;p50"/>
          <p:cNvSpPr txBox="1"/>
          <p:nvPr/>
        </p:nvSpPr>
        <p:spPr>
          <a:xfrm>
            <a:off x="759650" y="3200500"/>
            <a:ext cx="23793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434343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Listas no ordenadas</a:t>
            </a:r>
            <a:endParaRPr b="0" i="0" sz="1800" u="none" cap="none" strike="noStrike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6" name="Google Shape;316;p50"/>
          <p:cNvSpPr txBox="1"/>
          <p:nvPr/>
        </p:nvSpPr>
        <p:spPr>
          <a:xfrm>
            <a:off x="3537450" y="3182650"/>
            <a:ext cx="20691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434343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Listas ordenadas</a:t>
            </a:r>
            <a:endParaRPr b="0" i="0" sz="1800" u="none" cap="none" strike="noStrike">
              <a:solidFill>
                <a:srgbClr val="434343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7" name="Google Shape;317;p50"/>
          <p:cNvSpPr txBox="1"/>
          <p:nvPr/>
        </p:nvSpPr>
        <p:spPr>
          <a:xfrm>
            <a:off x="6092050" y="3200488"/>
            <a:ext cx="20691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12121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Listas de definición</a:t>
            </a:r>
            <a:endParaRPr b="0" i="0" sz="1800" u="none" cap="none" strike="noStrike">
              <a:solidFill>
                <a:srgbClr val="12121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8" name="Google Shape;318;p50"/>
          <p:cNvSpPr txBox="1"/>
          <p:nvPr/>
        </p:nvSpPr>
        <p:spPr>
          <a:xfrm>
            <a:off x="1666960" y="1388657"/>
            <a:ext cx="5166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" name="Google Shape;319;p50"/>
          <p:cNvSpPr txBox="1"/>
          <p:nvPr/>
        </p:nvSpPr>
        <p:spPr>
          <a:xfrm>
            <a:off x="4344713" y="1359057"/>
            <a:ext cx="5166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50"/>
          <p:cNvSpPr txBox="1"/>
          <p:nvPr/>
        </p:nvSpPr>
        <p:spPr>
          <a:xfrm>
            <a:off x="6777400" y="2264413"/>
            <a:ext cx="516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2500" y="2235816"/>
            <a:ext cx="653602" cy="653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7399" y="2190647"/>
            <a:ext cx="596400" cy="5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1352" y="2190646"/>
            <a:ext cx="596400" cy="59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50"/>
          <p:cNvSpPr txBox="1"/>
          <p:nvPr/>
        </p:nvSpPr>
        <p:spPr>
          <a:xfrm>
            <a:off x="1023775" y="3594025"/>
            <a:ext cx="75363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434343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Ejemplos: </a:t>
            </a:r>
            <a:r>
              <a:rPr b="0" i="0" lang="es" sz="1800" u="none" cap="none" strike="noStrike">
                <a:solidFill>
                  <a:srgbClr val="434343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paso a paso de un procedimiento (como una receta de cocina), características de una persona, galería de imágenes, el menú de una página web, entre otros. </a:t>
            </a:r>
            <a:endParaRPr b="0" i="0" sz="1800" u="none" cap="none" strike="noStrike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1"/>
          <p:cNvSpPr txBox="1"/>
          <p:nvPr/>
        </p:nvSpPr>
        <p:spPr>
          <a:xfrm>
            <a:off x="543300" y="2120600"/>
            <a:ext cx="80574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1800"/>
              <a:buFont typeface="Arial"/>
              <a:buChar char="●"/>
            </a:pPr>
            <a:r>
              <a:rPr b="0" i="0" lang="es" sz="18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</a:t>
            </a:r>
            <a:r>
              <a:rPr b="1" i="0" lang="es" sz="18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listas numéricas</a:t>
            </a:r>
            <a:r>
              <a:rPr b="0" i="0" lang="es" sz="18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establecen un orden en la lectura de sus ítems.</a:t>
            </a:r>
            <a:endParaRPr b="0" i="0" sz="18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1800"/>
              <a:buFont typeface="Arial"/>
              <a:buChar char="●"/>
            </a:pPr>
            <a:r>
              <a:rPr b="0" i="0" lang="es" sz="18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</a:t>
            </a:r>
            <a:r>
              <a:rPr b="1" i="0" lang="es" sz="18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listas de viñetas</a:t>
            </a:r>
            <a:r>
              <a:rPr b="0" i="0" lang="es" sz="18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no representan ningún orden o importancia entre sus ítems. Son elementos compuestos. </a:t>
            </a:r>
            <a:endParaRPr b="0" i="0" sz="18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121212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&lt;ol&gt;:</a:t>
            </a:r>
            <a:r>
              <a:rPr b="0" i="0" lang="es" sz="16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define una lista ordenada de artículos (numéricas).</a:t>
            </a:r>
            <a:endParaRPr b="0" i="0" sz="16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121212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&lt;ul&gt;:</a:t>
            </a:r>
            <a:r>
              <a:rPr b="0" i="0" lang="es" sz="16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define una lista de artículos sin orden (viñetas).</a:t>
            </a:r>
            <a:endParaRPr b="0" i="0" sz="16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121212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&lt;li&gt;:</a:t>
            </a:r>
            <a:r>
              <a:rPr b="0" i="0" lang="es" sz="16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define un artículo de una lista.</a:t>
            </a:r>
            <a:endParaRPr b="0" i="0" sz="16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0" name="Google Shape;330;p51"/>
          <p:cNvSpPr txBox="1"/>
          <p:nvPr/>
        </p:nvSpPr>
        <p:spPr>
          <a:xfrm>
            <a:off x="832575" y="617250"/>
            <a:ext cx="55914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200" u="none" cap="none" strike="noStrike">
                <a:solidFill>
                  <a:srgbClr val="121212"/>
                </a:solidFill>
                <a:latin typeface="Didact Gothic"/>
                <a:ea typeface="Didact Gothic"/>
                <a:cs typeface="Didact Gothic"/>
                <a:sym typeface="Didact Gothic"/>
              </a:rPr>
              <a:t>¿VIÑETAS O NÚMEROS?</a:t>
            </a:r>
            <a:endParaRPr b="1" sz="3200" u="none" cap="none" strike="noStrike">
              <a:solidFill>
                <a:srgbClr val="12121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5" name="Google Shape;335;p52"/>
          <p:cNvGraphicFramePr/>
          <p:nvPr/>
        </p:nvGraphicFramePr>
        <p:xfrm>
          <a:off x="1272975" y="3072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{5E6AB8FB-5872-4F02-9339-CC121180F64E}</a:tableStyleId>
              </a:tblPr>
              <a:tblGrid>
                <a:gridCol w="4010275"/>
              </a:tblGrid>
              <a:tr h="9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&lt;</a:t>
                      </a:r>
                      <a:r>
                        <a:rPr lang="es" sz="14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ul</a:t>
                      </a:r>
                      <a:r>
                        <a:rPr lang="es" sz="14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endParaRPr sz="1400" u="none" cap="none" strike="noStrike">
                        <a:solidFill>
                          <a:srgbClr val="D9D9D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&lt;</a:t>
                      </a:r>
                      <a:r>
                        <a:rPr lang="es" sz="14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li</a:t>
                      </a:r>
                      <a:r>
                        <a:rPr lang="es" sz="14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&gt;Empresa&lt;/</a:t>
                      </a:r>
                      <a:r>
                        <a:rPr lang="es" sz="14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li</a:t>
                      </a:r>
                      <a:r>
                        <a:rPr lang="es" sz="14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endParaRPr sz="1400" u="none" cap="none" strike="noStrike">
                        <a:solidFill>
                          <a:srgbClr val="D9D9D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&lt;</a:t>
                      </a:r>
                      <a:r>
                        <a:rPr lang="es" sz="14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li</a:t>
                      </a:r>
                      <a:r>
                        <a:rPr lang="es" sz="14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&gt;Producto&lt;/</a:t>
                      </a:r>
                      <a:r>
                        <a:rPr lang="es" sz="14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li</a:t>
                      </a:r>
                      <a:r>
                        <a:rPr lang="es" sz="14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endParaRPr sz="1400" u="none" cap="none" strike="noStrike">
                        <a:solidFill>
                          <a:srgbClr val="D9D9D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&lt;</a:t>
                      </a:r>
                      <a:r>
                        <a:rPr lang="es" sz="14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li</a:t>
                      </a:r>
                      <a:r>
                        <a:rPr lang="es" sz="14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&gt;Servicios&lt;/</a:t>
                      </a:r>
                      <a:r>
                        <a:rPr lang="es" sz="14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li</a:t>
                      </a:r>
                      <a:r>
                        <a:rPr lang="es" sz="14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endParaRPr sz="1400" u="none" cap="none" strike="noStrike">
                        <a:solidFill>
                          <a:srgbClr val="D9D9D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&lt;</a:t>
                      </a:r>
                      <a:r>
                        <a:rPr lang="es" sz="14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li</a:t>
                      </a:r>
                      <a:r>
                        <a:rPr lang="es" sz="14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&gt;Contacto&lt;/</a:t>
                      </a:r>
                      <a:r>
                        <a:rPr lang="es" sz="14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li</a:t>
                      </a:r>
                      <a:r>
                        <a:rPr lang="es" sz="14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endParaRPr sz="1400" u="none" cap="none" strike="noStrike">
                        <a:solidFill>
                          <a:srgbClr val="D9D9D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&lt;/</a:t>
                      </a:r>
                      <a:r>
                        <a:rPr lang="es" sz="14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ul</a:t>
                      </a:r>
                      <a:r>
                        <a:rPr lang="es" sz="14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endParaRPr sz="1400" u="none" cap="none" strike="noStrike">
                        <a:solidFill>
                          <a:srgbClr val="666666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sp>
        <p:nvSpPr>
          <p:cNvPr id="336" name="Google Shape;336;p52"/>
          <p:cNvSpPr txBox="1"/>
          <p:nvPr/>
        </p:nvSpPr>
        <p:spPr>
          <a:xfrm>
            <a:off x="814025" y="1867350"/>
            <a:ext cx="7678800" cy="10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Ambas listas se deben insertar mediante la etiqueta </a:t>
            </a:r>
            <a:r>
              <a:rPr b="0" i="0" lang="es" sz="1700" u="none" cap="none" strike="noStrike">
                <a:solidFill>
                  <a:srgbClr val="434343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&lt;li&gt;&lt;/li&gt; (list-item)</a:t>
            </a:r>
            <a:r>
              <a:rPr b="0" i="0" lang="es" sz="1700" u="none" cap="none" strike="noStrike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Ejemplo de servicios de una empresa (lista de viñetas/sin orden):</a:t>
            </a:r>
            <a:br>
              <a:rPr b="0" i="0" lang="es" sz="17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b="0" i="0" sz="19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7" name="Google Shape;337;p52"/>
          <p:cNvSpPr txBox="1"/>
          <p:nvPr/>
        </p:nvSpPr>
        <p:spPr>
          <a:xfrm>
            <a:off x="5999300" y="2912152"/>
            <a:ext cx="1578600" cy="18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Helvetica Neue Light"/>
              <a:buChar char="●"/>
            </a:pPr>
            <a:r>
              <a:rPr b="0" i="0" lang="es" sz="1700" u="none" cap="none" strike="noStrike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Empresa</a:t>
            </a:r>
            <a:endParaRPr b="0" i="0" sz="1700" u="none" cap="none" strike="noStrike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Helvetica Neue Light"/>
              <a:buChar char="●"/>
            </a:pPr>
            <a:r>
              <a:rPr b="0" i="0" lang="es" sz="1700" u="none" cap="none" strike="noStrike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Producto</a:t>
            </a:r>
            <a:endParaRPr b="0" i="0" sz="1700" u="none" cap="none" strike="noStrike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Helvetica Neue Light"/>
              <a:buChar char="●"/>
            </a:pPr>
            <a:r>
              <a:rPr b="0" i="0" lang="es" sz="1700" u="none" cap="none" strike="noStrike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Servicios</a:t>
            </a:r>
            <a:endParaRPr b="0" i="0" sz="1700" u="none" cap="none" strike="noStrike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Didact Gothic"/>
              <a:buChar char="●"/>
            </a:pPr>
            <a:r>
              <a:rPr b="0" i="0" lang="es" sz="1700" u="none" cap="none" strike="noStrike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Contacto</a:t>
            </a:r>
            <a:endParaRPr b="1" i="0" sz="1600" u="none" cap="none" strike="noStrike">
              <a:solidFill>
                <a:srgbClr val="43434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38" name="Google Shape;338;p52"/>
          <p:cNvSpPr txBox="1"/>
          <p:nvPr/>
        </p:nvSpPr>
        <p:spPr>
          <a:xfrm>
            <a:off x="894225" y="563475"/>
            <a:ext cx="61236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b="1" lang="es" sz="3200" u="none" cap="none" strike="noStrike">
                <a:latin typeface="Didact Gothic"/>
                <a:ea typeface="Didact Gothic"/>
                <a:cs typeface="Didact Gothic"/>
                <a:sym typeface="Didact Gothic"/>
              </a:rPr>
              <a:t>EJEMPLO</a:t>
            </a:r>
            <a:endParaRPr b="1" sz="3200" u="none" cap="none" strike="noStrike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3"/>
          <p:cNvSpPr txBox="1"/>
          <p:nvPr/>
        </p:nvSpPr>
        <p:spPr>
          <a:xfrm>
            <a:off x="852150" y="2025375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6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rPr>
              <a:t>Es probable que te veas en la necesidad de crear una estructura de sublistas como la siguiente:  </a:t>
            </a:r>
            <a:endParaRPr b="0" i="0" sz="16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600"/>
              <a:buFont typeface="Helvetica Neue Light"/>
              <a:buChar char="●"/>
            </a:pPr>
            <a:r>
              <a:rPr b="0" i="0" lang="es" sz="16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rPr>
              <a:t>Computadoras portátiles:</a:t>
            </a:r>
            <a:endParaRPr b="0" i="0" sz="16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 Light"/>
              <a:buChar char="-"/>
            </a:pPr>
            <a:r>
              <a:rPr b="0" i="0" lang="es" sz="16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rPr>
              <a:t>Procesador I4.</a:t>
            </a:r>
            <a:endParaRPr b="0" i="0" sz="16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 Light"/>
              <a:buChar char="-"/>
            </a:pPr>
            <a:r>
              <a:rPr b="0" i="0" lang="es" sz="16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rPr>
              <a:t>Procesador I5.</a:t>
            </a:r>
            <a:endParaRPr b="0" i="0" sz="16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 Light"/>
              <a:buChar char="●"/>
            </a:pPr>
            <a:r>
              <a:rPr b="0" i="0" lang="es" sz="16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rPr>
              <a:t>Computadoras de escritorio:</a:t>
            </a:r>
            <a:endParaRPr b="0" i="0" sz="16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 Light"/>
              <a:buChar char="-"/>
            </a:pPr>
            <a:r>
              <a:rPr b="0" i="0" lang="es" sz="16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rPr>
              <a:t>Procesador Pentium.</a:t>
            </a:r>
            <a:endParaRPr b="0" i="0" sz="16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 Light"/>
              <a:buChar char="-"/>
            </a:pPr>
            <a:r>
              <a:rPr b="0" i="0" lang="es" sz="16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rPr>
              <a:t>Procesador Celeron.</a:t>
            </a:r>
            <a:endParaRPr b="0" i="0" sz="16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4" name="Google Shape;344;p53"/>
          <p:cNvSpPr txBox="1"/>
          <p:nvPr/>
        </p:nvSpPr>
        <p:spPr>
          <a:xfrm>
            <a:off x="852150" y="641125"/>
            <a:ext cx="6606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200" u="none" cap="none" strike="noStrike">
                <a:latin typeface="Didact Gothic"/>
                <a:ea typeface="Didact Gothic"/>
                <a:cs typeface="Didact Gothic"/>
                <a:sym typeface="Didact Gothic"/>
              </a:rPr>
              <a:t>ANIDAR LISTAS</a:t>
            </a:r>
            <a:endParaRPr b="1" sz="3200" u="none" cap="none" strike="noStrike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1" sz="4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4"/>
          <p:cNvSpPr txBox="1"/>
          <p:nvPr/>
        </p:nvSpPr>
        <p:spPr>
          <a:xfrm>
            <a:off x="872275" y="1910025"/>
            <a:ext cx="7524900" cy="2491500"/>
          </a:xfrm>
          <a:prstGeom prst="rect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sz="32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" sz="26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LISTAS</a:t>
            </a:r>
            <a:endParaRPr b="1" sz="26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1" sz="22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12121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1. Crea dos listas usando las etiquetas de HTML: una con viñetas que contenga cinco nombres, y otra ordenada con 5 pasos para preparar un mate. </a:t>
            </a:r>
            <a:endParaRPr sz="1500">
              <a:solidFill>
                <a:srgbClr val="12121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121212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121212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121212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2100" u="none" cap="none" strike="noStrike">
              <a:solidFill>
                <a:srgbClr val="121212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0" name="Google Shape;350;p54"/>
          <p:cNvSpPr txBox="1"/>
          <p:nvPr/>
        </p:nvSpPr>
        <p:spPr>
          <a:xfrm>
            <a:off x="2722200" y="681800"/>
            <a:ext cx="3699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¡A PRACTICAR!</a:t>
            </a:r>
            <a:endParaRPr b="1" sz="3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Raleway"/>
                <a:ea typeface="Raleway"/>
                <a:cs typeface="Raleway"/>
                <a:sym typeface="Raleway"/>
              </a:rPr>
              <a:t>Editores de código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567400" y="2306550"/>
            <a:ext cx="7992900" cy="19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666666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75" y="2708088"/>
            <a:ext cx="2036824" cy="1145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0100" y="2708089"/>
            <a:ext cx="1150833" cy="11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8249" y="2690025"/>
            <a:ext cx="1179675" cy="1181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8075" y="2588238"/>
            <a:ext cx="1385425" cy="138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 rotWithShape="1">
          <a:blip r:embed="rId7">
            <a:alphaModFix/>
          </a:blip>
          <a:srcRect b="0" l="15419" r="10627" t="0"/>
          <a:stretch/>
        </p:blipFill>
        <p:spPr>
          <a:xfrm>
            <a:off x="6759300" y="2646125"/>
            <a:ext cx="1640500" cy="12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4224225" y="839625"/>
            <a:ext cx="45387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" u="none" cap="none" strike="noStrik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Es un "lenguaje" de marcado de etiquetas, que permite crear documentos para web. </a:t>
            </a:r>
            <a:endParaRPr i="0" u="none" cap="none" strike="noStrike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" u="none" cap="none" strike="noStrik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Durante el curso estaremos viendo HTML, incluyendo toda su estructura y etiquetas. Los siguientes términos serán de uso frecuente:</a:t>
            </a:r>
            <a:endParaRPr i="0" u="none" cap="none" strike="noStrike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 Light"/>
              <a:buChar char="●"/>
            </a:pPr>
            <a:r>
              <a:rPr i="0" lang="es" u="none" cap="none" strike="noStrik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Etiqueta.</a:t>
            </a:r>
            <a:endParaRPr i="0" u="none" cap="none" strike="noStrike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 Light"/>
              <a:buChar char="●"/>
            </a:pPr>
            <a:r>
              <a:rPr i="0" lang="es" u="none" cap="none" strike="noStrik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Atributo.</a:t>
            </a:r>
            <a:endParaRPr i="0" u="none" cap="none" strike="noStrike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 Light"/>
              <a:buChar char="●"/>
            </a:pPr>
            <a:r>
              <a:rPr i="0" lang="es" u="none" cap="none" strike="noStrik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Estructura.</a:t>
            </a:r>
            <a:endParaRPr i="0" u="none" cap="none" strike="noStrike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745" y="641207"/>
            <a:ext cx="2842200" cy="3499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/>
        </p:nvSpPr>
        <p:spPr>
          <a:xfrm>
            <a:off x="4294900" y="1450200"/>
            <a:ext cx="4347300" cy="3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u="none" cap="none" strike="noStrik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El CSS, en español «hojas de estilo en cascada», es un </a:t>
            </a:r>
            <a:r>
              <a:rPr b="1" i="0" lang="es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lenguaje de diseño gráfico</a:t>
            </a:r>
            <a:r>
              <a:rPr i="0" lang="es" u="none" cap="none" strike="noStrik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, utilizado para definir y crear la presentación de un documento estructurado, escrito en un lenguaje de marcado.​</a:t>
            </a:r>
            <a:endParaRPr i="0" u="none" cap="none" strike="noStrike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u="none" cap="none" strike="noStrik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Algunos términos que utilizaremos serán:</a:t>
            </a:r>
            <a:endParaRPr i="0" u="none" cap="none" strike="noStrike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 Light"/>
              <a:buChar char="●"/>
            </a:pPr>
            <a:r>
              <a:rPr i="0" lang="es" u="none" cap="none" strike="noStrik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Estilo.</a:t>
            </a:r>
            <a:endParaRPr i="0" u="none" cap="none" strike="noStrike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 Light"/>
              <a:buChar char="●"/>
            </a:pPr>
            <a:r>
              <a:rPr i="0" lang="es" u="none" cap="none" strike="noStrik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Reglas.</a:t>
            </a:r>
            <a:endParaRPr i="0" u="none" cap="none" strike="noStrike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 Light"/>
              <a:buChar char="●"/>
            </a:pPr>
            <a:r>
              <a:rPr i="0" lang="es" u="none" cap="none" strike="noStrik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Medidas.</a:t>
            </a:r>
            <a:endParaRPr i="0" u="none" cap="none" strike="noStrike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 Light"/>
              <a:buChar char="●"/>
            </a:pPr>
            <a:r>
              <a:rPr i="0" lang="es" u="none" cap="none" strike="noStrike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Fuente.</a:t>
            </a:r>
            <a:endParaRPr i="0" u="none" cap="none" strike="noStrike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4262325" y="553900"/>
            <a:ext cx="45375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" sz="1800" u="none" cap="none" strike="noStrike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rPr>
              <a:t>El CSS permite controlar la apariencia de una página web.</a:t>
            </a:r>
            <a:endParaRPr i="0" sz="1800" u="none" cap="none" strike="noStrike">
              <a:solidFill>
                <a:srgbClr val="000000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013" y="633124"/>
            <a:ext cx="3163587" cy="4050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/>
        </p:nvSpPr>
        <p:spPr>
          <a:xfrm>
            <a:off x="790900" y="632875"/>
            <a:ext cx="56121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400">
                <a:latin typeface="Raleway"/>
                <a:ea typeface="Raleway"/>
                <a:cs typeface="Raleway"/>
                <a:sym typeface="Raleway"/>
              </a:rPr>
              <a:t>C</a:t>
            </a:r>
            <a:r>
              <a:rPr b="1" lang="es" sz="2400">
                <a:latin typeface="Raleway"/>
                <a:ea typeface="Raleway"/>
                <a:cs typeface="Raleway"/>
                <a:sym typeface="Raleway"/>
              </a:rPr>
              <a:t>onvenio de archivos</a:t>
            </a:r>
            <a:endParaRPr b="1" sz="2400" u="none" cap="none" strike="noStrike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852150" y="1682775"/>
            <a:ext cx="7439700" cy="22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Light"/>
              <a:buChar char="●"/>
            </a:pPr>
            <a:r>
              <a:rPr i="0" lang="es" u="none" cap="none" strike="noStrike">
                <a:latin typeface="Raleway Light"/>
                <a:ea typeface="Raleway Light"/>
                <a:cs typeface="Raleway Light"/>
                <a:sym typeface="Raleway Light"/>
              </a:rPr>
              <a:t>No deben tener espacios, acentos, eñes, ni símbolos o si son varias palabras usar guiones “ - “ o “ _ “ ej: “mi-pagina-web”</a:t>
            </a:r>
            <a:endParaRPr i="0" u="none" cap="none" strike="noStrike"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Light"/>
              <a:buChar char="●"/>
            </a:pPr>
            <a:r>
              <a:rPr i="0" lang="es" u="none" cap="none" strike="noStrike">
                <a:latin typeface="Raleway Light"/>
                <a:ea typeface="Raleway Light"/>
                <a:cs typeface="Raleway Light"/>
                <a:sym typeface="Raleway Light"/>
              </a:rPr>
              <a:t>Tienen que estar escritos en minúsculas.</a:t>
            </a:r>
            <a:endParaRPr i="0" u="none" cap="none" strike="noStrike"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Light"/>
              <a:buChar char="●"/>
            </a:pPr>
            <a:r>
              <a:rPr i="0" lang="es" u="none" cap="none" strike="noStrike">
                <a:latin typeface="Raleway Light"/>
                <a:ea typeface="Raleway Light"/>
                <a:cs typeface="Raleway Light"/>
                <a:sym typeface="Raleway Light"/>
              </a:rPr>
              <a:t>Deben tener la extensión “.html” (es la forma en que el servidor web sabe que se trata un documento web).</a:t>
            </a:r>
            <a:endParaRPr i="0" u="none" cap="none" strike="noStrike"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790900" y="4034900"/>
            <a:ext cx="76827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Atención:</a:t>
            </a:r>
            <a:r>
              <a:rPr lang="es" sz="15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" sz="15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 guardar archivos en Windows, verificar que no se guarden con la doble extensión de archivos (</a:t>
            </a:r>
            <a:r>
              <a:rPr b="1" lang="es" sz="15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archivo.html.txt</a:t>
            </a:r>
            <a:r>
              <a:rPr lang="es" sz="15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).</a:t>
            </a:r>
            <a:endParaRPr sz="150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"/>
          <p:cNvPicPr preferRelativeResize="0"/>
          <p:nvPr/>
        </p:nvPicPr>
        <p:blipFill rotWithShape="1">
          <a:blip r:embed="rId3">
            <a:alphaModFix/>
          </a:blip>
          <a:srcRect b="47349" l="0" r="0" t="0"/>
          <a:stretch/>
        </p:blipFill>
        <p:spPr>
          <a:xfrm>
            <a:off x="2058913" y="1952325"/>
            <a:ext cx="5026176" cy="201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>
            <p:ph type="title"/>
          </p:nvPr>
        </p:nvSpPr>
        <p:spPr>
          <a:xfrm>
            <a:off x="727825" y="619675"/>
            <a:ext cx="660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</a:t>
            </a:r>
            <a:r>
              <a:rPr lang="es"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ocumento predeterminado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508650" y="3971925"/>
            <a:ext cx="81267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rPr>
              <a:t>Es el archivo que se carga cuando todavía no has hecho en ningún link. </a:t>
            </a:r>
            <a:endParaRPr sz="1200">
              <a:solidFill>
                <a:srgbClr val="000000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rPr>
              <a:t>Debe llamarse </a:t>
            </a:r>
            <a:r>
              <a:rPr b="1" lang="es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index.html</a:t>
            </a:r>
            <a:r>
              <a:rPr lang="es" sz="1200">
                <a:solidFill>
                  <a:srgbClr val="000000"/>
                </a:solidFill>
                <a:latin typeface="Raleway Light"/>
                <a:ea typeface="Raleway Light"/>
                <a:cs typeface="Raleway Light"/>
                <a:sym typeface="Raleway Light"/>
              </a:rPr>
              <a:t>, ya que es el nombre estandarizado. </a:t>
            </a:r>
            <a:endParaRPr sz="1200">
              <a:solidFill>
                <a:srgbClr val="000000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40" name="Google Shape;140;p23"/>
          <p:cNvSpPr/>
          <p:nvPr/>
        </p:nvSpPr>
        <p:spPr>
          <a:xfrm>
            <a:off x="3165225" y="1739525"/>
            <a:ext cx="682200" cy="1233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730650" y="645100"/>
            <a:ext cx="52113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lang="es"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tiquetas html</a:t>
            </a:r>
            <a:endParaRPr sz="2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730650" y="1631825"/>
            <a:ext cx="7682700" cy="16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Las etiquetas HTML están delimitadas por un inicio y un final de cada elemento. Lo que se encuentra dentro de la etiqueta (el contenido) es lo que estás formateando. </a:t>
            </a:r>
            <a:endParaRPr sz="14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Toda etiqueta es un juego de pares: una etiqueta abre, otra cierra. </a:t>
            </a:r>
            <a:endParaRPr sz="14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aphicFrame>
        <p:nvGraphicFramePr>
          <p:cNvPr id="147" name="Google Shape;147;p24"/>
          <p:cNvGraphicFramePr/>
          <p:nvPr/>
        </p:nvGraphicFramePr>
        <p:xfrm>
          <a:off x="1323888" y="366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{5E6AB8FB-5872-4F02-9339-CC121180F64E}</a:tableStyleId>
              </a:tblPr>
              <a:tblGrid>
                <a:gridCol w="6496225"/>
              </a:tblGrid>
              <a:tr h="114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&lt;</a:t>
                      </a:r>
                      <a:r>
                        <a:rPr lang="es" sz="18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etiqueta</a:t>
                      </a: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b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</a:b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Contenido</a:t>
                      </a:r>
                      <a:endParaRPr sz="1800" u="none" cap="none" strike="noStrike">
                        <a:solidFill>
                          <a:srgbClr val="D9D9D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&lt;/</a:t>
                      </a:r>
                      <a:r>
                        <a:rPr lang="es" sz="1800" u="none" cap="none" strike="noStrike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etiqueta</a:t>
                      </a:r>
                      <a:r>
                        <a:rPr lang="es" sz="1800" u="none" cap="none" strike="noStrike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endParaRPr sz="1800" u="none" cap="none" strike="noStrike">
                        <a:solidFill>
                          <a:srgbClr val="666666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idele template">
  <a:themeElements>
    <a:clrScheme name="Custom 347">
      <a:dk1>
        <a:srgbClr val="000000"/>
      </a:dk1>
      <a:lt1>
        <a:srgbClr val="FFFFFF"/>
      </a:lt1>
      <a:dk2>
        <a:srgbClr val="3F3F3F"/>
      </a:dk2>
      <a:lt2>
        <a:srgbClr val="F3F3F3"/>
      </a:lt2>
      <a:accent1>
        <a:srgbClr val="FF004E"/>
      </a:accent1>
      <a:accent2>
        <a:srgbClr val="901829"/>
      </a:accent2>
      <a:accent3>
        <a:srgbClr val="B958C2"/>
      </a:accent3>
      <a:accent4>
        <a:srgbClr val="5B8FDD"/>
      </a:accent4>
      <a:accent5>
        <a:srgbClr val="7CB652"/>
      </a:accent5>
      <a:accent6>
        <a:srgbClr val="FFB200"/>
      </a:accent6>
      <a:hlink>
        <a:srgbClr val="FF004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