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Raleway"/>
      <p:regular r:id="rId59"/>
      <p:bold r:id="rId60"/>
      <p:italic r:id="rId61"/>
      <p:boldItalic r:id="rId62"/>
    </p:embeddedFont>
    <p:embeddedFont>
      <p:font typeface="Anton"/>
      <p:regular r:id="rId63"/>
    </p:embeddedFont>
    <p:embeddedFont>
      <p:font typeface="Lato"/>
      <p:regular r:id="rId64"/>
      <p:bold r:id="rId65"/>
      <p:italic r:id="rId66"/>
      <p:boldItalic r:id="rId67"/>
    </p:embeddedFont>
    <p:embeddedFont>
      <p:font typeface="Titillium Web"/>
      <p:regular r:id="rId68"/>
      <p:bold r:id="rId69"/>
      <p:italic r:id="rId70"/>
      <p:boldItalic r:id="rId71"/>
    </p:embeddedFont>
    <p:embeddedFont>
      <p:font typeface="Lato Light"/>
      <p:regular r:id="rId72"/>
      <p:bold r:id="rId73"/>
      <p:italic r:id="rId74"/>
      <p:boldItalic r:id="rId75"/>
    </p:embeddedFont>
    <p:embeddedFont>
      <p:font typeface="Didact Gothic"/>
      <p:regular r:id="rId76"/>
    </p:embeddedFont>
    <p:embeddedFont>
      <p:font typeface="Helvetica Neue"/>
      <p:regular r:id="rId77"/>
      <p:bold r:id="rId78"/>
      <p:italic r:id="rId79"/>
      <p:boldItalic r:id="rId80"/>
    </p:embeddedFont>
    <p:embeddedFont>
      <p:font typeface="Helvetica Neue Light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3768D1-6661-4A93-9A47-B9DB61CCDAA9}">
  <a:tblStyle styleId="{143768D1-6661-4A93-9A47-B9DB61CCDA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7A6AC2A-D488-4938-9C8E-A111674144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7E40186-A57E-4947-8EBA-96A72D70CFE1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HelveticaNeueLight-boldItalic.fntdata"/><Relationship Id="rId83" Type="http://schemas.openxmlformats.org/officeDocument/2006/relationships/font" Target="fonts/HelveticaNeueLight-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boldItalic.fntdata"/><Relationship Id="rId82" Type="http://schemas.openxmlformats.org/officeDocument/2006/relationships/font" Target="fonts/HelveticaNeueLight-bold.fntdata"/><Relationship Id="rId81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LatoLight-bold.fntdata"/><Relationship Id="rId72" Type="http://schemas.openxmlformats.org/officeDocument/2006/relationships/font" Target="fonts/LatoLight-regular.fntdata"/><Relationship Id="rId31" Type="http://schemas.openxmlformats.org/officeDocument/2006/relationships/slide" Target="slides/slide25.xml"/><Relationship Id="rId75" Type="http://schemas.openxmlformats.org/officeDocument/2006/relationships/font" Target="fonts/LatoLight-boldItalic.fntdata"/><Relationship Id="rId30" Type="http://schemas.openxmlformats.org/officeDocument/2006/relationships/slide" Target="slides/slide24.xml"/><Relationship Id="rId74" Type="http://schemas.openxmlformats.org/officeDocument/2006/relationships/font" Target="fonts/LatoLight-italic.fntdata"/><Relationship Id="rId33" Type="http://schemas.openxmlformats.org/officeDocument/2006/relationships/slide" Target="slides/slide27.xml"/><Relationship Id="rId77" Type="http://schemas.openxmlformats.org/officeDocument/2006/relationships/font" Target="fonts/HelveticaNeue-regular.fntdata"/><Relationship Id="rId32" Type="http://schemas.openxmlformats.org/officeDocument/2006/relationships/slide" Target="slides/slide26.xml"/><Relationship Id="rId76" Type="http://schemas.openxmlformats.org/officeDocument/2006/relationships/font" Target="fonts/DidactGothic-regular.fntdata"/><Relationship Id="rId35" Type="http://schemas.openxmlformats.org/officeDocument/2006/relationships/slide" Target="slides/slide29.xml"/><Relationship Id="rId79" Type="http://schemas.openxmlformats.org/officeDocument/2006/relationships/font" Target="fonts/HelveticaNeue-italic.fntdata"/><Relationship Id="rId34" Type="http://schemas.openxmlformats.org/officeDocument/2006/relationships/slide" Target="slides/slide28.xml"/><Relationship Id="rId78" Type="http://schemas.openxmlformats.org/officeDocument/2006/relationships/font" Target="fonts/HelveticaNeue-bold.fntdata"/><Relationship Id="rId71" Type="http://schemas.openxmlformats.org/officeDocument/2006/relationships/font" Target="fonts/TitilliumWeb-boldItalic.fntdata"/><Relationship Id="rId70" Type="http://schemas.openxmlformats.org/officeDocument/2006/relationships/font" Target="fonts/TitilliumWeb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boldItalic.fntdata"/><Relationship Id="rId61" Type="http://schemas.openxmlformats.org/officeDocument/2006/relationships/font" Target="fonts/Raleway-italic.fntdata"/><Relationship Id="rId20" Type="http://schemas.openxmlformats.org/officeDocument/2006/relationships/slide" Target="slides/slide14.xml"/><Relationship Id="rId64" Type="http://schemas.openxmlformats.org/officeDocument/2006/relationships/font" Target="fonts/Lato-regular.fntdata"/><Relationship Id="rId63" Type="http://schemas.openxmlformats.org/officeDocument/2006/relationships/font" Target="fonts/Anton-regular.fntdata"/><Relationship Id="rId22" Type="http://schemas.openxmlformats.org/officeDocument/2006/relationships/slide" Target="slides/slide16.xml"/><Relationship Id="rId66" Type="http://schemas.openxmlformats.org/officeDocument/2006/relationships/font" Target="fonts/Lato-italic.fntdata"/><Relationship Id="rId21" Type="http://schemas.openxmlformats.org/officeDocument/2006/relationships/slide" Target="slides/slide15.xml"/><Relationship Id="rId65" Type="http://schemas.openxmlformats.org/officeDocument/2006/relationships/font" Target="fonts/Lato-bold.fntdata"/><Relationship Id="rId24" Type="http://schemas.openxmlformats.org/officeDocument/2006/relationships/slide" Target="slides/slide18.xml"/><Relationship Id="rId68" Type="http://schemas.openxmlformats.org/officeDocument/2006/relationships/font" Target="fonts/TitilliumWeb-regular.fntdata"/><Relationship Id="rId23" Type="http://schemas.openxmlformats.org/officeDocument/2006/relationships/slide" Target="slides/slide17.xml"/><Relationship Id="rId67" Type="http://schemas.openxmlformats.org/officeDocument/2006/relationships/font" Target="fonts/Lato-boldItalic.fntdata"/><Relationship Id="rId60" Type="http://schemas.openxmlformats.org/officeDocument/2006/relationships/font" Target="fonts/Raleway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TitilliumWeb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aleway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9bf68d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9bf68d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276c61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276c61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276c61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276c61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276c61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b276c61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b276c61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b276c61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b276c61c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b276c61c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276c61c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b276c61c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b276c61c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b276c61c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b276c61c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b276c61c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b276c61c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b276c61c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276c61c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276c61c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276c6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eb276c6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b276c61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b276c61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b276c61c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b276c61c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b276c61c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b276c61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b276c61c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b276c61c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b276c61c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b276c61c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b276c61c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eb276c61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b276c61c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b276c61c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b276c61c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b276c61c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b276c61c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b276c61c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b276c61c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b276c61c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276c61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b276c61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b276c61c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b276c61c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b276c61c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b276c61c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b276c61c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b276c61c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b276c61c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b276c61c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b276c61c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eb276c61c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b276c61c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b276c61c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b276c61c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b276c61c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b276c61c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b276c61c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b276c61c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b276c61c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b276c61c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b276c61c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276c61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eb276c61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b276c61c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b276c61c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b276c61c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b276c61c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b276c61c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b276c61c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b276c61c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b276c61c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b276c61c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b276c61c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b276c61c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b276c61c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b276c61c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b276c61c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b276c61c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b276c61c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b276c61c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b276c61c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b276c61c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b276c61c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276c61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eb276c61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b276c61c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b276c61c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b276c61c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b276c61c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b276c61c5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eb276c61c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276c61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b276c61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276c61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276c61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276c61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276c61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276c61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b276c61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" name="Google Shape;66;p12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8" name="Google Shape;7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lor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half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/css_dimension.asp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s/docs/Web/CSS/marg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s/docs/Web/CSS/padd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css/css_border.asp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css/css_border.asp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s/docs/Web/HTML/Elementos_en_l%C3%ADnea#Elementos" TargetMode="External"/><Relationship Id="rId4" Type="http://schemas.openxmlformats.org/officeDocument/2006/relationships/hyperlink" Target="https://developer.mozilla.org/es/docs/Web/HTML/Block-level_elements#Element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geeksforgeeks.org/css-display-property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w3schools.com/css/tryit.asp?filename=trycss_inline-block_span1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francescricart.com/elementos-en-linea-elementos-bloque-elementos-inline-block/#segundo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mozilla.org/es/docs/Web/CSS/posi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1077275" y="1991850"/>
            <a:ext cx="5412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Clase 4. Introducción a CSS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6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964925" y="3336325"/>
            <a:ext cx="56370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5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lang="e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Programador Web Inicial - Diplomatura Full Stack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1453047" y="5829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PROPIEDADES EN COMÚN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75" y="1322481"/>
            <a:ext cx="3988823" cy="315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4788075" y="1310800"/>
            <a:ext cx="37224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</a:t>
            </a:r>
            <a:r>
              <a:rPr b="1" lang="e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espacio para el texto o imagen.</a:t>
            </a:r>
            <a:b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BORDER</a:t>
            </a:r>
            <a:r>
              <a:rPr b="1" lang="e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límite entre el elemento y el espacio externo.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PADDING</a:t>
            </a:r>
            <a:r>
              <a:rPr b="1" lang="e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separación entre el borde y el contenido de la caja. Es un espacio interior.</a:t>
            </a:r>
            <a:b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MARGIN</a:t>
            </a:r>
            <a:r>
              <a:rPr b="1" lang="e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separación entre el borde y el afuera de la caja. Es un espacio exterior.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453047" y="5590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EJEMPLO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500" y="1467000"/>
            <a:ext cx="6495001" cy="31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716476" y="609150"/>
            <a:ext cx="755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27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ALTO Y ANCHO </a:t>
            </a:r>
            <a:endParaRPr i="1" sz="27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27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(de los elementos)</a:t>
            </a:r>
            <a:endParaRPr i="1" sz="27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619700" y="1306950"/>
            <a:ext cx="3858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s" sz="2000">
                <a:latin typeface="Lato"/>
                <a:ea typeface="Lato"/>
                <a:cs typeface="Lato"/>
                <a:sym typeface="Lato"/>
              </a:rPr>
              <a:t>Ancho</a:t>
            </a:r>
            <a:endParaRPr i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Se denomina </a:t>
            </a:r>
            <a:r>
              <a:rPr i="1" lang="es" sz="18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width</a:t>
            </a:r>
            <a:r>
              <a:rPr lang="es" sz="18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 la propiedad CSS que controla la anchura de la caja de los elementos.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Dicha propiedad</a:t>
            </a:r>
            <a:r>
              <a:rPr i="1"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no admite valores negativos, y aquellos en porcentaje se calculan a partir de la anchura de su elemento padre. 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793175" y="1306950"/>
            <a:ext cx="3858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s" sz="2000">
                <a:latin typeface="Lato"/>
                <a:ea typeface="Lato"/>
                <a:cs typeface="Lato"/>
                <a:sym typeface="Lato"/>
              </a:rPr>
              <a:t>Alto</a:t>
            </a:r>
            <a:endParaRPr i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 propiedad CSS que controla la altura de la caja de los elementos se denomina </a:t>
            </a:r>
            <a:r>
              <a:rPr i="1" lang="es" sz="18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height</a:t>
            </a:r>
            <a:r>
              <a:rPr lang="es" sz="18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No admite valores negativos, y aquellos en porcentaje se calculan a partir de la altura de su elemento padre. 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1453047" y="2625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ALTO Y </a:t>
            </a: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ANCHO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1092975" y="1892700"/>
            <a:ext cx="3530400" cy="24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beige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400px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ancho */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250px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alto */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119125" y="14833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6212334" y="1393050"/>
            <a:ext cx="1356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Se ve así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101907" y="4309500"/>
            <a:ext cx="7683600" cy="3306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comunes: unidad (px, porcentaje, rem, viewport) | </a:t>
            </a:r>
            <a:r>
              <a:rPr lang="es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Ejemplos y más información</a:t>
            </a:r>
            <a:r>
              <a:rPr lang="e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700" y="1960175"/>
            <a:ext cx="3485464" cy="22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1453047" y="1864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ALGO MÁS PARA ACLARAR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497375" y="1886750"/>
            <a:ext cx="41808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un elemento tiene un alto o ancho fijos, </a:t>
            </a:r>
            <a:r>
              <a:rPr lang="es" sz="1800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contenido que exceda la caja será visible.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inconveniente que esto genera es que, si luego se suma otro contenido, los mismos se van a superponer. 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077" y="1367125"/>
            <a:ext cx="3071098" cy="3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1398247" y="1953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EJEMPLO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592325" y="1389800"/>
            <a:ext cx="4009500" cy="317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/* propiedades decorativas */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solid 1px black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font-size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32px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/* propiedades que hacen el "problema" */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110px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618475" y="9804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818275" y="1996200"/>
            <a:ext cx="3300900" cy="99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CSS IS &lt;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&gt;AWESOME&lt;/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818275" y="1429325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13" y="3112075"/>
            <a:ext cx="24860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461525" y="1367125"/>
            <a:ext cx="817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Propiedad: </a:t>
            </a:r>
            <a:r>
              <a:rPr lang="es" sz="19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overflow</a:t>
            </a:r>
            <a:b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Tiene 4 valores posibles:  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Didact Gothic"/>
              <a:buChar char="●"/>
            </a:pPr>
            <a:r>
              <a:rPr b="1" i="1" lang="es" sz="1900">
                <a:latin typeface="Helvetica Neue"/>
                <a:ea typeface="Helvetica Neue"/>
                <a:cs typeface="Helvetica Neue"/>
                <a:sym typeface="Helvetica Neue"/>
              </a:rPr>
              <a:t>visible</a:t>
            </a:r>
            <a:r>
              <a:rPr b="1" lang="es" sz="19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valor por defecto. El excedente es visible.  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Didact Gothic"/>
              <a:buChar char="●"/>
            </a:pPr>
            <a:r>
              <a:rPr b="1" i="1" lang="es" sz="1900">
                <a:latin typeface="Helvetica Neue"/>
                <a:ea typeface="Helvetica Neue"/>
                <a:cs typeface="Helvetica Neue"/>
                <a:sym typeface="Helvetica Neue"/>
              </a:rPr>
              <a:t>hidden</a:t>
            </a:r>
            <a:r>
              <a:rPr b="1" lang="es" sz="19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el excedente no se muestra (lo corta) →  </a:t>
            </a:r>
            <a:r>
              <a:rPr lang="es" sz="19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recomendado. </a:t>
            </a: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Didact Gothic"/>
              <a:buChar char="●"/>
            </a:pPr>
            <a:r>
              <a:rPr b="1" i="1" lang="es" sz="1900">
                <a:latin typeface="Helvetica Neue"/>
                <a:ea typeface="Helvetica Neue"/>
                <a:cs typeface="Helvetica Neue"/>
                <a:sym typeface="Helvetica Neue"/>
              </a:rPr>
              <a:t>scroll</a:t>
            </a:r>
            <a:r>
              <a:rPr b="1" lang="es" sz="19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genera una barra de scroll en los dos ejes (x/y) del elemento, aunque no se necesite.  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Didact Gothic"/>
              <a:buChar char="●"/>
            </a:pPr>
            <a:r>
              <a:rPr b="1" i="1" lang="es" sz="1900">
                <a:latin typeface="Helvetica Neue"/>
                <a:ea typeface="Helvetica Neue"/>
                <a:cs typeface="Helvetica Neue"/>
                <a:sym typeface="Helvetica Neue"/>
              </a:rPr>
              <a:t>auto</a:t>
            </a:r>
            <a:r>
              <a:rPr b="1" lang="es" sz="19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genera el scroll solo en el eje necesario.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Veamos cómo se ve aplicando el </a:t>
            </a:r>
            <a:r>
              <a:rPr lang="es" sz="19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overflow: hidden</a:t>
            </a: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1453047" y="1864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OVERFLOW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1229797" y="1864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400">
                <a:latin typeface="Lato"/>
                <a:ea typeface="Lato"/>
                <a:cs typeface="Lato"/>
                <a:sym typeface="Lato"/>
              </a:rPr>
              <a:t>SOLUCIÓN</a:t>
            </a:r>
            <a:endParaRPr i="1"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592325" y="856400"/>
            <a:ext cx="4009500" cy="369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/* propiedades decorativas */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solid 1px black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font-size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32px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/* propiedades que hacen el "problema" */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110px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/* solucion */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overflow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4618475" y="4470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818275" y="1658175"/>
            <a:ext cx="3300900" cy="99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CSS IS &lt;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&gt;AWESOME&lt;/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818275" y="115525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63" y="2652975"/>
            <a:ext cx="23717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792751" y="250550"/>
            <a:ext cx="755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2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ESPACIO EXTERIOR</a:t>
            </a:r>
            <a:endParaRPr i="1" sz="32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00075" y="1206250"/>
            <a:ext cx="40161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s" sz="2300">
                <a:latin typeface="Lato"/>
                <a:ea typeface="Lato"/>
                <a:cs typeface="Lato"/>
                <a:sym typeface="Lato"/>
              </a:rPr>
              <a:t>Margin (márgenes)</a:t>
            </a:r>
            <a:endParaRPr i="1"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propiedades </a:t>
            </a:r>
            <a:r>
              <a:rPr i="1" lang="es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margin-top, margin-right, margin-bottom y margin-left,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utilizan para definir los márgenes de cada uno de los lados del elemento por separado.</a:t>
            </a:r>
            <a:b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Puedes definir los 4 lados (forma abreviada “</a:t>
            </a:r>
            <a:r>
              <a:rPr i="1"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margin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”) o sólo aquellos que necesites.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175" y="1457028"/>
            <a:ext cx="3945924" cy="299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476274" y="1214425"/>
            <a:ext cx="3699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1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CÓDIGO EJEMPLO</a:t>
            </a:r>
            <a:endParaRPr i="1" sz="31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4792675" y="519150"/>
            <a:ext cx="3884400" cy="407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margin-top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margin-right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margin-bottom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forma abreviada pone en top, right, bottom, left */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70125" y="4659675"/>
            <a:ext cx="7074300" cy="3306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Más información sobre Margin</a:t>
            </a:r>
            <a:r>
              <a:rPr lang="e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 | Nota: se pueden resumir los 4 lados poniendo solo “margin: valor”  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2046825" y="2664325"/>
            <a:ext cx="563700" cy="5637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2182975" y="2320825"/>
            <a:ext cx="286200" cy="34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2610525" y="2815825"/>
            <a:ext cx="322200" cy="26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2200875" y="3228025"/>
            <a:ext cx="2556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1724625" y="2837275"/>
            <a:ext cx="322200" cy="217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2067925" y="1947625"/>
            <a:ext cx="636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5px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932725" y="2733025"/>
            <a:ext cx="756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10px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2010225" y="3615500"/>
            <a:ext cx="756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12px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856100" y="2733025"/>
            <a:ext cx="868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15px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2704825" y="2238750"/>
            <a:ext cx="351900" cy="51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1" sz="3600" u="none" cap="none" strike="noStrike">
              <a:solidFill>
                <a:srgbClr val="12121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2362625" y="1896850"/>
            <a:ext cx="46467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" sz="4100">
                <a:solidFill>
                  <a:srgbClr val="121212"/>
                </a:solidFill>
                <a:latin typeface="Raleway"/>
                <a:ea typeface="Raleway"/>
                <a:cs typeface="Raleway"/>
                <a:sym typeface="Raleway"/>
              </a:rPr>
              <a:t>BOX MODELING</a:t>
            </a:r>
            <a:endParaRPr sz="4100">
              <a:solidFill>
                <a:srgbClr val="12121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600">
              <a:solidFill>
                <a:srgbClr val="12121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/>
        </p:nvSpPr>
        <p:spPr>
          <a:xfrm>
            <a:off x="792751" y="238600"/>
            <a:ext cx="755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ESPACIO INTERIOR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19700" y="1306950"/>
            <a:ext cx="40161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s" sz="2200">
                <a:latin typeface="Lato"/>
                <a:ea typeface="Lato"/>
                <a:cs typeface="Lato"/>
                <a:sym typeface="Lato"/>
              </a:rPr>
              <a:t>Padding (relleno)</a:t>
            </a:r>
            <a:endParaRPr i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propiedades </a:t>
            </a:r>
            <a:r>
              <a:rPr i="1" lang="es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padding-top, padding-right, padding-bottom y padding-left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 utilizan para definir los espacios internos de cada uno de los lados del elemento, por separado.</a:t>
            </a:r>
            <a:b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Puedes definir los 4 lados (forma abreviada “</a:t>
            </a:r>
            <a:r>
              <a:rPr i="1"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padding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”) o sólo aquellos que necesites.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800" y="1381449"/>
            <a:ext cx="3904226" cy="30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/>
        </p:nvSpPr>
        <p:spPr>
          <a:xfrm>
            <a:off x="856099" y="359847"/>
            <a:ext cx="4176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1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CÓDIGO EJEMPLO</a:t>
            </a:r>
            <a:endParaRPr i="1" sz="31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4792675" y="546550"/>
            <a:ext cx="3765600" cy="404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padding-top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padding-right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padding-bottom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padding-left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forma abreviada */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70125" y="4659675"/>
            <a:ext cx="7074300" cy="3306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Más información sobre padding</a:t>
            </a:r>
            <a:r>
              <a:rPr lang="e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 | Nota: se pueden resumir los 4 lados poniendo solo “margin: valor”  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2046825" y="2664325"/>
            <a:ext cx="563700" cy="5637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2182975" y="2320825"/>
            <a:ext cx="286200" cy="34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2610525" y="2815825"/>
            <a:ext cx="322200" cy="26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2200875" y="3228025"/>
            <a:ext cx="2556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1724625" y="2837275"/>
            <a:ext cx="322200" cy="217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2067925" y="1947625"/>
            <a:ext cx="636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5px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2932725" y="2733025"/>
            <a:ext cx="756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10px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2010225" y="3615500"/>
            <a:ext cx="756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12px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856100" y="2733025"/>
            <a:ext cx="868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15px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36"/>
          <p:cNvCxnSpPr/>
          <p:nvPr/>
        </p:nvCxnSpPr>
        <p:spPr>
          <a:xfrm>
            <a:off x="2704825" y="2238750"/>
            <a:ext cx="351900" cy="51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/>
        </p:nvSpPr>
        <p:spPr>
          <a:xfrm>
            <a:off x="792751" y="226625"/>
            <a:ext cx="755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BORDES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619700" y="1306950"/>
            <a:ext cx="40161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s" sz="2200">
                <a:latin typeface="Lato"/>
                <a:ea typeface="Lato"/>
                <a:cs typeface="Lato"/>
                <a:sym typeface="Lato"/>
              </a:rPr>
              <a:t>Border</a:t>
            </a:r>
            <a:endParaRPr i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propiedades </a:t>
            </a:r>
            <a:r>
              <a:rPr i="1" lang="es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border-top, border-right, border-bottom, y border-left,</a:t>
            </a:r>
            <a:r>
              <a:rPr lang="es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utilizan para definir los bordes de cada lado del elemento por separado.</a:t>
            </a:r>
            <a:b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Puedes definir los 4 lados (forma abreviada “</a:t>
            </a:r>
            <a:r>
              <a:rPr i="1"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”) o sólo aquellos que necesites.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925" y="1935450"/>
            <a:ext cx="3829100" cy="22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/>
        </p:nvSpPr>
        <p:spPr>
          <a:xfrm>
            <a:off x="836626" y="514175"/>
            <a:ext cx="755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BORDES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619700" y="1306950"/>
            <a:ext cx="40161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s" sz="2300">
                <a:latin typeface="Anton"/>
                <a:ea typeface="Anton"/>
                <a:cs typeface="Anton"/>
                <a:sym typeface="Anton"/>
              </a:rPr>
              <a:t>Nota</a:t>
            </a:r>
            <a:endParaRPr i="1" sz="23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 los márgenes y padding, los bordes se forman con 3 valores: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Tipo de borde (</a:t>
            </a:r>
            <a:r>
              <a:rPr lang="es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border-style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Grosor (-width).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Color (-color).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500" y="514176"/>
            <a:ext cx="3851975" cy="414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/>
        </p:nvSpPr>
        <p:spPr>
          <a:xfrm>
            <a:off x="1092972" y="2505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BORDES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1092975" y="1892700"/>
            <a:ext cx="3791400" cy="24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border-top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r>
              <a:rPr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border-right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cyan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border-bottom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7px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border-left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1119125" y="14833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6212334" y="1393050"/>
            <a:ext cx="1356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Se ve así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1101907" y="4309500"/>
            <a:ext cx="7683600" cy="3306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comunes: estilo grosor color| </a:t>
            </a:r>
            <a:r>
              <a:rPr lang="es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Ejemplos y más información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025" y="2407325"/>
            <a:ext cx="3567850" cy="11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DISPLAY</a:t>
            </a:r>
            <a:endParaRPr i="1" sz="3600" u="none" cap="none" strike="noStrike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772801" y="3105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8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TIPOS DE ELEMENTOS</a:t>
            </a:r>
            <a:endParaRPr i="1" sz="38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39150" y="1527900"/>
            <a:ext cx="84657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Didact Gothic"/>
              <a:buChar char="●"/>
            </a:pP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El estándar HTML clasifica a todos sus elementos en dos grandes grupos: elementos </a:t>
            </a:r>
            <a:r>
              <a:rPr lang="es" sz="19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línea (</a:t>
            </a:r>
            <a:r>
              <a:rPr i="1" lang="es" sz="19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inline</a:t>
            </a:r>
            <a:r>
              <a:rPr lang="es" sz="19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" sz="19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bloque (</a:t>
            </a:r>
            <a:r>
              <a:rPr i="1" lang="es" sz="19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block</a:t>
            </a:r>
            <a:r>
              <a:rPr lang="es" sz="19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DFFBC"/>
              </a:buClr>
              <a:buSzPts val="1900"/>
              <a:buFont typeface="Didact Gothic"/>
              <a:buChar char="●"/>
            </a:pP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Los elementos de bloque siempre empiezan en una nueva línea, y ocupan todo el espacio disponible hasta el final de la misma (100%). 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3DFFBC"/>
              </a:buClr>
              <a:buSzPts val="1900"/>
              <a:buFont typeface="Didact Gothic"/>
              <a:buChar char="●"/>
            </a:pPr>
            <a:r>
              <a:rPr lang="e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Por otra parte, los elementos en línea no empiezan necesariamente en nueva línea y sólo ocupan el espacio necesario para mostrar sus contenidos.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/>
        </p:nvSpPr>
        <p:spPr>
          <a:xfrm>
            <a:off x="643801" y="2746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8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TIPOS DE ELEMENTOS</a:t>
            </a:r>
            <a:endParaRPr i="1" sz="38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125" y="1451325"/>
            <a:ext cx="5756500" cy="314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/>
        </p:nvSpPr>
        <p:spPr>
          <a:xfrm>
            <a:off x="726050" y="1319275"/>
            <a:ext cx="78564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Didact Gothic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elementos </a:t>
            </a:r>
            <a:r>
              <a:rPr lang="es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línea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definidos por HTML son aquellos que se usan para marcar texto, imágenes y formularios. 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16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Ver listado de etiquetas de “en línea”</a:t>
            </a:r>
            <a: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Didact Gothic"/>
              <a:buChar char="●"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elementos </a:t>
            </a:r>
            <a:r>
              <a:rPr lang="es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bloque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definidos por HTML se utilizan para marcar estructura (división de información/código) </a:t>
            </a:r>
            <a:b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16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Ver listado de etiquetas de en bloque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726051" y="27465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800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TIPOS DE ELEMENTOS</a:t>
            </a:r>
            <a:endParaRPr i="1" sz="3800">
              <a:solidFill>
                <a:srgbClr val="12121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/>
        </p:nvSpPr>
        <p:spPr>
          <a:xfrm>
            <a:off x="1217850" y="1246075"/>
            <a:ext cx="67083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encarga de definir </a:t>
            </a:r>
            <a:r>
              <a:rPr b="1" lang="es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se ve un elemento HTML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Los dos comportamientos más importantes son: 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Didact Gothic"/>
              <a:buChar char="●"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Pasar un elemento de bloque a uno de línea. 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Didact Gothic"/>
              <a:buChar char="●"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Pasar un elemento de línea a uno de bloque.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Eso se hace con los valores </a:t>
            </a:r>
            <a:r>
              <a:rPr i="1" lang="es" sz="1800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block 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</a:t>
            </a:r>
            <a:r>
              <a:rPr i="1" lang="es" sz="1800">
                <a:solidFill>
                  <a:srgbClr val="11111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inline 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respectivamente: 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Didact Gothic"/>
              <a:buChar char="●"/>
            </a:pPr>
            <a:r>
              <a:rPr b="1" i="1" lang="es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</a:t>
            </a:r>
            <a:r>
              <a:rPr b="1" lang="es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convierte el elemento en uno de bloque.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Didact Gothic"/>
              <a:buChar char="●"/>
            </a:pPr>
            <a:r>
              <a:rPr b="1" i="1" lang="es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Inline</a:t>
            </a:r>
            <a:r>
              <a:rPr b="1" lang="es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transforma el elemento en uno de línea.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1453047" y="1984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DISPLAY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887775" y="1134750"/>
            <a:ext cx="49545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las cajas y sus propiedades.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Modelar la página web.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las posiciones de un elemento.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458000" y="2571750"/>
            <a:ext cx="20187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OBJETIVOS</a:t>
            </a:r>
            <a:endParaRPr i="1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/>
        </p:nvSpPr>
        <p:spPr>
          <a:xfrm>
            <a:off x="1453047" y="2701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</a:t>
            </a:r>
            <a:endParaRPr i="1" sz="40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10" name="Google Shape;310;p45"/>
          <p:cNvGraphicFramePr/>
          <p:nvPr/>
        </p:nvGraphicFramePr>
        <p:xfrm>
          <a:off x="1342013" y="148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{143768D1-6661-4A93-9A47-B9DB61CCDAA9}</a:tableStyleId>
              </a:tblPr>
              <a:tblGrid>
                <a:gridCol w="2777600"/>
              </a:tblGrid>
              <a:tr h="2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&gt;Lorem ipsum dolor sit amet, consectetur adipisicing elit. 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span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&gt;Laudantium 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span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perspiciatis itaque veritatis ea fugit qui.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45"/>
          <p:cNvGraphicFramePr/>
          <p:nvPr/>
        </p:nvGraphicFramePr>
        <p:xfrm>
          <a:off x="4266750" y="148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{143768D1-6661-4A93-9A47-B9DB61CCDAA9}</a:tableStyleId>
              </a:tblPr>
              <a:tblGrid>
                <a:gridCol w="3535225"/>
              </a:tblGrid>
              <a:tr h="2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s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/*es un elemento en bloque que convierto  en línea*/</a:t>
                      </a:r>
                      <a:endParaRPr>
                        <a:solidFill>
                          <a:srgbClr val="99999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display: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inline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background-color: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span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r>
                        <a:rPr lang="es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/*es un elemento en línea que convierto en bloque*/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display: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block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background-color: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grey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45"/>
          <p:cNvSpPr txBox="1"/>
          <p:nvPr/>
        </p:nvSpPr>
        <p:spPr>
          <a:xfrm>
            <a:off x="684650" y="1483025"/>
            <a:ext cx="581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7884425" y="1483025"/>
            <a:ext cx="516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1342025" y="3835950"/>
            <a:ext cx="6360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este ejemplo podemos verificar cómo modifico el display </a:t>
            </a:r>
            <a:b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las etiquetas, puedes probar más </a:t>
            </a:r>
            <a:r>
              <a:rPr lang="es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acá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/>
        </p:nvSpPr>
        <p:spPr>
          <a:xfrm>
            <a:off x="1401150" y="1243275"/>
            <a:ext cx="63417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Inline-block</a:t>
            </a:r>
            <a:endParaRPr i="1" sz="22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una propiedad que permite tomar lo mejor de ambos grupos, llamada “</a:t>
            </a:r>
            <a:r>
              <a:rPr i="1"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inline-block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”. Brinda la posibilidad tener “</a:t>
            </a:r>
            <a:r>
              <a:rPr i="1"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padding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y “</a:t>
            </a:r>
            <a:r>
              <a:rPr i="1"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margin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hacia arriba y abajo.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1453047" y="2922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DISPLAY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648450" y="3432100"/>
            <a:ext cx="8106000" cy="937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364525" y="4376325"/>
            <a:ext cx="47658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Haz clic </a:t>
            </a:r>
            <a:r>
              <a:rPr lang="es" u="sng">
                <a:solidFill>
                  <a:schemeClr val="hlink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aquí </a:t>
            </a:r>
            <a:r>
              <a:rPr lang="es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ver más ejemplos. </a:t>
            </a:r>
            <a:endParaRPr u="sng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/>
        </p:nvSpPr>
        <p:spPr>
          <a:xfrm>
            <a:off x="1453047" y="2385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TABLA COMPARATIVA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551100" y="1561425"/>
            <a:ext cx="78168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Dependiendo de si la etiqueta de HTML es </a:t>
            </a:r>
            <a:r>
              <a:rPr b="1" lang="es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 de bloque”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lang="es" sz="1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“en línea”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algunas propiedades serán omitidas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s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más información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29" name="Google Shape;329;p47"/>
          <p:cNvGraphicFramePr/>
          <p:nvPr/>
        </p:nvGraphicFramePr>
        <p:xfrm>
          <a:off x="726050" y="24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{27A6AC2A-D488-4938-9C8E-A11167414473}</a:tableStyleId>
              </a:tblPr>
              <a:tblGrid>
                <a:gridCol w="1549000"/>
                <a:gridCol w="1549000"/>
                <a:gridCol w="1549000"/>
                <a:gridCol w="1549000"/>
                <a:gridCol w="154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Width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Height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Padding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Margin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Bloque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 línea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Solo costados</a:t>
                      </a:r>
                      <a:endParaRPr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Solo costados</a:t>
                      </a:r>
                      <a:endParaRPr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 línea y bloque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/>
        </p:nvSpPr>
        <p:spPr>
          <a:xfrm>
            <a:off x="954975" y="722025"/>
            <a:ext cx="76218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38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QUITAR UN ELEMENTO</a:t>
            </a:r>
            <a:endParaRPr i="1" sz="38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778513" y="1592025"/>
            <a:ext cx="77394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El display tiene también un valor para quitar un elemento del layout  </a:t>
            </a:r>
            <a:r>
              <a:rPr i="1" lang="es" sz="20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display: none</a:t>
            </a: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 Lo oculta, y además lo quita (no ocupa su lugar).  </a:t>
            </a:r>
            <a:b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896175" y="2712225"/>
            <a:ext cx="7739400" cy="937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POSICIONES</a:t>
            </a:r>
            <a:endParaRPr i="1" sz="36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/>
        </p:nvSpPr>
        <p:spPr>
          <a:xfrm>
            <a:off x="1453047" y="5351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POSITION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50"/>
          <p:cNvSpPr txBox="1"/>
          <p:nvPr/>
        </p:nvSpPr>
        <p:spPr>
          <a:xfrm>
            <a:off x="726050" y="1534450"/>
            <a:ext cx="80283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propiedad CSS pensada para ubicar un elemento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con una libertad muy flexible. Algunos ejemplos de uso</a:t>
            </a:r>
            <a:r>
              <a:rPr lang="e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Superponer elementos.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publicidades que te sigan con el scroll o un menú.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Hacer un menú con submenú adentro.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posibles: </a:t>
            </a:r>
            <a:r>
              <a:rPr lang="es" sz="1800">
                <a:solidFill>
                  <a:srgbClr val="333333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relative, absolute, fixed, o sticky (cualquiera excepto static).</a:t>
            </a:r>
            <a:endParaRPr sz="18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51"/>
          <p:cNvCxnSpPr>
            <a:stCxn id="353" idx="6"/>
            <a:endCxn id="354" idx="2"/>
          </p:cNvCxnSpPr>
          <p:nvPr/>
        </p:nvCxnSpPr>
        <p:spPr>
          <a:xfrm>
            <a:off x="2124450" y="2126340"/>
            <a:ext cx="5007300" cy="0"/>
          </a:xfrm>
          <a:prstGeom prst="straightConnector1">
            <a:avLst/>
          </a:prstGeom>
          <a:noFill/>
          <a:ln cap="flat" cmpd="sng" w="9525">
            <a:solidFill>
              <a:srgbClr val="3DFFB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51"/>
          <p:cNvSpPr/>
          <p:nvPr/>
        </p:nvSpPr>
        <p:spPr>
          <a:xfrm>
            <a:off x="1453050" y="1800540"/>
            <a:ext cx="671400" cy="6516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1"/>
          <p:cNvSpPr/>
          <p:nvPr/>
        </p:nvSpPr>
        <p:spPr>
          <a:xfrm>
            <a:off x="4329036" y="1800540"/>
            <a:ext cx="671400" cy="6516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7131800" y="1800540"/>
            <a:ext cx="671400" cy="6516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907200" y="2753775"/>
            <a:ext cx="1763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Define </a:t>
            </a:r>
            <a:r>
              <a:rPr lang="e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tipo de posición 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quieres usar.</a:t>
            </a:r>
            <a:endParaRPr sz="18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6390025" y="3033118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Determina un valor numérico para las propiedades </a:t>
            </a:r>
            <a:r>
              <a:rPr b="1" i="1" lang="es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top, bottom, left, right.</a:t>
            </a:r>
            <a:endParaRPr b="1" i="1"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3439225" y="2915438"/>
            <a:ext cx="23778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Indica desde dónde calcular la distancia (si será desde arriba, derecha, abajo o izquierda).</a:t>
            </a:r>
            <a:endParaRPr sz="18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1602326" y="1873273"/>
            <a:ext cx="29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4480533" y="1829337"/>
            <a:ext cx="29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7276980" y="1858577"/>
            <a:ext cx="295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1453047" y="3831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¿CÓMO UBICAR UN ELEMENTO?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907200" y="4617150"/>
            <a:ext cx="6660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¿Recuerdas cuando ubicábamos los fondos? Similar, tiene algunas particularidades.</a:t>
            </a:r>
            <a:endParaRPr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/>
        </p:nvSpPr>
        <p:spPr>
          <a:xfrm>
            <a:off x="1453047" y="5829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POSITION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52"/>
          <p:cNvSpPr txBox="1"/>
          <p:nvPr/>
        </p:nvSpPr>
        <p:spPr>
          <a:xfrm>
            <a:off x="844300" y="1688575"/>
            <a:ext cx="77985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Al aplicar esta propiedad, puedes usar 4 propiedades para posicionar los elementos, y debes darles un valor numérico. Ellas son: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b="1" i="1" lang="es" sz="1800">
                <a:latin typeface="Helvetica Neue"/>
                <a:ea typeface="Helvetica Neue"/>
                <a:cs typeface="Helvetica Neue"/>
                <a:sym typeface="Helvetica Neue"/>
              </a:rPr>
              <a:t>top: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calcula desde el borde superior (ej:  </a:t>
            </a:r>
            <a:r>
              <a:rPr lang="es">
                <a:highlight>
                  <a:srgbClr val="EFEFE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top: 100px 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b="1" i="1" lang="es" sz="1800">
                <a:latin typeface="Helvetica Neue"/>
                <a:ea typeface="Helvetica Neue"/>
                <a:cs typeface="Helvetica Neue"/>
                <a:sym typeface="Helvetica Neue"/>
              </a:rPr>
              <a:t>right: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calcula desde el borde derecho (ej:  </a:t>
            </a:r>
            <a:r>
              <a:rPr lang="es">
                <a:highlight>
                  <a:srgbClr val="EFEFE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right: 50px).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b="1" i="1" lang="es" sz="1800">
                <a:latin typeface="Helvetica Neue"/>
                <a:ea typeface="Helvetica Neue"/>
                <a:cs typeface="Helvetica Neue"/>
                <a:sym typeface="Helvetica Neue"/>
              </a:rPr>
              <a:t>bottom: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calcula desde el borde inferior (ej: </a:t>
            </a:r>
            <a:r>
              <a:rPr lang="es">
                <a:highlight>
                  <a:srgbClr val="EFEFE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bottom: 100px 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b="1" i="1" lang="es" sz="1800">
                <a:latin typeface="Helvetica Neue"/>
                <a:ea typeface="Helvetica Neue"/>
                <a:cs typeface="Helvetica Neue"/>
                <a:sym typeface="Helvetica Neue"/>
              </a:rPr>
              <a:t>left: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calcula desde el borde izquierdo (ej: </a:t>
            </a:r>
            <a:r>
              <a:rPr lang="es">
                <a:highlight>
                  <a:srgbClr val="EFEFE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left: 50%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Haz clic </a:t>
            </a:r>
            <a:r>
              <a:rPr lang="es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aquí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para acceder a más información.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/>
        </p:nvSpPr>
        <p:spPr>
          <a:xfrm>
            <a:off x="1453047" y="5829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POSITION: RELATIVE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53"/>
          <p:cNvSpPr txBox="1"/>
          <p:nvPr/>
        </p:nvSpPr>
        <p:spPr>
          <a:xfrm>
            <a:off x="844300" y="1688575"/>
            <a:ext cx="77985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elemento es posicionado de acuerdo al flujo normal del documento, y luego es </a:t>
            </a:r>
            <a:r>
              <a:rPr b="1" lang="es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desplazado </a:t>
            </a:r>
            <a:r>
              <a:rPr b="1" i="1" lang="es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relación a sí mismo</a:t>
            </a:r>
            <a:r>
              <a:rPr lang="es" sz="20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desplazamiento no afecta la posición de ningún otro elemento</a:t>
            </a:r>
            <a:r>
              <a:rPr lang="es" sz="200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provocando que se pueda superponer sobre otro.</a:t>
            </a:r>
            <a:endParaRPr sz="20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/>
        </p:nvSpPr>
        <p:spPr>
          <a:xfrm>
            <a:off x="1453047" y="60499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POSITION: RELATIVE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54"/>
          <p:cNvSpPr txBox="1"/>
          <p:nvPr/>
        </p:nvSpPr>
        <p:spPr>
          <a:xfrm>
            <a:off x="1092975" y="1892700"/>
            <a:ext cx="3791400" cy="24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width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54"/>
          <p:cNvSpPr txBox="1"/>
          <p:nvPr/>
        </p:nvSpPr>
        <p:spPr>
          <a:xfrm>
            <a:off x="1119125" y="14833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54"/>
          <p:cNvSpPr txBox="1"/>
          <p:nvPr/>
        </p:nvSpPr>
        <p:spPr>
          <a:xfrm>
            <a:off x="6212334" y="1393050"/>
            <a:ext cx="1356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Se ve así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300" y="1929100"/>
            <a:ext cx="3542457" cy="22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74025" y="2102900"/>
            <a:ext cx="39249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Joroba de camello: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que se puedan leer de forma más simple palabras compuestas.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Reset CSS: 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contienen en su código fuente definiciones para propiedades problemáticas, que los diseñadores necesitan unificar desde un principio.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25387" y="6223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3300">
                <a:latin typeface="Lato"/>
                <a:ea typeface="Lato"/>
                <a:cs typeface="Lato"/>
                <a:sym typeface="Lato"/>
              </a:rPr>
              <a:t>Recapitulando:</a:t>
            </a:r>
            <a:endParaRPr i="1" sz="3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572000" y="1184700"/>
            <a:ext cx="3924900" cy="2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Unidades de medidas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Absolutas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Px (pixels):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es la unidad que usan las pantallas.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Relativas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Rem: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relativa a la configuración de tamaño de la raíz (etiqueta html).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Porcentaje: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tomando en cuenta que 16px es 100%.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b="1" lang="es">
                <a:latin typeface="Helvetica Neue"/>
                <a:ea typeface="Helvetica Neue"/>
                <a:cs typeface="Helvetica Neue"/>
                <a:sym typeface="Helvetica Neue"/>
              </a:rPr>
              <a:t>Viewport: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utilizan para layouts responsivos (más adelante).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/>
        </p:nvSpPr>
        <p:spPr>
          <a:xfrm>
            <a:off x="1453047" y="5590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POSITION: ABSOLUTE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55"/>
          <p:cNvSpPr txBox="1"/>
          <p:nvPr/>
        </p:nvSpPr>
        <p:spPr>
          <a:xfrm>
            <a:off x="672750" y="1725650"/>
            <a:ext cx="77985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elemento es removido del flujo normal del documento, sin crearse espacio alguno para el mismo en el esquema de la página.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posicionado relativo a su padre, siempre y cuando su padre tenga “position:relative”. De lo contrario, se ubica relativo al body. Se recomienda establecer un ancho y alto (width, height)</a:t>
            </a:r>
            <a:r>
              <a:rPr lang="es" sz="1900">
                <a:solidFill>
                  <a:srgbClr val="333333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/>
        </p:nvSpPr>
        <p:spPr>
          <a:xfrm>
            <a:off x="1453047" y="57941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POSITION: ABSOLUTE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1092975" y="1892700"/>
            <a:ext cx="3791400" cy="24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56"/>
          <p:cNvSpPr txBox="1"/>
          <p:nvPr/>
        </p:nvSpPr>
        <p:spPr>
          <a:xfrm>
            <a:off x="1119125" y="14833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56"/>
          <p:cNvSpPr txBox="1"/>
          <p:nvPr/>
        </p:nvSpPr>
        <p:spPr>
          <a:xfrm>
            <a:off x="6212334" y="1393050"/>
            <a:ext cx="1356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Se ve así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75" y="1991250"/>
            <a:ext cx="3622287" cy="19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/>
        </p:nvSpPr>
        <p:spPr>
          <a:xfrm>
            <a:off x="1453047" y="53514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POSITION: FIXED Y STICKY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57"/>
          <p:cNvSpPr txBox="1"/>
          <p:nvPr/>
        </p:nvSpPr>
        <p:spPr>
          <a:xfrm>
            <a:off x="929100" y="1219350"/>
            <a:ext cx="7285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Ambos métodos permiten que el elemento se mantenga visible, aunque se haga scroll.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/>
        </p:nvSpPr>
        <p:spPr>
          <a:xfrm>
            <a:off x="1453050" y="290879"/>
            <a:ext cx="623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FIXED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58"/>
          <p:cNvSpPr txBox="1"/>
          <p:nvPr/>
        </p:nvSpPr>
        <p:spPr>
          <a:xfrm>
            <a:off x="411575" y="1724734"/>
            <a:ext cx="81747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s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 posición es similar a la absoluta, con la excepción de q</a:t>
            </a: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ue el elemento contenedor es el “viewport”, es decir, la ventana del navegador. </a:t>
            </a:r>
            <a:b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Puede ser usada para crear elementos que floten, y que queden en la misma posición aunque se haga scroll. </a:t>
            </a:r>
            <a:endParaRPr sz="2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/>
        </p:nvSpPr>
        <p:spPr>
          <a:xfrm>
            <a:off x="1092975" y="1892700"/>
            <a:ext cx="3791400" cy="24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59"/>
          <p:cNvSpPr txBox="1"/>
          <p:nvPr/>
        </p:nvSpPr>
        <p:spPr>
          <a:xfrm>
            <a:off x="1119125" y="14833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59"/>
          <p:cNvSpPr txBox="1"/>
          <p:nvPr/>
        </p:nvSpPr>
        <p:spPr>
          <a:xfrm>
            <a:off x="6212334" y="1393050"/>
            <a:ext cx="1356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Se ve así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59"/>
          <p:cNvSpPr txBox="1"/>
          <p:nvPr/>
        </p:nvSpPr>
        <p:spPr>
          <a:xfrm>
            <a:off x="1453050" y="338704"/>
            <a:ext cx="623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FIXED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0" name="Google Shape;4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450" y="1843113"/>
            <a:ext cx="3466454" cy="25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/>
          <p:nvPr/>
        </p:nvSpPr>
        <p:spPr>
          <a:xfrm>
            <a:off x="1453050" y="290879"/>
            <a:ext cx="623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STICKY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60"/>
          <p:cNvSpPr txBox="1"/>
          <p:nvPr/>
        </p:nvSpPr>
        <p:spPr>
          <a:xfrm>
            <a:off x="411575" y="1724734"/>
            <a:ext cx="81747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elemento es posicionado </a:t>
            </a: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en el “flow” natural del documento, podría decirse que es un valor que funciona de forma híbrida, es decir, como “relative” y también “fixed”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b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es, cuando llega el “viewport” (la ventana del navegador) hasta donde se encuentra, se “pegará” sobre el borde superior.</a:t>
            </a:r>
            <a:endParaRPr sz="2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/>
          <p:nvPr/>
        </p:nvSpPr>
        <p:spPr>
          <a:xfrm>
            <a:off x="1092975" y="1892700"/>
            <a:ext cx="3791400" cy="24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sticky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top: </a:t>
            </a:r>
            <a:r>
              <a:rPr lang="e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20px;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61"/>
          <p:cNvSpPr txBox="1"/>
          <p:nvPr/>
        </p:nvSpPr>
        <p:spPr>
          <a:xfrm>
            <a:off x="1119125" y="14833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Google Shape;433;p61"/>
          <p:cNvSpPr txBox="1"/>
          <p:nvPr/>
        </p:nvSpPr>
        <p:spPr>
          <a:xfrm>
            <a:off x="6212334" y="1393050"/>
            <a:ext cx="1356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Se ve así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" name="Google Shape;434;p61"/>
          <p:cNvSpPr txBox="1"/>
          <p:nvPr/>
        </p:nvSpPr>
        <p:spPr>
          <a:xfrm>
            <a:off x="1453050" y="326754"/>
            <a:ext cx="623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STICKY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5" name="Google Shape;4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00" y="1843113"/>
            <a:ext cx="3466454" cy="25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/>
          <p:nvPr/>
        </p:nvSpPr>
        <p:spPr>
          <a:xfrm>
            <a:off x="711576" y="6898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800">
                <a:latin typeface="Lato"/>
                <a:ea typeface="Lato"/>
                <a:cs typeface="Lato"/>
                <a:sym typeface="Lato"/>
              </a:rPr>
              <a:t>PROPIEDAD Z-INDEX </a:t>
            </a:r>
            <a:endParaRPr i="1" sz="3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24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(para el orden de superposición)</a:t>
            </a:r>
            <a:endParaRPr i="1" sz="24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62"/>
          <p:cNvSpPr txBox="1"/>
          <p:nvPr/>
        </p:nvSpPr>
        <p:spPr>
          <a:xfrm>
            <a:off x="463700" y="1888750"/>
            <a:ext cx="82107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z-index entra en juego cuando dos elementos que tienen </a:t>
            </a:r>
            <a:r>
              <a:rPr i="1"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position 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superponen. Esta propiedad acepta como valor un número (sin ninguna unidad, ni px, ni cm, ni nada); a valor más alto, se mostrará por encima de los demás elementos. 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defecto, todos los objetos tienen z-index:1. Si dos objetos tienen el mismo valor de z-index y se superponen, el que fue creado después en el HTML se verá encima del otro.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 txBox="1"/>
          <p:nvPr/>
        </p:nvSpPr>
        <p:spPr>
          <a:xfrm>
            <a:off x="1453047" y="1864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MENÚ CON DISPLAY</a:t>
            </a:r>
            <a:endParaRPr i="1"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7" name="Google Shape;447;p63"/>
          <p:cNvGraphicFramePr/>
          <p:nvPr/>
        </p:nvGraphicFramePr>
        <p:xfrm>
          <a:off x="1342013" y="148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{143768D1-6661-4A93-9A47-B9DB61CCDAA9}</a:tableStyleId>
              </a:tblPr>
              <a:tblGrid>
                <a:gridCol w="2777600"/>
              </a:tblGrid>
              <a:tr h="2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="#home"</a:t>
                      </a:r>
                      <a:b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"activo"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 </a:t>
                      </a:r>
                      <a:b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Home&lt;/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="#nosotros"&gt;  </a:t>
                      </a:r>
                      <a:b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Nosotros&lt;/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="#contacto"&gt; </a:t>
                      </a:r>
                      <a:b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Contacto&lt;/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Google Shape;448;p63"/>
          <p:cNvGraphicFramePr/>
          <p:nvPr/>
        </p:nvGraphicFramePr>
        <p:xfrm>
          <a:off x="4266750" y="148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{143768D1-6661-4A93-9A47-B9DB61CCDAA9}</a:tableStyleId>
              </a:tblPr>
              <a:tblGrid>
                <a:gridCol w="3535225"/>
              </a:tblGrid>
              <a:tr h="2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list-style-type: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overflow: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background-color: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333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float: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}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a 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display: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inline-block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.activo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background-color: </a:t>
                      </a:r>
                      <a:r>
                        <a:rPr lang="es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blue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endParaRPr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449" name="Google Shape;449;p63"/>
          <p:cNvSpPr txBox="1"/>
          <p:nvPr/>
        </p:nvSpPr>
        <p:spPr>
          <a:xfrm>
            <a:off x="552975" y="1483025"/>
            <a:ext cx="71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63"/>
          <p:cNvSpPr txBox="1"/>
          <p:nvPr/>
        </p:nvSpPr>
        <p:spPr>
          <a:xfrm>
            <a:off x="7884425" y="1483025"/>
            <a:ext cx="516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/>
          <p:nvPr/>
        </p:nvSpPr>
        <p:spPr>
          <a:xfrm>
            <a:off x="643801" y="2746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8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MENÚ CON SUBMENÚ</a:t>
            </a:r>
            <a:endParaRPr i="1" sz="38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64"/>
          <p:cNvSpPr txBox="1"/>
          <p:nvPr/>
        </p:nvSpPr>
        <p:spPr>
          <a:xfrm>
            <a:off x="726050" y="1927350"/>
            <a:ext cx="7856400" cy="26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Didact Gothic"/>
              <a:buChar char="●"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position (tanto </a:t>
            </a:r>
            <a:r>
              <a:rPr i="1"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relative 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</a:t>
            </a:r>
            <a:r>
              <a:rPr i="1"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absolute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se usa, entre otras, para hacer un menú que tenga un submenú emergente. Los ítems del primero son relativos, sirven como borde de cualquier hijo. </a:t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lista dentro de un list-item es absoluta. Por defecto, la sublista tiene </a:t>
            </a:r>
            <a:r>
              <a:rPr i="1"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display: none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Recién cuando un list-item detecte el</a:t>
            </a:r>
            <a:r>
              <a:rPr i="1"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:hover</a:t>
            </a:r>
            <a:r>
              <a:rPr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 adentro tiene una lista, dale </a:t>
            </a:r>
            <a:r>
              <a:rPr i="1" lang="es" sz="1800">
                <a:solidFill>
                  <a:srgbClr val="1111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display: block (no te preocupes, esto quedará quedará más claro con el ejemplo que veremos a continuación).</a:t>
            </a:r>
            <a:endParaRPr i="1" sz="1800">
              <a:solidFill>
                <a:srgbClr val="1111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2187450" y="158265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PROPIEDADES DE LA CAJA</a:t>
            </a:r>
            <a:endParaRPr i="1" sz="36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5"/>
          <p:cNvSpPr txBox="1"/>
          <p:nvPr/>
        </p:nvSpPr>
        <p:spPr>
          <a:xfrm>
            <a:off x="643801" y="2746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8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MENÚ CON SUBMENÚ</a:t>
            </a:r>
            <a:endParaRPr i="1" sz="38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2" name="Google Shape;4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25" y="1367125"/>
            <a:ext cx="6619550" cy="33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/>
        </p:nvSpPr>
        <p:spPr>
          <a:xfrm>
            <a:off x="4599150" y="479245"/>
            <a:ext cx="4545000" cy="464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truco por el uso de inline-block*/</a:t>
            </a:r>
            <a:endParaRPr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25%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14px</a:t>
            </a:r>
            <a:endParaRPr sz="10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li:hover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0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66"/>
          <p:cNvSpPr txBox="1"/>
          <p:nvPr/>
        </p:nvSpPr>
        <p:spPr>
          <a:xfrm>
            <a:off x="6072600" y="0"/>
            <a:ext cx="747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b="1" sz="2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9" name="Google Shape;469;p66"/>
          <p:cNvSpPr txBox="1"/>
          <p:nvPr/>
        </p:nvSpPr>
        <p:spPr>
          <a:xfrm>
            <a:off x="1637425" y="0"/>
            <a:ext cx="939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Didact Gothic"/>
                <a:ea typeface="Didact Gothic"/>
                <a:cs typeface="Didact Gothic"/>
                <a:sym typeface="Didact Gothic"/>
              </a:rPr>
              <a:t>HTML</a:t>
            </a:r>
            <a:endParaRPr b="1" sz="2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70" name="Google Shape;470;p66"/>
          <p:cNvSpPr txBox="1"/>
          <p:nvPr/>
        </p:nvSpPr>
        <p:spPr>
          <a:xfrm>
            <a:off x="0" y="476125"/>
            <a:ext cx="4545000" cy="464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Subitem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Subitem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" name="Google Shape;475;p67"/>
          <p:cNvGraphicFramePr/>
          <p:nvPr/>
        </p:nvGraphicFramePr>
        <p:xfrm>
          <a:off x="710538" y="8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{E7E40186-A57E-4947-8EBA-96A72D70CFE1}</a:tableStyleId>
              </a:tblPr>
              <a:tblGrid>
                <a:gridCol w="2599500"/>
                <a:gridCol w="3372900"/>
                <a:gridCol w="1707350"/>
              </a:tblGrid>
              <a:tr h="6152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" sz="3800">
                          <a:solidFill>
                            <a:srgbClr val="11111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BOX MODEL</a:t>
                      </a:r>
                      <a:endParaRPr i="1" sz="3800">
                        <a:solidFill>
                          <a:srgbClr val="11111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</a:tr>
              <a:tr h="20196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" sz="2800" u="none" cap="none" strike="noStrike"/>
                        <a:t>&gt;&gt;</a:t>
                      </a:r>
                      <a:r>
                        <a:rPr b="1" lang="es" sz="28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" sz="2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" sz="28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" sz="2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 al CSS a tu Proyecto. </a:t>
                      </a:r>
                      <a:endParaRPr sz="2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Helvetica Neue Light"/>
                        <a:buChar char="-"/>
                      </a:pPr>
                      <a:r>
                        <a:rPr lang="es" sz="2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Márgenes. </a:t>
                      </a:r>
                      <a:endParaRPr sz="2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Helvetica Neue Light"/>
                        <a:buChar char="-"/>
                      </a:pPr>
                      <a:r>
                        <a:rPr lang="es" sz="2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Rellenos.</a:t>
                      </a:r>
                      <a:endParaRPr sz="2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Helvetica Neue Light"/>
                        <a:buChar char="-"/>
                      </a:pPr>
                      <a:r>
                        <a:rPr lang="es" sz="2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Bordes.</a:t>
                      </a:r>
                      <a:endParaRPr sz="2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Helvetica Neue Light"/>
                        <a:buChar char="-"/>
                      </a:pPr>
                      <a:r>
                        <a:rPr lang="es" sz="2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Menú.</a:t>
                      </a:r>
                      <a:endParaRPr sz="30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453047" y="6489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PROPIEDADES DE LA CAJA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726050" y="1568975"/>
            <a:ext cx="8042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elementos del HTML son cajas.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i="1"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&lt;strong&gt;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un </a:t>
            </a:r>
            <a:r>
              <a:rPr i="1"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&lt;h2&gt;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y demás, son rectangulares: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523175" y="2412575"/>
            <a:ext cx="30000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los elementos de </a:t>
            </a:r>
            <a:r>
              <a:rPr lang="es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línea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 verá uno al lado del otro.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cambio en los de </a:t>
            </a:r>
            <a:r>
              <a:rPr lang="es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bloque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uno debajo del otro.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25" y="2412575"/>
            <a:ext cx="4519412" cy="21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453047" y="6489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DIV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 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741300" y="1899450"/>
            <a:ext cx="76614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etiqueta </a:t>
            </a:r>
            <a:r>
              <a:rPr lang="es" sz="1800">
                <a:solidFill>
                  <a:srgbClr val="A52A2A"/>
                </a:solidFill>
                <a:highlight>
                  <a:srgbClr val="E8E8E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&lt;div&gt;</a:t>
            </a:r>
            <a:r>
              <a:rPr lang="es" sz="180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funciona y sirve de contenedor de bloque</a:t>
            </a:r>
            <a:r>
              <a:rPr lang="es" sz="180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es decir puede contener uno o varios elementos HTML dentro de ella, es bastante utilizada para agrupar varios elementos que luego serán apuntados con CSS con la finalidad de dar un estilo adecuado a dicho grupo, o también puede servir para organizar mejor nuestra página web.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1453047" y="6489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Lato"/>
                <a:ea typeface="Lato"/>
                <a:cs typeface="Lato"/>
                <a:sym typeface="Lato"/>
              </a:rPr>
              <a:t>SPAN</a:t>
            </a:r>
            <a:endParaRPr i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90475" y="1907925"/>
            <a:ext cx="80427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etiqueta </a:t>
            </a:r>
            <a:r>
              <a:rPr lang="es" sz="1800">
                <a:solidFill>
                  <a:srgbClr val="A52A2A"/>
                </a:solidFill>
                <a:highlight>
                  <a:srgbClr val="E8E8E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&lt;span&gt;</a:t>
            </a:r>
            <a:r>
              <a:rPr lang="es" sz="180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también funciona como un contenedor pero </a:t>
            </a:r>
            <a:r>
              <a:rPr b="1" lang="es" sz="180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este caso será un contenedor en línea</a:t>
            </a:r>
            <a:r>
              <a:rPr lang="es" sz="180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Por ejemplo para destacar una palabra o expresión dentro de un párrafo utilizaremos la etiqueta </a:t>
            </a:r>
            <a:r>
              <a:rPr lang="es" sz="1800">
                <a:solidFill>
                  <a:srgbClr val="A52A2A"/>
                </a:solidFill>
                <a:highlight>
                  <a:srgbClr val="E8E8E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&lt;span&gt;</a:t>
            </a:r>
            <a:r>
              <a:rPr lang="es" sz="180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para encerrar esa palabra o expresión y luego ponerle un estilo mediante un atributo. O también podemos ponerle un identificador, ya sea id o class para luego apuntarlo y maquetarlo con CSS.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1193397" y="482865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i="1" lang="es" sz="40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rPr>
              <a:t>BOX MODEL</a:t>
            </a:r>
            <a:endParaRPr sz="4000">
              <a:solidFill>
                <a:srgbClr val="11111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916350" y="1680775"/>
            <a:ext cx="7311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Ese concepto de que “todo es una caja”, da lugar a algo llamado en web como </a:t>
            </a:r>
            <a:r>
              <a:rPr b="1" lang="es" sz="2200">
                <a:latin typeface="Helvetica Neue"/>
                <a:ea typeface="Helvetica Neue"/>
                <a:cs typeface="Helvetica Neue"/>
                <a:sym typeface="Helvetica Neue"/>
              </a:rPr>
              <a:t>box model</a:t>
            </a:r>
            <a:r>
              <a:rPr lang="e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. Sin importar si son de línea o de bloque </a:t>
            </a:r>
            <a:r>
              <a:rPr lang="e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(pero tienen su incidencia en lo que sean)</a:t>
            </a:r>
            <a:r>
              <a:rPr lang="e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, todas las etiquetas tienen propiedades en común.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B958C2"/>
      </a:accent3>
      <a:accent4>
        <a:srgbClr val="5B8FDD"/>
      </a:accent4>
      <a:accent5>
        <a:srgbClr val="7CB652"/>
      </a:accent5>
      <a:accent6>
        <a:srgbClr val="FFB200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