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Anton"/>
      <p:regular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Titillium Web"/>
      <p:regular r:id="rId42"/>
      <p:bold r:id="rId43"/>
      <p:italic r:id="rId44"/>
      <p:boldItalic r:id="rId45"/>
    </p:embeddedFont>
    <p:embeddedFont>
      <p:font typeface="Didact Gothic"/>
      <p:regular r:id="rId46"/>
    </p:embeddedFont>
    <p:embeddedFont>
      <p:font typeface="Helvetica Neue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5211C8-9C54-4C83-8CFE-69A12D493E53}">
  <a:tblStyle styleId="{195211C8-9C54-4C83-8CFE-69A12D493E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FF46D0A-DF91-48EA-B3B0-2780E231E66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TitilliumWeb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TitilliumWeb-italic.fntdata"/><Relationship Id="rId43" Type="http://schemas.openxmlformats.org/officeDocument/2006/relationships/font" Target="fonts/TitilliumWeb-bold.fntdata"/><Relationship Id="rId46" Type="http://schemas.openxmlformats.org/officeDocument/2006/relationships/font" Target="fonts/DidactGothic-regular.fntdata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regular.fntdata"/><Relationship Id="rId32" Type="http://schemas.openxmlformats.org/officeDocument/2006/relationships/slide" Target="slides/slide26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Anton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¡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1ea7745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241ea7745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None/>
              <a:defRPr b="1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▪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▫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▸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Raleway"/>
              <a:buChar char="▹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4.1/layout/overview/#responsive-breakpoint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/tryit.asp?filename=trycss_mediaqueries_flex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Clase 7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Responsive Design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BREAK POINTS - </a:t>
            </a:r>
            <a:r>
              <a:rPr b="1" i="1" lang="es-419" sz="3000">
                <a:latin typeface="Raleway"/>
                <a:ea typeface="Raleway"/>
                <a:cs typeface="Raleway"/>
                <a:sym typeface="Raleway"/>
              </a:rPr>
              <a:t>Categorías</a:t>
            </a:r>
            <a:endParaRPr b="1" i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1215475" y="15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{195211C8-9C54-4C83-8CFE-69A12D493E53}</a:tableStyleId>
              </a:tblPr>
              <a:tblGrid>
                <a:gridCol w="1543050"/>
                <a:gridCol w="56210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Tamaño</a:t>
                      </a:r>
                      <a:endParaRPr b="1"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Dispositivo</a:t>
                      </a:r>
                      <a:endParaRPr b="1"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320px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 dispositivos con pantallas pequeñas, como los teléfonos en modo vertical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480px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 dispositivos con pantallas pequeñas, como los teléfonos, en modo horizontal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600px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Tabletas pequeñas, como el Amazon Kindle (600×800) y Barnes &amp; Noble Nook (600×1024), en modo vertical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768px y 1023px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Tabletas de diez pulgadas como el iPad (768×1024), en modo vertical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1024px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Tabletas como el iPad (1024×768), en modo horizontal, así como algunas pantallas de ordenador portátil, netbook, y de escritorio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1200px</a:t>
                      </a:r>
                      <a:endParaRPr b="1" sz="12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 pantallas panorámicas, principalmente portátiles y de escritorio</a:t>
                      </a:r>
                      <a:endParaRPr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Meta viewport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65950" y="1707425"/>
            <a:ext cx="74055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 páginas optimizadas para diferentes dispositivos deben incluir la etiqueta </a:t>
            </a:r>
            <a:r>
              <a:rPr b="1"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&lt;meta&gt; </a:t>
            </a:r>
            <a:r>
              <a:rPr i="1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viewport 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encabezado del documento HTML. Una etiqueta </a:t>
            </a:r>
            <a:r>
              <a:rPr b="1"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&lt;meta&gt;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viewport 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 al navegador las instrucciones sobre cómo controlar las dimensiones y el ajuste a escala de la página.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Usa la etiqueta </a:t>
            </a:r>
            <a:r>
              <a:rPr b="1"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&lt;meta&gt;</a:t>
            </a: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viewport </a:t>
            </a: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para controlar el ancho y el ajuste de la ventana de visualización del navegador.</a:t>
            </a:r>
            <a:endParaRPr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Incluye </a:t>
            </a:r>
            <a:r>
              <a:rPr i="1" lang="es-419" sz="12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Raleway"/>
                <a:ea typeface="Raleway"/>
                <a:cs typeface="Raleway"/>
                <a:sym typeface="Raleway"/>
              </a:rPr>
              <a:t>width=device-width</a:t>
            </a: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para hacer coincidir el ancho de la pantalla en píxeles independientes del dispositivo.</a:t>
            </a:r>
            <a:endParaRPr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Incluye</a:t>
            </a:r>
            <a:r>
              <a:rPr i="1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s-419" sz="12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Raleway"/>
                <a:ea typeface="Raleway"/>
                <a:cs typeface="Raleway"/>
                <a:sym typeface="Raleway"/>
              </a:rPr>
              <a:t>initial-scale=1</a:t>
            </a:r>
            <a:r>
              <a:rPr i="0" lang="es-419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para establecer una relación de 1:1 entre los píxeles CSS y los píxeles independientes del dispositivo.</a:t>
            </a:r>
            <a:endParaRPr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Meta viewport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100590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{DFF46D0A-DF91-48EA-B3B0-2780E231E661}</a:tableStyleId>
              </a:tblPr>
              <a:tblGrid>
                <a:gridCol w="7554525"/>
              </a:tblGrid>
              <a:tr h="127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solidFill>
                            <a:srgbClr val="80808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-419" sz="1800" u="none" cap="none" strike="noStrike">
                          <a:solidFill>
                            <a:srgbClr val="569CD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meta</a:t>
                      </a:r>
                      <a:r>
                        <a:rPr lang="es-419" sz="1800" u="none" cap="none" strike="noStrike">
                          <a:solidFill>
                            <a:srgbClr val="D4D4D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-419" sz="1800" u="none" cap="none" strike="noStrike">
                          <a:solidFill>
                            <a:srgbClr val="9CDCF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name</a:t>
                      </a:r>
                      <a:r>
                        <a:rPr lang="es-419" sz="1800" u="none" cap="none" strike="noStrike">
                          <a:solidFill>
                            <a:srgbClr val="D4D4D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-419" sz="1800" u="none" cap="none" strike="noStrike">
                          <a:solidFill>
                            <a:srgbClr val="CE9178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"viewport"</a:t>
                      </a:r>
                      <a:r>
                        <a:rPr lang="es-419" sz="1800" u="none" cap="none" strike="noStrike">
                          <a:solidFill>
                            <a:srgbClr val="D4D4D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-419" sz="1800" u="none" cap="none" strike="noStrike">
                          <a:solidFill>
                            <a:srgbClr val="9CDCF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content</a:t>
                      </a:r>
                      <a:r>
                        <a:rPr lang="es-419" sz="1800" u="none" cap="none" strike="noStrike">
                          <a:solidFill>
                            <a:srgbClr val="D4D4D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-419" sz="1800" u="none" cap="none" strike="noStrike">
                          <a:solidFill>
                            <a:srgbClr val="CE9178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"width=device-width, initial-scale=1.0"</a:t>
                      </a:r>
                      <a:r>
                        <a:rPr lang="es-419" sz="1800" u="none" cap="none" strike="noStrike">
                          <a:solidFill>
                            <a:srgbClr val="80808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165" name="Google Shape;165;p27"/>
          <p:cNvSpPr txBox="1"/>
          <p:nvPr/>
        </p:nvSpPr>
        <p:spPr>
          <a:xfrm>
            <a:off x="1464450" y="2889350"/>
            <a:ext cx="6208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 uso del valor de </a:t>
            </a:r>
            <a:r>
              <a:rPr i="1" lang="es-419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Raleway"/>
                <a:ea typeface="Raleway"/>
                <a:cs typeface="Raleway"/>
                <a:sym typeface="Raleway"/>
              </a:rPr>
              <a:t>width=device-width</a:t>
            </a:r>
            <a:r>
              <a:rPr i="1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indica a la página que debe hacer coincidir el ancho de la pantalla en píxeles independientes del dispositivo. Esto permite que la página realice el reprocesamiento del contenido para adaptarlo a diferentes tamaños de pantalla.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Meta viewport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575" y="1549375"/>
            <a:ext cx="2211335" cy="3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940" y="1549375"/>
            <a:ext cx="2211335" cy="32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419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RESPONSIVE</a:t>
            </a:r>
            <a:endParaRPr b="1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Página Responsive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5401700" y="1321450"/>
            <a:ext cx="3163800" cy="28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sistema </a:t>
            </a:r>
            <a:r>
              <a:rPr b="1"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detecta automáticamente </a:t>
            </a: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ancho de la pantalla y a partir del mismo </a:t>
            </a:r>
            <a:r>
              <a:rPr b="1"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adapta todos los elementos de la página, </a:t>
            </a: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desde el tamaño de letra hasta las imágenes y los menús, para ofrecer al usuario la mejor experiencia posible. 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75" y="1550050"/>
            <a:ext cx="5086599" cy="25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75" y="867650"/>
            <a:ext cx="6560076" cy="41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131900" y="1737900"/>
            <a:ext cx="6880200" cy="2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Pantallas extra pequeñas (móviles) &lt; 576px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Pantallas pequeñas (_sm, tablets _en vertical) ≥ 576px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Pantallas medianas (md, para tablets en horizontal) ≥ 768px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Pantallas grandes (lg, tamaño escritorio) ≥ 992px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Pantallas extra grandes (xl, escritorio grande) ≥ 1200px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143900" y="1104475"/>
            <a:ext cx="5784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Didact Gothic"/>
                <a:ea typeface="Didact Gothic"/>
                <a:cs typeface="Didact Gothic"/>
                <a:sym typeface="Didact Gothic"/>
              </a:rPr>
              <a:t>Recordemos los rangos que define Bootstrap:</a:t>
            </a:r>
            <a:endParaRPr b="0" i="0" sz="2000" u="none" cap="none" strike="noStrik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89200" y="4182025"/>
            <a:ext cx="2906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Breakpoints en Bootstrap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 de 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712400" y="2263850"/>
            <a:ext cx="3369900" cy="25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miestilo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background-color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green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@media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(min-width: 768px)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miestilo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background-color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1077400" y="1367125"/>
            <a:ext cx="6639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Si por ejemplo queremos que en las pantallas extra pequeñas (xs) el color de fondo que aplica la clase .</a:t>
            </a:r>
            <a:r>
              <a:rPr b="0" i="1" lang="es-419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miestilo</a:t>
            </a:r>
            <a:r>
              <a:rPr b="0" i="0" lang="es-419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sea rojo y para el resto de tamaños sea verde, podríamos hacer:</a:t>
            </a:r>
            <a:endParaRPr b="0" i="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 de 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302275" y="1980325"/>
            <a:ext cx="3369900" cy="308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miestilo</a:t>
            </a: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0" lang="es-419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font-size: 40px;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(min-width: 992px) {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miestilo</a:t>
            </a: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text-align: </a:t>
            </a:r>
            <a:r>
              <a:rPr i="0" lang="es-419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i="0" lang="es-419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sz="11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font-size: 10px;</a:t>
            </a:r>
            <a:endParaRPr i="0" sz="11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1149750" y="1273475"/>
            <a:ext cx="68445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si por ejemplo queremos variar la alineación del texto que se aplica en una clase a partir de las pantallas tipo escritorio: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108175" y="1692150"/>
            <a:ext cx="5841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Incorporar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Responsive + Mobile First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39300" y="954650"/>
            <a:ext cx="33279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419" sz="21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OBJETIVO DE LA CLASE</a:t>
            </a:r>
            <a:endParaRPr b="1" sz="2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 de 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587775" y="2249725"/>
            <a:ext cx="3369900" cy="25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@media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(min-width: 600px)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div.example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font-size: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80px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@media </a:t>
            </a:r>
            <a:r>
              <a:rPr b="0" i="0" lang="es-419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(max-width: 600px) {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div.example</a:t>
            </a:r>
            <a:r>
              <a:rPr b="0" i="0" lang="es-419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font-size: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30px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726000" y="1259350"/>
            <a:ext cx="62091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Podemos también modificar el cuerpo de texto si lo utilizamos en px para diferentes pantallas: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5762125" y="2615800"/>
            <a:ext cx="20844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Raleway"/>
                <a:ea typeface="Raleway"/>
                <a:cs typeface="Raleway"/>
                <a:sym typeface="Raleway"/>
              </a:rPr>
              <a:t>Recordemos que esto no es necesario si utilizamos el font-size en “em”</a:t>
            </a:r>
            <a:endParaRPr b="1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Operador “and” “Y”</a:t>
            </a:r>
            <a:endParaRPr b="1" i="0" sz="31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726050" y="1259350"/>
            <a:ext cx="8028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Podemos sumar diferentes indicaciones con las Media Queries, se utilizan con el operador “and”. En este caso el estilo que definimos se reproducirá en pantallas que van de 400px a 700px: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2814875" y="2615800"/>
            <a:ext cx="3369900" cy="18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@media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(min-width: 768px) and </a:t>
            </a:r>
            <a:r>
              <a:rPr b="0" i="0" lang="es-419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(max-width: 1024px)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miestilo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text-align: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Orientación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814875" y="2615800"/>
            <a:ext cx="3369900" cy="18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@media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(min-width: 700px) and (orientation: landscape)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miestilo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text-align: </a:t>
            </a:r>
            <a:r>
              <a:rPr b="0" i="0" lang="es-419" sz="1400" u="none" cap="none" strike="noStrike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b="0" i="0" lang="es-419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726000" y="1259350"/>
            <a:ext cx="8028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En este caso solo se reproducirá el estilo si la ventana tiene un ancho de de 700px o más y la pantalla esta en formato horizontal. 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910926" y="45335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 de 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1151025" y="1259350"/>
            <a:ext cx="29685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s-4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Modificación de menú de posición horizontal en pantallas grandes a vertical en pantallas chicas</a:t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1342013" y="33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{DFF46D0A-DF91-48EA-B3B0-2780E231E661}</a:tableStyleId>
              </a:tblPr>
              <a:tblGrid>
                <a:gridCol w="2777600"/>
              </a:tblGrid>
              <a:tr h="134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 </a:t>
                      </a:r>
                      <a:r>
                        <a:rPr lang="es-419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=“topnav”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="#"&gt;Home&lt;/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="#"&gt;Nosotros&lt;/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="#"&gt;Contacto&lt;/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8"/>
          <p:cNvGraphicFramePr/>
          <p:nvPr/>
        </p:nvGraphicFramePr>
        <p:xfrm>
          <a:off x="4266750" y="11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{DFF46D0A-DF91-48EA-B3B0-2780E231E661}</a:tableStyleId>
              </a:tblPr>
              <a:tblGrid>
                <a:gridCol w="3535225"/>
              </a:tblGrid>
              <a:tr h="37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Top navigation bar */</a:t>
                      </a:r>
                      <a:endParaRPr sz="1200" u="none" cap="none" strike="noStrike">
                        <a:solidFill>
                          <a:srgbClr val="9999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.topnav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overflow: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#333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E0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Topnav links */</a:t>
                      </a:r>
                      <a:endParaRPr sz="1200" u="none" cap="none" strike="noStrike">
                        <a:solidFill>
                          <a:srgbClr val="B7B7B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.topnav</a:t>
                      </a:r>
                      <a:r>
                        <a:rPr lang="es-419" sz="12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background-image: url(‘imagen1’)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display: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#f2f2f2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text-align: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padding: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14px 16px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text-decoration: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@media screen and (min-width: 600px) {</a:t>
                      </a:r>
                      <a:b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2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.topnav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2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display: block;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width: </a:t>
                      </a:r>
                      <a:r>
                        <a:rPr lang="es-419" sz="12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100%</a:t>
                      </a: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background-image: url(‘imagen2’)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38"/>
          <p:cNvSpPr txBox="1"/>
          <p:nvPr/>
        </p:nvSpPr>
        <p:spPr>
          <a:xfrm>
            <a:off x="684650" y="3372625"/>
            <a:ext cx="581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7884425" y="1151150"/>
            <a:ext cx="51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747600" y="1459950"/>
            <a:ext cx="78012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llegar a hacer cosas muy avanzadas y personalizar completamente el aspecto de una web según el tamaño del dispositivo.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Cambiar el tamaño y la posición de una imagen. 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Cambiar la posición de cualquier elemento. 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Cambiar el tamaño de letra, la fuente o su color. 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Aplicar combinaciones de estilos avanzados. 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¡Cualquier cosa que se les ocurra!</a:t>
            </a:r>
            <a:endParaRPr b="1"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1036875" y="369450"/>
            <a:ext cx="67125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MEDIA QUERIES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1077400" y="399100"/>
            <a:ext cx="5122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 de Media Queries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6227050" y="632925"/>
            <a:ext cx="2365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modificar la distribución de las columnas para que en pantallas pequeñas se vean una abajo de la otra: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477025" y="1367113"/>
            <a:ext cx="747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7972750" y="2234650"/>
            <a:ext cx="747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118950" y="4659625"/>
            <a:ext cx="2906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Ver el código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25" y="3178949"/>
            <a:ext cx="3626700" cy="1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800" y="2684200"/>
            <a:ext cx="1907190" cy="2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25" y="1680700"/>
            <a:ext cx="5052876" cy="1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477025" y="2848338"/>
            <a:ext cx="747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latin typeface="Didact Gothic"/>
                <a:ea typeface="Didact Gothic"/>
                <a:cs typeface="Didact Gothic"/>
                <a:sym typeface="Didact Gothic"/>
              </a:rPr>
              <a:t>Tablet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1077401" y="399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¡A </a:t>
            </a:r>
            <a:r>
              <a:rPr b="1" lang="es-419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practicar</a:t>
            </a:r>
            <a:r>
              <a:rPr b="1" lang="es-419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1073850" y="1959750"/>
            <a:ext cx="6996300" cy="2709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Tomando como base el proyecto que viene </a:t>
            </a:r>
            <a:r>
              <a:rPr b="1"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desarrollando</a:t>
            </a:r>
            <a:r>
              <a:rPr b="1"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1600200" rtl="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494D55"/>
              </a:buClr>
              <a:buSzPts val="1400"/>
              <a:buFont typeface="Raleway"/>
              <a:buChar char="○"/>
            </a:pPr>
            <a:r>
              <a:rPr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Adaptar el contenido, utilizando @media el sitio a 3 rangos de ancho de pantalla:</a:t>
            </a:r>
            <a:endParaRPr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2209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400"/>
              <a:buFont typeface="Raleway"/>
              <a:buChar char="■"/>
            </a:pPr>
            <a:r>
              <a:rPr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sitios con ancho mínimo de 576px.</a:t>
            </a:r>
            <a:endParaRPr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2209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400"/>
              <a:buFont typeface="Raleway"/>
              <a:buChar char="■"/>
            </a:pPr>
            <a:r>
              <a:rPr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sitios con ancho mínimo de 768px.</a:t>
            </a:r>
            <a:endParaRPr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2209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400"/>
              <a:buFont typeface="Raleway"/>
              <a:buChar char="■"/>
            </a:pPr>
            <a:r>
              <a:rPr lang="es-419">
                <a:solidFill>
                  <a:srgbClr val="494D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sitios con ancho mínimo de 992px.</a:t>
            </a:r>
            <a:endParaRPr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494D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760150" y="1404275"/>
            <a:ext cx="34395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Diseño responsive: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 refiere a la idea de que un sitio web debería mostrarse igual de bien en todo tipo de dispositivo, desde monitores de pantalla panorámica hasta teléfonos móviles. 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diseño responsive se logra a través de "Media Queries" de CSS. Pensemos en las Media Queries como una forma de aplicar condicionales a las reglas de CSS.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60151" y="570700"/>
            <a:ext cx="3786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s-419" sz="1900">
                <a:latin typeface="Raleway"/>
                <a:ea typeface="Raleway"/>
                <a:cs typeface="Raleway"/>
                <a:sym typeface="Raleway"/>
              </a:rPr>
              <a:t>Términos a tener en cuenta</a:t>
            </a:r>
            <a:r>
              <a:rPr b="1" lang="es-419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1" sz="1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277525" y="853700"/>
            <a:ext cx="32808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 First: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significa crear el código primero para los dispositivos más pequeños que los usuarios probablemente tengan, como teléfonos o tabletas. Implica trabajar en el dispositivo más pequeño, y luego acumular desde allí todo en el mismo código y el mismo proyecto, en lugar de hacer uno nuevo para cada tamaño de pantalla. 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Meta viewport:</a:t>
            </a:r>
            <a:r>
              <a:rPr i="0" lang="es-419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una etiqueta &lt;meta&gt; viewport da al navegador las instrucciones sobre cómo controlar las dimensiones, y el ajuste a escala de la página.</a:t>
            </a:r>
            <a:endParaRPr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 FIRST</a:t>
            </a:r>
            <a:endParaRPr b="1" i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9630" y="1687650"/>
            <a:ext cx="3114295" cy="27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775" y="2055075"/>
            <a:ext cx="2549300" cy="18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350" y="2368198"/>
            <a:ext cx="1388100" cy="12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419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 FIRST</a:t>
            </a:r>
            <a:endParaRPr b="1" i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48750" y="1942225"/>
            <a:ext cx="84465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Antes de hablar de “Mobile-First” debemos hacer una referencia al llamado Diseño Responsive.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s-419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Raleway"/>
                <a:ea typeface="Raleway"/>
                <a:cs typeface="Raleway"/>
                <a:sym typeface="Raleway"/>
              </a:rPr>
              <a:t>Se refiere a la idea de que un sitio web debería mostrarse igual de bien en todo tipo de dispositivo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 monitores de pantalla panorámica hasta teléfonos móviles. </a:t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 un enfoque para el diseño y desarrollo web que elimina la distinción entre la versión amigable para dispositivos móviles de un sitio web y su contraparte de escritorio. Con un diseño responsive </a:t>
            </a:r>
            <a:r>
              <a:rPr b="1"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ambos son lo mismo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Mobile First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157100" y="1694825"/>
            <a:ext cx="62301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"Mobile First" significa </a:t>
            </a:r>
            <a:r>
              <a:rPr b="1"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crear el código primero para los dispositivos más pequeños</a:t>
            </a:r>
            <a:r>
              <a:rPr i="0" lang="es-419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que los usuarios probablemente tengan, como teléfonos o tabletas. Trabajar en el dispositivo más pequeño y luego acumular desde allí todo en el mismo código y el mismo proyecto, en lugar de uno nuevo para cada tamaño de pantalla. </a:t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977675" y="5590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Mobile First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941375" y="1659625"/>
            <a:ext cx="747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 recomienda:</a:t>
            </a:r>
            <a:endParaRPr b="1" i="0" u="none" cap="none" strike="noStrike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3DFFBC"/>
              </a:buClr>
              <a:buSzPts val="1400"/>
              <a:buFont typeface="Raleway"/>
              <a:buAutoNum type="arabicPeriod"/>
            </a:pPr>
            <a:r>
              <a:rPr i="0" lang="es-419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Primero trabajar el código para que se reproduzca perfectamente en un teléfono.</a:t>
            </a:r>
            <a:endParaRPr i="0" u="none" cap="none" strike="noStrike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400"/>
              <a:buFont typeface="Raleway"/>
              <a:buAutoNum type="arabicPeriod"/>
            </a:pPr>
            <a:r>
              <a:rPr i="0" lang="es-419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Luego ajustar para que se ejecute en una tableta.</a:t>
            </a:r>
            <a:endParaRPr i="0" u="none" cap="none" strike="noStrike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400"/>
              <a:buFont typeface="Raleway"/>
              <a:buAutoNum type="arabicPeriod"/>
            </a:pPr>
            <a:r>
              <a:rPr i="0" lang="es-419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Luego en un dispositivo de escritorio.</a:t>
            </a:r>
            <a:endParaRPr i="0" u="none" cap="none" strike="noStrike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083500" y="485700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Mobile First</a:t>
            </a:r>
            <a:endParaRPr b="1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005900" y="1548500"/>
            <a:ext cx="35373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-419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Cualquier estilo dentro del siguiente Media Querie se ejecutará cuando el tamaño de la pantalla sea de al menos 768px de ancho -tablet portrait iPad Mini- pero no cuando el tamaño de la pantalla sea menor:</a:t>
            </a:r>
            <a:endParaRPr i="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748200" y="2012050"/>
            <a:ext cx="3899100" cy="200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Estilos Mobile</a:t>
            </a:r>
            <a:endParaRPr i="0" sz="1300" u="none" cap="none" strike="noStrike">
              <a:solidFill>
                <a:srgbClr val="F9267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i="0" lang="es-419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screen </a:t>
            </a:r>
            <a:r>
              <a:rPr i="0" lang="es-419" sz="13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0" lang="es-419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768px) {</a:t>
            </a:r>
            <a:endParaRPr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i="0" lang="es-419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0" lang="es-419" sz="1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i="0" lang="es-419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0" lang="es-419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#000000</a:t>
            </a:r>
            <a:r>
              <a:rPr i="0" lang="es-419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b="0" i="0" lang="es-419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i="0" lang="es-419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516950" y="1891125"/>
            <a:ext cx="65601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diseño responsive se logra a través de "Media Queries" de CSS. Pensemos en las Media Queries como una forma de aplicar condicionales a las reglas de CSS. Estas últimas </a:t>
            </a:r>
            <a:r>
              <a:rPr b="1" i="0" lang="es-419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 dicen al navegador qué reglas debe ignorar o aplicar dependiendo del dispositivo del usuario.</a:t>
            </a:r>
            <a:endParaRPr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578350" y="497975"/>
            <a:ext cx="44373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419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Media Queries</a:t>
            </a:r>
            <a:endParaRPr b="1" i="0" sz="4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