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Montserrat SemiBold"/>
      <p:regular r:id="rId42"/>
      <p:bold r:id="rId43"/>
      <p:italic r:id="rId44"/>
      <p:boldItalic r:id="rId45"/>
    </p:embeddedFont>
    <p:embeddedFont>
      <p:font typeface="Raleway"/>
      <p:regular r:id="rId46"/>
      <p:bold r:id="rId47"/>
      <p:italic r:id="rId48"/>
      <p:boldItalic r:id="rId49"/>
    </p:embeddedFont>
    <p:embeddedFont>
      <p:font typeface="Raleway ExtraBold"/>
      <p:bold r:id="rId50"/>
      <p:boldItalic r:id="rId51"/>
    </p:embeddedFont>
    <p:embeddedFont>
      <p:font typeface="Nunito"/>
      <p:regular r:id="rId52"/>
      <p:bold r:id="rId53"/>
      <p:italic r:id="rId54"/>
      <p:boldItalic r:id="rId55"/>
    </p:embeddedFont>
    <p:embeddedFont>
      <p:font typeface="Montserrat"/>
      <p:regular r:id="rId56"/>
      <p:bold r:id="rId57"/>
      <p:italic r:id="rId58"/>
      <p:boldItalic r:id="rId59"/>
    </p:embeddedFont>
    <p:embeddedFont>
      <p:font typeface="Titillium Web"/>
      <p:regular r:id="rId60"/>
      <p:bold r:id="rId61"/>
      <p:italic r:id="rId62"/>
      <p:boldItalic r:id="rId63"/>
    </p:embeddedFont>
    <p:embeddedFont>
      <p:font typeface="Raleway Light"/>
      <p:regular r:id="rId64"/>
      <p:bold r:id="rId65"/>
      <p:italic r:id="rId66"/>
      <p:boldItalic r:id="rId67"/>
    </p:embeddedFont>
    <p:embeddedFont>
      <p:font typeface="Nunito ExtraBold"/>
      <p:bold r:id="rId68"/>
      <p:boldItalic r:id="rId69"/>
    </p:embeddedFont>
    <p:embeddedFont>
      <p:font typeface="Nunito Light"/>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ontserratSemiBold-regular.fntdata"/><Relationship Id="rId41" Type="http://schemas.openxmlformats.org/officeDocument/2006/relationships/slide" Target="slides/slide36.xml"/><Relationship Id="rId44" Type="http://schemas.openxmlformats.org/officeDocument/2006/relationships/font" Target="fonts/MontserratSemiBold-italic.fntdata"/><Relationship Id="rId43" Type="http://schemas.openxmlformats.org/officeDocument/2006/relationships/font" Target="fonts/MontserratSemiBold-bold.fntdata"/><Relationship Id="rId46" Type="http://schemas.openxmlformats.org/officeDocument/2006/relationships/font" Target="fonts/Raleway-regular.fntdata"/><Relationship Id="rId45" Type="http://schemas.openxmlformats.org/officeDocument/2006/relationships/font" Target="fonts/Montserrat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NunitoLight-boldItalic.fntdata"/><Relationship Id="rId72" Type="http://schemas.openxmlformats.org/officeDocument/2006/relationships/font" Target="fonts/NunitoLight-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NunitoLight-bold.fntdata"/><Relationship Id="rId70" Type="http://schemas.openxmlformats.org/officeDocument/2006/relationships/font" Target="fonts/NunitoLight-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TitilliumWeb-italic.fntdata"/><Relationship Id="rId61" Type="http://schemas.openxmlformats.org/officeDocument/2006/relationships/font" Target="fonts/TitilliumWeb-bold.fntdata"/><Relationship Id="rId20" Type="http://schemas.openxmlformats.org/officeDocument/2006/relationships/slide" Target="slides/slide15.xml"/><Relationship Id="rId64" Type="http://schemas.openxmlformats.org/officeDocument/2006/relationships/font" Target="fonts/RalewayLight-regular.fntdata"/><Relationship Id="rId63" Type="http://schemas.openxmlformats.org/officeDocument/2006/relationships/font" Target="fonts/TitilliumWeb-boldItalic.fntdata"/><Relationship Id="rId22" Type="http://schemas.openxmlformats.org/officeDocument/2006/relationships/slide" Target="slides/slide17.xml"/><Relationship Id="rId66" Type="http://schemas.openxmlformats.org/officeDocument/2006/relationships/font" Target="fonts/RalewayLight-italic.fntdata"/><Relationship Id="rId21" Type="http://schemas.openxmlformats.org/officeDocument/2006/relationships/slide" Target="slides/slide16.xml"/><Relationship Id="rId65" Type="http://schemas.openxmlformats.org/officeDocument/2006/relationships/font" Target="fonts/RalewayLight-bold.fntdata"/><Relationship Id="rId24" Type="http://schemas.openxmlformats.org/officeDocument/2006/relationships/slide" Target="slides/slide19.xml"/><Relationship Id="rId68" Type="http://schemas.openxmlformats.org/officeDocument/2006/relationships/font" Target="fonts/NunitoExtraBold-bold.fntdata"/><Relationship Id="rId23" Type="http://schemas.openxmlformats.org/officeDocument/2006/relationships/slide" Target="slides/slide18.xml"/><Relationship Id="rId67" Type="http://schemas.openxmlformats.org/officeDocument/2006/relationships/font" Target="fonts/RalewayLight-boldItalic.fntdata"/><Relationship Id="rId60" Type="http://schemas.openxmlformats.org/officeDocument/2006/relationships/font" Target="fonts/TitilliumWeb-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NunitoExtraBold-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ExtraBold-boldItalic.fntdata"/><Relationship Id="rId50" Type="http://schemas.openxmlformats.org/officeDocument/2006/relationships/font" Target="fonts/RalewayExtraBold-bold.fntdata"/><Relationship Id="rId53" Type="http://schemas.openxmlformats.org/officeDocument/2006/relationships/font" Target="fonts/Nunito-bold.fntdata"/><Relationship Id="rId52" Type="http://schemas.openxmlformats.org/officeDocument/2006/relationships/font" Target="fonts/Nunito-regular.fntdata"/><Relationship Id="rId11" Type="http://schemas.openxmlformats.org/officeDocument/2006/relationships/slide" Target="slides/slide6.xml"/><Relationship Id="rId55" Type="http://schemas.openxmlformats.org/officeDocument/2006/relationships/font" Target="fonts/Nunito-boldItalic.fntdata"/><Relationship Id="rId10" Type="http://schemas.openxmlformats.org/officeDocument/2006/relationships/slide" Target="slides/slide5.xml"/><Relationship Id="rId54" Type="http://schemas.openxmlformats.org/officeDocument/2006/relationships/font" Target="fonts/Nunito-italic.fntdata"/><Relationship Id="rId13" Type="http://schemas.openxmlformats.org/officeDocument/2006/relationships/slide" Target="slides/slide8.xml"/><Relationship Id="rId57" Type="http://schemas.openxmlformats.org/officeDocument/2006/relationships/font" Target="fonts/Montserrat-bold.fntdata"/><Relationship Id="rId12" Type="http://schemas.openxmlformats.org/officeDocument/2006/relationships/slide" Target="slides/slide7.xml"/><Relationship Id="rId56" Type="http://schemas.openxmlformats.org/officeDocument/2006/relationships/font" Target="fonts/Montserrat-regular.fntdata"/><Relationship Id="rId15" Type="http://schemas.openxmlformats.org/officeDocument/2006/relationships/slide" Target="slides/slide10.xml"/><Relationship Id="rId59" Type="http://schemas.openxmlformats.org/officeDocument/2006/relationships/font" Target="fonts/Montserrat-boldItalic.fntdata"/><Relationship Id="rId14" Type="http://schemas.openxmlformats.org/officeDocument/2006/relationships/slide" Target="slides/slide9.xml"/><Relationship Id="rId58"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73144c7c0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73144c7c0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abef3d4e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abef3d4e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abef3d4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abef3d4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abef3d4e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abef3d4e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abef3d4e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abef3d4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362c3e5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362c3e5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362c3e58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362c3e58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62c3e5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362c3e5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b377c17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b377c17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abeeef564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4abeeef564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362c3e5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362c3e5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397a8633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397a8633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362c3e58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362c3e58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362c3e58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362c3e58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abeeef56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abeeef56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4abeeef564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4abeeef564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4abeeef564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4abeeef564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4abeeef564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14abeeef564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362c3e58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362c3e5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4abeeef564_0_306:notes"/>
          <p:cNvSpPr txBox="1"/>
          <p:nvPr>
            <p:ph idx="1" type="body"/>
          </p:nvPr>
        </p:nvSpPr>
        <p:spPr>
          <a:xfrm>
            <a:off x="685800" y="4400551"/>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14abeeef564_0_306: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4abeeef564_0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14abeeef564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abeeef564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4abeeef564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b377c171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b377c171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abeeef564_0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14abeeef564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4abeeef564_0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14abeeef564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4abeeef564_0_383:notes"/>
          <p:cNvSpPr txBox="1"/>
          <p:nvPr>
            <p:ph idx="1" type="body"/>
          </p:nvPr>
        </p:nvSpPr>
        <p:spPr>
          <a:xfrm>
            <a:off x="685800" y="4400551"/>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14abeeef564_0_383: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397a8633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397a8633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397a8633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397a8633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397a8633d_3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397a8633d_3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397a8633d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397a8633d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362c3e5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362c3e5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abef3d4e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abef3d4e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abef3d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4abef3d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abef3d4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abef3d4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abef3d4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abef3d4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abef3d4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abef3d4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745800"/>
          </a:xfrm>
          <a:prstGeom prst="rect">
            <a:avLst/>
          </a:prstGeom>
          <a:solidFill>
            <a:srgbClr val="FF0040">
              <a:alpha val="8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79000" y="1920450"/>
            <a:ext cx="54300" cy="119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 name="Google Shape;12;p2"/>
          <p:cNvSpPr txBox="1"/>
          <p:nvPr>
            <p:ph type="ctrTitle"/>
          </p:nvPr>
        </p:nvSpPr>
        <p:spPr>
          <a:xfrm>
            <a:off x="685800" y="1915625"/>
            <a:ext cx="5412300" cy="1159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4800"/>
              <a:buNone/>
              <a:defRPr sz="4800">
                <a:solidFill>
                  <a:srgbClr val="FFFFFF"/>
                </a:solidFill>
              </a:defRPr>
            </a:lvl2pPr>
            <a:lvl3pPr lvl="2">
              <a:spcBef>
                <a:spcPts val="0"/>
              </a:spcBef>
              <a:spcAft>
                <a:spcPts val="0"/>
              </a:spcAft>
              <a:buClr>
                <a:srgbClr val="FFFFFF"/>
              </a:buClr>
              <a:buSzPts val="4800"/>
              <a:buNone/>
              <a:defRPr sz="4800">
                <a:solidFill>
                  <a:srgbClr val="FFFFFF"/>
                </a:solidFill>
              </a:defRPr>
            </a:lvl3pPr>
            <a:lvl4pPr lvl="3">
              <a:spcBef>
                <a:spcPts val="0"/>
              </a:spcBef>
              <a:spcAft>
                <a:spcPts val="0"/>
              </a:spcAft>
              <a:buClr>
                <a:srgbClr val="FFFFFF"/>
              </a:buClr>
              <a:buSzPts val="4800"/>
              <a:buNone/>
              <a:defRPr sz="4800">
                <a:solidFill>
                  <a:srgbClr val="FFFFFF"/>
                </a:solidFill>
              </a:defRPr>
            </a:lvl4pPr>
            <a:lvl5pPr lvl="4">
              <a:spcBef>
                <a:spcPts val="0"/>
              </a:spcBef>
              <a:spcAft>
                <a:spcPts val="0"/>
              </a:spcAft>
              <a:buClr>
                <a:srgbClr val="FFFFFF"/>
              </a:buClr>
              <a:buSzPts val="4800"/>
              <a:buNone/>
              <a:defRPr sz="4800">
                <a:solidFill>
                  <a:srgbClr val="FFFFFF"/>
                </a:solidFill>
              </a:defRPr>
            </a:lvl5pPr>
            <a:lvl6pPr lvl="5">
              <a:spcBef>
                <a:spcPts val="0"/>
              </a:spcBef>
              <a:spcAft>
                <a:spcPts val="0"/>
              </a:spcAft>
              <a:buClr>
                <a:srgbClr val="FFFFFF"/>
              </a:buClr>
              <a:buSzPts val="4800"/>
              <a:buNone/>
              <a:defRPr sz="4800">
                <a:solidFill>
                  <a:srgbClr val="FFFFFF"/>
                </a:solidFill>
              </a:defRPr>
            </a:lvl6pPr>
            <a:lvl7pPr lvl="6">
              <a:spcBef>
                <a:spcPts val="0"/>
              </a:spcBef>
              <a:spcAft>
                <a:spcPts val="0"/>
              </a:spcAft>
              <a:buClr>
                <a:srgbClr val="FFFFFF"/>
              </a:buClr>
              <a:buSzPts val="4800"/>
              <a:buNone/>
              <a:defRPr sz="4800">
                <a:solidFill>
                  <a:srgbClr val="FFFFFF"/>
                </a:solidFill>
              </a:defRPr>
            </a:lvl7pPr>
            <a:lvl8pPr lvl="7">
              <a:spcBef>
                <a:spcPts val="0"/>
              </a:spcBef>
              <a:spcAft>
                <a:spcPts val="0"/>
              </a:spcAft>
              <a:buClr>
                <a:srgbClr val="FFFFFF"/>
              </a:buClr>
              <a:buSzPts val="4800"/>
              <a:buNone/>
              <a:defRPr sz="4800">
                <a:solidFill>
                  <a:srgbClr val="FFFFFF"/>
                </a:solidFill>
              </a:defRPr>
            </a:lvl8pPr>
            <a:lvl9pPr lvl="8">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TITLE_ONLY_1_1_1">
    <p:spTree>
      <p:nvGrpSpPr>
        <p:cNvPr id="61" name="Shape 61"/>
        <p:cNvGrpSpPr/>
        <p:nvPr/>
      </p:nvGrpSpPr>
      <p:grpSpPr>
        <a:xfrm>
          <a:off x="0" y="0"/>
          <a:ext cx="0" cy="0"/>
          <a:chOff x="0" y="0"/>
          <a:chExt cx="0" cy="0"/>
        </a:xfrm>
      </p:grpSpPr>
      <p:sp>
        <p:nvSpPr>
          <p:cNvPr id="62" name="Google Shape;62;p11"/>
          <p:cNvSpPr/>
          <p:nvPr/>
        </p:nvSpPr>
        <p:spPr>
          <a:xfrm>
            <a:off x="0" y="0"/>
            <a:ext cx="2292000" cy="5143500"/>
          </a:xfrm>
          <a:prstGeom prst="rect">
            <a:avLst/>
          </a:prstGeom>
          <a:solidFill>
            <a:srgbClr val="FF0040">
              <a:alpha val="8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2"/>
          <p:cNvSpPr txBox="1"/>
          <p:nvPr>
            <p:ph idx="1" type="body"/>
          </p:nvPr>
        </p:nvSpPr>
        <p:spPr>
          <a:xfrm>
            <a:off x="633300" y="4285675"/>
            <a:ext cx="80535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400"/>
              <a:buNone/>
              <a:defRPr sz="1400"/>
            </a:lvl1pPr>
          </a:lstStyle>
          <a:p/>
        </p:txBody>
      </p:sp>
      <p:sp>
        <p:nvSpPr>
          <p:cNvPr id="66" name="Google Shape;66;p12"/>
          <p:cNvSpPr/>
          <p:nvPr/>
        </p:nvSpPr>
        <p:spPr>
          <a:xfrm>
            <a:off x="579000" y="44679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3"/>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spTree>
      <p:nvGrpSpPr>
        <p:cNvPr id="72" name="Shape 72"/>
        <p:cNvGrpSpPr/>
        <p:nvPr/>
      </p:nvGrpSpPr>
      <p:grpSpPr>
        <a:xfrm>
          <a:off x="0" y="0"/>
          <a:ext cx="0" cy="0"/>
          <a:chOff x="0" y="0"/>
          <a:chExt cx="0" cy="0"/>
        </a:xfrm>
      </p:grpSpPr>
      <p:sp>
        <p:nvSpPr>
          <p:cNvPr id="73" name="Google Shape;73;p14"/>
          <p:cNvSpPr/>
          <p:nvPr/>
        </p:nvSpPr>
        <p:spPr>
          <a:xfrm>
            <a:off x="0" y="0"/>
            <a:ext cx="9144000" cy="259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75" name="Shape 75"/>
        <p:cNvGrpSpPr/>
        <p:nvPr/>
      </p:nvGrpSpPr>
      <p:grpSpPr>
        <a:xfrm>
          <a:off x="0" y="0"/>
          <a:ext cx="0" cy="0"/>
          <a:chOff x="0" y="0"/>
          <a:chExt cx="0" cy="0"/>
        </a:xfrm>
      </p:grpSpPr>
      <p:sp>
        <p:nvSpPr>
          <p:cNvPr id="76" name="Google Shape;7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7" name="Google Shape;77;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8" name="Google Shape;78;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1" name="Google Shape;81;p1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600"/>
              </a:spcBef>
              <a:spcAft>
                <a:spcPts val="0"/>
              </a:spcAft>
              <a:buSzPts val="1800"/>
              <a:buChar char="▪"/>
              <a:defRPr/>
            </a:lvl1pPr>
            <a:lvl2pPr indent="-342900" lvl="1" marL="914400" rtl="0" algn="ctr">
              <a:spcBef>
                <a:spcPts val="0"/>
              </a:spcBef>
              <a:spcAft>
                <a:spcPts val="0"/>
              </a:spcAft>
              <a:buSzPts val="1800"/>
              <a:buChar char="▫"/>
              <a:defRPr/>
            </a:lvl2pPr>
            <a:lvl3pPr indent="-342900" lvl="2" marL="1371600" rtl="0" algn="ctr">
              <a:spcBef>
                <a:spcPts val="0"/>
              </a:spcBef>
              <a:spcAft>
                <a:spcPts val="0"/>
              </a:spcAft>
              <a:buSzPts val="18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
        <p:nvSpPr>
          <p:cNvPr id="82" name="Google Shape;8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3" name="Shape 83"/>
        <p:cNvGrpSpPr/>
        <p:nvPr/>
      </p:nvGrpSpPr>
      <p:grpSpPr>
        <a:xfrm>
          <a:off x="0" y="0"/>
          <a:ext cx="0" cy="0"/>
          <a:chOff x="0" y="0"/>
          <a:chExt cx="0" cy="0"/>
        </a:xfrm>
      </p:grpSpPr>
      <p:sp>
        <p:nvSpPr>
          <p:cNvPr id="84" name="Google Shape;84;p17"/>
          <p:cNvSpPr txBox="1"/>
          <p:nvPr>
            <p:ph type="title"/>
          </p:nvPr>
        </p:nvSpPr>
        <p:spPr>
          <a:xfrm>
            <a:off x="3944987" y="318104"/>
            <a:ext cx="1258800" cy="2796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b="0" i="0" sz="1700">
                <a:solidFill>
                  <a:srgbClr val="9A29CA"/>
                </a:solidFill>
                <a:latin typeface="Verdana"/>
                <a:ea typeface="Verdana"/>
                <a:cs typeface="Verdana"/>
                <a:sym typeface="Verdan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7"/>
          <p:cNvSpPr txBox="1"/>
          <p:nvPr>
            <p:ph idx="1" type="body"/>
          </p:nvPr>
        </p:nvSpPr>
        <p:spPr>
          <a:xfrm>
            <a:off x="457438" y="1183005"/>
            <a:ext cx="8233800" cy="33948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86" name="Google Shape;86;p17"/>
          <p:cNvSpPr txBox="1"/>
          <p:nvPr>
            <p:ph idx="11" type="ftr"/>
          </p:nvPr>
        </p:nvSpPr>
        <p:spPr>
          <a:xfrm>
            <a:off x="3110579" y="4783455"/>
            <a:ext cx="29277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100"/>
              <a:buNone/>
              <a:defRPr sz="1100">
                <a:solidFill>
                  <a:srgbClr val="888888"/>
                </a:solidFill>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87" name="Google Shape;87;p17"/>
          <p:cNvSpPr txBox="1"/>
          <p:nvPr>
            <p:ph idx="10" type="dt"/>
          </p:nvPr>
        </p:nvSpPr>
        <p:spPr>
          <a:xfrm>
            <a:off x="457438" y="4783455"/>
            <a:ext cx="21042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sz="1100">
                <a:solidFill>
                  <a:srgbClr val="888888"/>
                </a:solidFill>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88" name="Google Shape;88;p17"/>
          <p:cNvSpPr txBox="1"/>
          <p:nvPr>
            <p:ph idx="12" type="sldNum"/>
          </p:nvPr>
        </p:nvSpPr>
        <p:spPr>
          <a:xfrm>
            <a:off x="6587109" y="4783455"/>
            <a:ext cx="2104200" cy="2154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0" y="0"/>
            <a:ext cx="9144000" cy="374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579000" y="1722000"/>
            <a:ext cx="54300" cy="136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 name="Google Shape;16;p3"/>
          <p:cNvSpPr txBox="1"/>
          <p:nvPr>
            <p:ph type="ctrTitle"/>
          </p:nvPr>
        </p:nvSpPr>
        <p:spPr>
          <a:xfrm>
            <a:off x="826350" y="1519225"/>
            <a:ext cx="46383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17" name="Google Shape;17;p3"/>
          <p:cNvSpPr txBox="1"/>
          <p:nvPr>
            <p:ph idx="1" type="subTitle"/>
          </p:nvPr>
        </p:nvSpPr>
        <p:spPr>
          <a:xfrm>
            <a:off x="826350" y="2763850"/>
            <a:ext cx="76320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a:solidFill>
                  <a:srgbClr val="000000"/>
                </a:solidFill>
              </a:defRPr>
            </a:lvl1pPr>
            <a:lvl2pPr lvl="1" rtl="0">
              <a:spcBef>
                <a:spcPts val="0"/>
              </a:spcBef>
              <a:spcAft>
                <a:spcPts val="0"/>
              </a:spcAft>
              <a:buClr>
                <a:srgbClr val="000000"/>
              </a:buClr>
              <a:buSzPts val="3000"/>
              <a:buNone/>
              <a:defRPr sz="3000">
                <a:solidFill>
                  <a:srgbClr val="000000"/>
                </a:solidFill>
              </a:defRPr>
            </a:lvl2pPr>
            <a:lvl3pPr lvl="2" rtl="0">
              <a:spcBef>
                <a:spcPts val="0"/>
              </a:spcBef>
              <a:spcAft>
                <a:spcPts val="0"/>
              </a:spcAft>
              <a:buClr>
                <a:srgbClr val="000000"/>
              </a:buClr>
              <a:buSzPts val="3000"/>
              <a:buNone/>
              <a:defRPr sz="3000">
                <a:solidFill>
                  <a:srgbClr val="000000"/>
                </a:solidFill>
              </a:defRPr>
            </a:lvl3pPr>
            <a:lvl4pPr lvl="3" rtl="0">
              <a:spcBef>
                <a:spcPts val="0"/>
              </a:spcBef>
              <a:spcAft>
                <a:spcPts val="0"/>
              </a:spcAft>
              <a:buClr>
                <a:srgbClr val="000000"/>
              </a:buClr>
              <a:buSzPts val="3000"/>
              <a:buNone/>
              <a:defRPr sz="3000">
                <a:solidFill>
                  <a:srgbClr val="000000"/>
                </a:solidFill>
              </a:defRPr>
            </a:lvl4pPr>
            <a:lvl5pPr lvl="4" rtl="0">
              <a:spcBef>
                <a:spcPts val="0"/>
              </a:spcBef>
              <a:spcAft>
                <a:spcPts val="0"/>
              </a:spcAft>
              <a:buClr>
                <a:srgbClr val="000000"/>
              </a:buClr>
              <a:buSzPts val="3000"/>
              <a:buNone/>
              <a:defRPr sz="3000">
                <a:solidFill>
                  <a:srgbClr val="000000"/>
                </a:solidFill>
              </a:defRPr>
            </a:lvl5pPr>
            <a:lvl6pPr lvl="5" rtl="0">
              <a:spcBef>
                <a:spcPts val="0"/>
              </a:spcBef>
              <a:spcAft>
                <a:spcPts val="0"/>
              </a:spcAft>
              <a:buClr>
                <a:srgbClr val="000000"/>
              </a:buClr>
              <a:buSzPts val="3000"/>
              <a:buNone/>
              <a:defRPr sz="3000">
                <a:solidFill>
                  <a:srgbClr val="000000"/>
                </a:solidFill>
              </a:defRPr>
            </a:lvl6pPr>
            <a:lvl7pPr lvl="6" rtl="0">
              <a:spcBef>
                <a:spcPts val="0"/>
              </a:spcBef>
              <a:spcAft>
                <a:spcPts val="0"/>
              </a:spcAft>
              <a:buClr>
                <a:srgbClr val="000000"/>
              </a:buClr>
              <a:buSzPts val="3000"/>
              <a:buNone/>
              <a:defRPr sz="3000">
                <a:solidFill>
                  <a:srgbClr val="000000"/>
                </a:solidFill>
              </a:defRPr>
            </a:lvl7pPr>
            <a:lvl8pPr lvl="7" rtl="0">
              <a:spcBef>
                <a:spcPts val="0"/>
              </a:spcBef>
              <a:spcAft>
                <a:spcPts val="0"/>
              </a:spcAft>
              <a:buClr>
                <a:srgbClr val="000000"/>
              </a:buClr>
              <a:buSzPts val="3000"/>
              <a:buNone/>
              <a:defRPr sz="3000">
                <a:solidFill>
                  <a:srgbClr val="000000"/>
                </a:solidFill>
              </a:defRPr>
            </a:lvl8pPr>
            <a:lvl9pPr lvl="8" rtl="0">
              <a:spcBef>
                <a:spcPts val="0"/>
              </a:spcBef>
              <a:spcAft>
                <a:spcPts val="0"/>
              </a:spcAft>
              <a:buClr>
                <a:srgbClr val="000000"/>
              </a:buClr>
              <a:buSzPts val="3000"/>
              <a:buNone/>
              <a:defRPr sz="3000">
                <a:solidFill>
                  <a:srgbClr val="000000"/>
                </a:solidFill>
              </a:defRPr>
            </a:lvl9pPr>
          </a:lstStyle>
          <a:p/>
        </p:txBody>
      </p:sp>
      <p:sp>
        <p:nvSpPr>
          <p:cNvPr id="18" name="Google Shape;18;p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sp>
        <p:nvSpPr>
          <p:cNvPr id="20" name="Google Shape;20;p4"/>
          <p:cNvSpPr/>
          <p:nvPr/>
        </p:nvSpPr>
        <p:spPr>
          <a:xfrm>
            <a:off x="0" y="-9750"/>
            <a:ext cx="7726800" cy="516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1261050" y="1058150"/>
            <a:ext cx="5404500" cy="2744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a:spcBef>
                <a:spcPts val="0"/>
              </a:spcBef>
              <a:spcAft>
                <a:spcPts val="0"/>
              </a:spcAft>
              <a:buClr>
                <a:srgbClr val="FFFFFF"/>
              </a:buClr>
              <a:buSzPts val="3000"/>
              <a:buChar char="▹"/>
              <a:defRPr i="1" sz="3000">
                <a:solidFill>
                  <a:srgbClr val="FFFFFF"/>
                </a:solidFill>
              </a:defRPr>
            </a:lvl9pPr>
          </a:lstStyle>
          <a:p/>
        </p:txBody>
      </p:sp>
      <p:sp>
        <p:nvSpPr>
          <p:cNvPr id="22" name="Google Shape;22;p4"/>
          <p:cNvSpPr txBox="1"/>
          <p:nvPr/>
        </p:nvSpPr>
        <p:spPr>
          <a:xfrm>
            <a:off x="439873" y="742344"/>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600">
                <a:solidFill>
                  <a:srgbClr val="FFFFFF"/>
                </a:solidFill>
              </a:rPr>
              <a:t>“</a:t>
            </a:r>
            <a:endParaRPr b="1" sz="9600">
              <a:solidFill>
                <a:srgbClr val="FFFFFF"/>
              </a:solidFill>
            </a:endParaRPr>
          </a:p>
        </p:txBody>
      </p:sp>
      <p:sp>
        <p:nvSpPr>
          <p:cNvPr id="23" name="Google Shape;23;p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sp>
        <p:nvSpPr>
          <p:cNvPr id="25" name="Google Shape;25;p5"/>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6" name="Google Shape;26;p5"/>
          <p:cNvSpPr txBox="1"/>
          <p:nvPr>
            <p:ph idx="1" type="body"/>
          </p:nvPr>
        </p:nvSpPr>
        <p:spPr>
          <a:xfrm>
            <a:off x="844425" y="1586325"/>
            <a:ext cx="5971500" cy="31485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5"/>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2" name="Google Shape;32;p6"/>
          <p:cNvSpPr txBox="1"/>
          <p:nvPr>
            <p:ph idx="1" type="body"/>
          </p:nvPr>
        </p:nvSpPr>
        <p:spPr>
          <a:xfrm>
            <a:off x="844425" y="1584700"/>
            <a:ext cx="3267300" cy="3219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3" name="Google Shape;33;p6"/>
          <p:cNvSpPr txBox="1"/>
          <p:nvPr>
            <p:ph idx="2" type="body"/>
          </p:nvPr>
        </p:nvSpPr>
        <p:spPr>
          <a:xfrm>
            <a:off x="4308498" y="1584700"/>
            <a:ext cx="3267300" cy="3219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4" name="Google Shape;34;p6"/>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7" name="Shape 37"/>
        <p:cNvGrpSpPr/>
        <p:nvPr/>
      </p:nvGrpSpPr>
      <p:grpSpPr>
        <a:xfrm>
          <a:off x="0" y="0"/>
          <a:ext cx="0" cy="0"/>
          <a:chOff x="0" y="0"/>
          <a:chExt cx="0" cy="0"/>
        </a:xfrm>
      </p:grpSpPr>
      <p:sp>
        <p:nvSpPr>
          <p:cNvPr id="38" name="Google Shape;38;p7"/>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9" name="Google Shape;39;p7"/>
          <p:cNvSpPr txBox="1"/>
          <p:nvPr>
            <p:ph idx="1" type="body"/>
          </p:nvPr>
        </p:nvSpPr>
        <p:spPr>
          <a:xfrm>
            <a:off x="844425"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0" name="Google Shape;40;p7"/>
          <p:cNvSpPr txBox="1"/>
          <p:nvPr>
            <p:ph idx="2" type="body"/>
          </p:nvPr>
        </p:nvSpPr>
        <p:spPr>
          <a:xfrm>
            <a:off x="3217286"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1" name="Google Shape;41;p7"/>
          <p:cNvSpPr txBox="1"/>
          <p:nvPr>
            <p:ph idx="3" type="body"/>
          </p:nvPr>
        </p:nvSpPr>
        <p:spPr>
          <a:xfrm>
            <a:off x="5590146"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2" name="Google Shape;42;p7"/>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7" name="Google Shape;47;p8"/>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color">
  <p:cSld name="TITLE_ONLY_1">
    <p:spTree>
      <p:nvGrpSpPr>
        <p:cNvPr id="50" name="Shape 50"/>
        <p:cNvGrpSpPr/>
        <p:nvPr/>
      </p:nvGrpSpPr>
      <p:grpSpPr>
        <a:xfrm>
          <a:off x="0" y="0"/>
          <a:ext cx="0" cy="0"/>
          <a:chOff x="0" y="0"/>
          <a:chExt cx="0" cy="0"/>
        </a:xfrm>
      </p:grpSpPr>
      <p:sp>
        <p:nvSpPr>
          <p:cNvPr id="51" name="Google Shape;51;p9"/>
          <p:cNvSpPr/>
          <p:nvPr/>
        </p:nvSpPr>
        <p:spPr>
          <a:xfrm>
            <a:off x="0" y="0"/>
            <a:ext cx="9144000" cy="374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p:txBody>
      </p:sp>
      <p:sp>
        <p:nvSpPr>
          <p:cNvPr id="53" name="Google Shape;53;p9"/>
          <p:cNvSpPr/>
          <p:nvPr/>
        </p:nvSpPr>
        <p:spPr>
          <a:xfrm>
            <a:off x="579000" y="579000"/>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4" name="Google Shape;54;p9"/>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half">
  <p:cSld name="TITLE_ONLY_1_1">
    <p:spTree>
      <p:nvGrpSpPr>
        <p:cNvPr id="55" name="Shape 55"/>
        <p:cNvGrpSpPr/>
        <p:nvPr/>
      </p:nvGrpSpPr>
      <p:grpSpPr>
        <a:xfrm>
          <a:off x="0" y="0"/>
          <a:ext cx="0" cy="0"/>
          <a:chOff x="0" y="0"/>
          <a:chExt cx="0" cy="0"/>
        </a:xfrm>
      </p:grpSpPr>
      <p:sp>
        <p:nvSpPr>
          <p:cNvPr id="56" name="Google Shape;56;p10"/>
          <p:cNvSpPr/>
          <p:nvPr/>
        </p:nvSpPr>
        <p:spPr>
          <a:xfrm>
            <a:off x="0" y="0"/>
            <a:ext cx="4578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p:txBody>
      </p:sp>
      <p:sp>
        <p:nvSpPr>
          <p:cNvPr id="58" name="Google Shape;58;p10"/>
          <p:cNvSpPr/>
          <p:nvPr/>
        </p:nvSpPr>
        <p:spPr>
          <a:xfrm>
            <a:off x="579000" y="579000"/>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 name="Google Shape;59;p10"/>
          <p:cNvSpPr/>
          <p:nvPr/>
        </p:nvSpPr>
        <p:spPr>
          <a:xfrm>
            <a:off x="9089700" y="0"/>
            <a:ext cx="54300" cy="5143500"/>
          </a:xfrm>
          <a:prstGeom prst="rect">
            <a:avLst/>
          </a:prstGeom>
          <a:solidFill>
            <a:srgbClr val="FF00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4425" y="422500"/>
            <a:ext cx="3226800" cy="85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1pPr>
            <a:lvl2pPr lvl="1">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2pPr>
            <a:lvl3pPr lvl="2">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3pPr>
            <a:lvl4pPr lvl="3">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4pPr>
            <a:lvl5pPr lvl="4">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5pPr>
            <a:lvl6pPr lvl="5">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6pPr>
            <a:lvl7pPr lvl="6">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7pPr>
            <a:lvl8pPr lvl="7">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8pPr>
            <a:lvl9pPr lvl="8">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9pPr>
          </a:lstStyle>
          <a:p/>
        </p:txBody>
      </p:sp>
      <p:sp>
        <p:nvSpPr>
          <p:cNvPr id="7" name="Google Shape;7;p1"/>
          <p:cNvSpPr txBox="1"/>
          <p:nvPr>
            <p:ph idx="1" type="body"/>
          </p:nvPr>
        </p:nvSpPr>
        <p:spPr>
          <a:xfrm>
            <a:off x="723798" y="1586325"/>
            <a:ext cx="6092100" cy="3148500"/>
          </a:xfrm>
          <a:prstGeom prst="rect">
            <a:avLst/>
          </a:prstGeom>
          <a:noFill/>
          <a:ln>
            <a:noFill/>
          </a:ln>
        </p:spPr>
        <p:txBody>
          <a:bodyPr anchorCtr="0" anchor="t" bIns="91425" lIns="91425" spcFirstLastPara="1" rIns="91425" wrap="square" tIns="91425">
            <a:noAutofit/>
          </a:bodyPr>
          <a:lstStyle>
            <a:lvl1pPr indent="-342900" lvl="0" marL="457200">
              <a:spcBef>
                <a:spcPts val="60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1pPr>
            <a:lvl2pPr indent="-342900" lvl="1" marL="9144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2pPr>
            <a:lvl3pPr indent="-342900" lvl="2" marL="13716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3pPr>
            <a:lvl4pPr indent="-342900" lvl="3" marL="18288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4pPr>
            <a:lvl5pPr indent="-342900" lvl="4" marL="22860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5pPr>
            <a:lvl6pPr indent="-342900" lvl="5" marL="27432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6pPr>
            <a:lvl7pPr indent="-342900" lvl="6" marL="32004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7pPr>
            <a:lvl8pPr indent="-342900" lvl="7" marL="36576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8pPr>
            <a:lvl9pPr indent="-342900" lvl="8" marL="41148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200">
                <a:solidFill>
                  <a:schemeClr val="accent1"/>
                </a:solidFill>
                <a:latin typeface="Titillium Web"/>
                <a:ea typeface="Titillium Web"/>
                <a:cs typeface="Titillium Web"/>
                <a:sym typeface="Titillium Web"/>
              </a:defRPr>
            </a:lvl1pPr>
            <a:lvl2pPr lvl="1" algn="r">
              <a:buNone/>
              <a:defRPr b="1" sz="1200">
                <a:solidFill>
                  <a:schemeClr val="accent1"/>
                </a:solidFill>
                <a:latin typeface="Titillium Web"/>
                <a:ea typeface="Titillium Web"/>
                <a:cs typeface="Titillium Web"/>
                <a:sym typeface="Titillium Web"/>
              </a:defRPr>
            </a:lvl2pPr>
            <a:lvl3pPr lvl="2" algn="r">
              <a:buNone/>
              <a:defRPr b="1" sz="1200">
                <a:solidFill>
                  <a:schemeClr val="accent1"/>
                </a:solidFill>
                <a:latin typeface="Titillium Web"/>
                <a:ea typeface="Titillium Web"/>
                <a:cs typeface="Titillium Web"/>
                <a:sym typeface="Titillium Web"/>
              </a:defRPr>
            </a:lvl3pPr>
            <a:lvl4pPr lvl="3" algn="r">
              <a:buNone/>
              <a:defRPr b="1" sz="1200">
                <a:solidFill>
                  <a:schemeClr val="accent1"/>
                </a:solidFill>
                <a:latin typeface="Titillium Web"/>
                <a:ea typeface="Titillium Web"/>
                <a:cs typeface="Titillium Web"/>
                <a:sym typeface="Titillium Web"/>
              </a:defRPr>
            </a:lvl4pPr>
            <a:lvl5pPr lvl="4" algn="r">
              <a:buNone/>
              <a:defRPr b="1" sz="1200">
                <a:solidFill>
                  <a:schemeClr val="accent1"/>
                </a:solidFill>
                <a:latin typeface="Titillium Web"/>
                <a:ea typeface="Titillium Web"/>
                <a:cs typeface="Titillium Web"/>
                <a:sym typeface="Titillium Web"/>
              </a:defRPr>
            </a:lvl5pPr>
            <a:lvl6pPr lvl="5" algn="r">
              <a:buNone/>
              <a:defRPr b="1" sz="1200">
                <a:solidFill>
                  <a:schemeClr val="accent1"/>
                </a:solidFill>
                <a:latin typeface="Titillium Web"/>
                <a:ea typeface="Titillium Web"/>
                <a:cs typeface="Titillium Web"/>
                <a:sym typeface="Titillium Web"/>
              </a:defRPr>
            </a:lvl6pPr>
            <a:lvl7pPr lvl="6" algn="r">
              <a:buNone/>
              <a:defRPr b="1" sz="1200">
                <a:solidFill>
                  <a:schemeClr val="accent1"/>
                </a:solidFill>
                <a:latin typeface="Titillium Web"/>
                <a:ea typeface="Titillium Web"/>
                <a:cs typeface="Titillium Web"/>
                <a:sym typeface="Titillium Web"/>
              </a:defRPr>
            </a:lvl7pPr>
            <a:lvl8pPr lvl="7" algn="r">
              <a:buNone/>
              <a:defRPr b="1" sz="1200">
                <a:solidFill>
                  <a:schemeClr val="accent1"/>
                </a:solidFill>
                <a:latin typeface="Titillium Web"/>
                <a:ea typeface="Titillium Web"/>
                <a:cs typeface="Titillium Web"/>
                <a:sym typeface="Titillium Web"/>
              </a:defRPr>
            </a:lvl8pPr>
            <a:lvl9pPr lvl="8" algn="r">
              <a:buNone/>
              <a:defRPr b="1" sz="1200">
                <a:solidFill>
                  <a:schemeClr val="accen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0" y="1670400"/>
            <a:ext cx="91440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6000">
                <a:solidFill>
                  <a:schemeClr val="dk2"/>
                </a:solidFill>
                <a:latin typeface="Montserrat"/>
                <a:ea typeface="Montserrat"/>
                <a:cs typeface="Montserrat"/>
                <a:sym typeface="Montserrat"/>
              </a:rPr>
              <a:t>JavaScript</a:t>
            </a:r>
            <a:br>
              <a:rPr b="1" lang="es" sz="6000">
                <a:solidFill>
                  <a:schemeClr val="dk2"/>
                </a:solidFill>
                <a:latin typeface="Montserrat"/>
                <a:ea typeface="Montserrat"/>
                <a:cs typeface="Montserrat"/>
                <a:sym typeface="Montserrat"/>
              </a:rPr>
            </a:br>
            <a:r>
              <a:rPr lang="es" sz="3000">
                <a:solidFill>
                  <a:schemeClr val="dk2"/>
                </a:solidFill>
                <a:latin typeface="Montserrat SemiBold"/>
                <a:ea typeface="Montserrat SemiBold"/>
                <a:cs typeface="Montserrat SemiBold"/>
                <a:sym typeface="Montserrat SemiBold"/>
              </a:rPr>
              <a:t>Clase 14: Objetos</a:t>
            </a:r>
            <a:endParaRPr sz="3000">
              <a:solidFill>
                <a:schemeClr val="dk2"/>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nvSpPr>
        <p:spPr>
          <a:xfrm>
            <a:off x="922000" y="1616350"/>
            <a:ext cx="3543300" cy="158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u="sng">
                <a:solidFill>
                  <a:srgbClr val="666666"/>
                </a:solidFill>
                <a:latin typeface="Raleway"/>
                <a:ea typeface="Raleway"/>
                <a:cs typeface="Raleway"/>
                <a:sym typeface="Raleway"/>
              </a:rPr>
              <a:t>Objeto Literal</a:t>
            </a:r>
            <a:endParaRPr b="1" sz="1600" u="sng">
              <a:solidFill>
                <a:srgbClr val="666666"/>
              </a:solidFill>
              <a:latin typeface="Raleway"/>
              <a:ea typeface="Raleway"/>
              <a:cs typeface="Raleway"/>
              <a:sym typeface="Raleway"/>
            </a:endParaRPr>
          </a:p>
          <a:p>
            <a:pPr indent="0" lvl="0" marL="0" rtl="0" algn="l">
              <a:spcBef>
                <a:spcPts val="600"/>
              </a:spcBef>
              <a:spcAft>
                <a:spcPts val="0"/>
              </a:spcAft>
              <a:buNone/>
            </a:pPr>
            <a:r>
              <a:t/>
            </a:r>
            <a:endParaRPr sz="1600">
              <a:solidFill>
                <a:srgbClr val="666666"/>
              </a:solidFill>
              <a:latin typeface="Raleway Light"/>
              <a:ea typeface="Raleway Light"/>
              <a:cs typeface="Raleway Light"/>
              <a:sym typeface="Raleway Light"/>
            </a:endParaRPr>
          </a:p>
          <a:p>
            <a:pPr indent="0" lvl="0" marL="0" rtl="0" algn="l">
              <a:lnSpc>
                <a:spcPct val="115000"/>
              </a:lnSpc>
              <a:spcBef>
                <a:spcPts val="0"/>
              </a:spcBef>
              <a:spcAft>
                <a:spcPts val="0"/>
              </a:spcAft>
              <a:buNone/>
            </a:pPr>
            <a:r>
              <a:rPr lang="es" sz="1600">
                <a:solidFill>
                  <a:srgbClr val="00979D"/>
                </a:solidFill>
                <a:latin typeface="Consolas"/>
                <a:ea typeface="Consolas"/>
                <a:cs typeface="Consolas"/>
                <a:sym typeface="Consolas"/>
              </a:rPr>
              <a:t>let</a:t>
            </a:r>
            <a:r>
              <a:rPr lang="es" sz="1600">
                <a:solidFill>
                  <a:srgbClr val="434F54"/>
                </a:solidFill>
                <a:latin typeface="Consolas"/>
                <a:ea typeface="Consolas"/>
                <a:cs typeface="Consolas"/>
                <a:sym typeface="Consolas"/>
              </a:rPr>
              <a:t> persona = {</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nombre: </a:t>
            </a:r>
            <a:r>
              <a:rPr lang="es" sz="1600">
                <a:solidFill>
                  <a:srgbClr val="005C5F"/>
                </a:solidFill>
                <a:latin typeface="Consolas"/>
                <a:ea typeface="Consolas"/>
                <a:cs typeface="Consolas"/>
                <a:sym typeface="Consolas"/>
              </a:rPr>
              <a:t>"Leia"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apellido: </a:t>
            </a:r>
            <a:r>
              <a:rPr lang="es" sz="1600">
                <a:solidFill>
                  <a:srgbClr val="005C5F"/>
                </a:solidFill>
                <a:latin typeface="Consolas"/>
                <a:ea typeface="Consolas"/>
                <a:cs typeface="Consolas"/>
                <a:sym typeface="Consolas"/>
              </a:rPr>
              <a:t>"Organa"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edad: </a:t>
            </a:r>
            <a:r>
              <a:rPr lang="es" sz="1600">
                <a:solidFill>
                  <a:srgbClr val="8A7B52"/>
                </a:solidFill>
                <a:latin typeface="Consolas"/>
                <a:ea typeface="Consolas"/>
                <a:cs typeface="Consolas"/>
                <a:sym typeface="Consolas"/>
              </a:rPr>
              <a:t>32</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a:t>
            </a:r>
            <a:endParaRPr sz="1600">
              <a:solidFill>
                <a:srgbClr val="666666"/>
              </a:solidFill>
              <a:latin typeface="Raleway Light"/>
              <a:ea typeface="Raleway Light"/>
              <a:cs typeface="Raleway Light"/>
              <a:sym typeface="Raleway Light"/>
            </a:endParaRPr>
          </a:p>
        </p:txBody>
      </p:sp>
      <p:sp>
        <p:nvSpPr>
          <p:cNvPr id="160" name="Google Shape;160;p27"/>
          <p:cNvSpPr txBox="1"/>
          <p:nvPr/>
        </p:nvSpPr>
        <p:spPr>
          <a:xfrm>
            <a:off x="922000" y="51077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434343"/>
                </a:solidFill>
                <a:latin typeface="Raleway ExtraBold"/>
                <a:ea typeface="Raleway ExtraBold"/>
                <a:cs typeface="Raleway ExtraBold"/>
                <a:sym typeface="Raleway ExtraBold"/>
              </a:rPr>
              <a:t>Objeto </a:t>
            </a:r>
            <a:r>
              <a:rPr lang="es" sz="2400">
                <a:solidFill>
                  <a:srgbClr val="A64D79"/>
                </a:solidFill>
                <a:latin typeface="Raleway ExtraBold"/>
                <a:ea typeface="Raleway ExtraBold"/>
                <a:cs typeface="Raleway ExtraBold"/>
                <a:sym typeface="Raleway ExtraBold"/>
              </a:rPr>
              <a:t>vs</a:t>
            </a:r>
            <a:r>
              <a:rPr lang="es" sz="2400">
                <a:solidFill>
                  <a:srgbClr val="434343"/>
                </a:solidFill>
                <a:latin typeface="Raleway ExtraBold"/>
                <a:ea typeface="Raleway ExtraBold"/>
                <a:cs typeface="Raleway ExtraBold"/>
                <a:sym typeface="Raleway ExtraBold"/>
              </a:rPr>
              <a:t> arrays</a:t>
            </a:r>
            <a:endParaRPr sz="2400">
              <a:solidFill>
                <a:srgbClr val="434343"/>
              </a:solidFill>
              <a:latin typeface="Raleway ExtraBold"/>
              <a:ea typeface="Raleway ExtraBold"/>
              <a:cs typeface="Raleway ExtraBold"/>
              <a:sym typeface="Raleway ExtraBold"/>
            </a:endParaRPr>
          </a:p>
        </p:txBody>
      </p:sp>
      <p:sp>
        <p:nvSpPr>
          <p:cNvPr id="161" name="Google Shape;161;p27"/>
          <p:cNvSpPr txBox="1"/>
          <p:nvPr/>
        </p:nvSpPr>
        <p:spPr>
          <a:xfrm>
            <a:off x="4678678" y="1616350"/>
            <a:ext cx="3543300" cy="158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u="sng">
                <a:solidFill>
                  <a:srgbClr val="666666"/>
                </a:solidFill>
                <a:latin typeface="Raleway"/>
                <a:ea typeface="Raleway"/>
                <a:cs typeface="Raleway"/>
                <a:sym typeface="Raleway"/>
              </a:rPr>
              <a:t>Array</a:t>
            </a:r>
            <a:endParaRPr b="1" sz="1600" u="sng">
              <a:solidFill>
                <a:srgbClr val="666666"/>
              </a:solidFill>
              <a:latin typeface="Raleway"/>
              <a:ea typeface="Raleway"/>
              <a:cs typeface="Raleway"/>
              <a:sym typeface="Raleway"/>
            </a:endParaRPr>
          </a:p>
          <a:p>
            <a:pPr indent="0" lvl="0" marL="0" rtl="0" algn="l">
              <a:spcBef>
                <a:spcPts val="600"/>
              </a:spcBef>
              <a:spcAft>
                <a:spcPts val="0"/>
              </a:spcAft>
              <a:buNone/>
            </a:pPr>
            <a:r>
              <a:t/>
            </a:r>
            <a:endParaRPr sz="1600">
              <a:solidFill>
                <a:srgbClr val="666666"/>
              </a:solidFill>
              <a:latin typeface="Raleway Light"/>
              <a:ea typeface="Raleway Light"/>
              <a:cs typeface="Raleway Light"/>
              <a:sym typeface="Raleway Light"/>
            </a:endParaRPr>
          </a:p>
          <a:p>
            <a:pPr indent="0" lvl="0" marL="0" rtl="0" algn="l">
              <a:lnSpc>
                <a:spcPct val="115000"/>
              </a:lnSpc>
              <a:spcBef>
                <a:spcPts val="0"/>
              </a:spcBef>
              <a:spcAft>
                <a:spcPts val="0"/>
              </a:spcAft>
              <a:buNone/>
            </a:pPr>
            <a:r>
              <a:rPr lang="es" sz="1600">
                <a:solidFill>
                  <a:srgbClr val="00979D"/>
                </a:solidFill>
                <a:latin typeface="Consolas"/>
                <a:ea typeface="Consolas"/>
                <a:cs typeface="Consolas"/>
                <a:sym typeface="Consolas"/>
              </a:rPr>
              <a:t>let</a:t>
            </a:r>
            <a:r>
              <a:rPr lang="es" sz="1600">
                <a:solidFill>
                  <a:srgbClr val="434F54"/>
                </a:solidFill>
                <a:latin typeface="Consolas"/>
                <a:ea typeface="Consolas"/>
                <a:cs typeface="Consolas"/>
                <a:sym typeface="Consolas"/>
              </a:rPr>
              <a:t> nombres = [</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"Maria"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"Sofia"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"Sheila"</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a:t>
            </a:r>
            <a:endParaRPr sz="1600">
              <a:solidFill>
                <a:srgbClr val="666666"/>
              </a:solidFill>
              <a:latin typeface="Raleway Light"/>
              <a:ea typeface="Raleway Light"/>
              <a:cs typeface="Raleway Light"/>
              <a:sym typeface="Raleway Light"/>
            </a:endParaRPr>
          </a:p>
        </p:txBody>
      </p:sp>
      <p:sp>
        <p:nvSpPr>
          <p:cNvPr id="162" name="Google Shape;162;p27"/>
          <p:cNvSpPr txBox="1"/>
          <p:nvPr/>
        </p:nvSpPr>
        <p:spPr>
          <a:xfrm>
            <a:off x="982300" y="3777249"/>
            <a:ext cx="6805800" cy="72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800">
                <a:solidFill>
                  <a:srgbClr val="666666"/>
                </a:solidFill>
                <a:latin typeface="Raleway"/>
                <a:ea typeface="Raleway"/>
                <a:cs typeface="Raleway"/>
                <a:sym typeface="Raleway"/>
              </a:rPr>
              <a:t>#4 - </a:t>
            </a:r>
            <a:r>
              <a:rPr lang="es" sz="1800">
                <a:solidFill>
                  <a:srgbClr val="666666"/>
                </a:solidFill>
                <a:latin typeface="Raleway Light"/>
                <a:ea typeface="Raleway Light"/>
                <a:cs typeface="Raleway Light"/>
                <a:sym typeface="Raleway Light"/>
              </a:rPr>
              <a:t>Como cada atributo tiene un nombre, los objetos son ideales para agrupar mucha información de una sola entidad</a:t>
            </a:r>
            <a:endParaRPr sz="1800">
              <a:solidFill>
                <a:srgbClr val="666666"/>
              </a:solidFill>
              <a:latin typeface="Raleway Light"/>
              <a:ea typeface="Raleway Light"/>
              <a:cs typeface="Raleway Light"/>
              <a:sym typeface="Raleway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nvSpPr>
        <p:spPr>
          <a:xfrm>
            <a:off x="922000" y="1616350"/>
            <a:ext cx="3543300" cy="158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u="sng">
                <a:solidFill>
                  <a:srgbClr val="666666"/>
                </a:solidFill>
                <a:latin typeface="Raleway"/>
                <a:ea typeface="Raleway"/>
                <a:cs typeface="Raleway"/>
                <a:sym typeface="Raleway"/>
              </a:rPr>
              <a:t>Objeto Literal</a:t>
            </a:r>
            <a:endParaRPr b="1" sz="1600" u="sng">
              <a:solidFill>
                <a:srgbClr val="666666"/>
              </a:solidFill>
              <a:latin typeface="Raleway"/>
              <a:ea typeface="Raleway"/>
              <a:cs typeface="Raleway"/>
              <a:sym typeface="Raleway"/>
            </a:endParaRPr>
          </a:p>
          <a:p>
            <a:pPr indent="0" lvl="0" marL="0" rtl="0" algn="l">
              <a:spcBef>
                <a:spcPts val="600"/>
              </a:spcBef>
              <a:spcAft>
                <a:spcPts val="0"/>
              </a:spcAft>
              <a:buNone/>
            </a:pPr>
            <a:r>
              <a:t/>
            </a:r>
            <a:endParaRPr sz="1600">
              <a:solidFill>
                <a:srgbClr val="666666"/>
              </a:solidFill>
              <a:latin typeface="Raleway Light"/>
              <a:ea typeface="Raleway Light"/>
              <a:cs typeface="Raleway Light"/>
              <a:sym typeface="Raleway Light"/>
            </a:endParaRPr>
          </a:p>
          <a:p>
            <a:pPr indent="0" lvl="0" marL="0" rtl="0" algn="l">
              <a:lnSpc>
                <a:spcPct val="115000"/>
              </a:lnSpc>
              <a:spcBef>
                <a:spcPts val="0"/>
              </a:spcBef>
              <a:spcAft>
                <a:spcPts val="0"/>
              </a:spcAft>
              <a:buNone/>
            </a:pPr>
            <a:r>
              <a:rPr lang="es" sz="1600">
                <a:solidFill>
                  <a:srgbClr val="00979D"/>
                </a:solidFill>
                <a:latin typeface="Consolas"/>
                <a:ea typeface="Consolas"/>
                <a:cs typeface="Consolas"/>
                <a:sym typeface="Consolas"/>
              </a:rPr>
              <a:t>let</a:t>
            </a:r>
            <a:r>
              <a:rPr lang="es" sz="1600">
                <a:solidFill>
                  <a:srgbClr val="434F54"/>
                </a:solidFill>
                <a:latin typeface="Consolas"/>
                <a:ea typeface="Consolas"/>
                <a:cs typeface="Consolas"/>
                <a:sym typeface="Consolas"/>
              </a:rPr>
              <a:t> persona = {</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nombre: </a:t>
            </a:r>
            <a:r>
              <a:rPr lang="es" sz="1600">
                <a:solidFill>
                  <a:srgbClr val="005C5F"/>
                </a:solidFill>
                <a:latin typeface="Consolas"/>
                <a:ea typeface="Consolas"/>
                <a:cs typeface="Consolas"/>
                <a:sym typeface="Consolas"/>
              </a:rPr>
              <a:t>"Leia"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apellido: </a:t>
            </a:r>
            <a:r>
              <a:rPr lang="es" sz="1600">
                <a:solidFill>
                  <a:srgbClr val="005C5F"/>
                </a:solidFill>
                <a:latin typeface="Consolas"/>
                <a:ea typeface="Consolas"/>
                <a:cs typeface="Consolas"/>
                <a:sym typeface="Consolas"/>
              </a:rPr>
              <a:t>"Organa"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edad: </a:t>
            </a:r>
            <a:r>
              <a:rPr lang="es" sz="1600">
                <a:solidFill>
                  <a:srgbClr val="8A7B52"/>
                </a:solidFill>
                <a:latin typeface="Consolas"/>
                <a:ea typeface="Consolas"/>
                <a:cs typeface="Consolas"/>
                <a:sym typeface="Consolas"/>
              </a:rPr>
              <a:t>32</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a:t>
            </a:r>
            <a:endParaRPr sz="1600">
              <a:solidFill>
                <a:srgbClr val="666666"/>
              </a:solidFill>
              <a:latin typeface="Raleway Light"/>
              <a:ea typeface="Raleway Light"/>
              <a:cs typeface="Raleway Light"/>
              <a:sym typeface="Raleway Light"/>
            </a:endParaRPr>
          </a:p>
        </p:txBody>
      </p:sp>
      <p:sp>
        <p:nvSpPr>
          <p:cNvPr id="168" name="Google Shape;168;p28"/>
          <p:cNvSpPr txBox="1"/>
          <p:nvPr/>
        </p:nvSpPr>
        <p:spPr>
          <a:xfrm>
            <a:off x="922000" y="51077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434343"/>
                </a:solidFill>
                <a:latin typeface="Raleway ExtraBold"/>
                <a:ea typeface="Raleway ExtraBold"/>
                <a:cs typeface="Raleway ExtraBold"/>
                <a:sym typeface="Raleway ExtraBold"/>
              </a:rPr>
              <a:t>Objeto </a:t>
            </a:r>
            <a:r>
              <a:rPr lang="es" sz="2400">
                <a:solidFill>
                  <a:srgbClr val="A64D79"/>
                </a:solidFill>
                <a:latin typeface="Raleway ExtraBold"/>
                <a:ea typeface="Raleway ExtraBold"/>
                <a:cs typeface="Raleway ExtraBold"/>
                <a:sym typeface="Raleway ExtraBold"/>
              </a:rPr>
              <a:t>vs</a:t>
            </a:r>
            <a:r>
              <a:rPr lang="es" sz="2400">
                <a:solidFill>
                  <a:srgbClr val="434343"/>
                </a:solidFill>
                <a:latin typeface="Raleway ExtraBold"/>
                <a:ea typeface="Raleway ExtraBold"/>
                <a:cs typeface="Raleway ExtraBold"/>
                <a:sym typeface="Raleway ExtraBold"/>
              </a:rPr>
              <a:t> arrays</a:t>
            </a:r>
            <a:endParaRPr sz="2400">
              <a:solidFill>
                <a:srgbClr val="434343"/>
              </a:solidFill>
              <a:latin typeface="Raleway ExtraBold"/>
              <a:ea typeface="Raleway ExtraBold"/>
              <a:cs typeface="Raleway ExtraBold"/>
              <a:sym typeface="Raleway ExtraBold"/>
            </a:endParaRPr>
          </a:p>
        </p:txBody>
      </p:sp>
      <p:sp>
        <p:nvSpPr>
          <p:cNvPr id="169" name="Google Shape;169;p28"/>
          <p:cNvSpPr txBox="1"/>
          <p:nvPr/>
        </p:nvSpPr>
        <p:spPr>
          <a:xfrm>
            <a:off x="4678678" y="1616350"/>
            <a:ext cx="3543300" cy="158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u="sng">
                <a:solidFill>
                  <a:srgbClr val="666666"/>
                </a:solidFill>
                <a:latin typeface="Raleway"/>
                <a:ea typeface="Raleway"/>
                <a:cs typeface="Raleway"/>
                <a:sym typeface="Raleway"/>
              </a:rPr>
              <a:t>Array</a:t>
            </a:r>
            <a:endParaRPr b="1" sz="1600" u="sng">
              <a:solidFill>
                <a:srgbClr val="666666"/>
              </a:solidFill>
              <a:latin typeface="Raleway"/>
              <a:ea typeface="Raleway"/>
              <a:cs typeface="Raleway"/>
              <a:sym typeface="Raleway"/>
            </a:endParaRPr>
          </a:p>
          <a:p>
            <a:pPr indent="0" lvl="0" marL="0" rtl="0" algn="l">
              <a:spcBef>
                <a:spcPts val="600"/>
              </a:spcBef>
              <a:spcAft>
                <a:spcPts val="0"/>
              </a:spcAft>
              <a:buNone/>
            </a:pPr>
            <a:r>
              <a:t/>
            </a:r>
            <a:endParaRPr sz="1600">
              <a:solidFill>
                <a:srgbClr val="666666"/>
              </a:solidFill>
              <a:latin typeface="Raleway Light"/>
              <a:ea typeface="Raleway Light"/>
              <a:cs typeface="Raleway Light"/>
              <a:sym typeface="Raleway Light"/>
            </a:endParaRPr>
          </a:p>
          <a:p>
            <a:pPr indent="0" lvl="0" marL="0" rtl="0" algn="l">
              <a:lnSpc>
                <a:spcPct val="115000"/>
              </a:lnSpc>
              <a:spcBef>
                <a:spcPts val="0"/>
              </a:spcBef>
              <a:spcAft>
                <a:spcPts val="0"/>
              </a:spcAft>
              <a:buNone/>
            </a:pPr>
            <a:r>
              <a:rPr lang="es" sz="1600">
                <a:solidFill>
                  <a:srgbClr val="00979D"/>
                </a:solidFill>
                <a:latin typeface="Consolas"/>
                <a:ea typeface="Consolas"/>
                <a:cs typeface="Consolas"/>
                <a:sym typeface="Consolas"/>
              </a:rPr>
              <a:t>let</a:t>
            </a:r>
            <a:r>
              <a:rPr lang="es" sz="1600">
                <a:solidFill>
                  <a:srgbClr val="434F54"/>
                </a:solidFill>
                <a:latin typeface="Consolas"/>
                <a:ea typeface="Consolas"/>
                <a:cs typeface="Consolas"/>
                <a:sym typeface="Consolas"/>
              </a:rPr>
              <a:t> nombres = [</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"Maria"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"Sofia"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"Sheila"</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a:t>
            </a:r>
            <a:endParaRPr sz="1600">
              <a:solidFill>
                <a:srgbClr val="666666"/>
              </a:solidFill>
              <a:latin typeface="Raleway Light"/>
              <a:ea typeface="Raleway Light"/>
              <a:cs typeface="Raleway Light"/>
              <a:sym typeface="Raleway Light"/>
            </a:endParaRPr>
          </a:p>
        </p:txBody>
      </p:sp>
      <p:sp>
        <p:nvSpPr>
          <p:cNvPr id="170" name="Google Shape;170;p28"/>
          <p:cNvSpPr txBox="1"/>
          <p:nvPr/>
        </p:nvSpPr>
        <p:spPr>
          <a:xfrm>
            <a:off x="982300" y="3819699"/>
            <a:ext cx="6805800" cy="72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800">
                <a:solidFill>
                  <a:srgbClr val="666666"/>
                </a:solidFill>
                <a:latin typeface="Raleway"/>
                <a:ea typeface="Raleway"/>
                <a:cs typeface="Raleway"/>
                <a:sym typeface="Raleway"/>
              </a:rPr>
              <a:t>#5 - </a:t>
            </a:r>
            <a:r>
              <a:rPr lang="es" sz="1800">
                <a:solidFill>
                  <a:srgbClr val="666666"/>
                </a:solidFill>
                <a:latin typeface="Raleway Light"/>
                <a:ea typeface="Raleway Light"/>
                <a:cs typeface="Raleway Light"/>
                <a:sym typeface="Raleway Light"/>
              </a:rPr>
              <a:t>En cambio, los arrays son muy utilizados para armar listas de elementos similares</a:t>
            </a:r>
            <a:endParaRPr sz="1800">
              <a:solidFill>
                <a:srgbClr val="666666"/>
              </a:solidFill>
              <a:latin typeface="Raleway Light"/>
              <a:ea typeface="Raleway Light"/>
              <a:cs typeface="Raleway Light"/>
              <a:sym typeface="Raleway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434343"/>
                </a:solidFill>
                <a:latin typeface="Raleway ExtraBold"/>
                <a:ea typeface="Raleway ExtraBold"/>
                <a:cs typeface="Raleway ExtraBold"/>
                <a:sym typeface="Raleway ExtraBold"/>
              </a:rPr>
              <a:t>Definiendo un objeto</a:t>
            </a:r>
            <a:endParaRPr sz="2400">
              <a:solidFill>
                <a:srgbClr val="434343"/>
              </a:solidFill>
              <a:latin typeface="Raleway ExtraBold"/>
              <a:ea typeface="Raleway ExtraBold"/>
              <a:cs typeface="Raleway ExtraBold"/>
              <a:sym typeface="Raleway ExtraBold"/>
            </a:endParaRPr>
          </a:p>
        </p:txBody>
      </p:sp>
      <p:sp>
        <p:nvSpPr>
          <p:cNvPr id="176" name="Google Shape;176;p29"/>
          <p:cNvSpPr txBox="1"/>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800">
                <a:solidFill>
                  <a:srgbClr val="00979D"/>
                </a:solidFill>
                <a:latin typeface="Consolas"/>
                <a:ea typeface="Consolas"/>
                <a:cs typeface="Consolas"/>
                <a:sym typeface="Consolas"/>
              </a:rPr>
              <a:t>let</a:t>
            </a:r>
            <a:r>
              <a:rPr lang="es" sz="1800">
                <a:solidFill>
                  <a:srgbClr val="434F54"/>
                </a:solidFill>
                <a:latin typeface="Consolas"/>
                <a:ea typeface="Consolas"/>
                <a:cs typeface="Consolas"/>
                <a:sym typeface="Consolas"/>
              </a:rPr>
              <a:t> persona = {</a:t>
            </a:r>
            <a:br>
              <a:rPr lang="es" sz="1800">
                <a:solidFill>
                  <a:srgbClr val="434F54"/>
                </a:solidFill>
                <a:latin typeface="Consolas"/>
                <a:ea typeface="Consolas"/>
                <a:cs typeface="Consolas"/>
                <a:sym typeface="Consolas"/>
              </a:rPr>
            </a:br>
            <a:r>
              <a:rPr lang="es" sz="1800">
                <a:solidFill>
                  <a:srgbClr val="434F54"/>
                </a:solidFill>
                <a:latin typeface="Consolas"/>
                <a:ea typeface="Consolas"/>
                <a:cs typeface="Consolas"/>
                <a:sym typeface="Consolas"/>
              </a:rPr>
              <a:t>	nombre: </a:t>
            </a:r>
            <a:r>
              <a:rPr lang="es" sz="1800">
                <a:solidFill>
                  <a:srgbClr val="005C5F"/>
                </a:solidFill>
                <a:latin typeface="Consolas"/>
                <a:ea typeface="Consolas"/>
                <a:cs typeface="Consolas"/>
                <a:sym typeface="Consolas"/>
              </a:rPr>
              <a:t>"</a:t>
            </a:r>
            <a:r>
              <a:rPr lang="es" sz="1800">
                <a:solidFill>
                  <a:srgbClr val="005C5F"/>
                </a:solidFill>
                <a:highlight>
                  <a:srgbClr val="FFFFFF"/>
                </a:highlight>
                <a:latin typeface="Consolas"/>
                <a:ea typeface="Consolas"/>
                <a:cs typeface="Consolas"/>
                <a:sym typeface="Consolas"/>
              </a:rPr>
              <a:t>Hermione</a:t>
            </a:r>
            <a:r>
              <a:rPr lang="es" sz="1800">
                <a:solidFill>
                  <a:srgbClr val="005C5F"/>
                </a:solidFill>
                <a:latin typeface="Consolas"/>
                <a:ea typeface="Consolas"/>
                <a:cs typeface="Consolas"/>
                <a:sym typeface="Consolas"/>
              </a:rPr>
              <a:t>",</a:t>
            </a:r>
            <a:br>
              <a:rPr lang="es" sz="1800">
                <a:solidFill>
                  <a:srgbClr val="434F54"/>
                </a:solidFill>
                <a:latin typeface="Consolas"/>
                <a:ea typeface="Consolas"/>
                <a:cs typeface="Consolas"/>
                <a:sym typeface="Consolas"/>
              </a:rPr>
            </a:br>
            <a:r>
              <a:rPr lang="es" sz="1800">
                <a:solidFill>
                  <a:srgbClr val="434F54"/>
                </a:solidFill>
                <a:latin typeface="Consolas"/>
                <a:ea typeface="Consolas"/>
                <a:cs typeface="Consolas"/>
                <a:sym typeface="Consolas"/>
              </a:rPr>
              <a:t>	apellido: </a:t>
            </a:r>
            <a:r>
              <a:rPr lang="es" sz="1800">
                <a:solidFill>
                  <a:srgbClr val="005C5F"/>
                </a:solidFill>
                <a:latin typeface="Consolas"/>
                <a:ea typeface="Consolas"/>
                <a:cs typeface="Consolas"/>
                <a:sym typeface="Consolas"/>
              </a:rPr>
              <a:t>"Granger"</a:t>
            </a:r>
            <a:r>
              <a:rPr lang="es" sz="1800">
                <a:solidFill>
                  <a:srgbClr val="434F54"/>
                </a:solidFill>
                <a:latin typeface="Consolas"/>
                <a:ea typeface="Consolas"/>
                <a:cs typeface="Consolas"/>
                <a:sym typeface="Consolas"/>
              </a:rPr>
              <a:t>,</a:t>
            </a:r>
            <a:br>
              <a:rPr lang="es" sz="1800">
                <a:solidFill>
                  <a:srgbClr val="434F54"/>
                </a:solidFill>
                <a:latin typeface="Consolas"/>
                <a:ea typeface="Consolas"/>
                <a:cs typeface="Consolas"/>
                <a:sym typeface="Consolas"/>
              </a:rPr>
            </a:br>
            <a:r>
              <a:rPr lang="es" sz="1800">
                <a:solidFill>
                  <a:srgbClr val="434F54"/>
                </a:solidFill>
                <a:latin typeface="Consolas"/>
                <a:ea typeface="Consolas"/>
                <a:cs typeface="Consolas"/>
                <a:sym typeface="Consolas"/>
              </a:rPr>
              <a:t>	edad: </a:t>
            </a:r>
            <a:r>
              <a:rPr lang="es" sz="1800">
                <a:solidFill>
                  <a:srgbClr val="8A7B52"/>
                </a:solidFill>
                <a:latin typeface="Consolas"/>
                <a:ea typeface="Consolas"/>
                <a:cs typeface="Consolas"/>
                <a:sym typeface="Consolas"/>
              </a:rPr>
              <a:t>12</a:t>
            </a:r>
            <a:br>
              <a:rPr lang="es" sz="1800">
                <a:solidFill>
                  <a:srgbClr val="434F54"/>
                </a:solidFill>
                <a:latin typeface="Consolas"/>
                <a:ea typeface="Consolas"/>
                <a:cs typeface="Consolas"/>
                <a:sym typeface="Consolas"/>
              </a:rPr>
            </a:br>
            <a:r>
              <a:rPr lang="es" sz="1800">
                <a:solidFill>
                  <a:srgbClr val="434F54"/>
                </a:solidFill>
                <a:latin typeface="Consolas"/>
                <a:ea typeface="Consolas"/>
                <a:cs typeface="Consolas"/>
                <a:sym typeface="Consolas"/>
              </a:rPr>
              <a:t>}</a:t>
            </a:r>
            <a:endParaRPr sz="1800">
              <a:solidFill>
                <a:srgbClr val="666666"/>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434343"/>
                </a:solidFill>
                <a:latin typeface="Raleway ExtraBold"/>
                <a:ea typeface="Raleway ExtraBold"/>
                <a:cs typeface="Raleway ExtraBold"/>
                <a:sym typeface="Raleway ExtraBold"/>
              </a:rPr>
              <a:t>Definiendo un objeto</a:t>
            </a:r>
            <a:endParaRPr sz="2400">
              <a:solidFill>
                <a:srgbClr val="434343"/>
              </a:solidFill>
              <a:latin typeface="Raleway ExtraBold"/>
              <a:ea typeface="Raleway ExtraBold"/>
              <a:cs typeface="Raleway ExtraBold"/>
              <a:sym typeface="Raleway ExtraBold"/>
            </a:endParaRPr>
          </a:p>
        </p:txBody>
      </p:sp>
      <p:sp>
        <p:nvSpPr>
          <p:cNvPr id="182" name="Google Shape;182;p30"/>
          <p:cNvSpPr txBox="1"/>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rgbClr val="00979D"/>
                </a:solidFill>
                <a:latin typeface="Consolas"/>
                <a:ea typeface="Consolas"/>
                <a:cs typeface="Consolas"/>
                <a:sym typeface="Consolas"/>
              </a:rPr>
              <a:t>let</a:t>
            </a:r>
            <a:r>
              <a:rPr lang="es">
                <a:solidFill>
                  <a:srgbClr val="434F54"/>
                </a:solidFill>
                <a:latin typeface="Consolas"/>
                <a:ea typeface="Consolas"/>
                <a:cs typeface="Consolas"/>
                <a:sym typeface="Consolas"/>
              </a:rPr>
              <a:t> persona = {</a:t>
            </a:r>
            <a:br>
              <a:rPr lang="es">
                <a:solidFill>
                  <a:srgbClr val="434F54"/>
                </a:solidFill>
                <a:latin typeface="Consolas"/>
                <a:ea typeface="Consolas"/>
                <a:cs typeface="Consolas"/>
                <a:sym typeface="Consolas"/>
              </a:rPr>
            </a:br>
            <a:r>
              <a:rPr lang="es">
                <a:solidFill>
                  <a:srgbClr val="434F54"/>
                </a:solidFill>
                <a:latin typeface="Consolas"/>
                <a:ea typeface="Consolas"/>
                <a:cs typeface="Consolas"/>
                <a:sym typeface="Consolas"/>
              </a:rPr>
              <a:t>	nombre: </a:t>
            </a:r>
            <a:r>
              <a:rPr lang="es">
                <a:solidFill>
                  <a:srgbClr val="005C5F"/>
                </a:solidFill>
                <a:latin typeface="Consolas"/>
                <a:ea typeface="Consolas"/>
                <a:cs typeface="Consolas"/>
                <a:sym typeface="Consolas"/>
              </a:rPr>
              <a:t>"Hermione"</a:t>
            </a:r>
            <a:r>
              <a:rPr lang="es">
                <a:solidFill>
                  <a:srgbClr val="434F54"/>
                </a:solidFill>
                <a:latin typeface="Consolas"/>
                <a:ea typeface="Consolas"/>
                <a:cs typeface="Consolas"/>
                <a:sym typeface="Consolas"/>
              </a:rPr>
              <a:t>,</a:t>
            </a:r>
            <a:br>
              <a:rPr lang="es">
                <a:solidFill>
                  <a:srgbClr val="434F54"/>
                </a:solidFill>
                <a:latin typeface="Consolas"/>
                <a:ea typeface="Consolas"/>
                <a:cs typeface="Consolas"/>
                <a:sym typeface="Consolas"/>
              </a:rPr>
            </a:br>
            <a:r>
              <a:rPr lang="es">
                <a:solidFill>
                  <a:srgbClr val="434F54"/>
                </a:solidFill>
                <a:latin typeface="Consolas"/>
                <a:ea typeface="Consolas"/>
                <a:cs typeface="Consolas"/>
                <a:sym typeface="Consolas"/>
              </a:rPr>
              <a:t>	apellido: </a:t>
            </a:r>
            <a:r>
              <a:rPr lang="es">
                <a:solidFill>
                  <a:srgbClr val="005C5F"/>
                </a:solidFill>
                <a:latin typeface="Consolas"/>
                <a:ea typeface="Consolas"/>
                <a:cs typeface="Consolas"/>
                <a:sym typeface="Consolas"/>
              </a:rPr>
              <a:t>"Granger"</a:t>
            </a:r>
            <a:r>
              <a:rPr lang="es">
                <a:solidFill>
                  <a:srgbClr val="434F54"/>
                </a:solidFill>
                <a:latin typeface="Consolas"/>
                <a:ea typeface="Consolas"/>
                <a:cs typeface="Consolas"/>
                <a:sym typeface="Consolas"/>
              </a:rPr>
              <a:t>,</a:t>
            </a:r>
            <a:br>
              <a:rPr lang="es">
                <a:solidFill>
                  <a:srgbClr val="434F54"/>
                </a:solidFill>
                <a:latin typeface="Consolas"/>
                <a:ea typeface="Consolas"/>
                <a:cs typeface="Consolas"/>
                <a:sym typeface="Consolas"/>
              </a:rPr>
            </a:br>
            <a:r>
              <a:rPr lang="es">
                <a:solidFill>
                  <a:srgbClr val="434F54"/>
                </a:solidFill>
                <a:latin typeface="Consolas"/>
                <a:ea typeface="Consolas"/>
                <a:cs typeface="Consolas"/>
                <a:sym typeface="Consolas"/>
              </a:rPr>
              <a:t>	edad: </a:t>
            </a:r>
            <a:r>
              <a:rPr lang="es">
                <a:solidFill>
                  <a:srgbClr val="8A7B52"/>
                </a:solidFill>
                <a:latin typeface="Consolas"/>
                <a:ea typeface="Consolas"/>
                <a:cs typeface="Consolas"/>
                <a:sym typeface="Consolas"/>
              </a:rPr>
              <a:t>12</a:t>
            </a:r>
            <a:r>
              <a:rPr lang="es">
                <a:solidFill>
                  <a:srgbClr val="434F54"/>
                </a:solidFill>
                <a:latin typeface="Consolas"/>
                <a:ea typeface="Consolas"/>
                <a:cs typeface="Consolas"/>
                <a:sym typeface="Consolas"/>
              </a:rPr>
              <a:t>,</a:t>
            </a:r>
            <a:br>
              <a:rPr lang="es">
                <a:solidFill>
                  <a:srgbClr val="434F54"/>
                </a:solidFill>
                <a:latin typeface="Consolas"/>
                <a:ea typeface="Consolas"/>
                <a:cs typeface="Consolas"/>
                <a:sym typeface="Consolas"/>
              </a:rPr>
            </a:br>
            <a:r>
              <a:rPr lang="es">
                <a:solidFill>
                  <a:srgbClr val="434F54"/>
                </a:solidFill>
                <a:latin typeface="Consolas"/>
                <a:ea typeface="Consolas"/>
                <a:cs typeface="Consolas"/>
                <a:sym typeface="Consolas"/>
              </a:rPr>
              <a:t>	amigos: [</a:t>
            </a:r>
            <a:r>
              <a:rPr lang="es">
                <a:solidFill>
                  <a:srgbClr val="005C5F"/>
                </a:solidFill>
                <a:latin typeface="Consolas"/>
                <a:ea typeface="Consolas"/>
                <a:cs typeface="Consolas"/>
                <a:sym typeface="Consolas"/>
              </a:rPr>
              <a:t>"Harry"</a:t>
            </a:r>
            <a:r>
              <a:rPr lang="es">
                <a:solidFill>
                  <a:srgbClr val="434F54"/>
                </a:solidFill>
                <a:latin typeface="Consolas"/>
                <a:ea typeface="Consolas"/>
                <a:cs typeface="Consolas"/>
                <a:sym typeface="Consolas"/>
              </a:rPr>
              <a:t>, </a:t>
            </a:r>
            <a:r>
              <a:rPr lang="es">
                <a:solidFill>
                  <a:srgbClr val="005C5F"/>
                </a:solidFill>
                <a:latin typeface="Consolas"/>
                <a:ea typeface="Consolas"/>
                <a:cs typeface="Consolas"/>
                <a:sym typeface="Consolas"/>
              </a:rPr>
              <a:t>"Ron", "Ginny"</a:t>
            </a:r>
            <a:r>
              <a:rPr lang="es">
                <a:solidFill>
                  <a:srgbClr val="434F54"/>
                </a:solidFill>
                <a:latin typeface="Consolas"/>
                <a:ea typeface="Consolas"/>
                <a:cs typeface="Consolas"/>
                <a:sym typeface="Consolas"/>
              </a:rPr>
              <a:t>]</a:t>
            </a:r>
            <a:br>
              <a:rPr lang="es">
                <a:solidFill>
                  <a:srgbClr val="434F54"/>
                </a:solidFill>
                <a:latin typeface="Consolas"/>
                <a:ea typeface="Consolas"/>
                <a:cs typeface="Consolas"/>
                <a:sym typeface="Consolas"/>
              </a:rPr>
            </a:br>
            <a:r>
              <a:rPr lang="es">
                <a:solidFill>
                  <a:srgbClr val="434F54"/>
                </a:solidFill>
                <a:latin typeface="Consolas"/>
                <a:ea typeface="Consolas"/>
                <a:cs typeface="Consolas"/>
                <a:sym typeface="Consolas"/>
              </a:rPr>
              <a:t>}</a:t>
            </a:r>
            <a:endParaRPr>
              <a:solidFill>
                <a:srgbClr val="666666"/>
              </a:solidFill>
              <a:latin typeface="Raleway Light"/>
              <a:ea typeface="Raleway Light"/>
              <a:cs typeface="Raleway Light"/>
              <a:sym typeface="Raleway Light"/>
            </a:endParaRPr>
          </a:p>
        </p:txBody>
      </p:sp>
      <p:sp>
        <p:nvSpPr>
          <p:cNvPr id="183" name="Google Shape;183;p30"/>
          <p:cNvSpPr txBox="1"/>
          <p:nvPr/>
        </p:nvSpPr>
        <p:spPr>
          <a:xfrm>
            <a:off x="982175" y="4018575"/>
            <a:ext cx="6805800" cy="540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a:solidFill>
                  <a:srgbClr val="666666"/>
                </a:solidFill>
                <a:latin typeface="Raleway Light"/>
                <a:ea typeface="Raleway Light"/>
                <a:cs typeface="Raleway Light"/>
                <a:sym typeface="Raleway Light"/>
              </a:rPr>
              <a:t>Sí...se puede complicar....</a:t>
            </a:r>
            <a:endParaRPr>
              <a:solidFill>
                <a:srgbClr val="666666"/>
              </a:solidFill>
              <a:latin typeface="Raleway Light"/>
              <a:ea typeface="Raleway Light"/>
              <a:cs typeface="Raleway Light"/>
              <a:sym typeface="Raleway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9" name="Google Shape;189;p31"/>
          <p:cNvSpPr txBox="1"/>
          <p:nvPr/>
        </p:nvSpPr>
        <p:spPr>
          <a:xfrm>
            <a:off x="922000" y="553400"/>
            <a:ext cx="6866100" cy="857400"/>
          </a:xfrm>
          <a:prstGeom prst="rect">
            <a:avLst/>
          </a:prstGeom>
          <a:noFill/>
          <a:ln>
            <a:noFill/>
          </a:ln>
        </p:spPr>
        <p:txBody>
          <a:bodyPr anchorCtr="0" anchor="t" bIns="91425" lIns="91425" spcFirstLastPara="1" rIns="91425" wrap="square" tIns="91425">
            <a:noAutofit/>
          </a:bodyPr>
          <a:lstStyle/>
          <a:p>
            <a:pPr indent="0" lvl="0" marL="0" rtl="0" algn="ctr">
              <a:lnSpc>
                <a:spcPct val="125000"/>
              </a:lnSpc>
              <a:spcBef>
                <a:spcPts val="1800"/>
              </a:spcBef>
              <a:spcAft>
                <a:spcPts val="0"/>
              </a:spcAft>
              <a:buClr>
                <a:schemeClr val="dk1"/>
              </a:buClr>
              <a:buSzPts val="1100"/>
              <a:buFont typeface="Arial"/>
              <a:buNone/>
            </a:pPr>
            <a:r>
              <a:rPr lang="es" sz="2300">
                <a:solidFill>
                  <a:schemeClr val="dk1"/>
                </a:solidFill>
                <a:latin typeface="Nunito ExtraBold"/>
                <a:ea typeface="Nunito ExtraBold"/>
                <a:cs typeface="Nunito ExtraBold"/>
                <a:sym typeface="Nunito ExtraBold"/>
              </a:rPr>
              <a:t>Obtener valores de un objeto</a:t>
            </a:r>
            <a:endParaRPr sz="2300">
              <a:solidFill>
                <a:schemeClr val="dk1"/>
              </a:solidFill>
              <a:latin typeface="Nunito ExtraBold"/>
              <a:ea typeface="Nunito ExtraBold"/>
              <a:cs typeface="Nunito ExtraBold"/>
              <a:sym typeface="Nunito ExtraBold"/>
            </a:endParaRPr>
          </a:p>
          <a:p>
            <a:pPr indent="0" lvl="0" marL="0" rtl="0" algn="l">
              <a:spcBef>
                <a:spcPts val="1200"/>
              </a:spcBef>
              <a:spcAft>
                <a:spcPts val="0"/>
              </a:spcAft>
              <a:buNone/>
            </a:pPr>
            <a:r>
              <a:t/>
            </a:r>
            <a:endParaRPr sz="3500">
              <a:solidFill>
                <a:srgbClr val="434343"/>
              </a:solidFill>
              <a:latin typeface="Raleway ExtraBold"/>
              <a:ea typeface="Raleway ExtraBold"/>
              <a:cs typeface="Raleway ExtraBold"/>
              <a:sym typeface="Raleway ExtraBold"/>
            </a:endParaRPr>
          </a:p>
        </p:txBody>
      </p:sp>
      <p:sp>
        <p:nvSpPr>
          <p:cNvPr id="190" name="Google Shape;190;p31"/>
          <p:cNvSpPr txBox="1"/>
          <p:nvPr/>
        </p:nvSpPr>
        <p:spPr>
          <a:xfrm>
            <a:off x="2117500" y="1352850"/>
            <a:ext cx="4475100" cy="121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200">
                <a:solidFill>
                  <a:srgbClr val="000000"/>
                </a:solidFill>
                <a:highlight>
                  <a:srgbClr val="FFFFFF"/>
                </a:highlight>
                <a:latin typeface="Nunito Light"/>
                <a:ea typeface="Nunito Light"/>
                <a:cs typeface="Nunito Light"/>
                <a:sym typeface="Nunito Light"/>
              </a:rPr>
              <a:t>Para obtener el valor de una propiedad en un objeto utilizamos la </a:t>
            </a:r>
            <a:r>
              <a:rPr b="1" lang="es" sz="1200">
                <a:solidFill>
                  <a:srgbClr val="000000"/>
                </a:solidFill>
                <a:highlight>
                  <a:srgbClr val="FFFFFF"/>
                </a:highlight>
                <a:latin typeface="Nunito"/>
                <a:ea typeface="Nunito"/>
                <a:cs typeface="Nunito"/>
                <a:sym typeface="Nunito"/>
              </a:rPr>
              <a:t>notación punto (.)</a:t>
            </a:r>
            <a:endParaRPr b="1" sz="1200">
              <a:solidFill>
                <a:srgbClr val="000000"/>
              </a:solidFill>
              <a:highlight>
                <a:srgbClr val="FFFFFF"/>
              </a:highlight>
              <a:latin typeface="Nunito"/>
              <a:ea typeface="Nunito"/>
              <a:cs typeface="Nunito"/>
              <a:sym typeface="Nunito"/>
            </a:endParaRPr>
          </a:p>
          <a:p>
            <a:pPr indent="0" lvl="0" marL="0" rtl="0" algn="ctr">
              <a:lnSpc>
                <a:spcPct val="115000"/>
              </a:lnSpc>
              <a:spcBef>
                <a:spcPts val="0"/>
              </a:spcBef>
              <a:spcAft>
                <a:spcPts val="0"/>
              </a:spcAft>
              <a:buNone/>
            </a:pPr>
            <a:r>
              <a:t/>
            </a:r>
            <a:endParaRPr sz="1200">
              <a:solidFill>
                <a:srgbClr val="000000"/>
              </a:solidFill>
              <a:highlight>
                <a:srgbClr val="FFFFFF"/>
              </a:highlight>
              <a:latin typeface="Nunito Light"/>
              <a:ea typeface="Nunito Light"/>
              <a:cs typeface="Nunito Light"/>
              <a:sym typeface="Nunito Light"/>
            </a:endParaRPr>
          </a:p>
          <a:p>
            <a:pPr indent="0" lvl="0" marL="0" rtl="0" algn="ctr">
              <a:lnSpc>
                <a:spcPct val="115000"/>
              </a:lnSpc>
              <a:spcBef>
                <a:spcPts val="0"/>
              </a:spcBef>
              <a:spcAft>
                <a:spcPts val="0"/>
              </a:spcAft>
              <a:buClr>
                <a:srgbClr val="000000"/>
              </a:buClr>
              <a:buSzPts val="1100"/>
              <a:buFont typeface="Arial"/>
              <a:buNone/>
            </a:pPr>
            <a:r>
              <a:rPr lang="es" sz="1200">
                <a:solidFill>
                  <a:srgbClr val="000000"/>
                </a:solidFill>
                <a:highlight>
                  <a:srgbClr val="FFFFFF"/>
                </a:highlight>
                <a:latin typeface="Nunito Light"/>
                <a:ea typeface="Nunito Light"/>
                <a:cs typeface="Nunito Light"/>
                <a:sym typeface="Nunito Light"/>
              </a:rPr>
              <a:t> El nombre de la variable del objeto, seguido de punto y el nombre de la propiedad</a:t>
            </a:r>
            <a:endParaRPr sz="1200">
              <a:solidFill>
                <a:srgbClr val="000000"/>
              </a:solidFill>
              <a:highlight>
                <a:srgbClr val="FFFFFF"/>
              </a:highlight>
              <a:latin typeface="Nunito Light"/>
              <a:ea typeface="Nunito Light"/>
              <a:cs typeface="Nunito Light"/>
              <a:sym typeface="Nunito Light"/>
            </a:endParaRPr>
          </a:p>
        </p:txBody>
      </p:sp>
      <p:sp>
        <p:nvSpPr>
          <p:cNvPr id="191" name="Google Shape;191;p31"/>
          <p:cNvSpPr txBox="1"/>
          <p:nvPr/>
        </p:nvSpPr>
        <p:spPr>
          <a:xfrm>
            <a:off x="1830150" y="2866575"/>
            <a:ext cx="5483700" cy="1955100"/>
          </a:xfrm>
          <a:prstGeom prst="rect">
            <a:avLst/>
          </a:prstGeom>
          <a:solidFill>
            <a:srgbClr val="D9D9D9"/>
          </a:solidFill>
          <a:ln>
            <a:noFill/>
          </a:ln>
        </p:spPr>
        <p:txBody>
          <a:bodyPr anchorCtr="0" anchor="t" bIns="180000" lIns="180000" spcFirstLastPara="1" rIns="180000" wrap="square" tIns="180000">
            <a:noAutofit/>
          </a:bodyPr>
          <a:lstStyle/>
          <a:p>
            <a:pPr indent="0" lvl="0" marL="0" rtl="0" algn="l">
              <a:lnSpc>
                <a:spcPct val="13043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const persona1 = { nombre: "Homero",</a:t>
            </a:r>
            <a:endParaRPr sz="1200">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                   edad: 39,</a:t>
            </a:r>
            <a:endParaRPr sz="1200">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                   calle: "Av. Siempreviva 742"};</a:t>
            </a:r>
            <a:endParaRPr sz="1200">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                   </a:t>
            </a:r>
            <a:endParaRPr sz="1200">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console.log(persona1.nombre);</a:t>
            </a:r>
            <a:endParaRPr sz="1200">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console.log(persona1.edad);</a:t>
            </a:r>
            <a:endParaRPr sz="1200">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console.log(persona1.calle);</a:t>
            </a:r>
            <a:endParaRPr sz="1200">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t/>
            </a:r>
            <a:endParaRPr>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t/>
            </a:r>
            <a:endParaRPr>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t/>
            </a:r>
            <a:endParaRPr>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t/>
            </a:r>
            <a:endParaRPr>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t/>
            </a:r>
            <a:endParaRPr>
              <a:solidFill>
                <a:srgbClr val="43434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7" name="Google Shape;197;p32"/>
          <p:cNvSpPr txBox="1"/>
          <p:nvPr/>
        </p:nvSpPr>
        <p:spPr>
          <a:xfrm>
            <a:off x="1923150" y="589650"/>
            <a:ext cx="5297700" cy="538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800"/>
              </a:spcBef>
              <a:spcAft>
                <a:spcPts val="1200"/>
              </a:spcAft>
              <a:buNone/>
            </a:pPr>
            <a:r>
              <a:rPr lang="es" sz="2300">
                <a:solidFill>
                  <a:schemeClr val="dk1"/>
                </a:solidFill>
                <a:latin typeface="Nunito ExtraBold"/>
                <a:ea typeface="Nunito ExtraBold"/>
                <a:cs typeface="Nunito ExtraBold"/>
                <a:sym typeface="Nunito ExtraBold"/>
              </a:rPr>
              <a:t>Asignar valores a las propiedades</a:t>
            </a:r>
            <a:endParaRPr sz="2300">
              <a:solidFill>
                <a:schemeClr val="dk1"/>
              </a:solidFill>
              <a:latin typeface="Nunito ExtraBold"/>
              <a:ea typeface="Nunito ExtraBold"/>
              <a:cs typeface="Nunito ExtraBold"/>
              <a:sym typeface="Nunito ExtraBold"/>
            </a:endParaRPr>
          </a:p>
        </p:txBody>
      </p:sp>
      <p:sp>
        <p:nvSpPr>
          <p:cNvPr id="198" name="Google Shape;198;p32"/>
          <p:cNvSpPr txBox="1"/>
          <p:nvPr/>
        </p:nvSpPr>
        <p:spPr>
          <a:xfrm>
            <a:off x="2334450" y="1231375"/>
            <a:ext cx="44751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200">
                <a:solidFill>
                  <a:srgbClr val="000000"/>
                </a:solidFill>
                <a:latin typeface="Nunito Light"/>
                <a:ea typeface="Nunito Light"/>
                <a:cs typeface="Nunito Light"/>
                <a:sym typeface="Nunito Light"/>
              </a:rPr>
              <a:t>Es posible usar las dos formas de acceder a las propiedades para asignar nuevos valores a los datos almacenados en las propiedades del objeto.</a:t>
            </a:r>
            <a:endParaRPr sz="1200">
              <a:solidFill>
                <a:srgbClr val="000000"/>
              </a:solidFill>
              <a:highlight>
                <a:srgbClr val="FFFFFF"/>
              </a:highlight>
              <a:latin typeface="Nunito Light"/>
              <a:ea typeface="Nunito Light"/>
              <a:cs typeface="Nunito Light"/>
              <a:sym typeface="Nunito Light"/>
            </a:endParaRPr>
          </a:p>
        </p:txBody>
      </p:sp>
      <p:sp>
        <p:nvSpPr>
          <p:cNvPr id="199" name="Google Shape;199;p32"/>
          <p:cNvSpPr txBox="1"/>
          <p:nvPr/>
        </p:nvSpPr>
        <p:spPr>
          <a:xfrm>
            <a:off x="2103150" y="2422000"/>
            <a:ext cx="4931100" cy="20319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const persona1 = { nombre: "Homero",</a:t>
            </a:r>
            <a:endParaRPr sz="12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                   edad: 39,</a:t>
            </a:r>
            <a:endParaRPr sz="12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                   calle: "Av. Siempreviva 742"};</a:t>
            </a:r>
            <a:endParaRPr sz="12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                   </a:t>
            </a:r>
            <a:endParaRPr sz="12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persona1["nombre"] = "Marge";</a:t>
            </a:r>
            <a:endParaRPr sz="12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persona1.edad = 36;</a:t>
            </a:r>
            <a:endParaRPr sz="12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t/>
            </a:r>
            <a:endParaRPr sz="1200">
              <a:solidFill>
                <a:srgbClr val="434343"/>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5" name="Google Shape;205;p33"/>
          <p:cNvSpPr txBox="1"/>
          <p:nvPr/>
        </p:nvSpPr>
        <p:spPr>
          <a:xfrm>
            <a:off x="3692075" y="1895925"/>
            <a:ext cx="30000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600">
                <a:solidFill>
                  <a:schemeClr val="dk2"/>
                </a:solidFill>
                <a:latin typeface="Nunito ExtraBold"/>
                <a:ea typeface="Nunito ExtraBold"/>
                <a:cs typeface="Nunito ExtraBold"/>
                <a:sym typeface="Nunito ExtraBold"/>
              </a:rPr>
              <a:t>Objetos constructores</a:t>
            </a:r>
            <a:endParaRPr sz="2600">
              <a:solidFill>
                <a:schemeClr val="dk2"/>
              </a:solidFill>
              <a:latin typeface="Nunito ExtraBold"/>
              <a:ea typeface="Nunito ExtraBold"/>
              <a:cs typeface="Nunito ExtraBold"/>
              <a:sym typeface="Nunito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1" name="Google Shape;211;p34"/>
          <p:cNvSpPr txBox="1"/>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12700" rtl="0" algn="ctr">
              <a:spcBef>
                <a:spcPts val="0"/>
              </a:spcBef>
              <a:spcAft>
                <a:spcPts val="0"/>
              </a:spcAft>
              <a:buClr>
                <a:schemeClr val="dk1"/>
              </a:buClr>
              <a:buSzPts val="2300"/>
              <a:buFont typeface="Arial"/>
              <a:buNone/>
            </a:pPr>
            <a:r>
              <a:rPr lang="es" sz="2300">
                <a:solidFill>
                  <a:schemeClr val="dk1"/>
                </a:solidFill>
                <a:latin typeface="Nunito ExtraBold"/>
                <a:ea typeface="Nunito ExtraBold"/>
                <a:cs typeface="Nunito ExtraBold"/>
                <a:sym typeface="Nunito ExtraBold"/>
              </a:rPr>
              <a:t>Constructores</a:t>
            </a:r>
            <a:endParaRPr sz="3500">
              <a:solidFill>
                <a:schemeClr val="dk1"/>
              </a:solidFill>
              <a:latin typeface="Raleway ExtraBold"/>
              <a:ea typeface="Raleway ExtraBold"/>
              <a:cs typeface="Raleway ExtraBold"/>
              <a:sym typeface="Raleway ExtraBold"/>
            </a:endParaRPr>
          </a:p>
        </p:txBody>
      </p:sp>
      <p:sp>
        <p:nvSpPr>
          <p:cNvPr id="212" name="Google Shape;212;p34"/>
          <p:cNvSpPr txBox="1"/>
          <p:nvPr/>
        </p:nvSpPr>
        <p:spPr>
          <a:xfrm>
            <a:off x="922000" y="1657351"/>
            <a:ext cx="6866100" cy="236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En JS, el constructor de un objeto es una función que usamos para crear un nuevo objeto cada vez que sea necesario.</a:t>
            </a:r>
            <a:endParaRPr sz="1200">
              <a:solidFill>
                <a:schemeClr val="dk1"/>
              </a:solidFill>
              <a:latin typeface="Nunito"/>
              <a:ea typeface="Nunito"/>
              <a:cs typeface="Nunito"/>
              <a:sym typeface="Nunito"/>
            </a:endParaRPr>
          </a:p>
          <a:p>
            <a:pPr indent="0" lvl="0" marL="0" rtl="0" algn="ctr">
              <a:lnSpc>
                <a:spcPct val="115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ctr">
              <a:lnSpc>
                <a:spcPct val="115000"/>
              </a:lnSpc>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Con esta “función constructora” podemos inicializar las propiedades del objeto al momento de ser instanciado con new.</a:t>
            </a:r>
            <a:endParaRPr sz="1600">
              <a:solidFill>
                <a:srgbClr val="00979D"/>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35"/>
          <p:cNvSpPr txBox="1"/>
          <p:nvPr/>
        </p:nvSpPr>
        <p:spPr>
          <a:xfrm>
            <a:off x="1005900" y="482875"/>
            <a:ext cx="7125600" cy="1070700"/>
          </a:xfrm>
          <a:prstGeom prst="rect">
            <a:avLst/>
          </a:prstGeom>
          <a:noFill/>
          <a:ln>
            <a:noFill/>
          </a:ln>
        </p:spPr>
        <p:txBody>
          <a:bodyPr anchorCtr="0" anchor="t" bIns="91425" lIns="91425" spcFirstLastPara="1" rIns="91425" wrap="square" tIns="91425">
            <a:noAutofit/>
          </a:bodyPr>
          <a:lstStyle/>
          <a:p>
            <a:pPr indent="0" lvl="0" marL="0" marR="0" rtl="0" algn="ctr">
              <a:lnSpc>
                <a:spcPct val="125000"/>
              </a:lnSpc>
              <a:spcBef>
                <a:spcPts val="1800"/>
              </a:spcBef>
              <a:spcAft>
                <a:spcPts val="0"/>
              </a:spcAft>
              <a:buClr>
                <a:schemeClr val="dk1"/>
              </a:buClr>
              <a:buSzPts val="1100"/>
              <a:buFont typeface="Arial"/>
              <a:buNone/>
            </a:pPr>
            <a:r>
              <a:rPr lang="es" sz="2300">
                <a:solidFill>
                  <a:schemeClr val="dk1"/>
                </a:solidFill>
                <a:latin typeface="Nunito ExtraBold"/>
                <a:ea typeface="Nunito ExtraBold"/>
                <a:cs typeface="Nunito ExtraBold"/>
                <a:sym typeface="Nunito ExtraBold"/>
              </a:rPr>
              <a:t>Constructores</a:t>
            </a:r>
            <a:endParaRPr sz="2300">
              <a:solidFill>
                <a:schemeClr val="dk1"/>
              </a:solidFill>
              <a:latin typeface="Nunito ExtraBold"/>
              <a:ea typeface="Nunito ExtraBold"/>
              <a:cs typeface="Nunito ExtraBold"/>
              <a:sym typeface="Nunito ExtraBold"/>
            </a:endParaRPr>
          </a:p>
          <a:p>
            <a:pPr indent="0" lvl="0" marL="0" marR="0" rtl="0" algn="ctr">
              <a:lnSpc>
                <a:spcPct val="125000"/>
              </a:lnSpc>
              <a:spcBef>
                <a:spcPts val="1800"/>
              </a:spcBef>
              <a:spcAft>
                <a:spcPts val="0"/>
              </a:spcAft>
              <a:buClr>
                <a:schemeClr val="dk1"/>
              </a:buClr>
              <a:buSzPts val="1100"/>
              <a:buFont typeface="Arial"/>
              <a:buNone/>
            </a:pPr>
            <a:r>
              <a:t/>
            </a:r>
            <a:endParaRPr b="1" sz="3000">
              <a:solidFill>
                <a:schemeClr val="dk1"/>
              </a:solidFill>
              <a:latin typeface="Nunito"/>
              <a:ea typeface="Nunito"/>
              <a:cs typeface="Nunito"/>
              <a:sym typeface="Nunito"/>
            </a:endParaRPr>
          </a:p>
          <a:p>
            <a:pPr indent="0" lvl="0" marL="0" marR="0" rtl="0" algn="ctr">
              <a:lnSpc>
                <a:spcPct val="125000"/>
              </a:lnSpc>
              <a:spcBef>
                <a:spcPts val="1800"/>
              </a:spcBef>
              <a:spcAft>
                <a:spcPts val="1200"/>
              </a:spcAft>
              <a:buClr>
                <a:srgbClr val="000000"/>
              </a:buClr>
              <a:buSzPts val="4000"/>
              <a:buFont typeface="Arial"/>
              <a:buNone/>
            </a:pPr>
            <a:r>
              <a:t/>
            </a:r>
            <a:endParaRPr b="1" sz="3000">
              <a:solidFill>
                <a:schemeClr val="dk1"/>
              </a:solidFill>
              <a:latin typeface="Nunito"/>
              <a:ea typeface="Nunito"/>
              <a:cs typeface="Nunito"/>
              <a:sym typeface="Nunito"/>
            </a:endParaRPr>
          </a:p>
        </p:txBody>
      </p:sp>
      <p:pic>
        <p:nvPicPr>
          <p:cNvPr id="218" name="Google Shape;218;p35"/>
          <p:cNvPicPr preferRelativeResize="0"/>
          <p:nvPr/>
        </p:nvPicPr>
        <p:blipFill rotWithShape="1">
          <a:blip r:embed="rId3">
            <a:alphaModFix/>
          </a:blip>
          <a:srcRect b="0" l="0" r="0" t="0"/>
          <a:stretch/>
        </p:blipFill>
        <p:spPr>
          <a:xfrm>
            <a:off x="7738603" y="3679214"/>
            <a:ext cx="1278037" cy="1480802"/>
          </a:xfrm>
          <a:prstGeom prst="rect">
            <a:avLst/>
          </a:prstGeom>
          <a:noFill/>
          <a:ln>
            <a:noFill/>
          </a:ln>
        </p:spPr>
      </p:pic>
      <p:sp>
        <p:nvSpPr>
          <p:cNvPr id="219" name="Google Shape;219;p35"/>
          <p:cNvSpPr txBox="1"/>
          <p:nvPr/>
        </p:nvSpPr>
        <p:spPr>
          <a:xfrm>
            <a:off x="1148100" y="1740700"/>
            <a:ext cx="6841200" cy="2007000"/>
          </a:xfrm>
          <a:prstGeom prst="rect">
            <a:avLst/>
          </a:prstGeom>
          <a:solidFill>
            <a:srgbClr val="CCCCCC"/>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434343"/>
                </a:solidFill>
                <a:latin typeface="Courier New"/>
                <a:ea typeface="Courier New"/>
                <a:cs typeface="Courier New"/>
                <a:sym typeface="Courier New"/>
              </a:rPr>
              <a:t>function Persona(nombre, edad, calle) {</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434343"/>
                </a:solidFill>
                <a:latin typeface="Courier New"/>
                <a:ea typeface="Courier New"/>
                <a:cs typeface="Courier New"/>
                <a:sym typeface="Courier New"/>
              </a:rPr>
              <a:t>   </a:t>
            </a:r>
            <a:r>
              <a:rPr b="1" lang="es" sz="1200">
                <a:solidFill>
                  <a:srgbClr val="753BBD"/>
                </a:solidFill>
                <a:latin typeface="Courier New"/>
                <a:ea typeface="Courier New"/>
                <a:cs typeface="Courier New"/>
                <a:sym typeface="Courier New"/>
              </a:rPr>
              <a:t> this</a:t>
            </a:r>
            <a:r>
              <a:rPr lang="es" sz="1200">
                <a:solidFill>
                  <a:srgbClr val="434343"/>
                </a:solidFill>
                <a:latin typeface="Courier New"/>
                <a:ea typeface="Courier New"/>
                <a:cs typeface="Courier New"/>
                <a:sym typeface="Courier New"/>
              </a:rPr>
              <a:t>.nombre = nombre;</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434343"/>
                </a:solidFill>
                <a:latin typeface="Courier New"/>
                <a:ea typeface="Courier New"/>
                <a:cs typeface="Courier New"/>
                <a:sym typeface="Courier New"/>
              </a:rPr>
              <a:t>    </a:t>
            </a:r>
            <a:r>
              <a:rPr b="1" lang="es" sz="1200">
                <a:solidFill>
                  <a:srgbClr val="753BBD"/>
                </a:solidFill>
                <a:latin typeface="Courier New"/>
                <a:ea typeface="Courier New"/>
                <a:cs typeface="Courier New"/>
                <a:sym typeface="Courier New"/>
              </a:rPr>
              <a:t>this</a:t>
            </a:r>
            <a:r>
              <a:rPr lang="es" sz="1200">
                <a:solidFill>
                  <a:srgbClr val="434343"/>
                </a:solidFill>
                <a:latin typeface="Courier New"/>
                <a:ea typeface="Courier New"/>
                <a:cs typeface="Courier New"/>
                <a:sym typeface="Courier New"/>
              </a:rPr>
              <a:t>.edad 	 = edad;</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434343"/>
                </a:solidFill>
                <a:latin typeface="Courier New"/>
                <a:ea typeface="Courier New"/>
                <a:cs typeface="Courier New"/>
                <a:sym typeface="Courier New"/>
              </a:rPr>
              <a:t>   </a:t>
            </a:r>
            <a:r>
              <a:rPr b="1" lang="es" sz="1200">
                <a:solidFill>
                  <a:srgbClr val="753BBD"/>
                </a:solidFill>
                <a:latin typeface="Courier New"/>
                <a:ea typeface="Courier New"/>
                <a:cs typeface="Courier New"/>
                <a:sym typeface="Courier New"/>
              </a:rPr>
              <a:t> this</a:t>
            </a:r>
            <a:r>
              <a:rPr lang="es" sz="1200">
                <a:solidFill>
                  <a:srgbClr val="434343"/>
                </a:solidFill>
                <a:latin typeface="Courier New"/>
                <a:ea typeface="Courier New"/>
                <a:cs typeface="Courier New"/>
                <a:sym typeface="Courier New"/>
              </a:rPr>
              <a:t>.calle  = calle;</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434343"/>
                </a:solidFill>
                <a:latin typeface="Courier New"/>
                <a:ea typeface="Courier New"/>
                <a:cs typeface="Courier New"/>
                <a:sym typeface="Courier New"/>
              </a:rPr>
              <a:t>}</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434343"/>
                </a:solidFill>
                <a:latin typeface="Courier New"/>
                <a:ea typeface="Courier New"/>
                <a:cs typeface="Courier New"/>
                <a:sym typeface="Courier New"/>
              </a:rPr>
              <a:t>const persona1 = </a:t>
            </a:r>
            <a:r>
              <a:rPr b="1" lang="es" sz="1200">
                <a:solidFill>
                  <a:srgbClr val="753BBD"/>
                </a:solidFill>
                <a:latin typeface="Courier New"/>
                <a:ea typeface="Courier New"/>
                <a:cs typeface="Courier New"/>
                <a:sym typeface="Courier New"/>
              </a:rPr>
              <a:t>new</a:t>
            </a:r>
            <a:r>
              <a:rPr lang="es" sz="1200">
                <a:solidFill>
                  <a:srgbClr val="434343"/>
                </a:solidFill>
                <a:latin typeface="Courier New"/>
                <a:ea typeface="Courier New"/>
                <a:cs typeface="Courier New"/>
                <a:sym typeface="Courier New"/>
              </a:rPr>
              <a:t> Persona("Homero", 39, "Av. Siempreviva 742");</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434343"/>
                </a:solidFill>
                <a:latin typeface="Courier New"/>
                <a:ea typeface="Courier New"/>
                <a:cs typeface="Courier New"/>
                <a:sym typeface="Courier New"/>
              </a:rPr>
              <a:t>const persona2 = </a:t>
            </a:r>
            <a:r>
              <a:rPr b="1" lang="es" sz="1200">
                <a:solidFill>
                  <a:srgbClr val="753BBD"/>
                </a:solidFill>
                <a:latin typeface="Courier New"/>
                <a:ea typeface="Courier New"/>
                <a:cs typeface="Courier New"/>
                <a:sym typeface="Courier New"/>
              </a:rPr>
              <a:t>new</a:t>
            </a:r>
            <a:r>
              <a:rPr lang="es" sz="1200">
                <a:solidFill>
                  <a:srgbClr val="434343"/>
                </a:solidFill>
                <a:latin typeface="Courier New"/>
                <a:ea typeface="Courier New"/>
                <a:cs typeface="Courier New"/>
                <a:sym typeface="Courier New"/>
              </a:rPr>
              <a:t> Persona("Marge", 36, "Av. Siempreviva 742");</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200">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t/>
            </a:r>
            <a:endParaRPr sz="1200">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000000"/>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5" name="Google Shape;225;p36"/>
          <p:cNvSpPr txBox="1"/>
          <p:nvPr/>
        </p:nvSpPr>
        <p:spPr>
          <a:xfrm>
            <a:off x="1138950" y="1312650"/>
            <a:ext cx="6866100" cy="137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s" sz="1200">
                <a:solidFill>
                  <a:schemeClr val="dk1"/>
                </a:solidFill>
                <a:highlight>
                  <a:schemeClr val="lt1"/>
                </a:highlight>
                <a:latin typeface="Nunito Light"/>
                <a:ea typeface="Nunito Light"/>
                <a:cs typeface="Nunito Light"/>
                <a:sym typeface="Nunito Light"/>
              </a:rPr>
              <a:t>La palabra clave this (“este”) refiere al elemento actual en el que se está escribiendo el código. Cuando se emplea un función constructora para crear un objeto (con la palabra clave new), this está enlazado al nuevo objeto instanciado.</a:t>
            </a:r>
            <a:endParaRPr sz="1200">
              <a:solidFill>
                <a:schemeClr val="dk1"/>
              </a:solidFill>
              <a:highlight>
                <a:schemeClr val="lt1"/>
              </a:highlight>
              <a:latin typeface="Nunito Light"/>
              <a:ea typeface="Nunito Light"/>
              <a:cs typeface="Nunito Light"/>
              <a:sym typeface="Nunito Light"/>
            </a:endParaRPr>
          </a:p>
          <a:p>
            <a:pPr indent="0" lvl="0" marL="0" rtl="0" algn="ctr">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latin typeface="Nunito Light"/>
              <a:ea typeface="Nunito Light"/>
              <a:cs typeface="Nunito Light"/>
              <a:sym typeface="Nunito Light"/>
            </a:endParaRPr>
          </a:p>
          <a:p>
            <a:pPr indent="0" lvl="0" marL="0" rtl="0" algn="ctr">
              <a:lnSpc>
                <a:spcPct val="115000"/>
              </a:lnSpc>
              <a:spcBef>
                <a:spcPts val="0"/>
              </a:spcBef>
              <a:spcAft>
                <a:spcPts val="0"/>
              </a:spcAft>
              <a:buClr>
                <a:schemeClr val="dk1"/>
              </a:buClr>
              <a:buSzPts val="1100"/>
              <a:buFont typeface="Arial"/>
              <a:buNone/>
            </a:pPr>
            <a:r>
              <a:rPr lang="es" sz="1200">
                <a:solidFill>
                  <a:schemeClr val="dk1"/>
                </a:solidFill>
                <a:highlight>
                  <a:schemeClr val="lt1"/>
                </a:highlight>
                <a:latin typeface="Nunito Light"/>
                <a:ea typeface="Nunito Light"/>
                <a:cs typeface="Nunito Light"/>
                <a:sym typeface="Nunito Light"/>
              </a:rPr>
              <a:t> This es muy útil para asegurar que se emplean las propiedades del objeto actual.</a:t>
            </a:r>
            <a:endParaRPr sz="1600">
              <a:solidFill>
                <a:srgbClr val="0000FF"/>
              </a:solidFill>
              <a:latin typeface="Consolas"/>
              <a:ea typeface="Consolas"/>
              <a:cs typeface="Consolas"/>
              <a:sym typeface="Consolas"/>
            </a:endParaRPr>
          </a:p>
        </p:txBody>
      </p:sp>
      <p:grpSp>
        <p:nvGrpSpPr>
          <p:cNvPr id="226" name="Google Shape;226;p36"/>
          <p:cNvGrpSpPr/>
          <p:nvPr/>
        </p:nvGrpSpPr>
        <p:grpSpPr>
          <a:xfrm>
            <a:off x="8119638" y="225980"/>
            <a:ext cx="539546" cy="879605"/>
            <a:chOff x="6730350" y="2315900"/>
            <a:chExt cx="257700" cy="420100"/>
          </a:xfrm>
        </p:grpSpPr>
        <p:sp>
          <p:nvSpPr>
            <p:cNvPr id="227" name="Google Shape;227;p36"/>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6"/>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36"/>
          <p:cNvSpPr txBox="1"/>
          <p:nvPr/>
        </p:nvSpPr>
        <p:spPr>
          <a:xfrm>
            <a:off x="3072000" y="607350"/>
            <a:ext cx="3000000" cy="538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800"/>
              </a:spcBef>
              <a:spcAft>
                <a:spcPts val="1200"/>
              </a:spcAft>
              <a:buNone/>
            </a:pPr>
            <a:r>
              <a:rPr lang="es" sz="2300">
                <a:solidFill>
                  <a:schemeClr val="dk1"/>
                </a:solidFill>
                <a:latin typeface="Nunito ExtraBold"/>
                <a:ea typeface="Nunito ExtraBold"/>
                <a:cs typeface="Nunito ExtraBold"/>
                <a:sym typeface="Nunito ExtraBold"/>
              </a:rPr>
              <a:t>Uso del This</a:t>
            </a:r>
            <a:endParaRPr sz="2300">
              <a:solidFill>
                <a:schemeClr val="dk1"/>
              </a:solidFill>
              <a:latin typeface="Nunito ExtraBold"/>
              <a:ea typeface="Nunito ExtraBold"/>
              <a:cs typeface="Nunito ExtraBold"/>
              <a:sym typeface="Nunito ExtraBold"/>
            </a:endParaRPr>
          </a:p>
        </p:txBody>
      </p:sp>
      <p:sp>
        <p:nvSpPr>
          <p:cNvPr id="233" name="Google Shape;233;p36"/>
          <p:cNvSpPr txBox="1"/>
          <p:nvPr/>
        </p:nvSpPr>
        <p:spPr>
          <a:xfrm>
            <a:off x="1380450" y="2857575"/>
            <a:ext cx="6383100" cy="2007000"/>
          </a:xfrm>
          <a:prstGeom prst="rect">
            <a:avLst/>
          </a:prstGeom>
          <a:solidFill>
            <a:srgbClr val="CCCCCC"/>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function Persona(literal) {</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    this.nombre = literal.nombre;</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    this.edad   = literal.edad;</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    this.calle  = literal.calle;</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s" sz="1200">
                <a:solidFill>
                  <a:srgbClr val="434343"/>
                </a:solidFill>
                <a:latin typeface="Courier New"/>
                <a:ea typeface="Courier New"/>
                <a:cs typeface="Courier New"/>
                <a:sym typeface="Courier New"/>
              </a:rPr>
              <a:t>const persona1 = new Persona({ nombre: "Homero", edad: 39, calle: "Av.Siempreviva 742" });</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2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200">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t/>
            </a:r>
            <a:endParaRPr sz="1200">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00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9" name="Google Shape;99;p19"/>
          <p:cNvSpPr txBox="1"/>
          <p:nvPr/>
        </p:nvSpPr>
        <p:spPr>
          <a:xfrm>
            <a:off x="863125" y="820700"/>
            <a:ext cx="6148200" cy="8157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t/>
            </a:r>
            <a:endParaRPr sz="1800">
              <a:solidFill>
                <a:srgbClr val="666666"/>
              </a:solidFill>
              <a:latin typeface="Raleway Light"/>
              <a:ea typeface="Raleway Light"/>
              <a:cs typeface="Raleway Light"/>
              <a:sym typeface="Raleway Light"/>
            </a:endParaRPr>
          </a:p>
          <a:p>
            <a:pPr indent="0" lvl="0" marL="0" rtl="0" algn="l">
              <a:spcBef>
                <a:spcPts val="600"/>
              </a:spcBef>
              <a:spcAft>
                <a:spcPts val="0"/>
              </a:spcAft>
              <a:buNone/>
            </a:pPr>
            <a:r>
              <a:rPr b="1" lang="es" sz="1800">
                <a:solidFill>
                  <a:schemeClr val="dk1"/>
                </a:solidFill>
                <a:latin typeface="Raleway"/>
                <a:ea typeface="Raleway"/>
                <a:cs typeface="Raleway"/>
                <a:sym typeface="Raleway"/>
              </a:rPr>
              <a:t>Objetivos</a:t>
            </a:r>
            <a:endParaRPr b="1" sz="1800">
              <a:solidFill>
                <a:schemeClr val="dk1"/>
              </a:solidFill>
              <a:latin typeface="Raleway"/>
              <a:ea typeface="Raleway"/>
              <a:cs typeface="Raleway"/>
              <a:sym typeface="Raleway"/>
            </a:endParaRPr>
          </a:p>
        </p:txBody>
      </p:sp>
      <p:sp>
        <p:nvSpPr>
          <p:cNvPr id="100" name="Google Shape;100;p19"/>
          <p:cNvSpPr txBox="1"/>
          <p:nvPr/>
        </p:nvSpPr>
        <p:spPr>
          <a:xfrm>
            <a:off x="1188350" y="2204350"/>
            <a:ext cx="57060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000"/>
              </a:spcBef>
              <a:spcAft>
                <a:spcPts val="0"/>
              </a:spcAft>
              <a:buClr>
                <a:schemeClr val="dk1"/>
              </a:buClr>
              <a:buSzPts val="1200"/>
              <a:buFont typeface="Nunito"/>
              <a:buChar char="●"/>
            </a:pPr>
            <a:r>
              <a:rPr lang="es" sz="1200">
                <a:solidFill>
                  <a:schemeClr val="dk1"/>
                </a:solidFill>
                <a:latin typeface="Nunito"/>
                <a:ea typeface="Nunito"/>
                <a:cs typeface="Nunito"/>
                <a:sym typeface="Nunito"/>
              </a:rPr>
              <a:t>Conocer qué es un </a:t>
            </a:r>
            <a:r>
              <a:rPr b="1" lang="es" sz="1200">
                <a:solidFill>
                  <a:schemeClr val="dk1"/>
                </a:solidFill>
                <a:latin typeface="Nunito"/>
                <a:ea typeface="Nunito"/>
                <a:cs typeface="Nunito"/>
                <a:sym typeface="Nunito"/>
              </a:rPr>
              <a:t>objeto</a:t>
            </a:r>
            <a:r>
              <a:rPr lang="es" sz="1200">
                <a:solidFill>
                  <a:schemeClr val="dk1"/>
                </a:solidFill>
                <a:latin typeface="Nunito"/>
                <a:ea typeface="Nunito"/>
                <a:cs typeface="Nunito"/>
                <a:sym typeface="Nunito"/>
              </a:rPr>
              <a:t> en Javascript</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s" sz="1200">
                <a:solidFill>
                  <a:schemeClr val="dk1"/>
                </a:solidFill>
                <a:latin typeface="Nunito"/>
                <a:ea typeface="Nunito"/>
                <a:cs typeface="Nunito"/>
                <a:sym typeface="Nunito"/>
              </a:rPr>
              <a:t>Reconocer qué es una </a:t>
            </a:r>
            <a:r>
              <a:rPr b="1" lang="es" sz="1200">
                <a:solidFill>
                  <a:schemeClr val="dk1"/>
                </a:solidFill>
                <a:latin typeface="Nunito"/>
                <a:ea typeface="Nunito"/>
                <a:cs typeface="Nunito"/>
                <a:sym typeface="Nunito"/>
              </a:rPr>
              <a:t>función constructora</a:t>
            </a:r>
            <a:r>
              <a:rPr lang="es" sz="1200">
                <a:solidFill>
                  <a:schemeClr val="dk1"/>
                </a:solidFill>
                <a:latin typeface="Nunito"/>
                <a:ea typeface="Nunito"/>
                <a:cs typeface="Nunito"/>
                <a:sym typeface="Nunito"/>
              </a:rPr>
              <a:t> y un objeto creado con ella</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s" sz="1200">
                <a:solidFill>
                  <a:schemeClr val="dk1"/>
                </a:solidFill>
                <a:latin typeface="Nunito"/>
                <a:ea typeface="Nunito"/>
                <a:cs typeface="Nunito"/>
                <a:sym typeface="Nunito"/>
              </a:rPr>
              <a:t>Identificar las </a:t>
            </a:r>
            <a:r>
              <a:rPr b="1" lang="es" sz="1200">
                <a:solidFill>
                  <a:schemeClr val="dk1"/>
                </a:solidFill>
                <a:latin typeface="Nunito"/>
                <a:ea typeface="Nunito"/>
                <a:cs typeface="Nunito"/>
                <a:sym typeface="Nunito"/>
              </a:rPr>
              <a:t>propiedades de los objetos</a:t>
            </a:r>
            <a:r>
              <a:rPr lang="es" sz="1200">
                <a:solidFill>
                  <a:schemeClr val="dk1"/>
                </a:solidFill>
                <a:latin typeface="Nunito"/>
                <a:ea typeface="Nunito"/>
                <a:cs typeface="Nunito"/>
                <a:sym typeface="Nunito"/>
              </a:rPr>
              <a:t> y su </a:t>
            </a:r>
            <a:r>
              <a:rPr b="1" lang="es" sz="1200">
                <a:solidFill>
                  <a:schemeClr val="dk1"/>
                </a:solidFill>
                <a:latin typeface="Nunito"/>
                <a:ea typeface="Nunito"/>
                <a:cs typeface="Nunito"/>
                <a:sym typeface="Nunito"/>
              </a:rPr>
              <a:t>método</a:t>
            </a:r>
            <a:endParaRPr b="1"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s" sz="1200">
                <a:solidFill>
                  <a:schemeClr val="dk1"/>
                </a:solidFill>
                <a:latin typeface="Nunito"/>
                <a:ea typeface="Nunito"/>
                <a:cs typeface="Nunito"/>
                <a:sym typeface="Nunito"/>
              </a:rPr>
              <a:t>Distinguir método de funciones</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s" sz="1200">
                <a:solidFill>
                  <a:schemeClr val="dk1"/>
                </a:solidFill>
                <a:latin typeface="Nunito"/>
                <a:ea typeface="Nunito"/>
                <a:cs typeface="Nunito"/>
                <a:sym typeface="Nunito"/>
              </a:rPr>
              <a:t>Reconocer qué es una declaración de clase</a:t>
            </a:r>
            <a:endParaRPr>
              <a:latin typeface="Titillium Web"/>
              <a:ea typeface="Titillium Web"/>
              <a:cs typeface="Titillium Web"/>
              <a:sym typeface="Titillium We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9" name="Google Shape;239;p37"/>
          <p:cNvSpPr txBox="1"/>
          <p:nvPr/>
        </p:nvSpPr>
        <p:spPr>
          <a:xfrm>
            <a:off x="3918850" y="1723575"/>
            <a:ext cx="30000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600">
                <a:solidFill>
                  <a:schemeClr val="dk1"/>
                </a:solidFill>
                <a:latin typeface="Nunito ExtraBold"/>
                <a:ea typeface="Nunito ExtraBold"/>
                <a:cs typeface="Nunito ExtraBold"/>
                <a:sym typeface="Nunito ExtraBold"/>
              </a:rPr>
              <a:t>Métodos y operaciones con objetos</a:t>
            </a:r>
            <a:endParaRPr sz="2600">
              <a:solidFill>
                <a:schemeClr val="dk1"/>
              </a:solidFill>
              <a:latin typeface="Nunito ExtraBold"/>
              <a:ea typeface="Nunito ExtraBold"/>
              <a:cs typeface="Nunito ExtraBold"/>
              <a:sym typeface="Nunito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5" name="Google Shape;245;p38"/>
          <p:cNvSpPr txBox="1"/>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12700" rtl="0" algn="ctr">
              <a:spcBef>
                <a:spcPts val="0"/>
              </a:spcBef>
              <a:spcAft>
                <a:spcPts val="0"/>
              </a:spcAft>
              <a:buClr>
                <a:schemeClr val="dk1"/>
              </a:buClr>
              <a:buSzPts val="2300"/>
              <a:buFont typeface="Arial"/>
              <a:buNone/>
            </a:pPr>
            <a:r>
              <a:rPr lang="es" sz="2300">
                <a:solidFill>
                  <a:schemeClr val="dk1"/>
                </a:solidFill>
                <a:latin typeface="Nunito ExtraBold"/>
                <a:ea typeface="Nunito ExtraBold"/>
                <a:cs typeface="Nunito ExtraBold"/>
                <a:sym typeface="Nunito ExtraBold"/>
              </a:rPr>
              <a:t>Método &lt;&gt; Función</a:t>
            </a:r>
            <a:endParaRPr sz="1100">
              <a:solidFill>
                <a:schemeClr val="dk1"/>
              </a:solidFill>
              <a:latin typeface="Nunito ExtraBold"/>
              <a:ea typeface="Nunito ExtraBold"/>
              <a:cs typeface="Nunito ExtraBold"/>
              <a:sym typeface="Nunito ExtraBold"/>
            </a:endParaRPr>
          </a:p>
          <a:p>
            <a:pPr indent="0" lvl="0" marL="0" rtl="0" algn="l">
              <a:spcBef>
                <a:spcPts val="0"/>
              </a:spcBef>
              <a:spcAft>
                <a:spcPts val="0"/>
              </a:spcAft>
              <a:buNone/>
            </a:pPr>
            <a:r>
              <a:t/>
            </a:r>
            <a:endParaRPr sz="3500">
              <a:solidFill>
                <a:srgbClr val="434343"/>
              </a:solidFill>
              <a:latin typeface="Raleway ExtraBold"/>
              <a:ea typeface="Raleway ExtraBold"/>
              <a:cs typeface="Raleway ExtraBold"/>
              <a:sym typeface="Raleway ExtraBold"/>
            </a:endParaRPr>
          </a:p>
        </p:txBody>
      </p:sp>
      <p:sp>
        <p:nvSpPr>
          <p:cNvPr id="246" name="Google Shape;246;p38"/>
          <p:cNvSpPr txBox="1"/>
          <p:nvPr/>
        </p:nvSpPr>
        <p:spPr>
          <a:xfrm>
            <a:off x="922000" y="1657350"/>
            <a:ext cx="6866100" cy="3056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 sz="1200">
                <a:latin typeface="Nunito"/>
                <a:ea typeface="Nunito"/>
                <a:cs typeface="Nunito"/>
                <a:sym typeface="Nunito"/>
              </a:rPr>
              <a:t>Como vimos anteriormente, las funciones en JS se pueden definir en cualquier parte del código, y pueden ser llamadas desde cualquier otra parte del código posterior</a:t>
            </a:r>
            <a:endParaRPr sz="1200">
              <a:latin typeface="Nunito"/>
              <a:ea typeface="Nunito"/>
              <a:cs typeface="Nunito"/>
              <a:sym typeface="Nunito"/>
            </a:endParaRPr>
          </a:p>
          <a:p>
            <a:pPr indent="0" lvl="0" marL="0" rtl="0" algn="l">
              <a:spcBef>
                <a:spcPts val="600"/>
              </a:spcBef>
              <a:spcAft>
                <a:spcPts val="0"/>
              </a:spcAft>
              <a:buNone/>
            </a:pPr>
            <a:r>
              <a:t/>
            </a:r>
            <a:endParaRPr sz="1600">
              <a:solidFill>
                <a:srgbClr val="0000FF"/>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600">
              <a:solidFill>
                <a:srgbClr val="434F54"/>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2" name="Google Shape;252;p39"/>
          <p:cNvSpPr txBox="1"/>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12700" rtl="0" algn="ctr">
              <a:spcBef>
                <a:spcPts val="0"/>
              </a:spcBef>
              <a:spcAft>
                <a:spcPts val="0"/>
              </a:spcAft>
              <a:buNone/>
            </a:pPr>
            <a:r>
              <a:rPr lang="es" sz="2300">
                <a:solidFill>
                  <a:srgbClr val="1E1E1E"/>
                </a:solidFill>
                <a:latin typeface="Nunito ExtraBold"/>
                <a:ea typeface="Nunito ExtraBold"/>
                <a:cs typeface="Nunito ExtraBold"/>
                <a:sym typeface="Nunito ExtraBold"/>
              </a:rPr>
              <a:t>Método &lt;&gt; Función</a:t>
            </a:r>
            <a:endParaRPr sz="1100">
              <a:solidFill>
                <a:srgbClr val="1E1E1E"/>
              </a:solidFill>
              <a:latin typeface="Nunito ExtraBold"/>
              <a:ea typeface="Nunito ExtraBold"/>
              <a:cs typeface="Nunito ExtraBold"/>
              <a:sym typeface="Nunito ExtraBold"/>
            </a:endParaRPr>
          </a:p>
          <a:p>
            <a:pPr indent="0" lvl="0" marL="0" rtl="0" algn="l">
              <a:spcBef>
                <a:spcPts val="0"/>
              </a:spcBef>
              <a:spcAft>
                <a:spcPts val="0"/>
              </a:spcAft>
              <a:buNone/>
            </a:pPr>
            <a:r>
              <a:t/>
            </a:r>
            <a:endParaRPr sz="3500">
              <a:solidFill>
                <a:srgbClr val="434343"/>
              </a:solidFill>
              <a:latin typeface="Raleway ExtraBold"/>
              <a:ea typeface="Raleway ExtraBold"/>
              <a:cs typeface="Raleway ExtraBold"/>
              <a:sym typeface="Raleway ExtraBold"/>
            </a:endParaRPr>
          </a:p>
        </p:txBody>
      </p:sp>
      <p:sp>
        <p:nvSpPr>
          <p:cNvPr id="253" name="Google Shape;253;p39"/>
          <p:cNvSpPr txBox="1"/>
          <p:nvPr/>
        </p:nvSpPr>
        <p:spPr>
          <a:xfrm>
            <a:off x="922000" y="1657350"/>
            <a:ext cx="6866100" cy="3056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Los </a:t>
            </a:r>
            <a:r>
              <a:rPr b="1" lang="es" sz="1200">
                <a:solidFill>
                  <a:schemeClr val="dk1"/>
                </a:solidFill>
                <a:latin typeface="Nunito"/>
                <a:ea typeface="Nunito"/>
                <a:cs typeface="Nunito"/>
                <a:sym typeface="Nunito"/>
              </a:rPr>
              <a:t>métodos</a:t>
            </a:r>
            <a:r>
              <a:rPr lang="es" sz="1200">
                <a:solidFill>
                  <a:schemeClr val="dk1"/>
                </a:solidFill>
                <a:latin typeface="Nunito"/>
                <a:ea typeface="Nunito"/>
                <a:cs typeface="Nunito"/>
                <a:sym typeface="Nunito"/>
              </a:rPr>
              <a:t> de los objetos, también son técnicamente funciones, sólo que se limitan a poder ser ejecutados únicamente desde el mismo objeto.</a:t>
            </a:r>
            <a:endParaRPr sz="1200">
              <a:solidFill>
                <a:schemeClr val="dk1"/>
              </a:solidFill>
              <a:latin typeface="Nunito"/>
              <a:ea typeface="Nunito"/>
              <a:cs typeface="Nunito"/>
              <a:sym typeface="Nunito"/>
            </a:endParaRPr>
          </a:p>
          <a:p>
            <a:pPr indent="0" lvl="0" marL="0" rtl="0" algn="l">
              <a:spcBef>
                <a:spcPts val="600"/>
              </a:spcBef>
              <a:spcAft>
                <a:spcPts val="0"/>
              </a:spcAft>
              <a:buNone/>
            </a:pPr>
            <a:r>
              <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434F54"/>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40"/>
          <p:cNvSpPr txBox="1"/>
          <p:nvPr/>
        </p:nvSpPr>
        <p:spPr>
          <a:xfrm>
            <a:off x="1005900" y="330475"/>
            <a:ext cx="7125600" cy="1070700"/>
          </a:xfrm>
          <a:prstGeom prst="rect">
            <a:avLst/>
          </a:prstGeom>
          <a:noFill/>
          <a:ln>
            <a:noFill/>
          </a:ln>
        </p:spPr>
        <p:txBody>
          <a:bodyPr anchorCtr="0" anchor="t" bIns="91425" lIns="91425" spcFirstLastPara="1" rIns="91425" wrap="square" tIns="91425">
            <a:noAutofit/>
          </a:bodyPr>
          <a:lstStyle/>
          <a:p>
            <a:pPr indent="0" lvl="0" marL="0" marR="0" rtl="0" algn="ctr">
              <a:lnSpc>
                <a:spcPct val="125000"/>
              </a:lnSpc>
              <a:spcBef>
                <a:spcPts val="1800"/>
              </a:spcBef>
              <a:spcAft>
                <a:spcPts val="0"/>
              </a:spcAft>
              <a:buClr>
                <a:schemeClr val="dk1"/>
              </a:buClr>
              <a:buSzPts val="1100"/>
              <a:buFont typeface="Arial"/>
              <a:buNone/>
            </a:pPr>
            <a:r>
              <a:rPr lang="es" sz="2300">
                <a:solidFill>
                  <a:schemeClr val="dk1"/>
                </a:solidFill>
                <a:latin typeface="Nunito ExtraBold"/>
                <a:ea typeface="Nunito ExtraBold"/>
                <a:cs typeface="Nunito ExtraBold"/>
                <a:sym typeface="Nunito ExtraBold"/>
              </a:rPr>
              <a:t>Función</a:t>
            </a:r>
            <a:endParaRPr sz="2300">
              <a:solidFill>
                <a:schemeClr val="dk1"/>
              </a:solidFill>
              <a:latin typeface="Nunito ExtraBold"/>
              <a:ea typeface="Nunito ExtraBold"/>
              <a:cs typeface="Nunito ExtraBold"/>
              <a:sym typeface="Nunito ExtraBold"/>
            </a:endParaRPr>
          </a:p>
          <a:p>
            <a:pPr indent="0" lvl="0" marL="0" marR="0" rtl="0" algn="ctr">
              <a:lnSpc>
                <a:spcPct val="125000"/>
              </a:lnSpc>
              <a:spcBef>
                <a:spcPts val="1800"/>
              </a:spcBef>
              <a:spcAft>
                <a:spcPts val="0"/>
              </a:spcAft>
              <a:buClr>
                <a:schemeClr val="dk1"/>
              </a:buClr>
              <a:buSzPts val="1100"/>
              <a:buFont typeface="Arial"/>
              <a:buNone/>
            </a:pPr>
            <a:r>
              <a:t/>
            </a:r>
            <a:endParaRPr b="1" sz="3000">
              <a:solidFill>
                <a:srgbClr val="9A29CA"/>
              </a:solidFill>
              <a:latin typeface="Nunito"/>
              <a:ea typeface="Nunito"/>
              <a:cs typeface="Nunito"/>
              <a:sym typeface="Nunito"/>
            </a:endParaRPr>
          </a:p>
          <a:p>
            <a:pPr indent="0" lvl="0" marL="0" marR="0" rtl="0" algn="ctr">
              <a:lnSpc>
                <a:spcPct val="125000"/>
              </a:lnSpc>
              <a:spcBef>
                <a:spcPts val="1800"/>
              </a:spcBef>
              <a:spcAft>
                <a:spcPts val="1200"/>
              </a:spcAft>
              <a:buClr>
                <a:srgbClr val="000000"/>
              </a:buClr>
              <a:buSzPts val="4000"/>
              <a:buFont typeface="Arial"/>
              <a:buNone/>
            </a:pPr>
            <a:r>
              <a:t/>
            </a:r>
            <a:endParaRPr b="1" sz="3000">
              <a:solidFill>
                <a:srgbClr val="9A29CA"/>
              </a:solidFill>
              <a:latin typeface="Nunito"/>
              <a:ea typeface="Nunito"/>
              <a:cs typeface="Nunito"/>
              <a:sym typeface="Nunito"/>
            </a:endParaRPr>
          </a:p>
        </p:txBody>
      </p:sp>
      <p:sp>
        <p:nvSpPr>
          <p:cNvPr id="259" name="Google Shape;259;p40"/>
          <p:cNvSpPr txBox="1"/>
          <p:nvPr/>
        </p:nvSpPr>
        <p:spPr>
          <a:xfrm>
            <a:off x="1282350" y="1060075"/>
            <a:ext cx="6579300" cy="1346400"/>
          </a:xfrm>
          <a:prstGeom prst="rect">
            <a:avLst/>
          </a:prstGeom>
          <a:solidFill>
            <a:srgbClr val="D9D9D9"/>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//Funciones: Generalmente retornar un valor y son de acceso global.</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function f1(){</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return “HOLA MUNDO”;</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p:txBody>
      </p:sp>
      <p:sp>
        <p:nvSpPr>
          <p:cNvPr id="260" name="Google Shape;260;p40"/>
          <p:cNvSpPr txBox="1"/>
          <p:nvPr/>
        </p:nvSpPr>
        <p:spPr>
          <a:xfrm>
            <a:off x="1005900" y="2616475"/>
            <a:ext cx="7125600" cy="1070700"/>
          </a:xfrm>
          <a:prstGeom prst="rect">
            <a:avLst/>
          </a:prstGeom>
          <a:noFill/>
          <a:ln>
            <a:noFill/>
          </a:ln>
        </p:spPr>
        <p:txBody>
          <a:bodyPr anchorCtr="0" anchor="t" bIns="91425" lIns="91425" spcFirstLastPara="1" rIns="91425" wrap="square" tIns="91425">
            <a:noAutofit/>
          </a:bodyPr>
          <a:lstStyle/>
          <a:p>
            <a:pPr indent="0" lvl="0" marL="0" marR="0" rtl="0" algn="ctr">
              <a:lnSpc>
                <a:spcPct val="125000"/>
              </a:lnSpc>
              <a:spcBef>
                <a:spcPts val="1800"/>
              </a:spcBef>
              <a:spcAft>
                <a:spcPts val="0"/>
              </a:spcAft>
              <a:buClr>
                <a:schemeClr val="dk1"/>
              </a:buClr>
              <a:buSzPts val="1100"/>
              <a:buFont typeface="Arial"/>
              <a:buNone/>
            </a:pPr>
            <a:r>
              <a:rPr lang="es" sz="2300">
                <a:solidFill>
                  <a:schemeClr val="dk1"/>
                </a:solidFill>
                <a:latin typeface="Nunito ExtraBold"/>
                <a:ea typeface="Nunito ExtraBold"/>
                <a:cs typeface="Nunito ExtraBold"/>
                <a:sym typeface="Nunito ExtraBold"/>
              </a:rPr>
              <a:t>Método</a:t>
            </a:r>
            <a:endParaRPr sz="2300">
              <a:solidFill>
                <a:schemeClr val="dk1"/>
              </a:solidFill>
              <a:latin typeface="Nunito ExtraBold"/>
              <a:ea typeface="Nunito ExtraBold"/>
              <a:cs typeface="Nunito ExtraBold"/>
              <a:sym typeface="Nunito ExtraBold"/>
            </a:endParaRPr>
          </a:p>
          <a:p>
            <a:pPr indent="0" lvl="0" marL="0" marR="0" rtl="0" algn="ctr">
              <a:lnSpc>
                <a:spcPct val="125000"/>
              </a:lnSpc>
              <a:spcBef>
                <a:spcPts val="1800"/>
              </a:spcBef>
              <a:spcAft>
                <a:spcPts val="0"/>
              </a:spcAft>
              <a:buClr>
                <a:schemeClr val="dk1"/>
              </a:buClr>
              <a:buSzPts val="1100"/>
              <a:buFont typeface="Arial"/>
              <a:buNone/>
            </a:pPr>
            <a:r>
              <a:t/>
            </a:r>
            <a:endParaRPr b="1" sz="3000">
              <a:solidFill>
                <a:srgbClr val="9A29CA"/>
              </a:solidFill>
              <a:latin typeface="Nunito"/>
              <a:ea typeface="Nunito"/>
              <a:cs typeface="Nunito"/>
              <a:sym typeface="Nunito"/>
            </a:endParaRPr>
          </a:p>
          <a:p>
            <a:pPr indent="0" lvl="0" marL="0" marR="0" rtl="0" algn="ctr">
              <a:lnSpc>
                <a:spcPct val="125000"/>
              </a:lnSpc>
              <a:spcBef>
                <a:spcPts val="1800"/>
              </a:spcBef>
              <a:spcAft>
                <a:spcPts val="1200"/>
              </a:spcAft>
              <a:buClr>
                <a:srgbClr val="000000"/>
              </a:buClr>
              <a:buSzPts val="4000"/>
              <a:buFont typeface="Arial"/>
              <a:buNone/>
            </a:pPr>
            <a:r>
              <a:t/>
            </a:r>
            <a:endParaRPr b="1" sz="3000">
              <a:solidFill>
                <a:srgbClr val="9A29CA"/>
              </a:solidFill>
              <a:latin typeface="Nunito"/>
              <a:ea typeface="Nunito"/>
              <a:cs typeface="Nunito"/>
              <a:sym typeface="Nunito"/>
            </a:endParaRPr>
          </a:p>
        </p:txBody>
      </p:sp>
      <p:sp>
        <p:nvSpPr>
          <p:cNvPr id="261" name="Google Shape;261;p40"/>
          <p:cNvSpPr txBox="1"/>
          <p:nvPr/>
        </p:nvSpPr>
        <p:spPr>
          <a:xfrm>
            <a:off x="1282350" y="3232600"/>
            <a:ext cx="6579300" cy="1714200"/>
          </a:xfrm>
          <a:prstGeom prst="rect">
            <a:avLst/>
          </a:prstGeom>
          <a:solidFill>
            <a:srgbClr val="D9D9D9"/>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//Métodos: Se requiere un objeto y puede no retornar un valor.</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function Persona(nombre, edad, calle)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this.nombre = nombre;</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this.edad = edad;</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this.calle = calle;</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41"/>
          <p:cNvSpPr txBox="1"/>
          <p:nvPr/>
        </p:nvSpPr>
        <p:spPr>
          <a:xfrm>
            <a:off x="1005900" y="330475"/>
            <a:ext cx="7125600" cy="1070700"/>
          </a:xfrm>
          <a:prstGeom prst="rect">
            <a:avLst/>
          </a:prstGeom>
          <a:noFill/>
          <a:ln>
            <a:noFill/>
          </a:ln>
        </p:spPr>
        <p:txBody>
          <a:bodyPr anchorCtr="0" anchor="t" bIns="91425" lIns="91425" spcFirstLastPara="1" rIns="91425" wrap="square" tIns="91425">
            <a:noAutofit/>
          </a:bodyPr>
          <a:lstStyle/>
          <a:p>
            <a:pPr indent="0" lvl="0" marL="0" marR="0" rtl="0" algn="ctr">
              <a:lnSpc>
                <a:spcPct val="125000"/>
              </a:lnSpc>
              <a:spcBef>
                <a:spcPts val="1800"/>
              </a:spcBef>
              <a:spcAft>
                <a:spcPts val="0"/>
              </a:spcAft>
              <a:buClr>
                <a:schemeClr val="dk1"/>
              </a:buClr>
              <a:buSzPts val="1100"/>
              <a:buFont typeface="Arial"/>
              <a:buNone/>
            </a:pPr>
            <a:r>
              <a:rPr lang="es" sz="2300">
                <a:solidFill>
                  <a:schemeClr val="dk1"/>
                </a:solidFill>
                <a:latin typeface="Nunito ExtraBold"/>
                <a:ea typeface="Nunito ExtraBold"/>
                <a:cs typeface="Nunito ExtraBold"/>
                <a:sym typeface="Nunito ExtraBold"/>
              </a:rPr>
              <a:t>Métodos en objetos JS</a:t>
            </a:r>
            <a:endParaRPr sz="2300">
              <a:solidFill>
                <a:schemeClr val="dk1"/>
              </a:solidFill>
              <a:latin typeface="Nunito ExtraBold"/>
              <a:ea typeface="Nunito ExtraBold"/>
              <a:cs typeface="Nunito ExtraBold"/>
              <a:sym typeface="Nunito ExtraBold"/>
            </a:endParaRPr>
          </a:p>
          <a:p>
            <a:pPr indent="0" lvl="0" marL="0" marR="0" rtl="0" algn="ctr">
              <a:lnSpc>
                <a:spcPct val="125000"/>
              </a:lnSpc>
              <a:spcBef>
                <a:spcPts val="1800"/>
              </a:spcBef>
              <a:spcAft>
                <a:spcPts val="0"/>
              </a:spcAft>
              <a:buClr>
                <a:schemeClr val="dk1"/>
              </a:buClr>
              <a:buSzPts val="1100"/>
              <a:buFont typeface="Arial"/>
              <a:buNone/>
            </a:pPr>
            <a:r>
              <a:t/>
            </a:r>
            <a:endParaRPr b="1" sz="3000">
              <a:solidFill>
                <a:srgbClr val="9A29CA"/>
              </a:solidFill>
              <a:latin typeface="Nunito"/>
              <a:ea typeface="Nunito"/>
              <a:cs typeface="Nunito"/>
              <a:sym typeface="Nunito"/>
            </a:endParaRPr>
          </a:p>
          <a:p>
            <a:pPr indent="0" lvl="0" marL="0" marR="0" rtl="0" algn="ctr">
              <a:lnSpc>
                <a:spcPct val="125000"/>
              </a:lnSpc>
              <a:spcBef>
                <a:spcPts val="1800"/>
              </a:spcBef>
              <a:spcAft>
                <a:spcPts val="1200"/>
              </a:spcAft>
              <a:buClr>
                <a:srgbClr val="000000"/>
              </a:buClr>
              <a:buSzPts val="4000"/>
              <a:buFont typeface="Arial"/>
              <a:buNone/>
            </a:pPr>
            <a:r>
              <a:t/>
            </a:r>
            <a:endParaRPr b="1" sz="3000">
              <a:solidFill>
                <a:srgbClr val="9A29CA"/>
              </a:solidFill>
              <a:latin typeface="Nunito"/>
              <a:ea typeface="Nunito"/>
              <a:cs typeface="Nunito"/>
              <a:sym typeface="Nunito"/>
            </a:endParaRPr>
          </a:p>
        </p:txBody>
      </p:sp>
      <p:sp>
        <p:nvSpPr>
          <p:cNvPr id="267" name="Google Shape;267;p41"/>
          <p:cNvSpPr txBox="1"/>
          <p:nvPr/>
        </p:nvSpPr>
        <p:spPr>
          <a:xfrm>
            <a:off x="2078700" y="1039375"/>
            <a:ext cx="4980000" cy="143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200">
                <a:solidFill>
                  <a:schemeClr val="dk1"/>
                </a:solidFill>
                <a:latin typeface="Nunito Light"/>
                <a:ea typeface="Nunito Light"/>
                <a:cs typeface="Nunito Light"/>
                <a:sym typeface="Nunito Light"/>
              </a:rPr>
              <a:t>JavaScript cuenta con sus </a:t>
            </a:r>
            <a:r>
              <a:rPr b="1" lang="es" sz="1200">
                <a:solidFill>
                  <a:schemeClr val="dk1"/>
                </a:solidFill>
                <a:latin typeface="Nunito"/>
                <a:ea typeface="Nunito"/>
                <a:cs typeface="Nunito"/>
                <a:sym typeface="Nunito"/>
              </a:rPr>
              <a:t>propios objetos,</a:t>
            </a:r>
            <a:r>
              <a:rPr lang="es" sz="1200">
                <a:solidFill>
                  <a:schemeClr val="dk1"/>
                </a:solidFill>
                <a:latin typeface="Nunito Light"/>
                <a:ea typeface="Nunito Light"/>
                <a:cs typeface="Nunito Light"/>
                <a:sym typeface="Nunito Light"/>
              </a:rPr>
              <a:t> incluso ya usamos algunos de ellos sin identificar que son objetos.</a:t>
            </a:r>
            <a:endParaRPr sz="1200">
              <a:solidFill>
                <a:schemeClr val="dk1"/>
              </a:solidFill>
              <a:latin typeface="Nunito Light"/>
              <a:ea typeface="Nunito Light"/>
              <a:cs typeface="Nunito Light"/>
              <a:sym typeface="Nunito Light"/>
            </a:endParaRPr>
          </a:p>
          <a:p>
            <a:pPr indent="0" lvl="0" marL="0" rtl="0" algn="ctr">
              <a:lnSpc>
                <a:spcPct val="115000"/>
              </a:lnSpc>
              <a:spcBef>
                <a:spcPts val="0"/>
              </a:spcBef>
              <a:spcAft>
                <a:spcPts val="0"/>
              </a:spcAft>
              <a:buNone/>
            </a:pPr>
            <a:r>
              <a:t/>
            </a:r>
            <a:endParaRPr sz="1200">
              <a:solidFill>
                <a:schemeClr val="dk1"/>
              </a:solidFill>
              <a:latin typeface="Nunito Light"/>
              <a:ea typeface="Nunito Light"/>
              <a:cs typeface="Nunito Light"/>
              <a:sym typeface="Nunito Light"/>
            </a:endParaRPr>
          </a:p>
          <a:p>
            <a:pPr indent="0" lvl="0" marL="0" rtl="0" algn="ctr">
              <a:lnSpc>
                <a:spcPct val="115000"/>
              </a:lnSpc>
              <a:spcBef>
                <a:spcPts val="0"/>
              </a:spcBef>
              <a:spcAft>
                <a:spcPts val="0"/>
              </a:spcAft>
              <a:buNone/>
            </a:pPr>
            <a:r>
              <a:rPr lang="es" sz="1200">
                <a:solidFill>
                  <a:schemeClr val="dk1"/>
                </a:solidFill>
                <a:latin typeface="Nunito Light"/>
                <a:ea typeface="Nunito Light"/>
                <a:cs typeface="Nunito Light"/>
                <a:sym typeface="Nunito Light"/>
              </a:rPr>
              <a:t>Por ejemplo: Cada vez que creamos una cadena de caracteres se crea automáticamente como una instancia del objeto String, y por lo tanto tiene varios métodos/propiedades comunes disponibles en ella.</a:t>
            </a:r>
            <a:endParaRPr/>
          </a:p>
        </p:txBody>
      </p:sp>
      <p:sp>
        <p:nvSpPr>
          <p:cNvPr id="268" name="Google Shape;268;p41"/>
          <p:cNvSpPr txBox="1"/>
          <p:nvPr/>
        </p:nvSpPr>
        <p:spPr>
          <a:xfrm>
            <a:off x="1865250" y="2571750"/>
            <a:ext cx="5406900" cy="2244000"/>
          </a:xfrm>
          <a:prstGeom prst="rect">
            <a:avLst/>
          </a:prstGeom>
          <a:solidFill>
            <a:srgbClr val="D9D9D9"/>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let cadena = "HOLA MUNDO";</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//Propiedad de objeto String: Largo de la cadena.</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console.log(cadena.length);</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//Método de objeto String: Pasar a minúscula.</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console.log(cadena.toLowerCase());</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//Método de objeto String: Pasar a mayúscula.</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console.log(cadena.toUpperCase());</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42"/>
          <p:cNvSpPr txBox="1"/>
          <p:nvPr/>
        </p:nvSpPr>
        <p:spPr>
          <a:xfrm>
            <a:off x="1005900" y="330475"/>
            <a:ext cx="7125600" cy="1070700"/>
          </a:xfrm>
          <a:prstGeom prst="rect">
            <a:avLst/>
          </a:prstGeom>
          <a:noFill/>
          <a:ln>
            <a:noFill/>
          </a:ln>
        </p:spPr>
        <p:txBody>
          <a:bodyPr anchorCtr="0" anchor="t" bIns="91425" lIns="91425" spcFirstLastPara="1" rIns="91425" wrap="square" tIns="91425">
            <a:noAutofit/>
          </a:bodyPr>
          <a:lstStyle/>
          <a:p>
            <a:pPr indent="0" lvl="0" marL="0" marR="0" rtl="0" algn="ctr">
              <a:lnSpc>
                <a:spcPct val="125000"/>
              </a:lnSpc>
              <a:spcBef>
                <a:spcPts val="1800"/>
              </a:spcBef>
              <a:spcAft>
                <a:spcPts val="0"/>
              </a:spcAft>
              <a:buClr>
                <a:schemeClr val="dk1"/>
              </a:buClr>
              <a:buSzPts val="1100"/>
              <a:buFont typeface="Arial"/>
              <a:buNone/>
            </a:pPr>
            <a:r>
              <a:rPr lang="es" sz="2300">
                <a:solidFill>
                  <a:schemeClr val="dk1"/>
                </a:solidFill>
                <a:latin typeface="Nunito ExtraBold"/>
                <a:ea typeface="Nunito ExtraBold"/>
                <a:cs typeface="Nunito ExtraBold"/>
                <a:sym typeface="Nunito ExtraBold"/>
              </a:rPr>
              <a:t>Métodos personalizados</a:t>
            </a:r>
            <a:endParaRPr sz="2300">
              <a:solidFill>
                <a:schemeClr val="dk1"/>
              </a:solidFill>
              <a:latin typeface="Nunito ExtraBold"/>
              <a:ea typeface="Nunito ExtraBold"/>
              <a:cs typeface="Nunito ExtraBold"/>
              <a:sym typeface="Nunito ExtraBold"/>
            </a:endParaRPr>
          </a:p>
          <a:p>
            <a:pPr indent="0" lvl="0" marL="0" marR="0" rtl="0" algn="ctr">
              <a:lnSpc>
                <a:spcPct val="125000"/>
              </a:lnSpc>
              <a:spcBef>
                <a:spcPts val="1800"/>
              </a:spcBef>
              <a:spcAft>
                <a:spcPts val="0"/>
              </a:spcAft>
              <a:buClr>
                <a:schemeClr val="dk1"/>
              </a:buClr>
              <a:buSzPts val="1100"/>
              <a:buFont typeface="Arial"/>
              <a:buNone/>
            </a:pPr>
            <a:r>
              <a:t/>
            </a:r>
            <a:endParaRPr b="1" sz="3000">
              <a:solidFill>
                <a:srgbClr val="9A29CA"/>
              </a:solidFill>
              <a:latin typeface="Nunito"/>
              <a:ea typeface="Nunito"/>
              <a:cs typeface="Nunito"/>
              <a:sym typeface="Nunito"/>
            </a:endParaRPr>
          </a:p>
          <a:p>
            <a:pPr indent="0" lvl="0" marL="0" marR="0" rtl="0" algn="ctr">
              <a:lnSpc>
                <a:spcPct val="125000"/>
              </a:lnSpc>
              <a:spcBef>
                <a:spcPts val="1800"/>
              </a:spcBef>
              <a:spcAft>
                <a:spcPts val="1200"/>
              </a:spcAft>
              <a:buClr>
                <a:srgbClr val="000000"/>
              </a:buClr>
              <a:buSzPts val="4000"/>
              <a:buFont typeface="Arial"/>
              <a:buNone/>
            </a:pPr>
            <a:r>
              <a:t/>
            </a:r>
            <a:endParaRPr b="1" sz="3000">
              <a:solidFill>
                <a:srgbClr val="9A29CA"/>
              </a:solidFill>
              <a:latin typeface="Nunito"/>
              <a:ea typeface="Nunito"/>
              <a:cs typeface="Nunito"/>
              <a:sym typeface="Nunito"/>
            </a:endParaRPr>
          </a:p>
        </p:txBody>
      </p:sp>
      <p:sp>
        <p:nvSpPr>
          <p:cNvPr id="274" name="Google Shape;274;p42"/>
          <p:cNvSpPr/>
          <p:nvPr/>
        </p:nvSpPr>
        <p:spPr>
          <a:xfrm>
            <a:off x="7545681" y="-38015"/>
            <a:ext cx="3844169" cy="1077394"/>
          </a:xfrm>
          <a:custGeom>
            <a:rect b="b" l="l" r="r" t="t"/>
            <a:pathLst>
              <a:path extrusionOk="0" h="57461" w="188209">
                <a:moveTo>
                  <a:pt x="188209" y="241"/>
                </a:moveTo>
                <a:cubicBezTo>
                  <a:pt x="170919" y="-1684"/>
                  <a:pt x="155747" y="13796"/>
                  <a:pt x="141928" y="24363"/>
                </a:cubicBezTo>
                <a:cubicBezTo>
                  <a:pt x="129825" y="33618"/>
                  <a:pt x="115126" y="40151"/>
                  <a:pt x="100135" y="42875"/>
                </a:cubicBezTo>
                <a:cubicBezTo>
                  <a:pt x="72617" y="47875"/>
                  <a:pt x="42938" y="36977"/>
                  <a:pt x="16268" y="45400"/>
                </a:cubicBezTo>
                <a:cubicBezTo>
                  <a:pt x="9831" y="47433"/>
                  <a:pt x="2369" y="51140"/>
                  <a:pt x="0" y="57461"/>
                </a:cubicBezTo>
              </a:path>
            </a:pathLst>
          </a:custGeom>
          <a:noFill/>
          <a:ln cap="flat" cmpd="sng" w="19050">
            <a:solidFill>
              <a:srgbClr val="23385C"/>
            </a:solidFill>
            <a:prstDash val="dot"/>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275" name="Google Shape;275;p42"/>
          <p:cNvGrpSpPr/>
          <p:nvPr/>
        </p:nvGrpSpPr>
        <p:grpSpPr>
          <a:xfrm rot="2274514">
            <a:off x="-854151" y="2873410"/>
            <a:ext cx="1521208" cy="2171039"/>
            <a:chOff x="0" y="4089087"/>
            <a:chExt cx="1723465" cy="2614150"/>
          </a:xfrm>
        </p:grpSpPr>
        <p:pic>
          <p:nvPicPr>
            <p:cNvPr id="276" name="Google Shape;276;p42"/>
            <p:cNvPicPr preferRelativeResize="0"/>
            <p:nvPr/>
          </p:nvPicPr>
          <p:blipFill rotWithShape="1">
            <a:blip r:embed="rId3">
              <a:alphaModFix/>
            </a:blip>
            <a:srcRect b="0" l="0" r="0" t="0"/>
            <a:stretch/>
          </p:blipFill>
          <p:spPr>
            <a:xfrm>
              <a:off x="0" y="6354939"/>
              <a:ext cx="426930" cy="329138"/>
            </a:xfrm>
            <a:prstGeom prst="rect">
              <a:avLst/>
            </a:prstGeom>
            <a:noFill/>
            <a:ln>
              <a:noFill/>
            </a:ln>
          </p:spPr>
        </p:pic>
        <p:sp>
          <p:nvSpPr>
            <p:cNvPr id="277" name="Google Shape;277;p42"/>
            <p:cNvSpPr/>
            <p:nvPr/>
          </p:nvSpPr>
          <p:spPr>
            <a:xfrm>
              <a:off x="446862" y="6218097"/>
              <a:ext cx="554355" cy="485140"/>
            </a:xfrm>
            <a:custGeom>
              <a:rect b="b" l="l" r="r" t="t"/>
              <a:pathLst>
                <a:path extrusionOk="0" h="485140" w="554355">
                  <a:moveTo>
                    <a:pt x="36258" y="473837"/>
                  </a:moveTo>
                  <a:lnTo>
                    <a:pt x="35026" y="471995"/>
                  </a:lnTo>
                  <a:lnTo>
                    <a:pt x="4737" y="465963"/>
                  </a:lnTo>
                  <a:lnTo>
                    <a:pt x="2603" y="465543"/>
                  </a:lnTo>
                  <a:lnTo>
                    <a:pt x="762" y="466775"/>
                  </a:lnTo>
                  <a:lnTo>
                    <a:pt x="0" y="470598"/>
                  </a:lnTo>
                  <a:lnTo>
                    <a:pt x="1244" y="472465"/>
                  </a:lnTo>
                  <a:lnTo>
                    <a:pt x="33655" y="478891"/>
                  </a:lnTo>
                  <a:lnTo>
                    <a:pt x="35509" y="477647"/>
                  </a:lnTo>
                  <a:lnTo>
                    <a:pt x="36258" y="473837"/>
                  </a:lnTo>
                  <a:close/>
                </a:path>
                <a:path extrusionOk="0" h="485140" w="554355">
                  <a:moveTo>
                    <a:pt x="93599" y="479183"/>
                  </a:moveTo>
                  <a:lnTo>
                    <a:pt x="92151" y="477520"/>
                  </a:lnTo>
                  <a:lnTo>
                    <a:pt x="61366" y="475373"/>
                  </a:lnTo>
                  <a:lnTo>
                    <a:pt x="59207" y="475221"/>
                  </a:lnTo>
                  <a:lnTo>
                    <a:pt x="57543" y="476694"/>
                  </a:lnTo>
                  <a:lnTo>
                    <a:pt x="57289" y="480529"/>
                  </a:lnTo>
                  <a:lnTo>
                    <a:pt x="58737" y="482206"/>
                  </a:lnTo>
                  <a:lnTo>
                    <a:pt x="91681" y="484466"/>
                  </a:lnTo>
                  <a:lnTo>
                    <a:pt x="93332" y="483019"/>
                  </a:lnTo>
                  <a:lnTo>
                    <a:pt x="93599" y="479183"/>
                  </a:lnTo>
                  <a:close/>
                </a:path>
                <a:path extrusionOk="0" h="485140" w="554355">
                  <a:moveTo>
                    <a:pt x="151384" y="481012"/>
                  </a:moveTo>
                  <a:lnTo>
                    <a:pt x="151168" y="477202"/>
                  </a:lnTo>
                  <a:lnTo>
                    <a:pt x="149529" y="475742"/>
                  </a:lnTo>
                  <a:lnTo>
                    <a:pt x="118732" y="477532"/>
                  </a:lnTo>
                  <a:lnTo>
                    <a:pt x="116598" y="477659"/>
                  </a:lnTo>
                  <a:lnTo>
                    <a:pt x="115138" y="479310"/>
                  </a:lnTo>
                  <a:lnTo>
                    <a:pt x="115354" y="483120"/>
                  </a:lnTo>
                  <a:lnTo>
                    <a:pt x="117005" y="484593"/>
                  </a:lnTo>
                  <a:lnTo>
                    <a:pt x="149936" y="482638"/>
                  </a:lnTo>
                  <a:lnTo>
                    <a:pt x="151384" y="481012"/>
                  </a:lnTo>
                  <a:close/>
                </a:path>
                <a:path extrusionOk="0" h="485140" w="554355">
                  <a:moveTo>
                    <a:pt x="208699" y="471652"/>
                  </a:moveTo>
                  <a:lnTo>
                    <a:pt x="208000" y="467931"/>
                  </a:lnTo>
                  <a:lnTo>
                    <a:pt x="206222" y="466712"/>
                  </a:lnTo>
                  <a:lnTo>
                    <a:pt x="175907" y="472389"/>
                  </a:lnTo>
                  <a:lnTo>
                    <a:pt x="173824" y="472782"/>
                  </a:lnTo>
                  <a:lnTo>
                    <a:pt x="172593" y="474586"/>
                  </a:lnTo>
                  <a:lnTo>
                    <a:pt x="173304" y="478320"/>
                  </a:lnTo>
                  <a:lnTo>
                    <a:pt x="175107" y="479539"/>
                  </a:lnTo>
                  <a:lnTo>
                    <a:pt x="207479" y="473443"/>
                  </a:lnTo>
                  <a:lnTo>
                    <a:pt x="208699" y="471652"/>
                  </a:lnTo>
                  <a:close/>
                </a:path>
                <a:path extrusionOk="0" h="485140" w="554355">
                  <a:moveTo>
                    <a:pt x="264287" y="454761"/>
                  </a:moveTo>
                  <a:lnTo>
                    <a:pt x="263093" y="451205"/>
                  </a:lnTo>
                  <a:lnTo>
                    <a:pt x="261175" y="450240"/>
                  </a:lnTo>
                  <a:lnTo>
                    <a:pt x="231952" y="460006"/>
                  </a:lnTo>
                  <a:lnTo>
                    <a:pt x="229933" y="460692"/>
                  </a:lnTo>
                  <a:lnTo>
                    <a:pt x="228968" y="462622"/>
                  </a:lnTo>
                  <a:lnTo>
                    <a:pt x="230162" y="466191"/>
                  </a:lnTo>
                  <a:lnTo>
                    <a:pt x="232092" y="467144"/>
                  </a:lnTo>
                  <a:lnTo>
                    <a:pt x="263334" y="456679"/>
                  </a:lnTo>
                  <a:lnTo>
                    <a:pt x="264287" y="454761"/>
                  </a:lnTo>
                  <a:close/>
                </a:path>
                <a:path extrusionOk="0" h="485140" w="554355">
                  <a:moveTo>
                    <a:pt x="316941" y="430276"/>
                  </a:moveTo>
                  <a:lnTo>
                    <a:pt x="315290" y="426935"/>
                  </a:lnTo>
                  <a:lnTo>
                    <a:pt x="313270" y="426262"/>
                  </a:lnTo>
                  <a:lnTo>
                    <a:pt x="285673" y="439902"/>
                  </a:lnTo>
                  <a:lnTo>
                    <a:pt x="283806" y="440829"/>
                  </a:lnTo>
                  <a:lnTo>
                    <a:pt x="283121" y="442861"/>
                  </a:lnTo>
                  <a:lnTo>
                    <a:pt x="284784" y="446214"/>
                  </a:lnTo>
                  <a:lnTo>
                    <a:pt x="286804" y="446900"/>
                  </a:lnTo>
                  <a:lnTo>
                    <a:pt x="316255" y="432295"/>
                  </a:lnTo>
                  <a:lnTo>
                    <a:pt x="316941" y="430276"/>
                  </a:lnTo>
                  <a:close/>
                </a:path>
                <a:path extrusionOk="0" h="485140" w="554355">
                  <a:moveTo>
                    <a:pt x="366166" y="399516"/>
                  </a:moveTo>
                  <a:lnTo>
                    <a:pt x="364134" y="396430"/>
                  </a:lnTo>
                  <a:lnTo>
                    <a:pt x="362064" y="396011"/>
                  </a:lnTo>
                  <a:lnTo>
                    <a:pt x="336346" y="412877"/>
                  </a:lnTo>
                  <a:lnTo>
                    <a:pt x="334632" y="414007"/>
                  </a:lnTo>
                  <a:lnTo>
                    <a:pt x="334200" y="416077"/>
                  </a:lnTo>
                  <a:lnTo>
                    <a:pt x="336232" y="419176"/>
                  </a:lnTo>
                  <a:lnTo>
                    <a:pt x="338315" y="419608"/>
                  </a:lnTo>
                  <a:lnTo>
                    <a:pt x="365734" y="401586"/>
                  </a:lnTo>
                  <a:lnTo>
                    <a:pt x="366166" y="399516"/>
                  </a:lnTo>
                  <a:close/>
                </a:path>
                <a:path extrusionOk="0" h="485140" w="554355">
                  <a:moveTo>
                    <a:pt x="411518" y="363283"/>
                  </a:moveTo>
                  <a:lnTo>
                    <a:pt x="409168" y="360476"/>
                  </a:lnTo>
                  <a:lnTo>
                    <a:pt x="407073" y="360286"/>
                  </a:lnTo>
                  <a:lnTo>
                    <a:pt x="383451" y="379996"/>
                  </a:lnTo>
                  <a:lnTo>
                    <a:pt x="381889" y="381304"/>
                  </a:lnTo>
                  <a:lnTo>
                    <a:pt x="381698" y="383400"/>
                  </a:lnTo>
                  <a:lnTo>
                    <a:pt x="384060" y="386207"/>
                  </a:lnTo>
                  <a:lnTo>
                    <a:pt x="386168" y="386397"/>
                  </a:lnTo>
                  <a:lnTo>
                    <a:pt x="411327" y="365379"/>
                  </a:lnTo>
                  <a:lnTo>
                    <a:pt x="411518" y="363283"/>
                  </a:lnTo>
                  <a:close/>
                </a:path>
                <a:path extrusionOk="0" h="485140" w="554355">
                  <a:moveTo>
                    <a:pt x="452475" y="324167"/>
                  </a:moveTo>
                  <a:lnTo>
                    <a:pt x="452412" y="322097"/>
                  </a:lnTo>
                  <a:lnTo>
                    <a:pt x="449783" y="319582"/>
                  </a:lnTo>
                  <a:lnTo>
                    <a:pt x="447713" y="319646"/>
                  </a:lnTo>
                  <a:lnTo>
                    <a:pt x="426516" y="341934"/>
                  </a:lnTo>
                  <a:lnTo>
                    <a:pt x="425132" y="343395"/>
                  </a:lnTo>
                  <a:lnTo>
                    <a:pt x="425196" y="345478"/>
                  </a:lnTo>
                  <a:lnTo>
                    <a:pt x="427837" y="347992"/>
                  </a:lnTo>
                  <a:lnTo>
                    <a:pt x="429920" y="347929"/>
                  </a:lnTo>
                  <a:lnTo>
                    <a:pt x="452475" y="324167"/>
                  </a:lnTo>
                  <a:close/>
                </a:path>
                <a:path extrusionOk="0" h="485140" w="554355">
                  <a:moveTo>
                    <a:pt x="488403" y="278295"/>
                  </a:moveTo>
                  <a:lnTo>
                    <a:pt x="488099" y="276263"/>
                  </a:lnTo>
                  <a:lnTo>
                    <a:pt x="485216" y="274129"/>
                  </a:lnTo>
                  <a:lnTo>
                    <a:pt x="483171" y="274434"/>
                  </a:lnTo>
                  <a:lnTo>
                    <a:pt x="464858" y="299123"/>
                  </a:lnTo>
                  <a:lnTo>
                    <a:pt x="463664" y="300736"/>
                  </a:lnTo>
                  <a:lnTo>
                    <a:pt x="463969" y="302780"/>
                  </a:lnTo>
                  <a:lnTo>
                    <a:pt x="466864" y="304927"/>
                  </a:lnTo>
                  <a:lnTo>
                    <a:pt x="468909" y="304634"/>
                  </a:lnTo>
                  <a:lnTo>
                    <a:pt x="488403" y="278295"/>
                  </a:lnTo>
                  <a:close/>
                </a:path>
                <a:path extrusionOk="0" h="485140" w="554355">
                  <a:moveTo>
                    <a:pt x="518007" y="228092"/>
                  </a:moveTo>
                  <a:lnTo>
                    <a:pt x="517436" y="226136"/>
                  </a:lnTo>
                  <a:lnTo>
                    <a:pt x="514311" y="224421"/>
                  </a:lnTo>
                  <a:lnTo>
                    <a:pt x="512356" y="224980"/>
                  </a:lnTo>
                  <a:lnTo>
                    <a:pt x="497535" y="251891"/>
                  </a:lnTo>
                  <a:lnTo>
                    <a:pt x="496570" y="253669"/>
                  </a:lnTo>
                  <a:lnTo>
                    <a:pt x="497141" y="255638"/>
                  </a:lnTo>
                  <a:lnTo>
                    <a:pt x="500278" y="257365"/>
                  </a:lnTo>
                  <a:lnTo>
                    <a:pt x="502246" y="256794"/>
                  </a:lnTo>
                  <a:lnTo>
                    <a:pt x="518007" y="228092"/>
                  </a:lnTo>
                  <a:close/>
                </a:path>
                <a:path extrusionOk="0" h="485140" w="554355">
                  <a:moveTo>
                    <a:pt x="539877" y="173990"/>
                  </a:moveTo>
                  <a:lnTo>
                    <a:pt x="539013" y="172161"/>
                  </a:lnTo>
                  <a:lnTo>
                    <a:pt x="535711" y="170942"/>
                  </a:lnTo>
                  <a:lnTo>
                    <a:pt x="533869" y="171805"/>
                  </a:lnTo>
                  <a:lnTo>
                    <a:pt x="523341" y="200647"/>
                  </a:lnTo>
                  <a:lnTo>
                    <a:pt x="522643" y="202552"/>
                  </a:lnTo>
                  <a:lnTo>
                    <a:pt x="523506" y="204393"/>
                  </a:lnTo>
                  <a:lnTo>
                    <a:pt x="526821" y="205613"/>
                  </a:lnTo>
                  <a:lnTo>
                    <a:pt x="528675" y="204749"/>
                  </a:lnTo>
                  <a:lnTo>
                    <a:pt x="539877" y="173990"/>
                  </a:lnTo>
                  <a:close/>
                </a:path>
                <a:path extrusionOk="0" h="485140" w="554355">
                  <a:moveTo>
                    <a:pt x="550481" y="32918"/>
                  </a:moveTo>
                  <a:lnTo>
                    <a:pt x="543191" y="1054"/>
                  </a:lnTo>
                  <a:lnTo>
                    <a:pt x="541540" y="0"/>
                  </a:lnTo>
                  <a:lnTo>
                    <a:pt x="538187" y="774"/>
                  </a:lnTo>
                  <a:lnTo>
                    <a:pt x="537146" y="2425"/>
                  </a:lnTo>
                  <a:lnTo>
                    <a:pt x="543941" y="32321"/>
                  </a:lnTo>
                  <a:lnTo>
                    <a:pt x="544398" y="34302"/>
                  </a:lnTo>
                  <a:lnTo>
                    <a:pt x="546074" y="35356"/>
                  </a:lnTo>
                  <a:lnTo>
                    <a:pt x="549427" y="34594"/>
                  </a:lnTo>
                  <a:lnTo>
                    <a:pt x="550481" y="32918"/>
                  </a:lnTo>
                  <a:close/>
                </a:path>
                <a:path extrusionOk="0" h="485140" w="554355">
                  <a:moveTo>
                    <a:pt x="552272" y="116941"/>
                  </a:moveTo>
                  <a:lnTo>
                    <a:pt x="551116" y="115303"/>
                  </a:lnTo>
                  <a:lnTo>
                    <a:pt x="547687" y="114693"/>
                  </a:lnTo>
                  <a:lnTo>
                    <a:pt x="546036" y="115836"/>
                  </a:lnTo>
                  <a:lnTo>
                    <a:pt x="540689" y="146050"/>
                  </a:lnTo>
                  <a:lnTo>
                    <a:pt x="540334" y="148069"/>
                  </a:lnTo>
                  <a:lnTo>
                    <a:pt x="541489" y="149720"/>
                  </a:lnTo>
                  <a:lnTo>
                    <a:pt x="544944" y="150329"/>
                  </a:lnTo>
                  <a:lnTo>
                    <a:pt x="546595" y="149174"/>
                  </a:lnTo>
                  <a:lnTo>
                    <a:pt x="552272" y="116941"/>
                  </a:lnTo>
                  <a:close/>
                </a:path>
                <a:path extrusionOk="0" h="485140" w="554355">
                  <a:moveTo>
                    <a:pt x="554316" y="91249"/>
                  </a:moveTo>
                  <a:lnTo>
                    <a:pt x="553643" y="58534"/>
                  </a:lnTo>
                  <a:lnTo>
                    <a:pt x="552208" y="57175"/>
                  </a:lnTo>
                  <a:lnTo>
                    <a:pt x="548754" y="57238"/>
                  </a:lnTo>
                  <a:lnTo>
                    <a:pt x="547370" y="58674"/>
                  </a:lnTo>
                  <a:lnTo>
                    <a:pt x="547979" y="89319"/>
                  </a:lnTo>
                  <a:lnTo>
                    <a:pt x="548017" y="91376"/>
                  </a:lnTo>
                  <a:lnTo>
                    <a:pt x="549452" y="92760"/>
                  </a:lnTo>
                  <a:lnTo>
                    <a:pt x="552945" y="92697"/>
                  </a:lnTo>
                  <a:lnTo>
                    <a:pt x="554316" y="91249"/>
                  </a:lnTo>
                  <a:close/>
                </a:path>
              </a:pathLst>
            </a:custGeom>
            <a:solidFill>
              <a:srgbClr val="A3A3A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78" name="Google Shape;278;p42"/>
            <p:cNvPicPr preferRelativeResize="0"/>
            <p:nvPr/>
          </p:nvPicPr>
          <p:blipFill rotWithShape="1">
            <a:blip r:embed="rId4">
              <a:alphaModFix/>
            </a:blip>
            <a:srcRect b="0" l="0" r="0" t="0"/>
            <a:stretch/>
          </p:blipFill>
          <p:spPr>
            <a:xfrm>
              <a:off x="916914" y="6127703"/>
              <a:ext cx="64335" cy="70253"/>
            </a:xfrm>
            <a:prstGeom prst="rect">
              <a:avLst/>
            </a:prstGeom>
            <a:noFill/>
            <a:ln>
              <a:noFill/>
            </a:ln>
          </p:spPr>
        </p:pic>
        <p:sp>
          <p:nvSpPr>
            <p:cNvPr id="279" name="Google Shape;279;p42"/>
            <p:cNvSpPr/>
            <p:nvPr/>
          </p:nvSpPr>
          <p:spPr>
            <a:xfrm>
              <a:off x="804684" y="6112573"/>
              <a:ext cx="92710" cy="14604"/>
            </a:xfrm>
            <a:custGeom>
              <a:rect b="b" l="l" r="r" t="t"/>
              <a:pathLst>
                <a:path extrusionOk="0" h="14604" w="92710">
                  <a:moveTo>
                    <a:pt x="34747" y="5486"/>
                  </a:moveTo>
                  <a:lnTo>
                    <a:pt x="34302" y="2197"/>
                  </a:lnTo>
                  <a:lnTo>
                    <a:pt x="32766" y="1041"/>
                  </a:lnTo>
                  <a:lnTo>
                    <a:pt x="31140" y="1257"/>
                  </a:lnTo>
                  <a:lnTo>
                    <a:pt x="0" y="10083"/>
                  </a:lnTo>
                  <a:lnTo>
                    <a:pt x="1016" y="13233"/>
                  </a:lnTo>
                  <a:lnTo>
                    <a:pt x="2717" y="14084"/>
                  </a:lnTo>
                  <a:lnTo>
                    <a:pt x="11087" y="11531"/>
                  </a:lnTo>
                  <a:lnTo>
                    <a:pt x="17970" y="9779"/>
                  </a:lnTo>
                  <a:lnTo>
                    <a:pt x="24930" y="8343"/>
                  </a:lnTo>
                  <a:lnTo>
                    <a:pt x="31940" y="7226"/>
                  </a:lnTo>
                  <a:lnTo>
                    <a:pt x="33591" y="6997"/>
                  </a:lnTo>
                  <a:lnTo>
                    <a:pt x="34747" y="5486"/>
                  </a:lnTo>
                  <a:close/>
                </a:path>
                <a:path extrusionOk="0" h="14604" w="92710">
                  <a:moveTo>
                    <a:pt x="92303" y="7023"/>
                  </a:moveTo>
                  <a:lnTo>
                    <a:pt x="58928" y="0"/>
                  </a:lnTo>
                  <a:lnTo>
                    <a:pt x="57505" y="1270"/>
                  </a:lnTo>
                  <a:lnTo>
                    <a:pt x="57289" y="4610"/>
                  </a:lnTo>
                  <a:lnTo>
                    <a:pt x="58572" y="6032"/>
                  </a:lnTo>
                  <a:lnTo>
                    <a:pt x="67284" y="6743"/>
                  </a:lnTo>
                  <a:lnTo>
                    <a:pt x="74295" y="7721"/>
                  </a:lnTo>
                  <a:lnTo>
                    <a:pt x="81241" y="9055"/>
                  </a:lnTo>
                  <a:lnTo>
                    <a:pt x="88112" y="10756"/>
                  </a:lnTo>
                  <a:lnTo>
                    <a:pt x="89738" y="11201"/>
                  </a:lnTo>
                  <a:lnTo>
                    <a:pt x="91401" y="10248"/>
                  </a:lnTo>
                  <a:lnTo>
                    <a:pt x="92303" y="7023"/>
                  </a:lnTo>
                  <a:close/>
                </a:path>
              </a:pathLst>
            </a:custGeom>
            <a:solidFill>
              <a:srgbClr val="A3A3A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80" name="Google Shape;280;p42"/>
            <p:cNvPicPr preferRelativeResize="0"/>
            <p:nvPr/>
          </p:nvPicPr>
          <p:blipFill rotWithShape="1">
            <a:blip r:embed="rId5">
              <a:alphaModFix/>
            </a:blip>
            <a:srcRect b="0" l="0" r="0" t="0"/>
            <a:stretch/>
          </p:blipFill>
          <p:spPr>
            <a:xfrm>
              <a:off x="689742" y="6131199"/>
              <a:ext cx="95101" cy="116399"/>
            </a:xfrm>
            <a:prstGeom prst="rect">
              <a:avLst/>
            </a:prstGeom>
            <a:noFill/>
            <a:ln>
              <a:noFill/>
            </a:ln>
          </p:spPr>
        </p:pic>
        <p:sp>
          <p:nvSpPr>
            <p:cNvPr id="281" name="Google Shape;281;p42"/>
            <p:cNvSpPr/>
            <p:nvPr/>
          </p:nvSpPr>
          <p:spPr>
            <a:xfrm>
              <a:off x="684606" y="4262373"/>
              <a:ext cx="1038859" cy="2237104"/>
            </a:xfrm>
            <a:custGeom>
              <a:rect b="b" l="l" r="r" t="t"/>
              <a:pathLst>
                <a:path extrusionOk="0" h="2237104" w="1038859">
                  <a:moveTo>
                    <a:pt x="6896" y="2040585"/>
                  </a:moveTo>
                  <a:lnTo>
                    <a:pt x="6070" y="2031949"/>
                  </a:lnTo>
                  <a:lnTo>
                    <a:pt x="5765" y="2024849"/>
                  </a:lnTo>
                  <a:lnTo>
                    <a:pt x="5816" y="2017763"/>
                  </a:lnTo>
                  <a:lnTo>
                    <a:pt x="6210" y="2010664"/>
                  </a:lnTo>
                  <a:lnTo>
                    <a:pt x="6337" y="2009076"/>
                  </a:lnTo>
                  <a:lnTo>
                    <a:pt x="5143" y="2007692"/>
                  </a:lnTo>
                  <a:lnTo>
                    <a:pt x="1955" y="2007425"/>
                  </a:lnTo>
                  <a:lnTo>
                    <a:pt x="571" y="2008619"/>
                  </a:lnTo>
                  <a:lnTo>
                    <a:pt x="38" y="2017585"/>
                  </a:lnTo>
                  <a:lnTo>
                    <a:pt x="0" y="2024964"/>
                  </a:lnTo>
                  <a:lnTo>
                    <a:pt x="317" y="2032330"/>
                  </a:lnTo>
                  <a:lnTo>
                    <a:pt x="990" y="2039670"/>
                  </a:lnTo>
                  <a:lnTo>
                    <a:pt x="1181" y="2041245"/>
                  </a:lnTo>
                  <a:lnTo>
                    <a:pt x="2603" y="2042375"/>
                  </a:lnTo>
                  <a:lnTo>
                    <a:pt x="5765" y="2042020"/>
                  </a:lnTo>
                  <a:lnTo>
                    <a:pt x="6896" y="2040585"/>
                  </a:lnTo>
                  <a:close/>
                </a:path>
                <a:path extrusionOk="0" h="2237104" w="1038859">
                  <a:moveTo>
                    <a:pt x="24066" y="2094471"/>
                  </a:moveTo>
                  <a:lnTo>
                    <a:pt x="12128" y="2065248"/>
                  </a:lnTo>
                  <a:lnTo>
                    <a:pt x="10528" y="2064397"/>
                  </a:lnTo>
                  <a:lnTo>
                    <a:pt x="7505" y="2065350"/>
                  </a:lnTo>
                  <a:lnTo>
                    <a:pt x="6654" y="2066950"/>
                  </a:lnTo>
                  <a:lnTo>
                    <a:pt x="9474" y="2075446"/>
                  </a:lnTo>
                  <a:lnTo>
                    <a:pt x="12128" y="2082304"/>
                  </a:lnTo>
                  <a:lnTo>
                    <a:pt x="15062" y="2089048"/>
                  </a:lnTo>
                  <a:lnTo>
                    <a:pt x="18999" y="2097062"/>
                  </a:lnTo>
                  <a:lnTo>
                    <a:pt x="20726" y="2097620"/>
                  </a:lnTo>
                  <a:lnTo>
                    <a:pt x="23520" y="2096173"/>
                  </a:lnTo>
                  <a:lnTo>
                    <a:pt x="24066" y="2094471"/>
                  </a:lnTo>
                  <a:close/>
                </a:path>
                <a:path extrusionOk="0" h="2237104" w="1038859">
                  <a:moveTo>
                    <a:pt x="57696" y="2140305"/>
                  </a:moveTo>
                  <a:lnTo>
                    <a:pt x="37363" y="2116048"/>
                  </a:lnTo>
                  <a:lnTo>
                    <a:pt x="35585" y="2115769"/>
                  </a:lnTo>
                  <a:lnTo>
                    <a:pt x="33045" y="2117610"/>
                  </a:lnTo>
                  <a:lnTo>
                    <a:pt x="32766" y="2119388"/>
                  </a:lnTo>
                  <a:lnTo>
                    <a:pt x="38112" y="2126513"/>
                  </a:lnTo>
                  <a:lnTo>
                    <a:pt x="42735" y="2132215"/>
                  </a:lnTo>
                  <a:lnTo>
                    <a:pt x="47548" y="2137740"/>
                  </a:lnTo>
                  <a:lnTo>
                    <a:pt x="53632" y="2144217"/>
                  </a:lnTo>
                  <a:lnTo>
                    <a:pt x="55422" y="2144255"/>
                  </a:lnTo>
                  <a:lnTo>
                    <a:pt x="57658" y="2142083"/>
                  </a:lnTo>
                  <a:lnTo>
                    <a:pt x="57696" y="2140305"/>
                  </a:lnTo>
                  <a:close/>
                </a:path>
                <a:path extrusionOk="0" h="2237104" w="1038859">
                  <a:moveTo>
                    <a:pt x="102704" y="2177529"/>
                  </a:moveTo>
                  <a:lnTo>
                    <a:pt x="102298" y="2175802"/>
                  </a:lnTo>
                  <a:lnTo>
                    <a:pt x="94983" y="2171103"/>
                  </a:lnTo>
                  <a:lnTo>
                    <a:pt x="89090" y="2167039"/>
                  </a:lnTo>
                  <a:lnTo>
                    <a:pt x="83324" y="2162822"/>
                  </a:lnTo>
                  <a:lnTo>
                    <a:pt x="77685" y="2158415"/>
                  </a:lnTo>
                  <a:lnTo>
                    <a:pt x="76466" y="2157450"/>
                  </a:lnTo>
                  <a:lnTo>
                    <a:pt x="74714" y="2157641"/>
                  </a:lnTo>
                  <a:lnTo>
                    <a:pt x="72771" y="2160066"/>
                  </a:lnTo>
                  <a:lnTo>
                    <a:pt x="72961" y="2161832"/>
                  </a:lnTo>
                  <a:lnTo>
                    <a:pt x="79946" y="2167293"/>
                  </a:lnTo>
                  <a:lnTo>
                    <a:pt x="85852" y="2171611"/>
                  </a:lnTo>
                  <a:lnTo>
                    <a:pt x="91897" y="2175751"/>
                  </a:lnTo>
                  <a:lnTo>
                    <a:pt x="99339" y="2180526"/>
                  </a:lnTo>
                  <a:lnTo>
                    <a:pt x="101066" y="2180132"/>
                  </a:lnTo>
                  <a:lnTo>
                    <a:pt x="102704" y="2177529"/>
                  </a:lnTo>
                  <a:close/>
                </a:path>
                <a:path extrusionOk="0" h="2237104" w="1038859">
                  <a:moveTo>
                    <a:pt x="154800" y="2202408"/>
                  </a:moveTo>
                  <a:lnTo>
                    <a:pt x="154127" y="2200732"/>
                  </a:lnTo>
                  <a:lnTo>
                    <a:pt x="139192" y="2194560"/>
                  </a:lnTo>
                  <a:lnTo>
                    <a:pt x="132575" y="2191778"/>
                  </a:lnTo>
                  <a:lnTo>
                    <a:pt x="126047" y="2188781"/>
                  </a:lnTo>
                  <a:lnTo>
                    <a:pt x="124675" y="2188121"/>
                  </a:lnTo>
                  <a:lnTo>
                    <a:pt x="123012" y="2188718"/>
                  </a:lnTo>
                  <a:lnTo>
                    <a:pt x="121691" y="2191486"/>
                  </a:lnTo>
                  <a:lnTo>
                    <a:pt x="122275" y="2193150"/>
                  </a:lnTo>
                  <a:lnTo>
                    <a:pt x="130302" y="2196846"/>
                  </a:lnTo>
                  <a:lnTo>
                    <a:pt x="137007" y="2199703"/>
                  </a:lnTo>
                  <a:lnTo>
                    <a:pt x="143725" y="2202484"/>
                  </a:lnTo>
                  <a:lnTo>
                    <a:pt x="151892" y="2205952"/>
                  </a:lnTo>
                  <a:lnTo>
                    <a:pt x="153555" y="2205291"/>
                  </a:lnTo>
                  <a:lnTo>
                    <a:pt x="154800" y="2202408"/>
                  </a:lnTo>
                  <a:close/>
                </a:path>
                <a:path extrusionOk="0" h="2237104" w="1038859">
                  <a:moveTo>
                    <a:pt x="208889" y="204254"/>
                  </a:moveTo>
                  <a:lnTo>
                    <a:pt x="208013" y="170916"/>
                  </a:lnTo>
                  <a:lnTo>
                    <a:pt x="206298" y="169278"/>
                  </a:lnTo>
                  <a:lnTo>
                    <a:pt x="202158" y="169367"/>
                  </a:lnTo>
                  <a:lnTo>
                    <a:pt x="200520" y="171081"/>
                  </a:lnTo>
                  <a:lnTo>
                    <a:pt x="201168" y="202349"/>
                  </a:lnTo>
                  <a:lnTo>
                    <a:pt x="201231" y="204470"/>
                  </a:lnTo>
                  <a:lnTo>
                    <a:pt x="202996" y="206133"/>
                  </a:lnTo>
                  <a:lnTo>
                    <a:pt x="207225" y="206032"/>
                  </a:lnTo>
                  <a:lnTo>
                    <a:pt x="208889" y="204254"/>
                  </a:lnTo>
                  <a:close/>
                </a:path>
                <a:path extrusionOk="0" h="2237104" w="1038859">
                  <a:moveTo>
                    <a:pt x="210121" y="2219020"/>
                  </a:moveTo>
                  <a:lnTo>
                    <a:pt x="209181" y="2217382"/>
                  </a:lnTo>
                  <a:lnTo>
                    <a:pt x="179654" y="2209368"/>
                  </a:lnTo>
                  <a:lnTo>
                    <a:pt x="177927" y="2208898"/>
                  </a:lnTo>
                  <a:lnTo>
                    <a:pt x="176326" y="2209800"/>
                  </a:lnTo>
                  <a:lnTo>
                    <a:pt x="175475" y="2212898"/>
                  </a:lnTo>
                  <a:lnTo>
                    <a:pt x="176377" y="2214499"/>
                  </a:lnTo>
                  <a:lnTo>
                    <a:pt x="207606" y="2223160"/>
                  </a:lnTo>
                  <a:lnTo>
                    <a:pt x="209257" y="2222220"/>
                  </a:lnTo>
                  <a:lnTo>
                    <a:pt x="210121" y="2219020"/>
                  </a:lnTo>
                  <a:close/>
                </a:path>
                <a:path extrusionOk="0" h="2237104" w="1038859">
                  <a:moveTo>
                    <a:pt x="212318" y="113779"/>
                  </a:moveTo>
                  <a:lnTo>
                    <a:pt x="210896" y="112014"/>
                  </a:lnTo>
                  <a:lnTo>
                    <a:pt x="206946" y="111594"/>
                  </a:lnTo>
                  <a:lnTo>
                    <a:pt x="205181" y="113030"/>
                  </a:lnTo>
                  <a:lnTo>
                    <a:pt x="201828" y="144030"/>
                  </a:lnTo>
                  <a:lnTo>
                    <a:pt x="201625" y="146050"/>
                  </a:lnTo>
                  <a:lnTo>
                    <a:pt x="203098" y="147853"/>
                  </a:lnTo>
                  <a:lnTo>
                    <a:pt x="207137" y="148272"/>
                  </a:lnTo>
                  <a:lnTo>
                    <a:pt x="208940" y="146799"/>
                  </a:lnTo>
                  <a:lnTo>
                    <a:pt x="212318" y="113779"/>
                  </a:lnTo>
                  <a:close/>
                </a:path>
                <a:path extrusionOk="0" h="2237104" w="1038859">
                  <a:moveTo>
                    <a:pt x="216128" y="261226"/>
                  </a:moveTo>
                  <a:lnTo>
                    <a:pt x="211035" y="228092"/>
                  </a:lnTo>
                  <a:lnTo>
                    <a:pt x="209067" y="226631"/>
                  </a:lnTo>
                  <a:lnTo>
                    <a:pt x="204787" y="227253"/>
                  </a:lnTo>
                  <a:lnTo>
                    <a:pt x="203314" y="229247"/>
                  </a:lnTo>
                  <a:lnTo>
                    <a:pt x="207899" y="260248"/>
                  </a:lnTo>
                  <a:lnTo>
                    <a:pt x="208229" y="262432"/>
                  </a:lnTo>
                  <a:lnTo>
                    <a:pt x="210261" y="263931"/>
                  </a:lnTo>
                  <a:lnTo>
                    <a:pt x="214630" y="263258"/>
                  </a:lnTo>
                  <a:lnTo>
                    <a:pt x="216128" y="261226"/>
                  </a:lnTo>
                  <a:close/>
                </a:path>
                <a:path extrusionOk="0" h="2237104" w="1038859">
                  <a:moveTo>
                    <a:pt x="224155" y="57797"/>
                  </a:moveTo>
                  <a:lnTo>
                    <a:pt x="223037" y="55943"/>
                  </a:lnTo>
                  <a:lnTo>
                    <a:pt x="219354" y="55041"/>
                  </a:lnTo>
                  <a:lnTo>
                    <a:pt x="217487" y="56172"/>
                  </a:lnTo>
                  <a:lnTo>
                    <a:pt x="210058" y="86283"/>
                  </a:lnTo>
                  <a:lnTo>
                    <a:pt x="209613" y="88163"/>
                  </a:lnTo>
                  <a:lnTo>
                    <a:pt x="210769" y="90068"/>
                  </a:lnTo>
                  <a:lnTo>
                    <a:pt x="214553" y="90970"/>
                  </a:lnTo>
                  <a:lnTo>
                    <a:pt x="216446" y="89814"/>
                  </a:lnTo>
                  <a:lnTo>
                    <a:pt x="224155" y="57797"/>
                  </a:lnTo>
                  <a:close/>
                </a:path>
                <a:path extrusionOk="0" h="2237104" w="1038859">
                  <a:moveTo>
                    <a:pt x="230111" y="316928"/>
                  </a:moveTo>
                  <a:lnTo>
                    <a:pt x="221145" y="284454"/>
                  </a:lnTo>
                  <a:lnTo>
                    <a:pt x="218909" y="283197"/>
                  </a:lnTo>
                  <a:lnTo>
                    <a:pt x="214566" y="284353"/>
                  </a:lnTo>
                  <a:lnTo>
                    <a:pt x="213283" y="286588"/>
                  </a:lnTo>
                  <a:lnTo>
                    <a:pt x="221488" y="316928"/>
                  </a:lnTo>
                  <a:lnTo>
                    <a:pt x="222097" y="319138"/>
                  </a:lnTo>
                  <a:lnTo>
                    <a:pt x="224396" y="320433"/>
                  </a:lnTo>
                  <a:lnTo>
                    <a:pt x="228803" y="319227"/>
                  </a:lnTo>
                  <a:lnTo>
                    <a:pt x="230111" y="316928"/>
                  </a:lnTo>
                  <a:close/>
                </a:path>
                <a:path extrusionOk="0" h="2237104" w="1038859">
                  <a:moveTo>
                    <a:pt x="241617" y="3035"/>
                  </a:moveTo>
                  <a:lnTo>
                    <a:pt x="240703" y="1181"/>
                  </a:lnTo>
                  <a:lnTo>
                    <a:pt x="237286" y="0"/>
                  </a:lnTo>
                  <a:lnTo>
                    <a:pt x="235432" y="901"/>
                  </a:lnTo>
                  <a:lnTo>
                    <a:pt x="225336" y="30137"/>
                  </a:lnTo>
                  <a:lnTo>
                    <a:pt x="224739" y="31889"/>
                  </a:lnTo>
                  <a:lnTo>
                    <a:pt x="225679" y="33794"/>
                  </a:lnTo>
                  <a:lnTo>
                    <a:pt x="229196" y="34988"/>
                  </a:lnTo>
                  <a:lnTo>
                    <a:pt x="231101" y="34048"/>
                  </a:lnTo>
                  <a:lnTo>
                    <a:pt x="241617" y="3035"/>
                  </a:lnTo>
                  <a:close/>
                </a:path>
                <a:path extrusionOk="0" h="2237104" w="1038859">
                  <a:moveTo>
                    <a:pt x="249872" y="370865"/>
                  </a:moveTo>
                  <a:lnTo>
                    <a:pt x="237604" y="339407"/>
                  </a:lnTo>
                  <a:lnTo>
                    <a:pt x="235178" y="338340"/>
                  </a:lnTo>
                  <a:lnTo>
                    <a:pt x="230873" y="340017"/>
                  </a:lnTo>
                  <a:lnTo>
                    <a:pt x="229806" y="342430"/>
                  </a:lnTo>
                  <a:lnTo>
                    <a:pt x="241185" y="371754"/>
                  </a:lnTo>
                  <a:lnTo>
                    <a:pt x="242023" y="373926"/>
                  </a:lnTo>
                  <a:lnTo>
                    <a:pt x="244475" y="374992"/>
                  </a:lnTo>
                  <a:lnTo>
                    <a:pt x="248805" y="373303"/>
                  </a:lnTo>
                  <a:lnTo>
                    <a:pt x="249872" y="370865"/>
                  </a:lnTo>
                  <a:close/>
                </a:path>
                <a:path extrusionOk="0" h="2237104" w="1038859">
                  <a:moveTo>
                    <a:pt x="267131" y="2228723"/>
                  </a:moveTo>
                  <a:lnTo>
                    <a:pt x="265950" y="2227122"/>
                  </a:lnTo>
                  <a:lnTo>
                    <a:pt x="235585" y="2222703"/>
                  </a:lnTo>
                  <a:lnTo>
                    <a:pt x="233730" y="2222436"/>
                  </a:lnTo>
                  <a:lnTo>
                    <a:pt x="232168" y="2223579"/>
                  </a:lnTo>
                  <a:lnTo>
                    <a:pt x="231660" y="2226945"/>
                  </a:lnTo>
                  <a:lnTo>
                    <a:pt x="232816" y="2228507"/>
                  </a:lnTo>
                  <a:lnTo>
                    <a:pt x="265036" y="2233371"/>
                  </a:lnTo>
                  <a:lnTo>
                    <a:pt x="266636" y="2232164"/>
                  </a:lnTo>
                  <a:lnTo>
                    <a:pt x="267131" y="2228723"/>
                  </a:lnTo>
                  <a:close/>
                </a:path>
                <a:path extrusionOk="0" h="2237104" w="1038859">
                  <a:moveTo>
                    <a:pt x="274574" y="422795"/>
                  </a:moveTo>
                  <a:lnTo>
                    <a:pt x="259524" y="392518"/>
                  </a:lnTo>
                  <a:lnTo>
                    <a:pt x="256984" y="391668"/>
                  </a:lnTo>
                  <a:lnTo>
                    <a:pt x="252780" y="393738"/>
                  </a:lnTo>
                  <a:lnTo>
                    <a:pt x="251917" y="396278"/>
                  </a:lnTo>
                  <a:lnTo>
                    <a:pt x="265874" y="424484"/>
                  </a:lnTo>
                  <a:lnTo>
                    <a:pt x="266928" y="426593"/>
                  </a:lnTo>
                  <a:lnTo>
                    <a:pt x="269481" y="427443"/>
                  </a:lnTo>
                  <a:lnTo>
                    <a:pt x="273710" y="425348"/>
                  </a:lnTo>
                  <a:lnTo>
                    <a:pt x="274574" y="422795"/>
                  </a:lnTo>
                  <a:close/>
                </a:path>
                <a:path extrusionOk="0" h="2237104" w="1038859">
                  <a:moveTo>
                    <a:pt x="303288" y="472694"/>
                  </a:moveTo>
                  <a:lnTo>
                    <a:pt x="285978" y="443598"/>
                  </a:lnTo>
                  <a:lnTo>
                    <a:pt x="283349" y="442937"/>
                  </a:lnTo>
                  <a:lnTo>
                    <a:pt x="279260" y="445350"/>
                  </a:lnTo>
                  <a:lnTo>
                    <a:pt x="278587" y="447979"/>
                  </a:lnTo>
                  <a:lnTo>
                    <a:pt x="294627" y="475068"/>
                  </a:lnTo>
                  <a:lnTo>
                    <a:pt x="295846" y="477113"/>
                  </a:lnTo>
                  <a:lnTo>
                    <a:pt x="298500" y="477799"/>
                  </a:lnTo>
                  <a:lnTo>
                    <a:pt x="302602" y="475335"/>
                  </a:lnTo>
                  <a:lnTo>
                    <a:pt x="303288" y="472694"/>
                  </a:lnTo>
                  <a:close/>
                </a:path>
                <a:path extrusionOk="0" h="2237104" w="1038859">
                  <a:moveTo>
                    <a:pt x="324891" y="2231936"/>
                  </a:moveTo>
                  <a:lnTo>
                    <a:pt x="323456" y="2230399"/>
                  </a:lnTo>
                  <a:lnTo>
                    <a:pt x="292696" y="2229370"/>
                  </a:lnTo>
                  <a:lnTo>
                    <a:pt x="290741" y="2229307"/>
                  </a:lnTo>
                  <a:lnTo>
                    <a:pt x="289255" y="2230691"/>
                  </a:lnTo>
                  <a:lnTo>
                    <a:pt x="289115" y="2234260"/>
                  </a:lnTo>
                  <a:lnTo>
                    <a:pt x="290499" y="2235758"/>
                  </a:lnTo>
                  <a:lnTo>
                    <a:pt x="323227" y="2237041"/>
                  </a:lnTo>
                  <a:lnTo>
                    <a:pt x="324764" y="2235593"/>
                  </a:lnTo>
                  <a:lnTo>
                    <a:pt x="324891" y="2231936"/>
                  </a:lnTo>
                  <a:close/>
                </a:path>
                <a:path extrusionOk="0" h="2237104" w="1038859">
                  <a:moveTo>
                    <a:pt x="335178" y="520712"/>
                  </a:moveTo>
                  <a:lnTo>
                    <a:pt x="316103" y="492709"/>
                  </a:lnTo>
                  <a:lnTo>
                    <a:pt x="313397" y="492188"/>
                  </a:lnTo>
                  <a:lnTo>
                    <a:pt x="309410" y="494893"/>
                  </a:lnTo>
                  <a:lnTo>
                    <a:pt x="308889" y="497598"/>
                  </a:lnTo>
                  <a:lnTo>
                    <a:pt x="326567" y="523646"/>
                  </a:lnTo>
                  <a:lnTo>
                    <a:pt x="327926" y="525640"/>
                  </a:lnTo>
                  <a:lnTo>
                    <a:pt x="330657" y="526161"/>
                  </a:lnTo>
                  <a:lnTo>
                    <a:pt x="334657" y="523430"/>
                  </a:lnTo>
                  <a:lnTo>
                    <a:pt x="335178" y="520712"/>
                  </a:lnTo>
                  <a:close/>
                </a:path>
                <a:path extrusionOk="0" h="2237104" w="1038859">
                  <a:moveTo>
                    <a:pt x="369557" y="567016"/>
                  </a:moveTo>
                  <a:lnTo>
                    <a:pt x="349084" y="539978"/>
                  </a:lnTo>
                  <a:lnTo>
                    <a:pt x="346316" y="539584"/>
                  </a:lnTo>
                  <a:lnTo>
                    <a:pt x="342430" y="542531"/>
                  </a:lnTo>
                  <a:lnTo>
                    <a:pt x="342036" y="545287"/>
                  </a:lnTo>
                  <a:lnTo>
                    <a:pt x="360984" y="570433"/>
                  </a:lnTo>
                  <a:lnTo>
                    <a:pt x="362470" y="572376"/>
                  </a:lnTo>
                  <a:lnTo>
                    <a:pt x="365252" y="572770"/>
                  </a:lnTo>
                  <a:lnTo>
                    <a:pt x="369176" y="569810"/>
                  </a:lnTo>
                  <a:lnTo>
                    <a:pt x="369557" y="567016"/>
                  </a:lnTo>
                  <a:close/>
                </a:path>
                <a:path extrusionOk="0" h="2237104" w="1038859">
                  <a:moveTo>
                    <a:pt x="382930" y="2232787"/>
                  </a:moveTo>
                  <a:lnTo>
                    <a:pt x="382651" y="2228964"/>
                  </a:lnTo>
                  <a:lnTo>
                    <a:pt x="380987" y="2227516"/>
                  </a:lnTo>
                  <a:lnTo>
                    <a:pt x="350202" y="2229764"/>
                  </a:lnTo>
                  <a:lnTo>
                    <a:pt x="348157" y="2229916"/>
                  </a:lnTo>
                  <a:lnTo>
                    <a:pt x="346760" y="2231529"/>
                  </a:lnTo>
                  <a:lnTo>
                    <a:pt x="347002" y="2235263"/>
                  </a:lnTo>
                  <a:lnTo>
                    <a:pt x="348627" y="2236673"/>
                  </a:lnTo>
                  <a:lnTo>
                    <a:pt x="381495" y="2234450"/>
                  </a:lnTo>
                  <a:lnTo>
                    <a:pt x="382930" y="2232787"/>
                  </a:lnTo>
                  <a:close/>
                </a:path>
                <a:path extrusionOk="0" h="2237104" w="1038859">
                  <a:moveTo>
                    <a:pt x="405815" y="611936"/>
                  </a:moveTo>
                  <a:lnTo>
                    <a:pt x="384302" y="585685"/>
                  </a:lnTo>
                  <a:lnTo>
                    <a:pt x="381482" y="585393"/>
                  </a:lnTo>
                  <a:lnTo>
                    <a:pt x="377647" y="588505"/>
                  </a:lnTo>
                  <a:lnTo>
                    <a:pt x="377367" y="591324"/>
                  </a:lnTo>
                  <a:lnTo>
                    <a:pt x="397294" y="615721"/>
                  </a:lnTo>
                  <a:lnTo>
                    <a:pt x="398868" y="617639"/>
                  </a:lnTo>
                  <a:lnTo>
                    <a:pt x="401701" y="617931"/>
                  </a:lnTo>
                  <a:lnTo>
                    <a:pt x="405536" y="614781"/>
                  </a:lnTo>
                  <a:lnTo>
                    <a:pt x="405815" y="611936"/>
                  </a:lnTo>
                  <a:close/>
                </a:path>
                <a:path extrusionOk="0" h="2237104" w="1038859">
                  <a:moveTo>
                    <a:pt x="440486" y="2223795"/>
                  </a:moveTo>
                  <a:lnTo>
                    <a:pt x="439762" y="2219833"/>
                  </a:lnTo>
                  <a:lnTo>
                    <a:pt x="437857" y="2218525"/>
                  </a:lnTo>
                  <a:lnTo>
                    <a:pt x="407416" y="2224062"/>
                  </a:lnTo>
                  <a:lnTo>
                    <a:pt x="405295" y="2224443"/>
                  </a:lnTo>
                  <a:lnTo>
                    <a:pt x="404012" y="2226284"/>
                  </a:lnTo>
                  <a:lnTo>
                    <a:pt x="404698" y="2230145"/>
                  </a:lnTo>
                  <a:lnTo>
                    <a:pt x="406539" y="2231440"/>
                  </a:lnTo>
                  <a:lnTo>
                    <a:pt x="439166" y="2225687"/>
                  </a:lnTo>
                  <a:lnTo>
                    <a:pt x="440486" y="2223795"/>
                  </a:lnTo>
                  <a:close/>
                </a:path>
                <a:path extrusionOk="0" h="2237104" w="1038859">
                  <a:moveTo>
                    <a:pt x="443484" y="655713"/>
                  </a:moveTo>
                  <a:lnTo>
                    <a:pt x="421182" y="630072"/>
                  </a:lnTo>
                  <a:lnTo>
                    <a:pt x="418325" y="629869"/>
                  </a:lnTo>
                  <a:lnTo>
                    <a:pt x="414553" y="633133"/>
                  </a:lnTo>
                  <a:lnTo>
                    <a:pt x="414350" y="635990"/>
                  </a:lnTo>
                  <a:lnTo>
                    <a:pt x="434949" y="659790"/>
                  </a:lnTo>
                  <a:lnTo>
                    <a:pt x="436600" y="661682"/>
                  </a:lnTo>
                  <a:lnTo>
                    <a:pt x="439483" y="661885"/>
                  </a:lnTo>
                  <a:lnTo>
                    <a:pt x="443280" y="658583"/>
                  </a:lnTo>
                  <a:lnTo>
                    <a:pt x="443484" y="655713"/>
                  </a:lnTo>
                  <a:close/>
                </a:path>
                <a:path extrusionOk="0" h="2237104" w="1038859">
                  <a:moveTo>
                    <a:pt x="482206" y="698639"/>
                  </a:moveTo>
                  <a:lnTo>
                    <a:pt x="459244" y="673455"/>
                  </a:lnTo>
                  <a:lnTo>
                    <a:pt x="456349" y="673315"/>
                  </a:lnTo>
                  <a:lnTo>
                    <a:pt x="452602" y="676732"/>
                  </a:lnTo>
                  <a:lnTo>
                    <a:pt x="452462" y="679615"/>
                  </a:lnTo>
                  <a:lnTo>
                    <a:pt x="473671" y="702983"/>
                  </a:lnTo>
                  <a:lnTo>
                    <a:pt x="475399" y="704850"/>
                  </a:lnTo>
                  <a:lnTo>
                    <a:pt x="478307" y="704989"/>
                  </a:lnTo>
                  <a:lnTo>
                    <a:pt x="482079" y="701573"/>
                  </a:lnTo>
                  <a:lnTo>
                    <a:pt x="482206" y="698639"/>
                  </a:lnTo>
                  <a:close/>
                </a:path>
                <a:path extrusionOk="0" h="2237104" w="1038859">
                  <a:moveTo>
                    <a:pt x="496697" y="2208415"/>
                  </a:moveTo>
                  <a:lnTo>
                    <a:pt x="495490" y="2204415"/>
                  </a:lnTo>
                  <a:lnTo>
                    <a:pt x="493369" y="2203272"/>
                  </a:lnTo>
                  <a:lnTo>
                    <a:pt x="463651" y="2212238"/>
                  </a:lnTo>
                  <a:lnTo>
                    <a:pt x="461479" y="2212886"/>
                  </a:lnTo>
                  <a:lnTo>
                    <a:pt x="460362" y="2214943"/>
                  </a:lnTo>
                  <a:lnTo>
                    <a:pt x="461530" y="2218867"/>
                  </a:lnTo>
                  <a:lnTo>
                    <a:pt x="463588" y="2219998"/>
                  </a:lnTo>
                  <a:lnTo>
                    <a:pt x="495566" y="2210536"/>
                  </a:lnTo>
                  <a:lnTo>
                    <a:pt x="496697" y="2208415"/>
                  </a:lnTo>
                  <a:close/>
                </a:path>
                <a:path extrusionOk="0" h="2237104" w="1038859">
                  <a:moveTo>
                    <a:pt x="522058" y="740410"/>
                  </a:moveTo>
                  <a:lnTo>
                    <a:pt x="498386" y="715860"/>
                  </a:lnTo>
                  <a:lnTo>
                    <a:pt x="495439" y="715797"/>
                  </a:lnTo>
                  <a:lnTo>
                    <a:pt x="491744" y="719353"/>
                  </a:lnTo>
                  <a:lnTo>
                    <a:pt x="491693" y="722287"/>
                  </a:lnTo>
                  <a:lnTo>
                    <a:pt x="513549" y="745045"/>
                  </a:lnTo>
                  <a:lnTo>
                    <a:pt x="515340" y="746887"/>
                  </a:lnTo>
                  <a:lnTo>
                    <a:pt x="518299" y="746937"/>
                  </a:lnTo>
                  <a:lnTo>
                    <a:pt x="522008" y="743369"/>
                  </a:lnTo>
                  <a:lnTo>
                    <a:pt x="522058" y="740410"/>
                  </a:lnTo>
                  <a:close/>
                </a:path>
                <a:path extrusionOk="0" h="2237104" w="1038859">
                  <a:moveTo>
                    <a:pt x="550608" y="2186343"/>
                  </a:moveTo>
                  <a:lnTo>
                    <a:pt x="548855" y="2182342"/>
                  </a:lnTo>
                  <a:lnTo>
                    <a:pt x="546506" y="2181441"/>
                  </a:lnTo>
                  <a:lnTo>
                    <a:pt x="518058" y="2194001"/>
                  </a:lnTo>
                  <a:lnTo>
                    <a:pt x="515899" y="2194953"/>
                  </a:lnTo>
                  <a:lnTo>
                    <a:pt x="515010" y="2197227"/>
                  </a:lnTo>
                  <a:lnTo>
                    <a:pt x="516712" y="2201138"/>
                  </a:lnTo>
                  <a:lnTo>
                    <a:pt x="518985" y="2202053"/>
                  </a:lnTo>
                  <a:lnTo>
                    <a:pt x="549706" y="2188680"/>
                  </a:lnTo>
                  <a:lnTo>
                    <a:pt x="550608" y="2186343"/>
                  </a:lnTo>
                  <a:close/>
                </a:path>
                <a:path extrusionOk="0" h="2237104" w="1038859">
                  <a:moveTo>
                    <a:pt x="562952" y="784250"/>
                  </a:moveTo>
                  <a:lnTo>
                    <a:pt x="562927" y="781253"/>
                  </a:lnTo>
                  <a:lnTo>
                    <a:pt x="538657" y="757199"/>
                  </a:lnTo>
                  <a:lnTo>
                    <a:pt x="535673" y="757199"/>
                  </a:lnTo>
                  <a:lnTo>
                    <a:pt x="532015" y="760882"/>
                  </a:lnTo>
                  <a:lnTo>
                    <a:pt x="532015" y="763854"/>
                  </a:lnTo>
                  <a:lnTo>
                    <a:pt x="554418" y="786130"/>
                  </a:lnTo>
                  <a:lnTo>
                    <a:pt x="556272" y="787971"/>
                  </a:lnTo>
                  <a:lnTo>
                    <a:pt x="559269" y="787958"/>
                  </a:lnTo>
                  <a:lnTo>
                    <a:pt x="562952" y="784250"/>
                  </a:lnTo>
                  <a:close/>
                </a:path>
                <a:path extrusionOk="0" h="2237104" w="1038859">
                  <a:moveTo>
                    <a:pt x="601738" y="2158466"/>
                  </a:moveTo>
                  <a:lnTo>
                    <a:pt x="599478" y="2154517"/>
                  </a:lnTo>
                  <a:lnTo>
                    <a:pt x="596963" y="2153831"/>
                  </a:lnTo>
                  <a:lnTo>
                    <a:pt x="569887" y="2169376"/>
                  </a:lnTo>
                  <a:lnTo>
                    <a:pt x="567804" y="2170582"/>
                  </a:lnTo>
                  <a:lnTo>
                    <a:pt x="567118" y="2173033"/>
                  </a:lnTo>
                  <a:lnTo>
                    <a:pt x="569315" y="2176907"/>
                  </a:lnTo>
                  <a:lnTo>
                    <a:pt x="571779" y="2177580"/>
                  </a:lnTo>
                  <a:lnTo>
                    <a:pt x="601052" y="2160981"/>
                  </a:lnTo>
                  <a:lnTo>
                    <a:pt x="601738" y="2158466"/>
                  </a:lnTo>
                  <a:close/>
                </a:path>
                <a:path extrusionOk="0" h="2237104" w="1038859">
                  <a:moveTo>
                    <a:pt x="604634" y="824382"/>
                  </a:moveTo>
                  <a:lnTo>
                    <a:pt x="604570" y="821359"/>
                  </a:lnTo>
                  <a:lnTo>
                    <a:pt x="579869" y="797687"/>
                  </a:lnTo>
                  <a:lnTo>
                    <a:pt x="576846" y="797750"/>
                  </a:lnTo>
                  <a:lnTo>
                    <a:pt x="573201" y="801535"/>
                  </a:lnTo>
                  <a:lnTo>
                    <a:pt x="573265" y="804545"/>
                  </a:lnTo>
                  <a:lnTo>
                    <a:pt x="596036" y="826427"/>
                  </a:lnTo>
                  <a:lnTo>
                    <a:pt x="597941" y="828268"/>
                  </a:lnTo>
                  <a:lnTo>
                    <a:pt x="600976" y="828205"/>
                  </a:lnTo>
                  <a:lnTo>
                    <a:pt x="604634" y="824382"/>
                  </a:lnTo>
                  <a:close/>
                </a:path>
                <a:path extrusionOk="0" h="2237104" w="1038859">
                  <a:moveTo>
                    <a:pt x="646811" y="863968"/>
                  </a:moveTo>
                  <a:lnTo>
                    <a:pt x="646696" y="860907"/>
                  </a:lnTo>
                  <a:lnTo>
                    <a:pt x="621690" y="837526"/>
                  </a:lnTo>
                  <a:lnTo>
                    <a:pt x="618642" y="837615"/>
                  </a:lnTo>
                  <a:lnTo>
                    <a:pt x="614997" y="841489"/>
                  </a:lnTo>
                  <a:lnTo>
                    <a:pt x="615099" y="844537"/>
                  </a:lnTo>
                  <a:lnTo>
                    <a:pt x="638149" y="866190"/>
                  </a:lnTo>
                  <a:lnTo>
                    <a:pt x="640105" y="868019"/>
                  </a:lnTo>
                  <a:lnTo>
                    <a:pt x="643166" y="867905"/>
                  </a:lnTo>
                  <a:lnTo>
                    <a:pt x="646811" y="863968"/>
                  </a:lnTo>
                  <a:close/>
                </a:path>
                <a:path extrusionOk="0" h="2237104" w="1038859">
                  <a:moveTo>
                    <a:pt x="650163" y="2126170"/>
                  </a:moveTo>
                  <a:lnTo>
                    <a:pt x="647471" y="2122297"/>
                  </a:lnTo>
                  <a:lnTo>
                    <a:pt x="644804" y="2121814"/>
                  </a:lnTo>
                  <a:lnTo>
                    <a:pt x="619099" y="2139645"/>
                  </a:lnTo>
                  <a:lnTo>
                    <a:pt x="617067" y="2141042"/>
                  </a:lnTo>
                  <a:lnTo>
                    <a:pt x="616585" y="2143645"/>
                  </a:lnTo>
                  <a:lnTo>
                    <a:pt x="619201" y="2147468"/>
                  </a:lnTo>
                  <a:lnTo>
                    <a:pt x="621817" y="2147951"/>
                  </a:lnTo>
                  <a:lnTo>
                    <a:pt x="649681" y="2128837"/>
                  </a:lnTo>
                  <a:lnTo>
                    <a:pt x="650163" y="2126170"/>
                  </a:lnTo>
                  <a:close/>
                </a:path>
                <a:path extrusionOk="0" h="2237104" w="1038859">
                  <a:moveTo>
                    <a:pt x="689279" y="903351"/>
                  </a:moveTo>
                  <a:lnTo>
                    <a:pt x="689165" y="900252"/>
                  </a:lnTo>
                  <a:lnTo>
                    <a:pt x="663956" y="876947"/>
                  </a:lnTo>
                  <a:lnTo>
                    <a:pt x="660869" y="877062"/>
                  </a:lnTo>
                  <a:lnTo>
                    <a:pt x="657212" y="881011"/>
                  </a:lnTo>
                  <a:lnTo>
                    <a:pt x="657326" y="884097"/>
                  </a:lnTo>
                  <a:lnTo>
                    <a:pt x="680529" y="905624"/>
                  </a:lnTo>
                  <a:lnTo>
                    <a:pt x="682510" y="907465"/>
                  </a:lnTo>
                  <a:lnTo>
                    <a:pt x="685609" y="907338"/>
                  </a:lnTo>
                  <a:lnTo>
                    <a:pt x="689279" y="903351"/>
                  </a:lnTo>
                  <a:close/>
                </a:path>
                <a:path extrusionOk="0" h="2237104" w="1038859">
                  <a:moveTo>
                    <a:pt x="696087" y="2090407"/>
                  </a:moveTo>
                  <a:lnTo>
                    <a:pt x="693026" y="2086597"/>
                  </a:lnTo>
                  <a:lnTo>
                    <a:pt x="690232" y="2086292"/>
                  </a:lnTo>
                  <a:lnTo>
                    <a:pt x="665772" y="2105964"/>
                  </a:lnTo>
                  <a:lnTo>
                    <a:pt x="663790" y="2107565"/>
                  </a:lnTo>
                  <a:lnTo>
                    <a:pt x="663486" y="2110295"/>
                  </a:lnTo>
                  <a:lnTo>
                    <a:pt x="666483" y="2114054"/>
                  </a:lnTo>
                  <a:lnTo>
                    <a:pt x="669213" y="2114359"/>
                  </a:lnTo>
                  <a:lnTo>
                    <a:pt x="695782" y="2093201"/>
                  </a:lnTo>
                  <a:lnTo>
                    <a:pt x="696087" y="2090407"/>
                  </a:lnTo>
                  <a:close/>
                </a:path>
                <a:path extrusionOk="0" h="2237104" w="1038859">
                  <a:moveTo>
                    <a:pt x="731850" y="942682"/>
                  </a:moveTo>
                  <a:lnTo>
                    <a:pt x="731723" y="939546"/>
                  </a:lnTo>
                  <a:lnTo>
                    <a:pt x="706450" y="916190"/>
                  </a:lnTo>
                  <a:lnTo>
                    <a:pt x="703338" y="916317"/>
                  </a:lnTo>
                  <a:lnTo>
                    <a:pt x="699630" y="920318"/>
                  </a:lnTo>
                  <a:lnTo>
                    <a:pt x="699757" y="923429"/>
                  </a:lnTo>
                  <a:lnTo>
                    <a:pt x="722985" y="944968"/>
                  </a:lnTo>
                  <a:lnTo>
                    <a:pt x="725004" y="946823"/>
                  </a:lnTo>
                  <a:lnTo>
                    <a:pt x="728129" y="946708"/>
                  </a:lnTo>
                  <a:lnTo>
                    <a:pt x="731850" y="942682"/>
                  </a:lnTo>
                  <a:close/>
                </a:path>
                <a:path extrusionOk="0" h="2237104" w="1038859">
                  <a:moveTo>
                    <a:pt x="739622" y="2051837"/>
                  </a:moveTo>
                  <a:lnTo>
                    <a:pt x="736206" y="2048103"/>
                  </a:lnTo>
                  <a:lnTo>
                    <a:pt x="733310" y="2047963"/>
                  </a:lnTo>
                  <a:lnTo>
                    <a:pt x="710057" y="2069160"/>
                  </a:lnTo>
                  <a:lnTo>
                    <a:pt x="708126" y="2070925"/>
                  </a:lnTo>
                  <a:lnTo>
                    <a:pt x="707986" y="2073757"/>
                  </a:lnTo>
                  <a:lnTo>
                    <a:pt x="711314" y="2077453"/>
                  </a:lnTo>
                  <a:lnTo>
                    <a:pt x="714159" y="2077605"/>
                  </a:lnTo>
                  <a:lnTo>
                    <a:pt x="739482" y="2054733"/>
                  </a:lnTo>
                  <a:lnTo>
                    <a:pt x="739622" y="2051837"/>
                  </a:lnTo>
                  <a:close/>
                </a:path>
                <a:path extrusionOk="0" h="2237104" w="1038859">
                  <a:moveTo>
                    <a:pt x="774280" y="982243"/>
                  </a:moveTo>
                  <a:lnTo>
                    <a:pt x="774166" y="979068"/>
                  </a:lnTo>
                  <a:lnTo>
                    <a:pt x="748944" y="955522"/>
                  </a:lnTo>
                  <a:lnTo>
                    <a:pt x="745782" y="955636"/>
                  </a:lnTo>
                  <a:lnTo>
                    <a:pt x="742035" y="959662"/>
                  </a:lnTo>
                  <a:lnTo>
                    <a:pt x="742149" y="962812"/>
                  </a:lnTo>
                  <a:lnTo>
                    <a:pt x="765302" y="984504"/>
                  </a:lnTo>
                  <a:lnTo>
                    <a:pt x="767334" y="986396"/>
                  </a:lnTo>
                  <a:lnTo>
                    <a:pt x="770496" y="986294"/>
                  </a:lnTo>
                  <a:lnTo>
                    <a:pt x="774280" y="982243"/>
                  </a:lnTo>
                  <a:close/>
                </a:path>
                <a:path extrusionOk="0" h="2237104" w="1038859">
                  <a:moveTo>
                    <a:pt x="780923" y="2013851"/>
                  </a:moveTo>
                  <a:lnTo>
                    <a:pt x="780910" y="2010854"/>
                  </a:lnTo>
                  <a:lnTo>
                    <a:pt x="777176" y="2007196"/>
                  </a:lnTo>
                  <a:lnTo>
                    <a:pt x="774166" y="2007222"/>
                  </a:lnTo>
                  <a:lnTo>
                    <a:pt x="752068" y="2029739"/>
                  </a:lnTo>
                  <a:lnTo>
                    <a:pt x="750201" y="2031657"/>
                  </a:lnTo>
                  <a:lnTo>
                    <a:pt x="750214" y="2034603"/>
                  </a:lnTo>
                  <a:lnTo>
                    <a:pt x="753859" y="2038210"/>
                  </a:lnTo>
                  <a:lnTo>
                    <a:pt x="756805" y="2038197"/>
                  </a:lnTo>
                  <a:lnTo>
                    <a:pt x="780923" y="2013851"/>
                  </a:lnTo>
                  <a:close/>
                </a:path>
                <a:path extrusionOk="0" h="2237104" w="1038859">
                  <a:moveTo>
                    <a:pt x="815975" y="1022680"/>
                  </a:moveTo>
                  <a:lnTo>
                    <a:pt x="815949" y="1019467"/>
                  </a:lnTo>
                  <a:lnTo>
                    <a:pt x="791248" y="995159"/>
                  </a:lnTo>
                  <a:lnTo>
                    <a:pt x="788060" y="995184"/>
                  </a:lnTo>
                  <a:lnTo>
                    <a:pt x="784161" y="999147"/>
                  </a:lnTo>
                  <a:lnTo>
                    <a:pt x="784174" y="1002334"/>
                  </a:lnTo>
                  <a:lnTo>
                    <a:pt x="806742" y="1024636"/>
                  </a:lnTo>
                  <a:lnTo>
                    <a:pt x="808824" y="1026680"/>
                  </a:lnTo>
                  <a:lnTo>
                    <a:pt x="812038" y="1026655"/>
                  </a:lnTo>
                  <a:lnTo>
                    <a:pt x="815975" y="1022680"/>
                  </a:lnTo>
                  <a:close/>
                </a:path>
                <a:path extrusionOk="0" h="2237104" w="1038859">
                  <a:moveTo>
                    <a:pt x="820178" y="1970874"/>
                  </a:moveTo>
                  <a:lnTo>
                    <a:pt x="819975" y="1967776"/>
                  </a:lnTo>
                  <a:lnTo>
                    <a:pt x="815949" y="1964207"/>
                  </a:lnTo>
                  <a:lnTo>
                    <a:pt x="812850" y="1964397"/>
                  </a:lnTo>
                  <a:lnTo>
                    <a:pt x="791883" y="1988096"/>
                  </a:lnTo>
                  <a:lnTo>
                    <a:pt x="790041" y="1990166"/>
                  </a:lnTo>
                  <a:lnTo>
                    <a:pt x="790219" y="1993188"/>
                  </a:lnTo>
                  <a:lnTo>
                    <a:pt x="794181" y="1996732"/>
                  </a:lnTo>
                  <a:lnTo>
                    <a:pt x="797217" y="1996554"/>
                  </a:lnTo>
                  <a:lnTo>
                    <a:pt x="820178" y="1970874"/>
                  </a:lnTo>
                  <a:close/>
                </a:path>
                <a:path extrusionOk="0" h="2237104" w="1038859">
                  <a:moveTo>
                    <a:pt x="855776" y="1061847"/>
                  </a:moveTo>
                  <a:lnTo>
                    <a:pt x="832269" y="1036281"/>
                  </a:lnTo>
                  <a:lnTo>
                    <a:pt x="829056" y="1036167"/>
                  </a:lnTo>
                  <a:lnTo>
                    <a:pt x="824903" y="1039952"/>
                  </a:lnTo>
                  <a:lnTo>
                    <a:pt x="824776" y="1043190"/>
                  </a:lnTo>
                  <a:lnTo>
                    <a:pt x="846213" y="1066596"/>
                  </a:lnTo>
                  <a:lnTo>
                    <a:pt x="848233" y="1068793"/>
                  </a:lnTo>
                  <a:lnTo>
                    <a:pt x="851471" y="1068933"/>
                  </a:lnTo>
                  <a:lnTo>
                    <a:pt x="855649" y="1065098"/>
                  </a:lnTo>
                  <a:lnTo>
                    <a:pt x="855776" y="1061847"/>
                  </a:lnTo>
                  <a:close/>
                </a:path>
                <a:path extrusionOk="0" h="2237104" w="1038859">
                  <a:moveTo>
                    <a:pt x="857224" y="1925980"/>
                  </a:moveTo>
                  <a:lnTo>
                    <a:pt x="856869" y="1922805"/>
                  </a:lnTo>
                  <a:lnTo>
                    <a:pt x="852525" y="1919325"/>
                  </a:lnTo>
                  <a:lnTo>
                    <a:pt x="849363" y="1919681"/>
                  </a:lnTo>
                  <a:lnTo>
                    <a:pt x="829538" y="1944458"/>
                  </a:lnTo>
                  <a:lnTo>
                    <a:pt x="827747" y="1946694"/>
                  </a:lnTo>
                  <a:lnTo>
                    <a:pt x="828090" y="1949792"/>
                  </a:lnTo>
                  <a:lnTo>
                    <a:pt x="832345" y="1953234"/>
                  </a:lnTo>
                  <a:lnTo>
                    <a:pt x="835469" y="1952904"/>
                  </a:lnTo>
                  <a:lnTo>
                    <a:pt x="857224" y="1925980"/>
                  </a:lnTo>
                  <a:close/>
                </a:path>
                <a:path extrusionOk="0" h="2237104" w="1038859">
                  <a:moveTo>
                    <a:pt x="892009" y="1879257"/>
                  </a:moveTo>
                  <a:lnTo>
                    <a:pt x="891476" y="1876005"/>
                  </a:lnTo>
                  <a:lnTo>
                    <a:pt x="886841" y="1872665"/>
                  </a:lnTo>
                  <a:lnTo>
                    <a:pt x="883589" y="1873186"/>
                  </a:lnTo>
                  <a:lnTo>
                    <a:pt x="864971" y="1898992"/>
                  </a:lnTo>
                  <a:lnTo>
                    <a:pt x="863257" y="1901367"/>
                  </a:lnTo>
                  <a:lnTo>
                    <a:pt x="863752" y="1904555"/>
                  </a:lnTo>
                  <a:lnTo>
                    <a:pt x="868324" y="1907882"/>
                  </a:lnTo>
                  <a:lnTo>
                    <a:pt x="871524" y="1907374"/>
                  </a:lnTo>
                  <a:lnTo>
                    <a:pt x="892009" y="1879257"/>
                  </a:lnTo>
                  <a:close/>
                </a:path>
                <a:path extrusionOk="0" h="2237104" w="1038859">
                  <a:moveTo>
                    <a:pt x="893216" y="1106411"/>
                  </a:moveTo>
                  <a:lnTo>
                    <a:pt x="871156" y="1079500"/>
                  </a:lnTo>
                  <a:lnTo>
                    <a:pt x="867918" y="1079169"/>
                  </a:lnTo>
                  <a:lnTo>
                    <a:pt x="863498" y="1082789"/>
                  </a:lnTo>
                  <a:lnTo>
                    <a:pt x="863180" y="1086027"/>
                  </a:lnTo>
                  <a:lnTo>
                    <a:pt x="883285" y="1110640"/>
                  </a:lnTo>
                  <a:lnTo>
                    <a:pt x="883386" y="1110767"/>
                  </a:lnTo>
                  <a:lnTo>
                    <a:pt x="885202" y="1112989"/>
                  </a:lnTo>
                  <a:lnTo>
                    <a:pt x="888466" y="1113307"/>
                  </a:lnTo>
                  <a:lnTo>
                    <a:pt x="892898" y="1109675"/>
                  </a:lnTo>
                  <a:lnTo>
                    <a:pt x="893216" y="1106411"/>
                  </a:lnTo>
                  <a:close/>
                </a:path>
                <a:path extrusionOk="0" h="2237104" w="1038859">
                  <a:moveTo>
                    <a:pt x="924369" y="1830819"/>
                  </a:moveTo>
                  <a:lnTo>
                    <a:pt x="923671" y="1827517"/>
                  </a:lnTo>
                  <a:lnTo>
                    <a:pt x="918705" y="1824316"/>
                  </a:lnTo>
                  <a:lnTo>
                    <a:pt x="915403" y="1825028"/>
                  </a:lnTo>
                  <a:lnTo>
                    <a:pt x="898105" y="1851837"/>
                  </a:lnTo>
                  <a:lnTo>
                    <a:pt x="896454" y="1854377"/>
                  </a:lnTo>
                  <a:lnTo>
                    <a:pt x="897153" y="1857629"/>
                  </a:lnTo>
                  <a:lnTo>
                    <a:pt x="902004" y="1860804"/>
                  </a:lnTo>
                  <a:lnTo>
                    <a:pt x="905256" y="1860118"/>
                  </a:lnTo>
                  <a:lnTo>
                    <a:pt x="924369" y="1830819"/>
                  </a:lnTo>
                  <a:close/>
                </a:path>
                <a:path extrusionOk="0" h="2237104" w="1038859">
                  <a:moveTo>
                    <a:pt x="927773" y="1153274"/>
                  </a:moveTo>
                  <a:lnTo>
                    <a:pt x="907465" y="1124915"/>
                  </a:lnTo>
                  <a:lnTo>
                    <a:pt x="904214" y="1124381"/>
                  </a:lnTo>
                  <a:lnTo>
                    <a:pt x="899528" y="1127721"/>
                  </a:lnTo>
                  <a:lnTo>
                    <a:pt x="898982" y="1130985"/>
                  </a:lnTo>
                  <a:lnTo>
                    <a:pt x="917448" y="1156855"/>
                  </a:lnTo>
                  <a:lnTo>
                    <a:pt x="919264" y="1159370"/>
                  </a:lnTo>
                  <a:lnTo>
                    <a:pt x="922528" y="1159916"/>
                  </a:lnTo>
                  <a:lnTo>
                    <a:pt x="927239" y="1156538"/>
                  </a:lnTo>
                  <a:lnTo>
                    <a:pt x="927773" y="1153274"/>
                  </a:lnTo>
                  <a:close/>
                </a:path>
                <a:path extrusionOk="0" h="2237104" w="1038859">
                  <a:moveTo>
                    <a:pt x="954036" y="1780616"/>
                  </a:moveTo>
                  <a:lnTo>
                    <a:pt x="953122" y="1777263"/>
                  </a:lnTo>
                  <a:lnTo>
                    <a:pt x="947839" y="1774266"/>
                  </a:lnTo>
                  <a:lnTo>
                    <a:pt x="944486" y="1775193"/>
                  </a:lnTo>
                  <a:lnTo>
                    <a:pt x="928674" y="1803006"/>
                  </a:lnTo>
                  <a:lnTo>
                    <a:pt x="927125" y="1805724"/>
                  </a:lnTo>
                  <a:lnTo>
                    <a:pt x="928014" y="1809026"/>
                  </a:lnTo>
                  <a:lnTo>
                    <a:pt x="933196" y="1811997"/>
                  </a:lnTo>
                  <a:lnTo>
                    <a:pt x="936510" y="1811108"/>
                  </a:lnTo>
                  <a:lnTo>
                    <a:pt x="954036" y="1780616"/>
                  </a:lnTo>
                  <a:close/>
                </a:path>
                <a:path extrusionOk="0" h="2237104" w="1038859">
                  <a:moveTo>
                    <a:pt x="958900" y="1202563"/>
                  </a:moveTo>
                  <a:lnTo>
                    <a:pt x="940689" y="1172705"/>
                  </a:lnTo>
                  <a:lnTo>
                    <a:pt x="937450" y="1171905"/>
                  </a:lnTo>
                  <a:lnTo>
                    <a:pt x="932484" y="1174940"/>
                  </a:lnTo>
                  <a:lnTo>
                    <a:pt x="931684" y="1178166"/>
                  </a:lnTo>
                  <a:lnTo>
                    <a:pt x="948220" y="1205395"/>
                  </a:lnTo>
                  <a:lnTo>
                    <a:pt x="949858" y="1208087"/>
                  </a:lnTo>
                  <a:lnTo>
                    <a:pt x="953122" y="1208874"/>
                  </a:lnTo>
                  <a:lnTo>
                    <a:pt x="958113" y="1205826"/>
                  </a:lnTo>
                  <a:lnTo>
                    <a:pt x="958900" y="1202563"/>
                  </a:lnTo>
                  <a:close/>
                </a:path>
                <a:path extrusionOk="0" h="2237104" w="1038859">
                  <a:moveTo>
                    <a:pt x="980541" y="1728609"/>
                  </a:moveTo>
                  <a:lnTo>
                    <a:pt x="979373" y="1725244"/>
                  </a:lnTo>
                  <a:lnTo>
                    <a:pt x="973772" y="1722513"/>
                  </a:lnTo>
                  <a:lnTo>
                    <a:pt x="970381" y="1723682"/>
                  </a:lnTo>
                  <a:lnTo>
                    <a:pt x="956360" y="1752523"/>
                  </a:lnTo>
                  <a:lnTo>
                    <a:pt x="954938" y="1755432"/>
                  </a:lnTo>
                  <a:lnTo>
                    <a:pt x="956081" y="1758759"/>
                  </a:lnTo>
                  <a:lnTo>
                    <a:pt x="961580" y="1761477"/>
                  </a:lnTo>
                  <a:lnTo>
                    <a:pt x="964920" y="1760347"/>
                  </a:lnTo>
                  <a:lnTo>
                    <a:pt x="980541" y="1728609"/>
                  </a:lnTo>
                  <a:close/>
                </a:path>
                <a:path extrusionOk="0" h="2237104" w="1038859">
                  <a:moveTo>
                    <a:pt x="985901" y="1254315"/>
                  </a:moveTo>
                  <a:lnTo>
                    <a:pt x="970229" y="1222933"/>
                  </a:lnTo>
                  <a:lnTo>
                    <a:pt x="967041" y="1221867"/>
                  </a:lnTo>
                  <a:lnTo>
                    <a:pt x="961771" y="1224483"/>
                  </a:lnTo>
                  <a:lnTo>
                    <a:pt x="960704" y="1227683"/>
                  </a:lnTo>
                  <a:lnTo>
                    <a:pt x="974890" y="1256233"/>
                  </a:lnTo>
                  <a:lnTo>
                    <a:pt x="976325" y="1259103"/>
                  </a:lnTo>
                  <a:lnTo>
                    <a:pt x="979538" y="1260182"/>
                  </a:lnTo>
                  <a:lnTo>
                    <a:pt x="984834" y="1257541"/>
                  </a:lnTo>
                  <a:lnTo>
                    <a:pt x="985901" y="1254315"/>
                  </a:lnTo>
                  <a:close/>
                </a:path>
                <a:path extrusionOk="0" h="2237104" w="1038859">
                  <a:moveTo>
                    <a:pt x="1003071" y="1674736"/>
                  </a:moveTo>
                  <a:lnTo>
                    <a:pt x="1001598" y="1671408"/>
                  </a:lnTo>
                  <a:lnTo>
                    <a:pt x="995654" y="1669059"/>
                  </a:lnTo>
                  <a:lnTo>
                    <a:pt x="992301" y="1670519"/>
                  </a:lnTo>
                  <a:lnTo>
                    <a:pt x="980554" y="1700390"/>
                  </a:lnTo>
                  <a:lnTo>
                    <a:pt x="979297" y="1703527"/>
                  </a:lnTo>
                  <a:lnTo>
                    <a:pt x="980732" y="1706854"/>
                  </a:lnTo>
                  <a:lnTo>
                    <a:pt x="986599" y="1709191"/>
                  </a:lnTo>
                  <a:lnTo>
                    <a:pt x="989914" y="1707756"/>
                  </a:lnTo>
                  <a:lnTo>
                    <a:pt x="1003071" y="1674736"/>
                  </a:lnTo>
                  <a:close/>
                </a:path>
                <a:path extrusionOk="0" h="2237104" w="1038859">
                  <a:moveTo>
                    <a:pt x="1008024" y="1308392"/>
                  </a:moveTo>
                  <a:lnTo>
                    <a:pt x="995349" y="1275588"/>
                  </a:lnTo>
                  <a:lnTo>
                    <a:pt x="992238" y="1274203"/>
                  </a:lnTo>
                  <a:lnTo>
                    <a:pt x="986675" y="1276337"/>
                  </a:lnTo>
                  <a:lnTo>
                    <a:pt x="985304" y="1279448"/>
                  </a:lnTo>
                  <a:lnTo>
                    <a:pt x="996746" y="1309243"/>
                  </a:lnTo>
                  <a:lnTo>
                    <a:pt x="997927" y="1312291"/>
                  </a:lnTo>
                  <a:lnTo>
                    <a:pt x="1001052" y="1313688"/>
                  </a:lnTo>
                  <a:lnTo>
                    <a:pt x="1006627" y="1311529"/>
                  </a:lnTo>
                  <a:lnTo>
                    <a:pt x="1008024" y="1308392"/>
                  </a:lnTo>
                  <a:close/>
                </a:path>
                <a:path extrusionOk="0" h="2237104" w="1038859">
                  <a:moveTo>
                    <a:pt x="1020508" y="1619021"/>
                  </a:moveTo>
                  <a:lnTo>
                    <a:pt x="1018768" y="1615846"/>
                  </a:lnTo>
                  <a:lnTo>
                    <a:pt x="1012710" y="1614043"/>
                  </a:lnTo>
                  <a:lnTo>
                    <a:pt x="1009523" y="1615782"/>
                  </a:lnTo>
                  <a:lnTo>
                    <a:pt x="1000442" y="1646580"/>
                  </a:lnTo>
                  <a:lnTo>
                    <a:pt x="999464" y="1649907"/>
                  </a:lnTo>
                  <a:lnTo>
                    <a:pt x="1001229" y="1653108"/>
                  </a:lnTo>
                  <a:lnTo>
                    <a:pt x="1007325" y="1654886"/>
                  </a:lnTo>
                  <a:lnTo>
                    <a:pt x="1010513" y="1653146"/>
                  </a:lnTo>
                  <a:lnTo>
                    <a:pt x="1020508" y="1619021"/>
                  </a:lnTo>
                  <a:close/>
                </a:path>
                <a:path extrusionOk="0" h="2237104" w="1038859">
                  <a:moveTo>
                    <a:pt x="1024521" y="1364475"/>
                  </a:moveTo>
                  <a:lnTo>
                    <a:pt x="1015301" y="1330452"/>
                  </a:lnTo>
                  <a:lnTo>
                    <a:pt x="1012304" y="1328737"/>
                  </a:lnTo>
                  <a:lnTo>
                    <a:pt x="1006500" y="1330299"/>
                  </a:lnTo>
                  <a:lnTo>
                    <a:pt x="1004798" y="1333284"/>
                  </a:lnTo>
                  <a:lnTo>
                    <a:pt x="1013091" y="1364132"/>
                  </a:lnTo>
                  <a:lnTo>
                    <a:pt x="1013968" y="1367345"/>
                  </a:lnTo>
                  <a:lnTo>
                    <a:pt x="1016977" y="1369072"/>
                  </a:lnTo>
                  <a:lnTo>
                    <a:pt x="1022807" y="1367485"/>
                  </a:lnTo>
                  <a:lnTo>
                    <a:pt x="1024521" y="1364475"/>
                  </a:lnTo>
                  <a:close/>
                </a:path>
                <a:path extrusionOk="0" h="2237104" w="1038859">
                  <a:moveTo>
                    <a:pt x="1032370" y="1561769"/>
                  </a:moveTo>
                  <a:lnTo>
                    <a:pt x="1030338" y="1558810"/>
                  </a:lnTo>
                  <a:lnTo>
                    <a:pt x="1024178" y="1557655"/>
                  </a:lnTo>
                  <a:lnTo>
                    <a:pt x="1021219" y="1559687"/>
                  </a:lnTo>
                  <a:lnTo>
                    <a:pt x="1015288" y="1591221"/>
                  </a:lnTo>
                  <a:lnTo>
                    <a:pt x="1014653" y="1594624"/>
                  </a:lnTo>
                  <a:lnTo>
                    <a:pt x="1016698" y="1597596"/>
                  </a:lnTo>
                  <a:lnTo>
                    <a:pt x="1022896" y="1598752"/>
                  </a:lnTo>
                  <a:lnTo>
                    <a:pt x="1025867" y="1596707"/>
                  </a:lnTo>
                  <a:lnTo>
                    <a:pt x="1032370" y="1561769"/>
                  </a:lnTo>
                  <a:close/>
                </a:path>
                <a:path extrusionOk="0" h="2237104" w="1038859">
                  <a:moveTo>
                    <a:pt x="1034783" y="1422095"/>
                  </a:moveTo>
                  <a:lnTo>
                    <a:pt x="1029385" y="1387170"/>
                  </a:lnTo>
                  <a:lnTo>
                    <a:pt x="1026579" y="1385125"/>
                  </a:lnTo>
                  <a:lnTo>
                    <a:pt x="1020572" y="1386039"/>
                  </a:lnTo>
                  <a:lnTo>
                    <a:pt x="1018514" y="1388846"/>
                  </a:lnTo>
                  <a:lnTo>
                    <a:pt x="1023353" y="1420444"/>
                  </a:lnTo>
                  <a:lnTo>
                    <a:pt x="1023874" y="1423797"/>
                  </a:lnTo>
                  <a:lnTo>
                    <a:pt x="1026693" y="1425854"/>
                  </a:lnTo>
                  <a:lnTo>
                    <a:pt x="1032725" y="1424927"/>
                  </a:lnTo>
                  <a:lnTo>
                    <a:pt x="1034783" y="1422095"/>
                  </a:lnTo>
                  <a:close/>
                </a:path>
                <a:path extrusionOk="0" h="2237104" w="1038859">
                  <a:moveTo>
                    <a:pt x="1037996" y="1503565"/>
                  </a:moveTo>
                  <a:lnTo>
                    <a:pt x="1035697" y="1500886"/>
                  </a:lnTo>
                  <a:lnTo>
                    <a:pt x="1029500" y="1500403"/>
                  </a:lnTo>
                  <a:lnTo>
                    <a:pt x="1026807" y="1502714"/>
                  </a:lnTo>
                  <a:lnTo>
                    <a:pt x="1024356" y="1534668"/>
                  </a:lnTo>
                  <a:lnTo>
                    <a:pt x="1024089" y="1538109"/>
                  </a:lnTo>
                  <a:lnTo>
                    <a:pt x="1026426" y="1540802"/>
                  </a:lnTo>
                  <a:lnTo>
                    <a:pt x="1032637" y="1541272"/>
                  </a:lnTo>
                  <a:lnTo>
                    <a:pt x="1035342" y="1538947"/>
                  </a:lnTo>
                  <a:lnTo>
                    <a:pt x="1037996" y="1503565"/>
                  </a:lnTo>
                  <a:close/>
                </a:path>
                <a:path extrusionOk="0" h="2237104" w="1038859">
                  <a:moveTo>
                    <a:pt x="1038428" y="1480477"/>
                  </a:moveTo>
                  <a:lnTo>
                    <a:pt x="1037031" y="1445107"/>
                  </a:lnTo>
                  <a:lnTo>
                    <a:pt x="1034453" y="1442732"/>
                  </a:lnTo>
                  <a:lnTo>
                    <a:pt x="1028331" y="1442948"/>
                  </a:lnTo>
                  <a:lnTo>
                    <a:pt x="1025931" y="1445526"/>
                  </a:lnTo>
                  <a:lnTo>
                    <a:pt x="1027125" y="1477505"/>
                  </a:lnTo>
                  <a:lnTo>
                    <a:pt x="1027264" y="1480921"/>
                  </a:lnTo>
                  <a:lnTo>
                    <a:pt x="1029855" y="1483321"/>
                  </a:lnTo>
                  <a:lnTo>
                    <a:pt x="1036015" y="1483067"/>
                  </a:lnTo>
                  <a:lnTo>
                    <a:pt x="1038428" y="1480477"/>
                  </a:lnTo>
                  <a:close/>
                </a:path>
              </a:pathLst>
            </a:custGeom>
            <a:solidFill>
              <a:srgbClr val="A3A3A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82" name="Google Shape;282;p42"/>
            <p:cNvPicPr preferRelativeResize="0"/>
            <p:nvPr/>
          </p:nvPicPr>
          <p:blipFill rotWithShape="1">
            <a:blip r:embed="rId6">
              <a:alphaModFix/>
            </a:blip>
            <a:srcRect b="0" l="0" r="0" t="0"/>
            <a:stretch/>
          </p:blipFill>
          <p:spPr>
            <a:xfrm>
              <a:off x="929416" y="4089087"/>
              <a:ext cx="135166" cy="153814"/>
            </a:xfrm>
            <a:prstGeom prst="rect">
              <a:avLst/>
            </a:prstGeom>
            <a:noFill/>
            <a:ln>
              <a:noFill/>
            </a:ln>
          </p:spPr>
        </p:pic>
      </p:grpSp>
      <p:sp>
        <p:nvSpPr>
          <p:cNvPr id="283" name="Google Shape;283;p42"/>
          <p:cNvSpPr/>
          <p:nvPr/>
        </p:nvSpPr>
        <p:spPr>
          <a:xfrm>
            <a:off x="-976622" y="-747592"/>
            <a:ext cx="2551382" cy="2173310"/>
          </a:xfrm>
          <a:custGeom>
            <a:rect b="b" l="l" r="r" t="t"/>
            <a:pathLst>
              <a:path extrusionOk="0" h="3436063" w="4033806">
                <a:moveTo>
                  <a:pt x="2081491" y="29372"/>
                </a:moveTo>
                <a:cubicBezTo>
                  <a:pt x="2572558" y="123715"/>
                  <a:pt x="3767567" y="406743"/>
                  <a:pt x="3982862" y="856686"/>
                </a:cubicBezTo>
                <a:cubicBezTo>
                  <a:pt x="4198157" y="1306629"/>
                  <a:pt x="3680481" y="2303277"/>
                  <a:pt x="3373262" y="2729029"/>
                </a:cubicBezTo>
                <a:cubicBezTo>
                  <a:pt x="3066043" y="3154781"/>
                  <a:pt x="2550786" y="3326534"/>
                  <a:pt x="2139548" y="3411201"/>
                </a:cubicBezTo>
                <a:cubicBezTo>
                  <a:pt x="1728310" y="3495868"/>
                  <a:pt x="1196120" y="3345886"/>
                  <a:pt x="905834" y="3237029"/>
                </a:cubicBezTo>
                <a:cubicBezTo>
                  <a:pt x="615548" y="3128172"/>
                  <a:pt x="545396" y="3079791"/>
                  <a:pt x="397834" y="2758058"/>
                </a:cubicBezTo>
                <a:cubicBezTo>
                  <a:pt x="250272" y="2436325"/>
                  <a:pt x="-85976" y="1717867"/>
                  <a:pt x="20462" y="1306629"/>
                </a:cubicBezTo>
                <a:cubicBezTo>
                  <a:pt x="126900" y="895391"/>
                  <a:pt x="692957" y="501086"/>
                  <a:pt x="1036462" y="290629"/>
                </a:cubicBezTo>
                <a:cubicBezTo>
                  <a:pt x="1379967" y="80172"/>
                  <a:pt x="1590424" y="-64971"/>
                  <a:pt x="2081491" y="29372"/>
                </a:cubicBezTo>
                <a:close/>
              </a:path>
            </a:pathLst>
          </a:custGeom>
          <a:noFill/>
          <a:ln cap="flat" cmpd="sng" w="25400">
            <a:solidFill>
              <a:srgbClr val="753BBD"/>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284" name="Google Shape;284;p42"/>
          <p:cNvSpPr txBox="1"/>
          <p:nvPr/>
        </p:nvSpPr>
        <p:spPr>
          <a:xfrm>
            <a:off x="1939050" y="897125"/>
            <a:ext cx="5265900" cy="143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200">
                <a:solidFill>
                  <a:schemeClr val="dk1"/>
                </a:solidFill>
                <a:latin typeface="Nunito Light"/>
                <a:ea typeface="Nunito Light"/>
                <a:cs typeface="Nunito Light"/>
                <a:sym typeface="Nunito Light"/>
              </a:rPr>
              <a:t>Podemos crear nuestros propios métodos para objetos </a:t>
            </a:r>
            <a:r>
              <a:rPr b="1" lang="es" sz="1200">
                <a:solidFill>
                  <a:schemeClr val="dk1"/>
                </a:solidFill>
                <a:latin typeface="Nunito"/>
                <a:ea typeface="Nunito"/>
                <a:cs typeface="Nunito"/>
                <a:sym typeface="Nunito"/>
              </a:rPr>
              <a:t>personalizados, </a:t>
            </a:r>
            <a:r>
              <a:rPr lang="es" sz="1200">
                <a:solidFill>
                  <a:schemeClr val="dk1"/>
                </a:solidFill>
                <a:latin typeface="Nunito Light"/>
                <a:ea typeface="Nunito Light"/>
                <a:cs typeface="Nunito Light"/>
                <a:sym typeface="Nunito Light"/>
              </a:rPr>
              <a:t>referenciando funciones por su nombre o definiendo funciones anónimas asociadas a una propiedad de la función constructora. </a:t>
            </a:r>
            <a:endParaRPr sz="1200">
              <a:solidFill>
                <a:schemeClr val="dk1"/>
              </a:solidFill>
              <a:latin typeface="Nunito Light"/>
              <a:ea typeface="Nunito Light"/>
              <a:cs typeface="Nunito Light"/>
              <a:sym typeface="Nunito Light"/>
            </a:endParaRPr>
          </a:p>
          <a:p>
            <a:pPr indent="0" lvl="0" marL="0" rtl="0" algn="ctr">
              <a:lnSpc>
                <a:spcPct val="115000"/>
              </a:lnSpc>
              <a:spcBef>
                <a:spcPts val="0"/>
              </a:spcBef>
              <a:spcAft>
                <a:spcPts val="0"/>
              </a:spcAft>
              <a:buNone/>
            </a:pPr>
            <a:r>
              <a:t/>
            </a:r>
            <a:endParaRPr sz="1200">
              <a:solidFill>
                <a:schemeClr val="dk1"/>
              </a:solidFill>
              <a:latin typeface="Nunito Light"/>
              <a:ea typeface="Nunito Light"/>
              <a:cs typeface="Nunito Light"/>
              <a:sym typeface="Nunito Light"/>
            </a:endParaRPr>
          </a:p>
          <a:p>
            <a:pPr indent="0" lvl="0" marL="0" rtl="0" algn="ctr">
              <a:lnSpc>
                <a:spcPct val="115000"/>
              </a:lnSpc>
              <a:spcBef>
                <a:spcPts val="0"/>
              </a:spcBef>
              <a:spcAft>
                <a:spcPts val="0"/>
              </a:spcAft>
              <a:buNone/>
            </a:pPr>
            <a:r>
              <a:rPr lang="es" sz="1200">
                <a:solidFill>
                  <a:schemeClr val="dk1"/>
                </a:solidFill>
                <a:latin typeface="Nunito Light"/>
                <a:ea typeface="Nunito Light"/>
                <a:cs typeface="Nunito Light"/>
                <a:sym typeface="Nunito Light"/>
              </a:rPr>
              <a:t>Llamar a un método es similar a acceder a una propiedad, pero </a:t>
            </a:r>
            <a:r>
              <a:rPr b="1" lang="es" sz="1200">
                <a:solidFill>
                  <a:schemeClr val="dk1"/>
                </a:solidFill>
                <a:latin typeface="Nunito"/>
                <a:ea typeface="Nunito"/>
                <a:cs typeface="Nunito"/>
                <a:sym typeface="Nunito"/>
              </a:rPr>
              <a:t>se agrega () </a:t>
            </a:r>
            <a:r>
              <a:rPr lang="es" sz="1200">
                <a:solidFill>
                  <a:schemeClr val="dk1"/>
                </a:solidFill>
                <a:latin typeface="Nunito Light"/>
                <a:ea typeface="Nunito Light"/>
                <a:cs typeface="Nunito Light"/>
                <a:sym typeface="Nunito Light"/>
              </a:rPr>
              <a:t>al final del nombre del método, posiblemente con argumentos.</a:t>
            </a:r>
            <a:endParaRPr sz="1200">
              <a:solidFill>
                <a:schemeClr val="dk1"/>
              </a:solidFill>
              <a:latin typeface="Nunito Light"/>
              <a:ea typeface="Nunito Light"/>
              <a:cs typeface="Nunito Light"/>
              <a:sym typeface="Nunito Light"/>
            </a:endParaRPr>
          </a:p>
        </p:txBody>
      </p:sp>
      <p:sp>
        <p:nvSpPr>
          <p:cNvPr id="285" name="Google Shape;285;p42"/>
          <p:cNvSpPr txBox="1"/>
          <p:nvPr/>
        </p:nvSpPr>
        <p:spPr>
          <a:xfrm>
            <a:off x="1518900" y="2322250"/>
            <a:ext cx="6099600" cy="2604000"/>
          </a:xfrm>
          <a:prstGeom prst="rect">
            <a:avLst/>
          </a:prstGeom>
          <a:solidFill>
            <a:srgbClr val="D9D9D9"/>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s" sz="1100">
                <a:solidFill>
                  <a:srgbClr val="1E1E1E"/>
                </a:solidFill>
                <a:latin typeface="Courier New"/>
                <a:ea typeface="Courier New"/>
                <a:cs typeface="Courier New"/>
                <a:sym typeface="Courier New"/>
              </a:rPr>
              <a:t>function Persona(nombre, edad, calle) {</a:t>
            </a:r>
            <a:endParaRPr sz="11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100">
                <a:solidFill>
                  <a:srgbClr val="1E1E1E"/>
                </a:solidFill>
                <a:latin typeface="Courier New"/>
                <a:ea typeface="Courier New"/>
                <a:cs typeface="Courier New"/>
                <a:sym typeface="Courier New"/>
              </a:rPr>
              <a:t>    this.nombre = nombre;</a:t>
            </a:r>
            <a:endParaRPr sz="11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100">
                <a:solidFill>
                  <a:srgbClr val="1E1E1E"/>
                </a:solidFill>
                <a:latin typeface="Courier New"/>
                <a:ea typeface="Courier New"/>
                <a:cs typeface="Courier New"/>
                <a:sym typeface="Courier New"/>
              </a:rPr>
              <a:t>    this.edad   = edad;</a:t>
            </a:r>
            <a:endParaRPr sz="11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100">
                <a:solidFill>
                  <a:srgbClr val="1E1E1E"/>
                </a:solidFill>
                <a:latin typeface="Courier New"/>
                <a:ea typeface="Courier New"/>
                <a:cs typeface="Courier New"/>
                <a:sym typeface="Courier New"/>
              </a:rPr>
              <a:t>    this.calle  = calle;</a:t>
            </a:r>
            <a:endParaRPr sz="11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100">
                <a:solidFill>
                  <a:srgbClr val="1E1E1E"/>
                </a:solidFill>
                <a:latin typeface="Courier New"/>
                <a:ea typeface="Courier New"/>
                <a:cs typeface="Courier New"/>
                <a:sym typeface="Courier New"/>
              </a:rPr>
              <a:t>    this.hablar = function(){ console.log("HOLA SOY "+ this.nombre)}</a:t>
            </a:r>
            <a:endParaRPr sz="11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100">
                <a:solidFill>
                  <a:srgbClr val="1E1E1E"/>
                </a:solidFill>
                <a:latin typeface="Courier New"/>
                <a:ea typeface="Courier New"/>
                <a:cs typeface="Courier New"/>
                <a:sym typeface="Courier New"/>
              </a:rPr>
              <a:t>}</a:t>
            </a:r>
            <a:endParaRPr sz="11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100">
                <a:solidFill>
                  <a:srgbClr val="1E1E1E"/>
                </a:solidFill>
                <a:latin typeface="Courier New"/>
                <a:ea typeface="Courier New"/>
                <a:cs typeface="Courier New"/>
                <a:sym typeface="Courier New"/>
              </a:rPr>
              <a:t>const persona1 = new Persona("Homero", 39, "Av. Siempreviva 742");</a:t>
            </a:r>
            <a:endParaRPr sz="11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100">
                <a:solidFill>
                  <a:srgbClr val="1E1E1E"/>
                </a:solidFill>
                <a:latin typeface="Courier New"/>
                <a:ea typeface="Courier New"/>
                <a:cs typeface="Courier New"/>
                <a:sym typeface="Courier New"/>
              </a:rPr>
              <a:t>const persona2 = new Persona("Marge", 36, "Av. Siempreviva 742");</a:t>
            </a:r>
            <a:endParaRPr sz="11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100">
                <a:solidFill>
                  <a:srgbClr val="1E1E1E"/>
                </a:solidFill>
                <a:latin typeface="Courier New"/>
                <a:ea typeface="Courier New"/>
                <a:cs typeface="Courier New"/>
                <a:sym typeface="Courier New"/>
              </a:rPr>
              <a:t>persona1.hablar();</a:t>
            </a:r>
            <a:endParaRPr sz="11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100">
                <a:solidFill>
                  <a:srgbClr val="1E1E1E"/>
                </a:solidFill>
                <a:latin typeface="Courier New"/>
                <a:ea typeface="Courier New"/>
                <a:cs typeface="Courier New"/>
                <a:sym typeface="Courier New"/>
              </a:rPr>
              <a:t>persona2.hablar();</a:t>
            </a:r>
            <a:endParaRPr sz="11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1" name="Google Shape;291;p43"/>
          <p:cNvSpPr txBox="1"/>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500">
              <a:solidFill>
                <a:srgbClr val="434343"/>
              </a:solidFill>
              <a:latin typeface="Raleway ExtraBold"/>
              <a:ea typeface="Raleway ExtraBold"/>
              <a:cs typeface="Raleway ExtraBold"/>
              <a:sym typeface="Raleway ExtraBold"/>
            </a:endParaRPr>
          </a:p>
        </p:txBody>
      </p:sp>
      <p:sp>
        <p:nvSpPr>
          <p:cNvPr id="292" name="Google Shape;292;p43"/>
          <p:cNvSpPr txBox="1"/>
          <p:nvPr/>
        </p:nvSpPr>
        <p:spPr>
          <a:xfrm>
            <a:off x="2709075" y="1684550"/>
            <a:ext cx="2851800" cy="1073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3300">
                <a:solidFill>
                  <a:schemeClr val="dk1"/>
                </a:solidFill>
                <a:latin typeface="Nunito"/>
                <a:ea typeface="Nunito"/>
                <a:cs typeface="Nunito"/>
                <a:sym typeface="Nunito"/>
              </a:rPr>
              <a:t>Clases</a:t>
            </a:r>
            <a:endParaRPr b="1" sz="3300">
              <a:solidFill>
                <a:schemeClr val="dk1"/>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6" name="Shape 296"/>
        <p:cNvGrpSpPr/>
        <p:nvPr/>
      </p:nvGrpSpPr>
      <p:grpSpPr>
        <a:xfrm>
          <a:off x="0" y="0"/>
          <a:ext cx="0" cy="0"/>
          <a:chOff x="0" y="0"/>
          <a:chExt cx="0" cy="0"/>
        </a:xfrm>
      </p:grpSpPr>
      <p:sp>
        <p:nvSpPr>
          <p:cNvPr id="297" name="Google Shape;297;p44"/>
          <p:cNvSpPr/>
          <p:nvPr/>
        </p:nvSpPr>
        <p:spPr>
          <a:xfrm>
            <a:off x="1108246" y="374288"/>
            <a:ext cx="7019100" cy="427200"/>
          </a:xfrm>
          <a:prstGeom prst="rect">
            <a:avLst/>
          </a:prstGeom>
          <a:noFill/>
          <a:ln>
            <a:noFill/>
          </a:ln>
        </p:spPr>
        <p:txBody>
          <a:bodyPr anchorCtr="0" anchor="t" bIns="34275" lIns="68575" spcFirstLastPara="1" rIns="68575" wrap="square" tIns="34275">
            <a:noAutofit/>
          </a:bodyPr>
          <a:lstStyle/>
          <a:p>
            <a:pPr indent="0" lvl="0" marL="12700" rtl="0" algn="ctr">
              <a:spcBef>
                <a:spcPts val="0"/>
              </a:spcBef>
              <a:spcAft>
                <a:spcPts val="0"/>
              </a:spcAft>
              <a:buClr>
                <a:schemeClr val="dk1"/>
              </a:buClr>
              <a:buSzPts val="2300"/>
              <a:buFont typeface="Arial"/>
              <a:buNone/>
            </a:pPr>
            <a:r>
              <a:rPr lang="es" sz="2300">
                <a:solidFill>
                  <a:schemeClr val="dk1"/>
                </a:solidFill>
                <a:latin typeface="Nunito ExtraBold"/>
                <a:ea typeface="Nunito ExtraBold"/>
                <a:cs typeface="Nunito ExtraBold"/>
                <a:sym typeface="Nunito ExtraBold"/>
              </a:rPr>
              <a:t>Clases</a:t>
            </a:r>
            <a:endParaRPr sz="1100">
              <a:solidFill>
                <a:schemeClr val="dk1"/>
              </a:solidFill>
              <a:latin typeface="Nunito ExtraBold"/>
              <a:ea typeface="Nunito ExtraBold"/>
              <a:cs typeface="Nunito ExtraBold"/>
              <a:sym typeface="Nunito ExtraBold"/>
            </a:endParaRPr>
          </a:p>
          <a:p>
            <a:pPr indent="0" lvl="0" marL="12700" marR="0" rtl="0" algn="ctr">
              <a:lnSpc>
                <a:spcPct val="100000"/>
              </a:lnSpc>
              <a:spcBef>
                <a:spcPts val="0"/>
              </a:spcBef>
              <a:spcAft>
                <a:spcPts val="0"/>
              </a:spcAft>
              <a:buClr>
                <a:schemeClr val="dk1"/>
              </a:buClr>
              <a:buSzPts val="2300"/>
              <a:buFont typeface="Arial"/>
              <a:buNone/>
            </a:pPr>
            <a:r>
              <a:t/>
            </a:r>
            <a:endParaRPr sz="2300">
              <a:solidFill>
                <a:srgbClr val="AF00D4"/>
              </a:solidFill>
              <a:latin typeface="Nunito ExtraBold"/>
              <a:ea typeface="Nunito ExtraBold"/>
              <a:cs typeface="Nunito ExtraBold"/>
              <a:sym typeface="Nunito ExtraBold"/>
            </a:endParaRPr>
          </a:p>
          <a:p>
            <a:pPr indent="0" lvl="0" marL="12700" marR="0" rtl="0" algn="ctr">
              <a:lnSpc>
                <a:spcPct val="100000"/>
              </a:lnSpc>
              <a:spcBef>
                <a:spcPts val="0"/>
              </a:spcBef>
              <a:spcAft>
                <a:spcPts val="0"/>
              </a:spcAft>
              <a:buClr>
                <a:schemeClr val="dk1"/>
              </a:buClr>
              <a:buSzPts val="2300"/>
              <a:buFont typeface="Arial"/>
              <a:buNone/>
            </a:pPr>
            <a:r>
              <a:t/>
            </a:r>
            <a:endParaRPr b="0" i="0" sz="800" u="none" cap="none" strike="noStrike">
              <a:solidFill>
                <a:srgbClr val="000000"/>
              </a:solidFill>
              <a:latin typeface="Nunito ExtraBold"/>
              <a:ea typeface="Nunito ExtraBold"/>
              <a:cs typeface="Nunito ExtraBold"/>
              <a:sym typeface="Nunito ExtraBold"/>
            </a:endParaRPr>
          </a:p>
        </p:txBody>
      </p:sp>
      <p:sp>
        <p:nvSpPr>
          <p:cNvPr id="298" name="Google Shape;298;p44"/>
          <p:cNvSpPr txBox="1"/>
          <p:nvPr/>
        </p:nvSpPr>
        <p:spPr>
          <a:xfrm>
            <a:off x="3015950" y="1751925"/>
            <a:ext cx="3203700" cy="1597800"/>
          </a:xfrm>
          <a:prstGeom prst="rect">
            <a:avLst/>
          </a:prstGeom>
          <a:noFill/>
          <a:ln>
            <a:noFill/>
          </a:ln>
        </p:spPr>
        <p:txBody>
          <a:bodyPr anchorCtr="0" anchor="t" bIns="68575" lIns="68575" spcFirstLastPara="1" rIns="68575" wrap="square" tIns="68575">
            <a:spAutoFit/>
          </a:bodyPr>
          <a:lstStyle/>
          <a:p>
            <a:pPr indent="0" lvl="0" marL="0" rtl="0" algn="ctr">
              <a:lnSpc>
                <a:spcPct val="115000"/>
              </a:lnSpc>
              <a:spcBef>
                <a:spcPts val="0"/>
              </a:spcBef>
              <a:spcAft>
                <a:spcPts val="0"/>
              </a:spcAft>
              <a:buNone/>
            </a:pPr>
            <a:r>
              <a:rPr lang="es" sz="1200">
                <a:solidFill>
                  <a:schemeClr val="dk1"/>
                </a:solidFill>
                <a:latin typeface="Nunito"/>
                <a:ea typeface="Nunito"/>
                <a:cs typeface="Nunito"/>
                <a:sym typeface="Nunito"/>
              </a:rPr>
              <a:t>Las </a:t>
            </a:r>
            <a:r>
              <a:rPr b="1" lang="es" sz="1200">
                <a:solidFill>
                  <a:schemeClr val="dk1"/>
                </a:solidFill>
                <a:latin typeface="Nunito"/>
                <a:ea typeface="Nunito"/>
                <a:cs typeface="Nunito"/>
                <a:sym typeface="Nunito"/>
              </a:rPr>
              <a:t>clases de javascript</a:t>
            </a:r>
            <a:r>
              <a:rPr lang="es" sz="1200">
                <a:solidFill>
                  <a:schemeClr val="dk1"/>
                </a:solidFill>
                <a:latin typeface="Nunito"/>
                <a:ea typeface="Nunito"/>
                <a:cs typeface="Nunito"/>
                <a:sym typeface="Nunito"/>
              </a:rPr>
              <a:t>, introducidas en </a:t>
            </a:r>
            <a:r>
              <a:rPr b="1" lang="es" sz="1200">
                <a:solidFill>
                  <a:schemeClr val="dk1"/>
                </a:solidFill>
                <a:latin typeface="Nunito"/>
                <a:ea typeface="Nunito"/>
                <a:cs typeface="Nunito"/>
                <a:sym typeface="Nunito"/>
              </a:rPr>
              <a:t>ES6</a:t>
            </a:r>
            <a:r>
              <a:rPr lang="es" sz="1200">
                <a:solidFill>
                  <a:schemeClr val="dk1"/>
                </a:solidFill>
                <a:latin typeface="Nunito"/>
                <a:ea typeface="Nunito"/>
                <a:cs typeface="Nunito"/>
                <a:sym typeface="Nunito"/>
              </a:rPr>
              <a:t>, proveen una sintaxis mucho más clara y simple para crear objetos personalizados.</a:t>
            </a:r>
            <a:endParaRPr sz="1200">
              <a:solidFill>
                <a:schemeClr val="dk1"/>
              </a:solidFill>
              <a:latin typeface="Nunito"/>
              <a:ea typeface="Nunito"/>
              <a:cs typeface="Nunito"/>
              <a:sym typeface="Nunito"/>
            </a:endParaRPr>
          </a:p>
          <a:p>
            <a:pPr indent="0" lvl="0" marL="0" rtl="0" algn="ctr">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ctr">
              <a:lnSpc>
                <a:spcPct val="115000"/>
              </a:lnSpc>
              <a:spcBef>
                <a:spcPts val="0"/>
              </a:spcBef>
              <a:spcAft>
                <a:spcPts val="0"/>
              </a:spcAft>
              <a:buNone/>
            </a:pPr>
            <a:r>
              <a:rPr lang="es" sz="1200">
                <a:solidFill>
                  <a:schemeClr val="dk1"/>
                </a:solidFill>
                <a:latin typeface="Nunito"/>
                <a:ea typeface="Nunito"/>
                <a:cs typeface="Nunito"/>
                <a:sym typeface="Nunito"/>
              </a:rPr>
              <a:t>Son una equivalencia al empleo de función constructora y permite definir distintos tipos de métodos. </a:t>
            </a:r>
            <a:endParaRPr sz="1200">
              <a:solidFill>
                <a:schemeClr val="dk1"/>
              </a:solidFill>
              <a:latin typeface="Nunito"/>
              <a:ea typeface="Nunito"/>
              <a:cs typeface="Nunito"/>
              <a:sym typeface="Nunito"/>
            </a:endParaRPr>
          </a:p>
        </p:txBody>
      </p:sp>
      <p:pic>
        <p:nvPicPr>
          <p:cNvPr id="299" name="Google Shape;299;p44"/>
          <p:cNvPicPr preferRelativeResize="0"/>
          <p:nvPr/>
        </p:nvPicPr>
        <p:blipFill rotWithShape="1">
          <a:blip r:embed="rId3">
            <a:alphaModFix/>
          </a:blip>
          <a:srcRect b="0" l="0" r="0" t="0"/>
          <a:stretch/>
        </p:blipFill>
        <p:spPr>
          <a:xfrm>
            <a:off x="7738603" y="3679214"/>
            <a:ext cx="1278037" cy="14808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45"/>
          <p:cNvSpPr txBox="1"/>
          <p:nvPr/>
        </p:nvSpPr>
        <p:spPr>
          <a:xfrm>
            <a:off x="1005900" y="330475"/>
            <a:ext cx="7125600" cy="1070700"/>
          </a:xfrm>
          <a:prstGeom prst="rect">
            <a:avLst/>
          </a:prstGeom>
          <a:noFill/>
          <a:ln>
            <a:noFill/>
          </a:ln>
        </p:spPr>
        <p:txBody>
          <a:bodyPr anchorCtr="0" anchor="t" bIns="91425" lIns="91425" spcFirstLastPara="1" rIns="91425" wrap="square" tIns="91425">
            <a:noAutofit/>
          </a:bodyPr>
          <a:lstStyle/>
          <a:p>
            <a:pPr indent="0" lvl="0" marL="0" marR="0" rtl="0" algn="ctr">
              <a:lnSpc>
                <a:spcPct val="125000"/>
              </a:lnSpc>
              <a:spcBef>
                <a:spcPts val="1800"/>
              </a:spcBef>
              <a:spcAft>
                <a:spcPts val="0"/>
              </a:spcAft>
              <a:buClr>
                <a:schemeClr val="dk1"/>
              </a:buClr>
              <a:buSzPts val="1100"/>
              <a:buFont typeface="Arial"/>
              <a:buNone/>
            </a:pPr>
            <a:r>
              <a:rPr lang="es" sz="2300">
                <a:solidFill>
                  <a:schemeClr val="dk1"/>
                </a:solidFill>
                <a:latin typeface="Nunito ExtraBold"/>
                <a:ea typeface="Nunito ExtraBold"/>
                <a:cs typeface="Nunito ExtraBold"/>
                <a:sym typeface="Nunito ExtraBold"/>
              </a:rPr>
              <a:t>Clases</a:t>
            </a:r>
            <a:endParaRPr sz="2300">
              <a:solidFill>
                <a:schemeClr val="dk1"/>
              </a:solidFill>
              <a:latin typeface="Nunito ExtraBold"/>
              <a:ea typeface="Nunito ExtraBold"/>
              <a:cs typeface="Nunito ExtraBold"/>
              <a:sym typeface="Nunito ExtraBold"/>
            </a:endParaRPr>
          </a:p>
          <a:p>
            <a:pPr indent="0" lvl="0" marL="0" marR="0" rtl="0" algn="ctr">
              <a:lnSpc>
                <a:spcPct val="125000"/>
              </a:lnSpc>
              <a:spcBef>
                <a:spcPts val="1800"/>
              </a:spcBef>
              <a:spcAft>
                <a:spcPts val="0"/>
              </a:spcAft>
              <a:buClr>
                <a:schemeClr val="dk1"/>
              </a:buClr>
              <a:buSzPts val="1100"/>
              <a:buFont typeface="Arial"/>
              <a:buNone/>
            </a:pPr>
            <a:r>
              <a:t/>
            </a:r>
            <a:endParaRPr b="1" sz="3000">
              <a:solidFill>
                <a:srgbClr val="9A29CA"/>
              </a:solidFill>
              <a:latin typeface="Nunito"/>
              <a:ea typeface="Nunito"/>
              <a:cs typeface="Nunito"/>
              <a:sym typeface="Nunito"/>
            </a:endParaRPr>
          </a:p>
          <a:p>
            <a:pPr indent="0" lvl="0" marL="0" marR="0" rtl="0" algn="ctr">
              <a:lnSpc>
                <a:spcPct val="125000"/>
              </a:lnSpc>
              <a:spcBef>
                <a:spcPts val="1800"/>
              </a:spcBef>
              <a:spcAft>
                <a:spcPts val="1200"/>
              </a:spcAft>
              <a:buClr>
                <a:srgbClr val="000000"/>
              </a:buClr>
              <a:buSzPts val="4000"/>
              <a:buFont typeface="Arial"/>
              <a:buNone/>
            </a:pPr>
            <a:r>
              <a:t/>
            </a:r>
            <a:endParaRPr b="1" sz="3000">
              <a:solidFill>
                <a:srgbClr val="9A29CA"/>
              </a:solidFill>
              <a:latin typeface="Nunito"/>
              <a:ea typeface="Nunito"/>
              <a:cs typeface="Nunito"/>
              <a:sym typeface="Nunito"/>
            </a:endParaRPr>
          </a:p>
        </p:txBody>
      </p:sp>
      <p:sp>
        <p:nvSpPr>
          <p:cNvPr id="305" name="Google Shape;305;p45"/>
          <p:cNvSpPr txBox="1"/>
          <p:nvPr/>
        </p:nvSpPr>
        <p:spPr>
          <a:xfrm>
            <a:off x="1282350" y="1352550"/>
            <a:ext cx="6579300" cy="2244000"/>
          </a:xfrm>
          <a:prstGeom prst="rect">
            <a:avLst/>
          </a:prstGeom>
          <a:solidFill>
            <a:srgbClr val="D9D9D9"/>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666666"/>
                </a:solidFill>
                <a:latin typeface="Courier New"/>
                <a:ea typeface="Courier New"/>
                <a:cs typeface="Courier New"/>
                <a:sym typeface="Courier New"/>
              </a:rPr>
              <a:t>class Persona{</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666666"/>
                </a:solidFill>
                <a:latin typeface="Courier New"/>
                <a:ea typeface="Courier New"/>
                <a:cs typeface="Courier New"/>
                <a:sym typeface="Courier New"/>
              </a:rPr>
              <a:t>    constructor(nombre, edad, calle) {</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666666"/>
                </a:solidFill>
                <a:latin typeface="Courier New"/>
                <a:ea typeface="Courier New"/>
                <a:cs typeface="Courier New"/>
                <a:sym typeface="Courier New"/>
              </a:rPr>
              <a:t>        this.nombre = nombre;</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666666"/>
                </a:solidFill>
                <a:latin typeface="Courier New"/>
                <a:ea typeface="Courier New"/>
                <a:cs typeface="Courier New"/>
                <a:sym typeface="Courier New"/>
              </a:rPr>
              <a:t>        this.edad   = edad;</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666666"/>
                </a:solidFill>
                <a:latin typeface="Courier New"/>
                <a:ea typeface="Courier New"/>
                <a:cs typeface="Courier New"/>
                <a:sym typeface="Courier New"/>
              </a:rPr>
              <a:t>        this.calle  = calle;</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666666"/>
                </a:solidFill>
                <a:latin typeface="Courier New"/>
                <a:ea typeface="Courier New"/>
                <a:cs typeface="Courier New"/>
                <a:sym typeface="Courier New"/>
              </a:rPr>
              <a:t>    }</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666666"/>
                </a:solidFill>
                <a:latin typeface="Courier New"/>
                <a:ea typeface="Courier New"/>
                <a:cs typeface="Courier New"/>
                <a:sym typeface="Courier New"/>
              </a:rPr>
              <a:t>}</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666666"/>
                </a:solidFill>
                <a:latin typeface="Courier New"/>
                <a:ea typeface="Courier New"/>
                <a:cs typeface="Courier New"/>
                <a:sym typeface="Courier New"/>
              </a:rPr>
              <a:t>const persona1 = new Persona("Homero", 39, "Av. Siempreviva 742");</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46"/>
          <p:cNvSpPr txBox="1"/>
          <p:nvPr/>
        </p:nvSpPr>
        <p:spPr>
          <a:xfrm>
            <a:off x="1005900" y="330475"/>
            <a:ext cx="7125600" cy="1070700"/>
          </a:xfrm>
          <a:prstGeom prst="rect">
            <a:avLst/>
          </a:prstGeom>
          <a:noFill/>
          <a:ln>
            <a:noFill/>
          </a:ln>
        </p:spPr>
        <p:txBody>
          <a:bodyPr anchorCtr="0" anchor="t" bIns="91425" lIns="91425" spcFirstLastPara="1" rIns="91425" wrap="square" tIns="91425">
            <a:noAutofit/>
          </a:bodyPr>
          <a:lstStyle/>
          <a:p>
            <a:pPr indent="0" lvl="0" marL="0" marR="0" rtl="0" algn="ctr">
              <a:lnSpc>
                <a:spcPct val="125000"/>
              </a:lnSpc>
              <a:spcBef>
                <a:spcPts val="1800"/>
              </a:spcBef>
              <a:spcAft>
                <a:spcPts val="0"/>
              </a:spcAft>
              <a:buClr>
                <a:schemeClr val="dk1"/>
              </a:buClr>
              <a:buSzPts val="1100"/>
              <a:buFont typeface="Arial"/>
              <a:buNone/>
            </a:pPr>
            <a:r>
              <a:rPr lang="es" sz="2300">
                <a:solidFill>
                  <a:schemeClr val="dk1"/>
                </a:solidFill>
                <a:latin typeface="Nunito ExtraBold"/>
                <a:ea typeface="Nunito ExtraBold"/>
                <a:cs typeface="Nunito ExtraBold"/>
                <a:sym typeface="Nunito ExtraBold"/>
              </a:rPr>
              <a:t>Clases y métodos</a:t>
            </a:r>
            <a:endParaRPr sz="2300">
              <a:solidFill>
                <a:schemeClr val="dk1"/>
              </a:solidFill>
              <a:latin typeface="Nunito ExtraBold"/>
              <a:ea typeface="Nunito ExtraBold"/>
              <a:cs typeface="Nunito ExtraBold"/>
              <a:sym typeface="Nunito ExtraBold"/>
            </a:endParaRPr>
          </a:p>
          <a:p>
            <a:pPr indent="0" lvl="0" marL="0" marR="0" rtl="0" algn="ctr">
              <a:lnSpc>
                <a:spcPct val="125000"/>
              </a:lnSpc>
              <a:spcBef>
                <a:spcPts val="1800"/>
              </a:spcBef>
              <a:spcAft>
                <a:spcPts val="0"/>
              </a:spcAft>
              <a:buClr>
                <a:schemeClr val="dk1"/>
              </a:buClr>
              <a:buSzPts val="1100"/>
              <a:buFont typeface="Arial"/>
              <a:buNone/>
            </a:pPr>
            <a:r>
              <a:t/>
            </a:r>
            <a:endParaRPr b="1" sz="3000">
              <a:solidFill>
                <a:srgbClr val="9A29CA"/>
              </a:solidFill>
              <a:latin typeface="Nunito"/>
              <a:ea typeface="Nunito"/>
              <a:cs typeface="Nunito"/>
              <a:sym typeface="Nunito"/>
            </a:endParaRPr>
          </a:p>
          <a:p>
            <a:pPr indent="0" lvl="0" marL="0" marR="0" rtl="0" algn="ctr">
              <a:lnSpc>
                <a:spcPct val="125000"/>
              </a:lnSpc>
              <a:spcBef>
                <a:spcPts val="1800"/>
              </a:spcBef>
              <a:spcAft>
                <a:spcPts val="1200"/>
              </a:spcAft>
              <a:buClr>
                <a:srgbClr val="000000"/>
              </a:buClr>
              <a:buSzPts val="4000"/>
              <a:buFont typeface="Arial"/>
              <a:buNone/>
            </a:pPr>
            <a:r>
              <a:t/>
            </a:r>
            <a:endParaRPr b="1" sz="3000">
              <a:solidFill>
                <a:srgbClr val="9A29CA"/>
              </a:solidFill>
              <a:latin typeface="Nunito"/>
              <a:ea typeface="Nunito"/>
              <a:cs typeface="Nunito"/>
              <a:sym typeface="Nunito"/>
            </a:endParaRPr>
          </a:p>
        </p:txBody>
      </p:sp>
      <p:sp>
        <p:nvSpPr>
          <p:cNvPr id="311" name="Google Shape;311;p46"/>
          <p:cNvSpPr txBox="1"/>
          <p:nvPr/>
        </p:nvSpPr>
        <p:spPr>
          <a:xfrm>
            <a:off x="2078700" y="980775"/>
            <a:ext cx="49800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200">
                <a:solidFill>
                  <a:schemeClr val="dk1"/>
                </a:solidFill>
                <a:latin typeface="Nunito Light"/>
                <a:ea typeface="Nunito Light"/>
                <a:cs typeface="Nunito Light"/>
                <a:sym typeface="Nunito Light"/>
              </a:rPr>
              <a:t>En la declaración de clase, la función constructora se reemplaza por el método constructor. Los métodos en las clases no referencian a propiedades,  se declaran dentro del bloque si la palabra function</a:t>
            </a:r>
            <a:endParaRPr sz="1200">
              <a:solidFill>
                <a:schemeClr val="dk1"/>
              </a:solidFill>
              <a:latin typeface="Nunito Light"/>
              <a:ea typeface="Nunito Light"/>
              <a:cs typeface="Nunito Light"/>
              <a:sym typeface="Nunito Light"/>
            </a:endParaRPr>
          </a:p>
        </p:txBody>
      </p:sp>
      <p:sp>
        <p:nvSpPr>
          <p:cNvPr id="312" name="Google Shape;312;p46"/>
          <p:cNvSpPr txBox="1"/>
          <p:nvPr/>
        </p:nvSpPr>
        <p:spPr>
          <a:xfrm>
            <a:off x="1279050" y="1884050"/>
            <a:ext cx="6579300" cy="3173400"/>
          </a:xfrm>
          <a:prstGeom prst="rect">
            <a:avLst/>
          </a:prstGeom>
          <a:solidFill>
            <a:srgbClr val="D9D9D9"/>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class Persona{</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constructor(nombre, edad, calle)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this.nombre = nombre;</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this.edad   = edad;</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this.calle  = calle;</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hablar(){</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console.log("HOLA SOY "+ this.nombre);</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const persona1 = new Persona("Homero", 39, "Av. Siempreviva 742");</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persona1.hablar();</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6" name="Google Shape;106;p20"/>
          <p:cNvSpPr txBox="1"/>
          <p:nvPr/>
        </p:nvSpPr>
        <p:spPr>
          <a:xfrm>
            <a:off x="840350" y="553400"/>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434343"/>
                </a:solidFill>
                <a:latin typeface="Raleway ExtraBold"/>
                <a:ea typeface="Raleway ExtraBold"/>
                <a:cs typeface="Raleway ExtraBold"/>
                <a:sym typeface="Raleway ExtraBold"/>
              </a:rPr>
              <a:t>Objetos</a:t>
            </a:r>
            <a:endParaRPr sz="2400">
              <a:solidFill>
                <a:srgbClr val="434343"/>
              </a:solidFill>
              <a:latin typeface="Raleway ExtraBold"/>
              <a:ea typeface="Raleway ExtraBold"/>
              <a:cs typeface="Raleway ExtraBold"/>
              <a:sym typeface="Raleway ExtraBold"/>
            </a:endParaRPr>
          </a:p>
        </p:txBody>
      </p:sp>
      <p:sp>
        <p:nvSpPr>
          <p:cNvPr id="107" name="Google Shape;107;p20"/>
          <p:cNvSpPr txBox="1"/>
          <p:nvPr/>
        </p:nvSpPr>
        <p:spPr>
          <a:xfrm>
            <a:off x="922000" y="1657351"/>
            <a:ext cx="6866100" cy="23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s" sz="1600">
                <a:solidFill>
                  <a:srgbClr val="434F54"/>
                </a:solidFill>
                <a:latin typeface="Consolas"/>
                <a:ea typeface="Consolas"/>
                <a:cs typeface="Consolas"/>
                <a:sym typeface="Consolas"/>
              </a:rPr>
            </a:br>
            <a:endParaRPr sz="1600">
              <a:solidFill>
                <a:srgbClr val="434F54"/>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666666"/>
                </a:solidFill>
                <a:latin typeface="Raleway Light"/>
                <a:ea typeface="Raleway Light"/>
                <a:cs typeface="Raleway Light"/>
                <a:sym typeface="Raleway Light"/>
              </a:rPr>
              <a:t>En programación, y también en JS, un objeto es una colección de datos relacionados con funcionalidad, que generalmente consta de variables, denominadas propiedades, y funciones asociadas, llamadas métodos.</a:t>
            </a:r>
            <a:endParaRPr>
              <a:solidFill>
                <a:srgbClr val="666666"/>
              </a:solidFill>
              <a:latin typeface="Raleway Light"/>
              <a:ea typeface="Raleway Light"/>
              <a:cs typeface="Raleway Light"/>
              <a:sym typeface="Raleway Light"/>
            </a:endParaRPr>
          </a:p>
          <a:p>
            <a:pPr indent="0" lvl="0" marL="0" rtl="0" algn="l">
              <a:spcBef>
                <a:spcPts val="600"/>
              </a:spcBef>
              <a:spcAft>
                <a:spcPts val="0"/>
              </a:spcAft>
              <a:buClr>
                <a:schemeClr val="dk1"/>
              </a:buClr>
              <a:buSzPts val="1100"/>
              <a:buFont typeface="Arial"/>
              <a:buNone/>
            </a:pPr>
            <a:r>
              <a:t/>
            </a:r>
            <a:endParaRPr>
              <a:solidFill>
                <a:srgbClr val="666666"/>
              </a:solidFill>
              <a:latin typeface="Raleway Light"/>
              <a:ea typeface="Raleway Light"/>
              <a:cs typeface="Raleway Light"/>
              <a:sym typeface="Raleway Light"/>
            </a:endParaRPr>
          </a:p>
          <a:p>
            <a:pPr indent="0" lvl="0" marL="0" rtl="0" algn="l">
              <a:spcBef>
                <a:spcPts val="600"/>
              </a:spcBef>
              <a:spcAft>
                <a:spcPts val="0"/>
              </a:spcAft>
              <a:buClr>
                <a:schemeClr val="dk1"/>
              </a:buClr>
              <a:buSzPts val="1100"/>
              <a:buFont typeface="Arial"/>
              <a:buNone/>
            </a:pPr>
            <a:r>
              <a:rPr lang="es">
                <a:solidFill>
                  <a:srgbClr val="666666"/>
                </a:solidFill>
                <a:latin typeface="Raleway Light"/>
                <a:ea typeface="Raleway Light"/>
                <a:cs typeface="Raleway Light"/>
                <a:sym typeface="Raleway Light"/>
              </a:rPr>
              <a:t>Por ejemplo: el objeto persona, tendría como una propiedad la altura, y como un método, hablar.</a:t>
            </a:r>
            <a:endParaRPr>
              <a:solidFill>
                <a:srgbClr val="666666"/>
              </a:solidFill>
              <a:latin typeface="Raleway Light"/>
              <a:ea typeface="Raleway Light"/>
              <a:cs typeface="Raleway Light"/>
              <a:sym typeface="Raleway Light"/>
            </a:endParaRPr>
          </a:p>
          <a:p>
            <a:pPr indent="0" lvl="0" marL="0" rtl="0" algn="l">
              <a:spcBef>
                <a:spcPts val="600"/>
              </a:spcBef>
              <a:spcAft>
                <a:spcPts val="0"/>
              </a:spcAft>
              <a:buClr>
                <a:schemeClr val="dk1"/>
              </a:buClr>
              <a:buSzPts val="1100"/>
              <a:buFont typeface="Arial"/>
              <a:buNone/>
            </a:pPr>
            <a:r>
              <a:t/>
            </a:r>
            <a:endParaRPr>
              <a:solidFill>
                <a:srgbClr val="666666"/>
              </a:solidFill>
              <a:latin typeface="Raleway Light"/>
              <a:ea typeface="Raleway Light"/>
              <a:cs typeface="Raleway Light"/>
              <a:sym typeface="Raleway Light"/>
            </a:endParaRPr>
          </a:p>
          <a:p>
            <a:pPr indent="0" lvl="0" marL="0" rtl="0" algn="l">
              <a:spcBef>
                <a:spcPts val="600"/>
              </a:spcBef>
              <a:spcAft>
                <a:spcPts val="0"/>
              </a:spcAft>
              <a:buNone/>
            </a:pPr>
            <a:r>
              <a:t/>
            </a:r>
            <a:endParaRPr sz="1800">
              <a:solidFill>
                <a:srgbClr val="666666"/>
              </a:solidFill>
              <a:latin typeface="Raleway Light"/>
              <a:ea typeface="Raleway Light"/>
              <a:cs typeface="Raleway Light"/>
              <a:sym typeface="Raleway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47"/>
          <p:cNvSpPr txBox="1"/>
          <p:nvPr/>
        </p:nvSpPr>
        <p:spPr>
          <a:xfrm>
            <a:off x="1005900" y="330475"/>
            <a:ext cx="7125600" cy="1070700"/>
          </a:xfrm>
          <a:prstGeom prst="rect">
            <a:avLst/>
          </a:prstGeom>
          <a:noFill/>
          <a:ln>
            <a:noFill/>
          </a:ln>
        </p:spPr>
        <p:txBody>
          <a:bodyPr anchorCtr="0" anchor="t" bIns="91425" lIns="91425" spcFirstLastPara="1" rIns="91425" wrap="square" tIns="91425">
            <a:noAutofit/>
          </a:bodyPr>
          <a:lstStyle/>
          <a:p>
            <a:pPr indent="0" lvl="0" marL="0" marR="0" rtl="0" algn="ctr">
              <a:lnSpc>
                <a:spcPct val="125000"/>
              </a:lnSpc>
              <a:spcBef>
                <a:spcPts val="1800"/>
              </a:spcBef>
              <a:spcAft>
                <a:spcPts val="0"/>
              </a:spcAft>
              <a:buClr>
                <a:schemeClr val="dk1"/>
              </a:buClr>
              <a:buSzPts val="1100"/>
              <a:buFont typeface="Arial"/>
              <a:buNone/>
            </a:pPr>
            <a:r>
              <a:rPr lang="es" sz="2300">
                <a:solidFill>
                  <a:schemeClr val="dk1"/>
                </a:solidFill>
                <a:latin typeface="Nunito ExtraBold"/>
                <a:ea typeface="Nunito ExtraBold"/>
                <a:cs typeface="Nunito ExtraBold"/>
                <a:sym typeface="Nunito ExtraBold"/>
              </a:rPr>
              <a:t>Operador in y for… in</a:t>
            </a:r>
            <a:endParaRPr sz="2300">
              <a:solidFill>
                <a:schemeClr val="dk1"/>
              </a:solidFill>
              <a:latin typeface="Nunito ExtraBold"/>
              <a:ea typeface="Nunito ExtraBold"/>
              <a:cs typeface="Nunito ExtraBold"/>
              <a:sym typeface="Nunito ExtraBold"/>
            </a:endParaRPr>
          </a:p>
          <a:p>
            <a:pPr indent="0" lvl="0" marL="0" marR="0" rtl="0" algn="ctr">
              <a:lnSpc>
                <a:spcPct val="125000"/>
              </a:lnSpc>
              <a:spcBef>
                <a:spcPts val="1800"/>
              </a:spcBef>
              <a:spcAft>
                <a:spcPts val="0"/>
              </a:spcAft>
              <a:buClr>
                <a:schemeClr val="dk1"/>
              </a:buClr>
              <a:buSzPts val="1100"/>
              <a:buFont typeface="Arial"/>
              <a:buNone/>
            </a:pPr>
            <a:r>
              <a:t/>
            </a:r>
            <a:endParaRPr b="1" sz="3000">
              <a:solidFill>
                <a:srgbClr val="9A29CA"/>
              </a:solidFill>
              <a:latin typeface="Nunito"/>
              <a:ea typeface="Nunito"/>
              <a:cs typeface="Nunito"/>
              <a:sym typeface="Nunito"/>
            </a:endParaRPr>
          </a:p>
          <a:p>
            <a:pPr indent="0" lvl="0" marL="0" marR="0" rtl="0" algn="ctr">
              <a:lnSpc>
                <a:spcPct val="125000"/>
              </a:lnSpc>
              <a:spcBef>
                <a:spcPts val="1800"/>
              </a:spcBef>
              <a:spcAft>
                <a:spcPts val="1200"/>
              </a:spcAft>
              <a:buClr>
                <a:srgbClr val="000000"/>
              </a:buClr>
              <a:buSzPts val="4000"/>
              <a:buFont typeface="Arial"/>
              <a:buNone/>
            </a:pPr>
            <a:r>
              <a:t/>
            </a:r>
            <a:endParaRPr b="1" sz="3000">
              <a:solidFill>
                <a:srgbClr val="9A29CA"/>
              </a:solidFill>
              <a:latin typeface="Nunito"/>
              <a:ea typeface="Nunito"/>
              <a:cs typeface="Nunito"/>
              <a:sym typeface="Nunito"/>
            </a:endParaRPr>
          </a:p>
        </p:txBody>
      </p:sp>
      <p:sp>
        <p:nvSpPr>
          <p:cNvPr id="318" name="Google Shape;318;p47"/>
          <p:cNvSpPr txBox="1"/>
          <p:nvPr/>
        </p:nvSpPr>
        <p:spPr>
          <a:xfrm>
            <a:off x="2154963" y="868475"/>
            <a:ext cx="48105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200">
                <a:solidFill>
                  <a:schemeClr val="dk1"/>
                </a:solidFill>
                <a:highlight>
                  <a:schemeClr val="lt1"/>
                </a:highlight>
                <a:latin typeface="Nunito Light"/>
                <a:ea typeface="Nunito Light"/>
                <a:cs typeface="Nunito Light"/>
                <a:sym typeface="Nunito Light"/>
              </a:rPr>
              <a:t>El operador </a:t>
            </a:r>
            <a:r>
              <a:rPr b="1" lang="es" sz="1200">
                <a:solidFill>
                  <a:schemeClr val="dk1"/>
                </a:solidFill>
                <a:highlight>
                  <a:schemeClr val="lt1"/>
                </a:highlight>
                <a:latin typeface="Nunito"/>
                <a:ea typeface="Nunito"/>
                <a:cs typeface="Nunito"/>
                <a:sym typeface="Nunito"/>
              </a:rPr>
              <a:t>“in”</a:t>
            </a:r>
            <a:r>
              <a:rPr lang="es" sz="1200">
                <a:solidFill>
                  <a:schemeClr val="dk1"/>
                </a:solidFill>
                <a:highlight>
                  <a:schemeClr val="lt1"/>
                </a:highlight>
                <a:latin typeface="Nunito Light"/>
                <a:ea typeface="Nunito Light"/>
                <a:cs typeface="Nunito Light"/>
                <a:sym typeface="Nunito Light"/>
              </a:rPr>
              <a:t> devuelve true si la propiedad especificada existe en el objeto. </a:t>
            </a:r>
            <a:endParaRPr sz="1200">
              <a:solidFill>
                <a:schemeClr val="dk1"/>
              </a:solidFill>
              <a:highlight>
                <a:schemeClr val="lt1"/>
              </a:highlight>
              <a:latin typeface="Nunito Light"/>
              <a:ea typeface="Nunito Light"/>
              <a:cs typeface="Nunito Light"/>
              <a:sym typeface="Nunito Light"/>
            </a:endParaRPr>
          </a:p>
          <a:p>
            <a:pPr indent="0" lvl="0" marL="0" rtl="0" algn="ctr">
              <a:lnSpc>
                <a:spcPct val="115000"/>
              </a:lnSpc>
              <a:spcBef>
                <a:spcPts val="0"/>
              </a:spcBef>
              <a:spcAft>
                <a:spcPts val="0"/>
              </a:spcAft>
              <a:buNone/>
            </a:pPr>
            <a:r>
              <a:rPr lang="es" sz="1200">
                <a:solidFill>
                  <a:schemeClr val="dk1"/>
                </a:solidFill>
                <a:highlight>
                  <a:schemeClr val="lt1"/>
                </a:highlight>
                <a:latin typeface="Nunito Light"/>
                <a:ea typeface="Nunito Light"/>
                <a:cs typeface="Nunito Light"/>
                <a:sym typeface="Nunito Light"/>
              </a:rPr>
              <a:t>Mientras que el bucle </a:t>
            </a:r>
            <a:r>
              <a:rPr b="1" lang="es" sz="1200">
                <a:solidFill>
                  <a:schemeClr val="dk1"/>
                </a:solidFill>
                <a:highlight>
                  <a:schemeClr val="lt1"/>
                </a:highlight>
                <a:latin typeface="Nunito"/>
                <a:ea typeface="Nunito"/>
                <a:cs typeface="Nunito"/>
                <a:sym typeface="Nunito"/>
              </a:rPr>
              <a:t>“for...in” </a:t>
            </a:r>
            <a:r>
              <a:rPr lang="es" sz="1200">
                <a:solidFill>
                  <a:schemeClr val="dk1"/>
                </a:solidFill>
                <a:highlight>
                  <a:schemeClr val="lt1"/>
                </a:highlight>
                <a:latin typeface="Nunito Light"/>
                <a:ea typeface="Nunito Light"/>
                <a:cs typeface="Nunito Light"/>
                <a:sym typeface="Nunito Light"/>
              </a:rPr>
              <a:t>permite acceder a todas las propiedades del objeto, obteniendo una propiedad por cada iteración.</a:t>
            </a:r>
            <a:endParaRPr sz="1200">
              <a:solidFill>
                <a:schemeClr val="dk1"/>
              </a:solidFill>
              <a:latin typeface="Nunito Light"/>
              <a:ea typeface="Nunito Light"/>
              <a:cs typeface="Nunito Light"/>
              <a:sym typeface="Nunito Light"/>
            </a:endParaRPr>
          </a:p>
        </p:txBody>
      </p:sp>
      <p:sp>
        <p:nvSpPr>
          <p:cNvPr id="319" name="Google Shape;319;p47"/>
          <p:cNvSpPr txBox="1"/>
          <p:nvPr/>
        </p:nvSpPr>
        <p:spPr>
          <a:xfrm>
            <a:off x="1282350" y="1901675"/>
            <a:ext cx="6579300" cy="3173400"/>
          </a:xfrm>
          <a:prstGeom prst="rect">
            <a:avLst/>
          </a:prstGeom>
          <a:solidFill>
            <a:srgbClr val="D9D9D9"/>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const persona1 = { nombre: "Homero", edad: 39, calle: "Av. Siempreviva 742"};</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//devuelve true porque la clave "nombre" existe en el objeto persona1</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console.log( "nombre" in persona1);</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//devuelve false porque la clave "origen" no existe en el objeto persona1</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console.log( "origen" in persona1);</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//recorremos todas las propiedades del objeto con el ciclo for...in</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for (const propiedad in persona1)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    console.log(persona1[propiedad]);</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00">
                <a:solidFill>
                  <a:srgbClr val="1E1E1E"/>
                </a:solidFill>
                <a:latin typeface="Courier New"/>
                <a:ea typeface="Courier New"/>
                <a:cs typeface="Courier New"/>
                <a:sym typeface="Courier New"/>
              </a:rPr>
              <a:t>}</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48"/>
          <p:cNvSpPr txBox="1"/>
          <p:nvPr/>
        </p:nvSpPr>
        <p:spPr>
          <a:xfrm>
            <a:off x="1005900" y="254550"/>
            <a:ext cx="7125600" cy="1146600"/>
          </a:xfrm>
          <a:prstGeom prst="rect">
            <a:avLst/>
          </a:prstGeom>
          <a:noFill/>
          <a:ln>
            <a:noFill/>
          </a:ln>
        </p:spPr>
        <p:txBody>
          <a:bodyPr anchorCtr="0" anchor="t" bIns="91425" lIns="91425" spcFirstLastPara="1" rIns="91425" wrap="square" tIns="91425">
            <a:noAutofit/>
          </a:bodyPr>
          <a:lstStyle/>
          <a:p>
            <a:pPr indent="0" lvl="0" marL="0" marR="0" rtl="0" algn="ctr">
              <a:lnSpc>
                <a:spcPct val="125000"/>
              </a:lnSpc>
              <a:spcBef>
                <a:spcPts val="1800"/>
              </a:spcBef>
              <a:spcAft>
                <a:spcPts val="0"/>
              </a:spcAft>
              <a:buClr>
                <a:schemeClr val="dk1"/>
              </a:buClr>
              <a:buSzPts val="1100"/>
              <a:buFont typeface="Arial"/>
              <a:buNone/>
            </a:pPr>
            <a:r>
              <a:rPr lang="es" sz="2300">
                <a:solidFill>
                  <a:schemeClr val="dk1"/>
                </a:solidFill>
                <a:latin typeface="Nunito ExtraBold"/>
                <a:ea typeface="Nunito ExtraBold"/>
                <a:cs typeface="Nunito ExtraBold"/>
                <a:sym typeface="Nunito ExtraBold"/>
              </a:rPr>
              <a:t>Ejemplo: clase producto</a:t>
            </a:r>
            <a:endParaRPr sz="2300">
              <a:solidFill>
                <a:schemeClr val="dk1"/>
              </a:solidFill>
              <a:latin typeface="Nunito ExtraBold"/>
              <a:ea typeface="Nunito ExtraBold"/>
              <a:cs typeface="Nunito ExtraBold"/>
              <a:sym typeface="Nunito ExtraBold"/>
            </a:endParaRPr>
          </a:p>
          <a:p>
            <a:pPr indent="0" lvl="0" marL="0" marR="0" rtl="0" algn="ctr">
              <a:lnSpc>
                <a:spcPct val="125000"/>
              </a:lnSpc>
              <a:spcBef>
                <a:spcPts val="1800"/>
              </a:spcBef>
              <a:spcAft>
                <a:spcPts val="0"/>
              </a:spcAft>
              <a:buClr>
                <a:schemeClr val="dk1"/>
              </a:buClr>
              <a:buSzPts val="1100"/>
              <a:buFont typeface="Arial"/>
              <a:buNone/>
            </a:pPr>
            <a:r>
              <a:t/>
            </a:r>
            <a:endParaRPr b="1" sz="3000">
              <a:solidFill>
                <a:srgbClr val="9A29CA"/>
              </a:solidFill>
              <a:latin typeface="Nunito"/>
              <a:ea typeface="Nunito"/>
              <a:cs typeface="Nunito"/>
              <a:sym typeface="Nunito"/>
            </a:endParaRPr>
          </a:p>
          <a:p>
            <a:pPr indent="0" lvl="0" marL="0" marR="0" rtl="0" algn="ctr">
              <a:lnSpc>
                <a:spcPct val="125000"/>
              </a:lnSpc>
              <a:spcBef>
                <a:spcPts val="1800"/>
              </a:spcBef>
              <a:spcAft>
                <a:spcPts val="1200"/>
              </a:spcAft>
              <a:buClr>
                <a:srgbClr val="000000"/>
              </a:buClr>
              <a:buSzPts val="4000"/>
              <a:buFont typeface="Arial"/>
              <a:buNone/>
            </a:pPr>
            <a:r>
              <a:t/>
            </a:r>
            <a:endParaRPr b="1" sz="3000">
              <a:solidFill>
                <a:srgbClr val="9A29CA"/>
              </a:solidFill>
              <a:latin typeface="Nunito"/>
              <a:ea typeface="Nunito"/>
              <a:cs typeface="Nunito"/>
              <a:sym typeface="Nunito"/>
            </a:endParaRPr>
          </a:p>
        </p:txBody>
      </p:sp>
      <p:sp>
        <p:nvSpPr>
          <p:cNvPr id="325" name="Google Shape;325;p48"/>
          <p:cNvSpPr txBox="1"/>
          <p:nvPr/>
        </p:nvSpPr>
        <p:spPr>
          <a:xfrm>
            <a:off x="2235000" y="904050"/>
            <a:ext cx="4674000" cy="4065600"/>
          </a:xfrm>
          <a:prstGeom prst="rect">
            <a:avLst/>
          </a:prstGeom>
          <a:solidFill>
            <a:srgbClr val="D9D9D9"/>
          </a:solidFill>
          <a:ln>
            <a:noFill/>
          </a:ln>
        </p:spPr>
        <p:txBody>
          <a:bodyPr anchorCtr="0" anchor="t" bIns="180000" lIns="180000" spcFirstLastPara="1" rIns="180000" wrap="square" tIns="180000">
            <a:noAutofit/>
          </a:bodyPr>
          <a:lstStyle/>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class Producto {</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    constructor(nombre, precio) {</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        this.nombre  = nombre.toUpperCase();</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        this.precio  = parseFloat(precio);</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        this.vendido = false;</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    sumaIva() {</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        this.precio = this.precio * 1.21;</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    vender() {</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        this.vendido = true;</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const producto1 = new Producto("arroz", "125");</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const producto2 = new Producto("fideo", "50");</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producto1.sumaIva();</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producto2.sumaIva();</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s" sz="1100">
                <a:solidFill>
                  <a:schemeClr val="dk1"/>
                </a:solidFill>
                <a:latin typeface="Courier New"/>
                <a:ea typeface="Courier New"/>
                <a:cs typeface="Courier New"/>
                <a:sym typeface="Courier New"/>
              </a:rPr>
              <a:t>producto1.vender();</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300">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9" name="Shape 329"/>
        <p:cNvGrpSpPr/>
        <p:nvPr/>
      </p:nvGrpSpPr>
      <p:grpSpPr>
        <a:xfrm>
          <a:off x="0" y="0"/>
          <a:ext cx="0" cy="0"/>
          <a:chOff x="0" y="0"/>
          <a:chExt cx="0" cy="0"/>
        </a:xfrm>
      </p:grpSpPr>
      <p:sp>
        <p:nvSpPr>
          <p:cNvPr id="330" name="Google Shape;330;p49"/>
          <p:cNvSpPr txBox="1"/>
          <p:nvPr/>
        </p:nvSpPr>
        <p:spPr>
          <a:xfrm>
            <a:off x="1685932" y="636109"/>
            <a:ext cx="5772000" cy="363600"/>
          </a:xfrm>
          <a:prstGeom prst="rect">
            <a:avLst/>
          </a:prstGeom>
          <a:noFill/>
          <a:ln>
            <a:noFill/>
          </a:ln>
        </p:spPr>
        <p:txBody>
          <a:bodyPr anchorCtr="0" anchor="t" bIns="0" lIns="0" spcFirstLastPara="1" rIns="0" wrap="square" tIns="9525">
            <a:spAutoFit/>
          </a:bodyPr>
          <a:lstStyle/>
          <a:p>
            <a:pPr indent="0" lvl="0" marL="12700" marR="0" rtl="0" algn="ctr">
              <a:lnSpc>
                <a:spcPct val="100000"/>
              </a:lnSpc>
              <a:spcBef>
                <a:spcPts val="0"/>
              </a:spcBef>
              <a:spcAft>
                <a:spcPts val="0"/>
              </a:spcAft>
              <a:buClr>
                <a:schemeClr val="dk1"/>
              </a:buClr>
              <a:buSzPts val="2300"/>
              <a:buFont typeface="Arial"/>
              <a:buNone/>
            </a:pPr>
            <a:r>
              <a:rPr lang="es" sz="2300">
                <a:solidFill>
                  <a:schemeClr val="dk1"/>
                </a:solidFill>
                <a:latin typeface="Nunito ExtraBold"/>
                <a:ea typeface="Nunito ExtraBold"/>
                <a:cs typeface="Nunito ExtraBold"/>
                <a:sym typeface="Nunito ExtraBold"/>
              </a:rPr>
              <a:t>Resumen: objetos</a:t>
            </a:r>
            <a:endParaRPr b="0" i="0" sz="2300" u="none" cap="none" strike="noStrike">
              <a:solidFill>
                <a:schemeClr val="dk1"/>
              </a:solidFill>
              <a:latin typeface="Verdana"/>
              <a:ea typeface="Verdana"/>
              <a:cs typeface="Verdana"/>
              <a:sym typeface="Verdana"/>
            </a:endParaRPr>
          </a:p>
        </p:txBody>
      </p:sp>
      <p:pic>
        <p:nvPicPr>
          <p:cNvPr id="331" name="Google Shape;331;p49"/>
          <p:cNvPicPr preferRelativeResize="0"/>
          <p:nvPr/>
        </p:nvPicPr>
        <p:blipFill rotWithShape="1">
          <a:blip r:embed="rId3">
            <a:alphaModFix/>
          </a:blip>
          <a:srcRect b="0" l="0" r="0" t="0"/>
          <a:stretch/>
        </p:blipFill>
        <p:spPr>
          <a:xfrm>
            <a:off x="7865969" y="-5"/>
            <a:ext cx="1278037" cy="1480802"/>
          </a:xfrm>
          <a:prstGeom prst="rect">
            <a:avLst/>
          </a:prstGeom>
          <a:noFill/>
          <a:ln>
            <a:noFill/>
          </a:ln>
        </p:spPr>
      </p:pic>
      <p:sp>
        <p:nvSpPr>
          <p:cNvPr id="332" name="Google Shape;332;p49"/>
          <p:cNvSpPr txBox="1"/>
          <p:nvPr/>
        </p:nvSpPr>
        <p:spPr>
          <a:xfrm>
            <a:off x="2870800" y="1500650"/>
            <a:ext cx="4457700" cy="2904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s" sz="1200">
                <a:solidFill>
                  <a:schemeClr val="dk1"/>
                </a:solidFill>
                <a:highlight>
                  <a:schemeClr val="lt1"/>
                </a:highlight>
                <a:latin typeface="Nunito Light"/>
                <a:ea typeface="Nunito Light"/>
                <a:cs typeface="Nunito Light"/>
                <a:sym typeface="Nunito Light"/>
              </a:rPr>
              <a:t>Los objetos tienen </a:t>
            </a:r>
            <a:r>
              <a:rPr b="1" lang="es" sz="1200">
                <a:solidFill>
                  <a:schemeClr val="dk1"/>
                </a:solidFill>
                <a:highlight>
                  <a:schemeClr val="lt1"/>
                </a:highlight>
                <a:latin typeface="Nunito"/>
                <a:ea typeface="Nunito"/>
                <a:cs typeface="Nunito"/>
                <a:sym typeface="Nunito"/>
              </a:rPr>
              <a:t>propiedades y métodos.</a:t>
            </a:r>
            <a:endParaRPr b="1" sz="1200">
              <a:solidFill>
                <a:schemeClr val="dk1"/>
              </a:solidFill>
              <a:highlight>
                <a:schemeClr val="lt1"/>
              </a:highlight>
              <a:latin typeface="Nunito"/>
              <a:ea typeface="Nunito"/>
              <a:cs typeface="Nunito"/>
              <a:sym typeface="Nunito"/>
            </a:endParaRPr>
          </a:p>
          <a:p>
            <a:pPr indent="0" lvl="0" marL="914400" rtl="0" algn="l">
              <a:lnSpc>
                <a:spcPct val="115000"/>
              </a:lnSpc>
              <a:spcBef>
                <a:spcPts val="0"/>
              </a:spcBef>
              <a:spcAft>
                <a:spcPts val="0"/>
              </a:spcAft>
              <a:buNone/>
            </a:pPr>
            <a:r>
              <a:t/>
            </a:r>
            <a:endParaRPr sz="1200">
              <a:solidFill>
                <a:schemeClr val="dk1"/>
              </a:solidFill>
              <a:highlight>
                <a:schemeClr val="lt1"/>
              </a:highlight>
              <a:latin typeface="Nunito Light"/>
              <a:ea typeface="Nunito Light"/>
              <a:cs typeface="Nunito Light"/>
              <a:sym typeface="Nunito Light"/>
            </a:endParaRPr>
          </a:p>
          <a:p>
            <a:pPr indent="-304800" lvl="0" marL="457200" rtl="0" algn="l">
              <a:lnSpc>
                <a:spcPct val="115000"/>
              </a:lnSpc>
              <a:spcBef>
                <a:spcPts val="0"/>
              </a:spcBef>
              <a:spcAft>
                <a:spcPts val="0"/>
              </a:spcAft>
              <a:buClr>
                <a:schemeClr val="dk1"/>
              </a:buClr>
              <a:buSzPts val="1200"/>
              <a:buChar char="●"/>
            </a:pPr>
            <a:r>
              <a:rPr lang="es" sz="1200">
                <a:solidFill>
                  <a:schemeClr val="dk1"/>
                </a:solidFill>
                <a:highlight>
                  <a:schemeClr val="lt1"/>
                </a:highlight>
                <a:latin typeface="Nunito Light"/>
                <a:ea typeface="Nunito Light"/>
                <a:cs typeface="Nunito Light"/>
                <a:sym typeface="Nunito Light"/>
              </a:rPr>
              <a:t>El </a:t>
            </a:r>
            <a:r>
              <a:rPr b="1" lang="es" sz="1200">
                <a:solidFill>
                  <a:schemeClr val="dk1"/>
                </a:solidFill>
                <a:highlight>
                  <a:schemeClr val="lt1"/>
                </a:highlight>
                <a:latin typeface="Nunito"/>
                <a:ea typeface="Nunito"/>
                <a:cs typeface="Nunito"/>
                <a:sym typeface="Nunito"/>
              </a:rPr>
              <a:t>método constructor</a:t>
            </a:r>
            <a:r>
              <a:rPr lang="es" sz="1200">
                <a:solidFill>
                  <a:schemeClr val="dk1"/>
                </a:solidFill>
                <a:highlight>
                  <a:schemeClr val="lt1"/>
                </a:highlight>
                <a:latin typeface="Nunito Light"/>
                <a:ea typeface="Nunito Light"/>
                <a:cs typeface="Nunito Light"/>
                <a:sym typeface="Nunito Light"/>
              </a:rPr>
              <a:t> de un objeto sirve para crear el mismo, y asignarle sus propiedades. Permite crear varios objetos usando el mismo constructor.</a:t>
            </a:r>
            <a:endParaRPr sz="1200">
              <a:solidFill>
                <a:schemeClr val="dk1"/>
              </a:solidFill>
              <a:highlight>
                <a:schemeClr val="lt1"/>
              </a:highlight>
              <a:latin typeface="Nunito Light"/>
              <a:ea typeface="Nunito Light"/>
              <a:cs typeface="Nunito Light"/>
              <a:sym typeface="Nunito Light"/>
            </a:endParaRPr>
          </a:p>
          <a:p>
            <a:pPr indent="0" lvl="0" marL="914400" rtl="0" algn="l">
              <a:lnSpc>
                <a:spcPct val="115000"/>
              </a:lnSpc>
              <a:spcBef>
                <a:spcPts val="0"/>
              </a:spcBef>
              <a:spcAft>
                <a:spcPts val="0"/>
              </a:spcAft>
              <a:buNone/>
            </a:pPr>
            <a:r>
              <a:t/>
            </a:r>
            <a:endParaRPr sz="1200">
              <a:solidFill>
                <a:schemeClr val="dk1"/>
              </a:solidFill>
              <a:highlight>
                <a:schemeClr val="lt1"/>
              </a:highlight>
              <a:latin typeface="Nunito Light"/>
              <a:ea typeface="Nunito Light"/>
              <a:cs typeface="Nunito Light"/>
              <a:sym typeface="Nunito Light"/>
            </a:endParaRPr>
          </a:p>
          <a:p>
            <a:pPr indent="-304800" lvl="0" marL="457200" rtl="0" algn="l">
              <a:lnSpc>
                <a:spcPct val="115000"/>
              </a:lnSpc>
              <a:spcBef>
                <a:spcPts val="0"/>
              </a:spcBef>
              <a:spcAft>
                <a:spcPts val="0"/>
              </a:spcAft>
              <a:buClr>
                <a:schemeClr val="dk1"/>
              </a:buClr>
              <a:buSzPts val="1200"/>
              <a:buChar char="●"/>
            </a:pPr>
            <a:r>
              <a:rPr lang="es" sz="1200">
                <a:solidFill>
                  <a:schemeClr val="dk1"/>
                </a:solidFill>
                <a:highlight>
                  <a:schemeClr val="lt1"/>
                </a:highlight>
                <a:latin typeface="Nunito Light"/>
                <a:ea typeface="Nunito Light"/>
                <a:cs typeface="Nunito Light"/>
                <a:sym typeface="Nunito Light"/>
              </a:rPr>
              <a:t>Las </a:t>
            </a:r>
            <a:r>
              <a:rPr b="1" lang="es" sz="1200">
                <a:solidFill>
                  <a:schemeClr val="dk1"/>
                </a:solidFill>
                <a:highlight>
                  <a:schemeClr val="lt1"/>
                </a:highlight>
                <a:latin typeface="Nunito"/>
                <a:ea typeface="Nunito"/>
                <a:cs typeface="Nunito"/>
                <a:sym typeface="Nunito"/>
              </a:rPr>
              <a:t>funciones de JS</a:t>
            </a:r>
            <a:r>
              <a:rPr lang="es" sz="1200">
                <a:solidFill>
                  <a:schemeClr val="dk1"/>
                </a:solidFill>
                <a:highlight>
                  <a:schemeClr val="lt1"/>
                </a:highlight>
                <a:latin typeface="Nunito Light"/>
                <a:ea typeface="Nunito Light"/>
                <a:cs typeface="Nunito Light"/>
                <a:sym typeface="Nunito Light"/>
              </a:rPr>
              <a:t> son generalmente de acceso global y los métodos son únicamente para ser invocados por los objetos que lo contienen.</a:t>
            </a:r>
            <a:endParaRPr sz="1200">
              <a:solidFill>
                <a:schemeClr val="dk1"/>
              </a:solidFill>
              <a:highlight>
                <a:schemeClr val="lt1"/>
              </a:highlight>
              <a:latin typeface="Nunito Light"/>
              <a:ea typeface="Nunito Light"/>
              <a:cs typeface="Nunito Light"/>
              <a:sym typeface="Nunito Light"/>
            </a:endParaRPr>
          </a:p>
          <a:p>
            <a:pPr indent="0" lvl="0" marL="914400" rtl="0" algn="l">
              <a:lnSpc>
                <a:spcPct val="115000"/>
              </a:lnSpc>
              <a:spcBef>
                <a:spcPts val="0"/>
              </a:spcBef>
              <a:spcAft>
                <a:spcPts val="0"/>
              </a:spcAft>
              <a:buNone/>
            </a:pPr>
            <a:r>
              <a:t/>
            </a:r>
            <a:endParaRPr sz="1200">
              <a:solidFill>
                <a:schemeClr val="dk1"/>
              </a:solidFill>
              <a:highlight>
                <a:schemeClr val="lt1"/>
              </a:highlight>
              <a:latin typeface="Nunito Light"/>
              <a:ea typeface="Nunito Light"/>
              <a:cs typeface="Nunito Light"/>
              <a:sym typeface="Nunito Light"/>
            </a:endParaRPr>
          </a:p>
          <a:p>
            <a:pPr indent="-304800" lvl="0" marL="457200" rtl="0" algn="l">
              <a:lnSpc>
                <a:spcPct val="115000"/>
              </a:lnSpc>
              <a:spcBef>
                <a:spcPts val="0"/>
              </a:spcBef>
              <a:spcAft>
                <a:spcPts val="0"/>
              </a:spcAft>
              <a:buClr>
                <a:schemeClr val="dk1"/>
              </a:buClr>
              <a:buSzPts val="1200"/>
              <a:buChar char="●"/>
            </a:pPr>
            <a:r>
              <a:rPr lang="es" sz="1200">
                <a:solidFill>
                  <a:schemeClr val="dk1"/>
                </a:solidFill>
                <a:highlight>
                  <a:schemeClr val="lt1"/>
                </a:highlight>
                <a:latin typeface="Nunito Light"/>
                <a:ea typeface="Nunito Light"/>
                <a:cs typeface="Nunito Light"/>
                <a:sym typeface="Nunito Light"/>
              </a:rPr>
              <a:t>Las </a:t>
            </a:r>
            <a:r>
              <a:rPr b="1" lang="es" sz="1200">
                <a:solidFill>
                  <a:schemeClr val="dk1"/>
                </a:solidFill>
                <a:highlight>
                  <a:schemeClr val="lt1"/>
                </a:highlight>
                <a:latin typeface="Nunito"/>
                <a:ea typeface="Nunito"/>
                <a:cs typeface="Nunito"/>
                <a:sym typeface="Nunito"/>
              </a:rPr>
              <a:t>clases</a:t>
            </a:r>
            <a:r>
              <a:rPr lang="es" sz="1200">
                <a:solidFill>
                  <a:schemeClr val="dk1"/>
                </a:solidFill>
                <a:highlight>
                  <a:schemeClr val="lt1"/>
                </a:highlight>
                <a:latin typeface="Nunito Light"/>
                <a:ea typeface="Nunito Light"/>
                <a:cs typeface="Nunito Light"/>
                <a:sym typeface="Nunito Light"/>
              </a:rPr>
              <a:t> son otra forma de crear objetos personalizados en JS.</a:t>
            </a:r>
            <a:endParaRPr sz="1200">
              <a:solidFill>
                <a:schemeClr val="dk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1200">
              <a:solidFill>
                <a:schemeClr val="dk1"/>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nvSpPr>
        <p:spPr>
          <a:xfrm>
            <a:off x="884350" y="2476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t/>
            </a:r>
            <a:endParaRPr/>
          </a:p>
        </p:txBody>
      </p:sp>
      <p:sp>
        <p:nvSpPr>
          <p:cNvPr id="338" name="Google Shape;338;p50"/>
          <p:cNvSpPr txBox="1"/>
          <p:nvPr/>
        </p:nvSpPr>
        <p:spPr>
          <a:xfrm>
            <a:off x="757000" y="2752125"/>
            <a:ext cx="6176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200">
                <a:solidFill>
                  <a:schemeClr val="dk2"/>
                </a:solidFill>
                <a:latin typeface="Raleway ExtraBold"/>
                <a:ea typeface="Raleway ExtraBold"/>
                <a:cs typeface="Raleway ExtraBold"/>
                <a:sym typeface="Raleway ExtraBold"/>
              </a:rPr>
              <a:t>¡A practicar!</a:t>
            </a:r>
            <a:endParaRPr sz="7200">
              <a:solidFill>
                <a:schemeClr val="dk2"/>
              </a:solidFill>
              <a:latin typeface="Raleway ExtraBold"/>
              <a:ea typeface="Raleway ExtraBold"/>
              <a:cs typeface="Raleway ExtraBold"/>
              <a:sym typeface="Raleway Extra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4" name="Google Shape;344;p51"/>
          <p:cNvSpPr/>
          <p:nvPr/>
        </p:nvSpPr>
        <p:spPr>
          <a:xfrm>
            <a:off x="986400" y="706675"/>
            <a:ext cx="7106100" cy="3363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595959"/>
              </a:solidFill>
              <a:latin typeface="Raleway Light"/>
              <a:ea typeface="Raleway Light"/>
              <a:cs typeface="Raleway Light"/>
              <a:sym typeface="Raleway Light"/>
            </a:endParaRPr>
          </a:p>
          <a:p>
            <a:pPr indent="-317500" lvl="0" marL="457200" rtl="0" algn="l">
              <a:spcBef>
                <a:spcPts val="0"/>
              </a:spcBef>
              <a:spcAft>
                <a:spcPts val="0"/>
              </a:spcAft>
              <a:buClr>
                <a:srgbClr val="595959"/>
              </a:buClr>
              <a:buSzPts val="1400"/>
              <a:buFont typeface="Raleway Light"/>
              <a:buChar char="●"/>
            </a:pPr>
            <a:r>
              <a:rPr lang="es">
                <a:solidFill>
                  <a:srgbClr val="595959"/>
                </a:solidFill>
                <a:latin typeface="Raleway Light"/>
                <a:ea typeface="Raleway Light"/>
                <a:cs typeface="Raleway Light"/>
                <a:sym typeface="Raleway Light"/>
              </a:rPr>
              <a:t>Crear al menos un objeto relacionado con tu app.</a:t>
            </a:r>
            <a:endParaRPr>
              <a:solidFill>
                <a:srgbClr val="595959"/>
              </a:solidFill>
              <a:latin typeface="Raleway Light"/>
              <a:ea typeface="Raleway Light"/>
              <a:cs typeface="Raleway Light"/>
              <a:sym typeface="Raleway Light"/>
            </a:endParaRPr>
          </a:p>
          <a:p>
            <a:pPr indent="-317500" lvl="0" marL="457200" rtl="0" algn="l">
              <a:spcBef>
                <a:spcPts val="0"/>
              </a:spcBef>
              <a:spcAft>
                <a:spcPts val="0"/>
              </a:spcAft>
              <a:buClr>
                <a:srgbClr val="595959"/>
              </a:buClr>
              <a:buSzPts val="1400"/>
              <a:buFont typeface="Raleway Light"/>
              <a:buChar char="●"/>
            </a:pPr>
            <a:r>
              <a:rPr lang="es">
                <a:solidFill>
                  <a:srgbClr val="595959"/>
                </a:solidFill>
                <a:latin typeface="Raleway Light"/>
                <a:ea typeface="Raleway Light"/>
                <a:cs typeface="Raleway Light"/>
                <a:sym typeface="Raleway Light"/>
              </a:rPr>
              <a:t>Incorporar sus propiedades y su constructor.</a:t>
            </a:r>
            <a:endParaRPr>
              <a:solidFill>
                <a:srgbClr val="595959"/>
              </a:solidFill>
              <a:latin typeface="Raleway Light"/>
              <a:ea typeface="Raleway Light"/>
              <a:cs typeface="Raleway Light"/>
              <a:sym typeface="Raleway Light"/>
            </a:endParaRPr>
          </a:p>
          <a:p>
            <a:pPr indent="-317500" lvl="0" marL="457200" rtl="0" algn="l">
              <a:spcBef>
                <a:spcPts val="0"/>
              </a:spcBef>
              <a:spcAft>
                <a:spcPts val="0"/>
              </a:spcAft>
              <a:buClr>
                <a:srgbClr val="595959"/>
              </a:buClr>
              <a:buSzPts val="1400"/>
              <a:buFont typeface="Raleway Light"/>
              <a:buChar char="●"/>
            </a:pPr>
            <a:r>
              <a:rPr lang="es">
                <a:solidFill>
                  <a:srgbClr val="595959"/>
                </a:solidFill>
                <a:latin typeface="Raleway Light"/>
                <a:ea typeface="Raleway Light"/>
                <a:cs typeface="Raleway Light"/>
                <a:sym typeface="Raleway Light"/>
              </a:rPr>
              <a:t>Invocar a ese objeto en algún momento donde el usuario realice alguna acción.</a:t>
            </a:r>
            <a:endParaRPr>
              <a:solidFill>
                <a:srgbClr val="595959"/>
              </a:solidFill>
              <a:latin typeface="Raleway Light"/>
              <a:ea typeface="Raleway Light"/>
              <a:cs typeface="Raleway Light"/>
              <a:sym typeface="Raleway Light"/>
            </a:endParaRPr>
          </a:p>
          <a:p>
            <a:pPr indent="-317500" lvl="0" marL="457200" rtl="0" algn="l">
              <a:spcBef>
                <a:spcPts val="0"/>
              </a:spcBef>
              <a:spcAft>
                <a:spcPts val="0"/>
              </a:spcAft>
              <a:buClr>
                <a:srgbClr val="595959"/>
              </a:buClr>
              <a:buSzPts val="1400"/>
              <a:buFont typeface="Raleway Light"/>
              <a:buChar char="●"/>
            </a:pPr>
            <a:r>
              <a:rPr lang="es">
                <a:solidFill>
                  <a:srgbClr val="595959"/>
                </a:solidFill>
                <a:latin typeface="Raleway Light"/>
                <a:ea typeface="Raleway Light"/>
                <a:cs typeface="Raleway Light"/>
                <a:sym typeface="Raleway Light"/>
              </a:rPr>
              <a:t>Utilizar sus métodos.</a:t>
            </a:r>
            <a:endParaRPr>
              <a:solidFill>
                <a:srgbClr val="595959"/>
              </a:solidFill>
              <a:latin typeface="Raleway Light"/>
              <a:ea typeface="Raleway Light"/>
              <a:cs typeface="Raleway Light"/>
              <a:sym typeface="Raleway Light"/>
            </a:endParaRPr>
          </a:p>
          <a:p>
            <a:pPr indent="0" lvl="0" marL="0" rtl="0" algn="l">
              <a:spcBef>
                <a:spcPts val="0"/>
              </a:spcBef>
              <a:spcAft>
                <a:spcPts val="0"/>
              </a:spcAft>
              <a:buClr>
                <a:schemeClr val="dk1"/>
              </a:buClr>
              <a:buSzPts val="1100"/>
              <a:buFont typeface="Arial"/>
              <a:buNone/>
            </a:pPr>
            <a:r>
              <a:t/>
            </a:r>
            <a:endParaRPr>
              <a:solidFill>
                <a:srgbClr val="595959"/>
              </a:solidFill>
              <a:latin typeface="Raleway Light"/>
              <a:ea typeface="Raleway Light"/>
              <a:cs typeface="Raleway Light"/>
              <a:sym typeface="Raleway Light"/>
            </a:endParaRPr>
          </a:p>
          <a:p>
            <a:pPr indent="0" lvl="0" marL="0" rtl="0" algn="l">
              <a:spcBef>
                <a:spcPts val="0"/>
              </a:spcBef>
              <a:spcAft>
                <a:spcPts val="0"/>
              </a:spcAft>
              <a:buClr>
                <a:schemeClr val="dk1"/>
              </a:buClr>
              <a:buSzPts val="1100"/>
              <a:buFont typeface="Arial"/>
              <a:buNone/>
            </a:pPr>
            <a:r>
              <a:rPr b="1" lang="es">
                <a:solidFill>
                  <a:srgbClr val="595959"/>
                </a:solidFill>
                <a:latin typeface="Raleway"/>
                <a:ea typeface="Raleway"/>
                <a:cs typeface="Raleway"/>
                <a:sym typeface="Raleway"/>
              </a:rPr>
              <a:t>Ejemplo</a:t>
            </a:r>
            <a:r>
              <a:rPr lang="es">
                <a:solidFill>
                  <a:srgbClr val="595959"/>
                </a:solidFill>
                <a:latin typeface="Raleway Light"/>
                <a:ea typeface="Raleway Light"/>
                <a:cs typeface="Raleway Light"/>
                <a:sym typeface="Raleway Light"/>
              </a:rPr>
              <a:t>:</a:t>
            </a:r>
            <a:endParaRPr>
              <a:solidFill>
                <a:srgbClr val="595959"/>
              </a:solidFill>
              <a:latin typeface="Raleway Light"/>
              <a:ea typeface="Raleway Light"/>
              <a:cs typeface="Raleway Light"/>
              <a:sym typeface="Raleway Light"/>
            </a:endParaRPr>
          </a:p>
          <a:p>
            <a:pPr indent="0" lvl="0" marL="0" rtl="0" algn="l">
              <a:spcBef>
                <a:spcPts val="0"/>
              </a:spcBef>
              <a:spcAft>
                <a:spcPts val="0"/>
              </a:spcAft>
              <a:buClr>
                <a:schemeClr val="dk1"/>
              </a:buClr>
              <a:buSzPts val="1100"/>
              <a:buFont typeface="Arial"/>
              <a:buNone/>
            </a:pPr>
            <a:r>
              <a:t/>
            </a:r>
            <a:endParaRPr>
              <a:solidFill>
                <a:srgbClr val="595959"/>
              </a:solidFill>
              <a:latin typeface="Raleway Light"/>
              <a:ea typeface="Raleway Light"/>
              <a:cs typeface="Raleway Light"/>
              <a:sym typeface="Raleway Light"/>
            </a:endParaRPr>
          </a:p>
          <a:p>
            <a:pPr indent="0" lvl="0" marL="0" rtl="0" algn="l">
              <a:spcBef>
                <a:spcPts val="0"/>
              </a:spcBef>
              <a:spcAft>
                <a:spcPts val="0"/>
              </a:spcAft>
              <a:buClr>
                <a:schemeClr val="dk1"/>
              </a:buClr>
              <a:buSzPts val="1100"/>
              <a:buFont typeface="Arial"/>
              <a:buNone/>
            </a:pPr>
            <a:r>
              <a:rPr lang="es">
                <a:solidFill>
                  <a:srgbClr val="595959"/>
                </a:solidFill>
                <a:latin typeface="Raleway Light"/>
                <a:ea typeface="Raleway Light"/>
                <a:cs typeface="Raleway Light"/>
                <a:sym typeface="Raleway Light"/>
              </a:rPr>
              <a:t>Algunos objetos a identificar que forman parte de tu app pueden ser: Producto, Persona, Libro, Auto, Comida, Bebida, Tarea, etc</a:t>
            </a:r>
            <a:endParaRPr>
              <a:solidFill>
                <a:srgbClr val="595959"/>
              </a:solidFill>
              <a:latin typeface="Raleway Light"/>
              <a:ea typeface="Raleway Light"/>
              <a:cs typeface="Raleway Light"/>
              <a:sym typeface="Raleway Light"/>
            </a:endParaRPr>
          </a:p>
          <a:p>
            <a:pPr indent="0" lvl="0" marL="0" rtl="0" algn="l">
              <a:spcBef>
                <a:spcPts val="0"/>
              </a:spcBef>
              <a:spcAft>
                <a:spcPts val="0"/>
              </a:spcAft>
              <a:buClr>
                <a:schemeClr val="dk1"/>
              </a:buClr>
              <a:buSzPts val="1100"/>
              <a:buFont typeface="Arial"/>
              <a:buNone/>
            </a:pPr>
            <a:r>
              <a:t/>
            </a:r>
            <a:endParaRPr>
              <a:solidFill>
                <a:srgbClr val="595959"/>
              </a:solidFill>
              <a:latin typeface="Raleway Light"/>
              <a:ea typeface="Raleway Light"/>
              <a:cs typeface="Raleway Light"/>
              <a:sym typeface="Raleway Light"/>
            </a:endParaRPr>
          </a:p>
          <a:p>
            <a:pPr indent="0" lvl="0" marL="0" rtl="0" algn="l">
              <a:spcBef>
                <a:spcPts val="0"/>
              </a:spcBef>
              <a:spcAft>
                <a:spcPts val="0"/>
              </a:spcAft>
              <a:buNone/>
            </a:pPr>
            <a:r>
              <a:t/>
            </a:r>
            <a:endParaRPr sz="1900">
              <a:solidFill>
                <a:srgbClr val="595959"/>
              </a:solidFill>
              <a:latin typeface="Raleway Light"/>
              <a:ea typeface="Raleway Light"/>
              <a:cs typeface="Raleway Light"/>
              <a:sym typeface="Raleway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nvSpPr>
        <p:spPr>
          <a:xfrm>
            <a:off x="884350" y="2476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t/>
            </a:r>
            <a:endParaRPr/>
          </a:p>
        </p:txBody>
      </p:sp>
      <p:sp>
        <p:nvSpPr>
          <p:cNvPr id="350" name="Google Shape;350;p52"/>
          <p:cNvSpPr txBox="1"/>
          <p:nvPr/>
        </p:nvSpPr>
        <p:spPr>
          <a:xfrm>
            <a:off x="1702200" y="1925250"/>
            <a:ext cx="5739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200">
                <a:solidFill>
                  <a:schemeClr val="dk1"/>
                </a:solidFill>
                <a:latin typeface="Raleway ExtraBold"/>
                <a:ea typeface="Raleway ExtraBold"/>
                <a:cs typeface="Raleway ExtraBold"/>
                <a:sym typeface="Raleway ExtraBold"/>
              </a:rPr>
              <a:t>¿Preguntas?</a:t>
            </a:r>
            <a:endParaRPr sz="720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nvSpPr>
        <p:spPr>
          <a:xfrm>
            <a:off x="884350" y="2476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t/>
            </a:r>
            <a:endParaRPr/>
          </a:p>
        </p:txBody>
      </p:sp>
      <p:sp>
        <p:nvSpPr>
          <p:cNvPr id="356" name="Google Shape;356;p53"/>
          <p:cNvSpPr txBox="1"/>
          <p:nvPr/>
        </p:nvSpPr>
        <p:spPr>
          <a:xfrm>
            <a:off x="1702200" y="1925250"/>
            <a:ext cx="57396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7200">
                <a:solidFill>
                  <a:schemeClr val="dk1"/>
                </a:solidFill>
                <a:latin typeface="Raleway ExtraBold"/>
                <a:ea typeface="Raleway ExtraBold"/>
                <a:cs typeface="Raleway ExtraBold"/>
                <a:sym typeface="Raleway ExtraBold"/>
              </a:rPr>
              <a:t>¡Gracias!</a:t>
            </a:r>
            <a:endParaRPr sz="720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3965025" y="7820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3" name="Google Shape;113;p21"/>
          <p:cNvSpPr txBox="1"/>
          <p:nvPr/>
        </p:nvSpPr>
        <p:spPr>
          <a:xfrm>
            <a:off x="922000" y="553400"/>
            <a:ext cx="6866100" cy="857400"/>
          </a:xfrm>
          <a:prstGeom prst="rect">
            <a:avLst/>
          </a:prstGeom>
          <a:noFill/>
          <a:ln>
            <a:noFill/>
          </a:ln>
        </p:spPr>
        <p:txBody>
          <a:bodyPr anchorCtr="0" anchor="t" bIns="91425" lIns="91425" spcFirstLastPara="1" rIns="91425" wrap="square" tIns="91425">
            <a:noAutofit/>
          </a:bodyPr>
          <a:lstStyle/>
          <a:p>
            <a:pPr indent="0" lvl="0" marL="0" rtl="0" algn="ctr">
              <a:lnSpc>
                <a:spcPct val="125000"/>
              </a:lnSpc>
              <a:spcBef>
                <a:spcPts val="1800"/>
              </a:spcBef>
              <a:spcAft>
                <a:spcPts val="0"/>
              </a:spcAft>
              <a:buClr>
                <a:schemeClr val="dk1"/>
              </a:buClr>
              <a:buSzPts val="1100"/>
              <a:buFont typeface="Arial"/>
              <a:buNone/>
            </a:pPr>
            <a:r>
              <a:rPr lang="es" sz="2000">
                <a:solidFill>
                  <a:schemeClr val="dk1"/>
                </a:solidFill>
                <a:latin typeface="Nunito ExtraBold"/>
                <a:ea typeface="Nunito ExtraBold"/>
                <a:cs typeface="Nunito ExtraBold"/>
                <a:sym typeface="Nunito ExtraBold"/>
              </a:rPr>
              <a:t>¿Cuándo usar objetos?</a:t>
            </a:r>
            <a:endParaRPr sz="2000">
              <a:solidFill>
                <a:schemeClr val="dk1"/>
              </a:solidFill>
              <a:latin typeface="Nunito ExtraBold"/>
              <a:ea typeface="Nunito ExtraBold"/>
              <a:cs typeface="Nunito ExtraBold"/>
              <a:sym typeface="Nunito ExtraBold"/>
            </a:endParaRPr>
          </a:p>
          <a:p>
            <a:pPr indent="0" lvl="0" marL="0" rtl="0" algn="l">
              <a:spcBef>
                <a:spcPts val="1200"/>
              </a:spcBef>
              <a:spcAft>
                <a:spcPts val="0"/>
              </a:spcAft>
              <a:buNone/>
            </a:pPr>
            <a:r>
              <a:t/>
            </a:r>
            <a:endParaRPr sz="2000">
              <a:solidFill>
                <a:srgbClr val="434343"/>
              </a:solidFill>
              <a:latin typeface="Raleway ExtraBold"/>
              <a:ea typeface="Raleway ExtraBold"/>
              <a:cs typeface="Raleway ExtraBold"/>
              <a:sym typeface="Raleway ExtraBold"/>
            </a:endParaRPr>
          </a:p>
        </p:txBody>
      </p:sp>
      <p:sp>
        <p:nvSpPr>
          <p:cNvPr id="114" name="Google Shape;114;p21"/>
          <p:cNvSpPr txBox="1"/>
          <p:nvPr/>
        </p:nvSpPr>
        <p:spPr>
          <a:xfrm>
            <a:off x="922000" y="1657350"/>
            <a:ext cx="6866100" cy="1182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Cuando tengo que crear un elemento cuya información está compuesta por </a:t>
            </a:r>
            <a:r>
              <a:rPr b="1" lang="es" sz="1200">
                <a:solidFill>
                  <a:schemeClr val="dk1"/>
                </a:solidFill>
                <a:latin typeface="Nunito"/>
                <a:ea typeface="Nunito"/>
                <a:cs typeface="Nunito"/>
                <a:sym typeface="Nunito"/>
              </a:rPr>
              <a:t>más de un valor </a:t>
            </a:r>
            <a:r>
              <a:rPr lang="es" sz="1200">
                <a:solidFill>
                  <a:schemeClr val="dk1"/>
                </a:solidFill>
                <a:latin typeface="Nunito"/>
                <a:ea typeface="Nunito"/>
                <a:cs typeface="Nunito"/>
                <a:sym typeface="Nunito"/>
              </a:rPr>
              <a:t>y existen</a:t>
            </a:r>
            <a:r>
              <a:rPr b="1" lang="es" sz="1200">
                <a:solidFill>
                  <a:schemeClr val="dk1"/>
                </a:solidFill>
                <a:latin typeface="Nunito"/>
                <a:ea typeface="Nunito"/>
                <a:cs typeface="Nunito"/>
                <a:sym typeface="Nunito"/>
              </a:rPr>
              <a:t> operaciones comunes </a:t>
            </a:r>
            <a:r>
              <a:rPr lang="es" sz="1200">
                <a:solidFill>
                  <a:schemeClr val="dk1"/>
                </a:solidFill>
                <a:latin typeface="Nunito"/>
                <a:ea typeface="Nunito"/>
                <a:cs typeface="Nunito"/>
                <a:sym typeface="Nunito"/>
              </a:rPr>
              <a:t>(funciones) para todos los elementos de este tipo y sus propiedades, debe definirse como un objeto.</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00979D"/>
              </a:solidFill>
              <a:latin typeface="Consolas"/>
              <a:ea typeface="Consolas"/>
              <a:cs typeface="Consolas"/>
              <a:sym typeface="Consolas"/>
            </a:endParaRPr>
          </a:p>
        </p:txBody>
      </p:sp>
      <p:sp>
        <p:nvSpPr>
          <p:cNvPr id="115" name="Google Shape;115;p21"/>
          <p:cNvSpPr txBox="1"/>
          <p:nvPr/>
        </p:nvSpPr>
        <p:spPr>
          <a:xfrm>
            <a:off x="669250" y="2571750"/>
            <a:ext cx="7371600" cy="22875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rPr lang="es">
                <a:solidFill>
                  <a:srgbClr val="434343"/>
                </a:solidFill>
                <a:latin typeface="Courier New"/>
                <a:ea typeface="Courier New"/>
                <a:cs typeface="Courier New"/>
                <a:sym typeface="Courier New"/>
              </a:rPr>
              <a:t>let nombre = "Homero";</a:t>
            </a:r>
            <a:endParaRPr>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None/>
            </a:pPr>
            <a:r>
              <a:rPr lang="es">
                <a:solidFill>
                  <a:srgbClr val="434343"/>
                </a:solidFill>
                <a:latin typeface="Courier New"/>
                <a:ea typeface="Courier New"/>
                <a:cs typeface="Courier New"/>
                <a:sym typeface="Courier New"/>
              </a:rPr>
              <a:t>let edad   = 39;</a:t>
            </a:r>
            <a:endParaRPr>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None/>
            </a:pPr>
            <a:r>
              <a:rPr lang="es">
                <a:solidFill>
                  <a:srgbClr val="434343"/>
                </a:solidFill>
                <a:latin typeface="Courier New"/>
                <a:ea typeface="Courier New"/>
                <a:cs typeface="Courier New"/>
                <a:sym typeface="Courier New"/>
              </a:rPr>
              <a:t>let calle  = "Av. Siempreviva 742";</a:t>
            </a:r>
            <a:endParaRPr>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None/>
            </a:pPr>
            <a:r>
              <a:t/>
            </a:r>
            <a:endParaRPr>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None/>
            </a:pPr>
            <a:r>
              <a:rPr lang="es" sz="1200">
                <a:solidFill>
                  <a:srgbClr val="434343"/>
                </a:solidFill>
                <a:latin typeface="Courier New"/>
                <a:ea typeface="Courier New"/>
                <a:cs typeface="Courier New"/>
                <a:sym typeface="Courier New"/>
              </a:rPr>
              <a:t>// Los variables anteriores entran relacionados entre sí, entonces mejor usamos un objeto literal</a:t>
            </a:r>
            <a:endParaRPr sz="1200">
              <a:solidFill>
                <a:srgbClr val="434343"/>
              </a:solidFill>
              <a:latin typeface="Courier New"/>
              <a:ea typeface="Courier New"/>
              <a:cs typeface="Courier New"/>
              <a:sym typeface="Courier New"/>
            </a:endParaRPr>
          </a:p>
          <a:p>
            <a:pPr indent="0" lvl="0" marL="0" rtl="0" algn="l">
              <a:lnSpc>
                <a:spcPct val="130434"/>
              </a:lnSpc>
              <a:spcBef>
                <a:spcPts val="0"/>
              </a:spcBef>
              <a:spcAft>
                <a:spcPts val="0"/>
              </a:spcAft>
              <a:buNone/>
            </a:pPr>
            <a:r>
              <a:rPr lang="es">
                <a:solidFill>
                  <a:srgbClr val="434343"/>
                </a:solidFill>
                <a:latin typeface="Courier New"/>
                <a:ea typeface="Courier New"/>
                <a:cs typeface="Courier New"/>
                <a:sym typeface="Courier New"/>
              </a:rPr>
              <a:t>const persona1 = { nombre: "Homero", edad: 39, calle: "Av. Siempreviva 742"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434343"/>
                </a:solidFill>
                <a:latin typeface="Raleway ExtraBold"/>
                <a:ea typeface="Raleway ExtraBold"/>
                <a:cs typeface="Raleway ExtraBold"/>
                <a:sym typeface="Raleway ExtraBold"/>
              </a:rPr>
              <a:t>Objetos Literales</a:t>
            </a:r>
            <a:endParaRPr sz="2400">
              <a:solidFill>
                <a:srgbClr val="434343"/>
              </a:solidFill>
              <a:latin typeface="Raleway ExtraBold"/>
              <a:ea typeface="Raleway ExtraBold"/>
              <a:cs typeface="Raleway ExtraBold"/>
              <a:sym typeface="Raleway ExtraBold"/>
            </a:endParaRPr>
          </a:p>
        </p:txBody>
      </p:sp>
      <p:sp>
        <p:nvSpPr>
          <p:cNvPr id="121" name="Google Shape;121;p22"/>
          <p:cNvSpPr txBox="1"/>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800">
                <a:solidFill>
                  <a:srgbClr val="666666"/>
                </a:solidFill>
                <a:latin typeface="Raleway Light"/>
                <a:ea typeface="Raleway Light"/>
                <a:cs typeface="Raleway Light"/>
                <a:sym typeface="Raleway Light"/>
              </a:rPr>
              <a:t>Los objetos literales son otro </a:t>
            </a:r>
            <a:r>
              <a:rPr b="1" lang="es" sz="1800">
                <a:solidFill>
                  <a:srgbClr val="666666"/>
                </a:solidFill>
                <a:latin typeface="Raleway"/>
                <a:ea typeface="Raleway"/>
                <a:cs typeface="Raleway"/>
                <a:sym typeface="Raleway"/>
              </a:rPr>
              <a:t>tipo de variable</a:t>
            </a:r>
            <a:r>
              <a:rPr lang="es" sz="1800">
                <a:solidFill>
                  <a:srgbClr val="666666"/>
                </a:solidFill>
                <a:latin typeface="Raleway Light"/>
                <a:ea typeface="Raleway Light"/>
                <a:cs typeface="Raleway Light"/>
                <a:sym typeface="Raleway Light"/>
              </a:rPr>
              <a:t> que permite guardar mucha información en una sola variable</a:t>
            </a:r>
            <a:endParaRPr sz="1800">
              <a:solidFill>
                <a:srgbClr val="666666"/>
              </a:solidFill>
              <a:latin typeface="Raleway Light"/>
              <a:ea typeface="Raleway Light"/>
              <a:cs typeface="Raleway Light"/>
              <a:sym typeface="Raleway Light"/>
            </a:endParaRPr>
          </a:p>
          <a:p>
            <a:pPr indent="0" lvl="0" marL="0" rtl="0" algn="l">
              <a:spcBef>
                <a:spcPts val="600"/>
              </a:spcBef>
              <a:spcAft>
                <a:spcPts val="0"/>
              </a:spcAft>
              <a:buNone/>
            </a:pPr>
            <a:r>
              <a:t/>
            </a:r>
            <a:endParaRPr sz="1800">
              <a:solidFill>
                <a:srgbClr val="666666"/>
              </a:solidFill>
              <a:latin typeface="Raleway Light"/>
              <a:ea typeface="Raleway Light"/>
              <a:cs typeface="Raleway Light"/>
              <a:sym typeface="Raleway Light"/>
            </a:endParaRPr>
          </a:p>
          <a:p>
            <a:pPr indent="0" lvl="0" marL="0" rtl="0" algn="l">
              <a:spcBef>
                <a:spcPts val="600"/>
              </a:spcBef>
              <a:spcAft>
                <a:spcPts val="0"/>
              </a:spcAft>
              <a:buNone/>
            </a:pPr>
            <a:r>
              <a:rPr lang="es" sz="1800">
                <a:solidFill>
                  <a:srgbClr val="666666"/>
                </a:solidFill>
                <a:latin typeface="Raleway Light"/>
                <a:ea typeface="Raleway Light"/>
                <a:cs typeface="Raleway Light"/>
                <a:sym typeface="Raleway Light"/>
              </a:rPr>
              <a:t>¿Similar al array? Si...pero con sus diferencias</a:t>
            </a:r>
            <a:endParaRPr sz="1800">
              <a:solidFill>
                <a:srgbClr val="666666"/>
              </a:solidFill>
              <a:latin typeface="Raleway Light"/>
              <a:ea typeface="Raleway Light"/>
              <a:cs typeface="Raleway Light"/>
              <a:sym typeface="Raleway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922000" y="1616350"/>
            <a:ext cx="3543300" cy="158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u="sng">
                <a:solidFill>
                  <a:srgbClr val="666666"/>
                </a:solidFill>
                <a:latin typeface="Raleway"/>
                <a:ea typeface="Raleway"/>
                <a:cs typeface="Raleway"/>
                <a:sym typeface="Raleway"/>
              </a:rPr>
              <a:t>Objeto Literal</a:t>
            </a:r>
            <a:endParaRPr b="1" sz="1600" u="sng">
              <a:solidFill>
                <a:srgbClr val="666666"/>
              </a:solidFill>
              <a:latin typeface="Raleway"/>
              <a:ea typeface="Raleway"/>
              <a:cs typeface="Raleway"/>
              <a:sym typeface="Raleway"/>
            </a:endParaRPr>
          </a:p>
          <a:p>
            <a:pPr indent="0" lvl="0" marL="0" rtl="0" algn="l">
              <a:spcBef>
                <a:spcPts val="600"/>
              </a:spcBef>
              <a:spcAft>
                <a:spcPts val="0"/>
              </a:spcAft>
              <a:buNone/>
            </a:pPr>
            <a:r>
              <a:t/>
            </a:r>
            <a:endParaRPr sz="1600">
              <a:solidFill>
                <a:srgbClr val="666666"/>
              </a:solidFill>
              <a:latin typeface="Raleway Light"/>
              <a:ea typeface="Raleway Light"/>
              <a:cs typeface="Raleway Light"/>
              <a:sym typeface="Raleway Light"/>
            </a:endParaRPr>
          </a:p>
          <a:p>
            <a:pPr indent="0" lvl="0" marL="0" rtl="0" algn="l">
              <a:lnSpc>
                <a:spcPct val="115000"/>
              </a:lnSpc>
              <a:spcBef>
                <a:spcPts val="0"/>
              </a:spcBef>
              <a:spcAft>
                <a:spcPts val="0"/>
              </a:spcAft>
              <a:buNone/>
            </a:pPr>
            <a:r>
              <a:rPr lang="es" sz="1600">
                <a:solidFill>
                  <a:srgbClr val="00979D"/>
                </a:solidFill>
                <a:latin typeface="Consolas"/>
                <a:ea typeface="Consolas"/>
                <a:cs typeface="Consolas"/>
                <a:sym typeface="Consolas"/>
              </a:rPr>
              <a:t>let</a:t>
            </a:r>
            <a:r>
              <a:rPr lang="es" sz="1600">
                <a:solidFill>
                  <a:srgbClr val="434F54"/>
                </a:solidFill>
                <a:latin typeface="Consolas"/>
                <a:ea typeface="Consolas"/>
                <a:cs typeface="Consolas"/>
                <a:sym typeface="Consolas"/>
              </a:rPr>
              <a:t> persona = {</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nombre: </a:t>
            </a:r>
            <a:r>
              <a:rPr lang="es" sz="1600">
                <a:solidFill>
                  <a:srgbClr val="005C5F"/>
                </a:solidFill>
                <a:latin typeface="Consolas"/>
                <a:ea typeface="Consolas"/>
                <a:cs typeface="Consolas"/>
                <a:sym typeface="Consolas"/>
              </a:rPr>
              <a:t>"Leia"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apellido: </a:t>
            </a:r>
            <a:r>
              <a:rPr lang="es" sz="1600">
                <a:solidFill>
                  <a:srgbClr val="005C5F"/>
                </a:solidFill>
                <a:latin typeface="Consolas"/>
                <a:ea typeface="Consolas"/>
                <a:cs typeface="Consolas"/>
                <a:sym typeface="Consolas"/>
              </a:rPr>
              <a:t>"Organa"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edad: </a:t>
            </a:r>
            <a:r>
              <a:rPr lang="es" sz="1600">
                <a:solidFill>
                  <a:srgbClr val="8A7B52"/>
                </a:solidFill>
                <a:latin typeface="Consolas"/>
                <a:ea typeface="Consolas"/>
                <a:cs typeface="Consolas"/>
                <a:sym typeface="Consolas"/>
              </a:rPr>
              <a:t>32</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a:t>
            </a:r>
            <a:endParaRPr sz="1600">
              <a:solidFill>
                <a:srgbClr val="666666"/>
              </a:solidFill>
              <a:latin typeface="Raleway Light"/>
              <a:ea typeface="Raleway Light"/>
              <a:cs typeface="Raleway Light"/>
              <a:sym typeface="Raleway Light"/>
            </a:endParaRPr>
          </a:p>
        </p:txBody>
      </p:sp>
      <p:sp>
        <p:nvSpPr>
          <p:cNvPr id="127" name="Google Shape;127;p23"/>
          <p:cNvSpPr txBox="1"/>
          <p:nvPr/>
        </p:nvSpPr>
        <p:spPr>
          <a:xfrm>
            <a:off x="922000" y="51077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434343"/>
                </a:solidFill>
                <a:latin typeface="Raleway ExtraBold"/>
                <a:ea typeface="Raleway ExtraBold"/>
                <a:cs typeface="Raleway ExtraBold"/>
                <a:sym typeface="Raleway ExtraBold"/>
              </a:rPr>
              <a:t>Objeto </a:t>
            </a:r>
            <a:r>
              <a:rPr lang="es" sz="2400">
                <a:solidFill>
                  <a:srgbClr val="A64D79"/>
                </a:solidFill>
                <a:latin typeface="Raleway ExtraBold"/>
                <a:ea typeface="Raleway ExtraBold"/>
                <a:cs typeface="Raleway ExtraBold"/>
                <a:sym typeface="Raleway ExtraBold"/>
              </a:rPr>
              <a:t>vs</a:t>
            </a:r>
            <a:r>
              <a:rPr lang="es" sz="2400">
                <a:solidFill>
                  <a:srgbClr val="434343"/>
                </a:solidFill>
                <a:latin typeface="Raleway ExtraBold"/>
                <a:ea typeface="Raleway ExtraBold"/>
                <a:cs typeface="Raleway ExtraBold"/>
                <a:sym typeface="Raleway ExtraBold"/>
              </a:rPr>
              <a:t> arrays</a:t>
            </a:r>
            <a:endParaRPr sz="2400">
              <a:solidFill>
                <a:srgbClr val="434343"/>
              </a:solidFill>
              <a:latin typeface="Raleway ExtraBold"/>
              <a:ea typeface="Raleway ExtraBold"/>
              <a:cs typeface="Raleway ExtraBold"/>
              <a:sym typeface="Raleway ExtraBold"/>
            </a:endParaRPr>
          </a:p>
        </p:txBody>
      </p:sp>
      <p:sp>
        <p:nvSpPr>
          <p:cNvPr id="128" name="Google Shape;128;p23"/>
          <p:cNvSpPr txBox="1"/>
          <p:nvPr/>
        </p:nvSpPr>
        <p:spPr>
          <a:xfrm>
            <a:off x="4678678" y="1616350"/>
            <a:ext cx="3543300" cy="158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u="sng">
                <a:solidFill>
                  <a:srgbClr val="666666"/>
                </a:solidFill>
                <a:latin typeface="Raleway"/>
                <a:ea typeface="Raleway"/>
                <a:cs typeface="Raleway"/>
                <a:sym typeface="Raleway"/>
              </a:rPr>
              <a:t>Array</a:t>
            </a:r>
            <a:endParaRPr b="1" sz="1600" u="sng">
              <a:solidFill>
                <a:srgbClr val="666666"/>
              </a:solidFill>
              <a:latin typeface="Raleway"/>
              <a:ea typeface="Raleway"/>
              <a:cs typeface="Raleway"/>
              <a:sym typeface="Raleway"/>
            </a:endParaRPr>
          </a:p>
          <a:p>
            <a:pPr indent="0" lvl="0" marL="0" rtl="0" algn="l">
              <a:spcBef>
                <a:spcPts val="600"/>
              </a:spcBef>
              <a:spcAft>
                <a:spcPts val="0"/>
              </a:spcAft>
              <a:buNone/>
            </a:pPr>
            <a:r>
              <a:t/>
            </a:r>
            <a:endParaRPr sz="1600">
              <a:solidFill>
                <a:srgbClr val="666666"/>
              </a:solidFill>
              <a:latin typeface="Raleway Light"/>
              <a:ea typeface="Raleway Light"/>
              <a:cs typeface="Raleway Light"/>
              <a:sym typeface="Raleway Light"/>
            </a:endParaRPr>
          </a:p>
          <a:p>
            <a:pPr indent="0" lvl="0" marL="0" rtl="0" algn="l">
              <a:lnSpc>
                <a:spcPct val="115000"/>
              </a:lnSpc>
              <a:spcBef>
                <a:spcPts val="0"/>
              </a:spcBef>
              <a:spcAft>
                <a:spcPts val="0"/>
              </a:spcAft>
              <a:buNone/>
            </a:pPr>
            <a:r>
              <a:rPr lang="es" sz="1600">
                <a:solidFill>
                  <a:srgbClr val="00979D"/>
                </a:solidFill>
                <a:latin typeface="Consolas"/>
                <a:ea typeface="Consolas"/>
                <a:cs typeface="Consolas"/>
                <a:sym typeface="Consolas"/>
              </a:rPr>
              <a:t>let</a:t>
            </a:r>
            <a:r>
              <a:rPr lang="es" sz="1600">
                <a:solidFill>
                  <a:srgbClr val="434F54"/>
                </a:solidFill>
                <a:latin typeface="Consolas"/>
                <a:ea typeface="Consolas"/>
                <a:cs typeface="Consolas"/>
                <a:sym typeface="Consolas"/>
              </a:rPr>
              <a:t> nombres = [</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"Maria"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"Sofia"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"Sheila"</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a:t>
            </a:r>
            <a:endParaRPr sz="1600">
              <a:solidFill>
                <a:srgbClr val="666666"/>
              </a:solidFill>
              <a:latin typeface="Raleway Light"/>
              <a:ea typeface="Raleway Light"/>
              <a:cs typeface="Raleway Light"/>
              <a:sym typeface="Raleway Light"/>
            </a:endParaRPr>
          </a:p>
        </p:txBody>
      </p:sp>
      <p:sp>
        <p:nvSpPr>
          <p:cNvPr id="129" name="Google Shape;129;p23"/>
          <p:cNvSpPr txBox="1"/>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sz="1300">
                <a:solidFill>
                  <a:srgbClr val="FFB600"/>
                </a:solidFill>
                <a:latin typeface="Raleway ExtraBold"/>
                <a:ea typeface="Raleway ExtraBold"/>
                <a:cs typeface="Raleway ExtraBold"/>
                <a:sym typeface="Raleway ExtraBold"/>
              </a:rPr>
              <a:t>‹#›</a:t>
            </a:fld>
            <a:endParaRPr sz="1300">
              <a:solidFill>
                <a:srgbClr val="FFB600"/>
              </a:solidFill>
              <a:latin typeface="Raleway ExtraBold"/>
              <a:ea typeface="Raleway ExtraBold"/>
              <a:cs typeface="Raleway ExtraBold"/>
              <a:sym typeface="Raleway ExtraBold"/>
            </a:endParaRPr>
          </a:p>
        </p:txBody>
      </p:sp>
      <p:sp>
        <p:nvSpPr>
          <p:cNvPr id="130" name="Google Shape;130;p23"/>
          <p:cNvSpPr txBox="1"/>
          <p:nvPr/>
        </p:nvSpPr>
        <p:spPr>
          <a:xfrm>
            <a:off x="982175" y="3987874"/>
            <a:ext cx="6805800" cy="72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1800">
              <a:solidFill>
                <a:srgbClr val="666666"/>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nvSpPr>
        <p:spPr>
          <a:xfrm>
            <a:off x="922000" y="1616350"/>
            <a:ext cx="3543300" cy="158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u="sng">
                <a:solidFill>
                  <a:srgbClr val="666666"/>
                </a:solidFill>
                <a:latin typeface="Raleway"/>
                <a:ea typeface="Raleway"/>
                <a:cs typeface="Raleway"/>
                <a:sym typeface="Raleway"/>
              </a:rPr>
              <a:t>Objeto Literal</a:t>
            </a:r>
            <a:endParaRPr b="1" sz="1600" u="sng">
              <a:solidFill>
                <a:srgbClr val="666666"/>
              </a:solidFill>
              <a:latin typeface="Raleway"/>
              <a:ea typeface="Raleway"/>
              <a:cs typeface="Raleway"/>
              <a:sym typeface="Raleway"/>
            </a:endParaRPr>
          </a:p>
          <a:p>
            <a:pPr indent="0" lvl="0" marL="0" rtl="0" algn="l">
              <a:spcBef>
                <a:spcPts val="600"/>
              </a:spcBef>
              <a:spcAft>
                <a:spcPts val="0"/>
              </a:spcAft>
              <a:buNone/>
            </a:pPr>
            <a:r>
              <a:t/>
            </a:r>
            <a:endParaRPr sz="1600">
              <a:solidFill>
                <a:srgbClr val="666666"/>
              </a:solidFill>
              <a:latin typeface="Raleway Light"/>
              <a:ea typeface="Raleway Light"/>
              <a:cs typeface="Raleway Light"/>
              <a:sym typeface="Raleway Light"/>
            </a:endParaRPr>
          </a:p>
          <a:p>
            <a:pPr indent="0" lvl="0" marL="0" rtl="0" algn="l">
              <a:lnSpc>
                <a:spcPct val="115000"/>
              </a:lnSpc>
              <a:spcBef>
                <a:spcPts val="0"/>
              </a:spcBef>
              <a:spcAft>
                <a:spcPts val="0"/>
              </a:spcAft>
              <a:buNone/>
            </a:pPr>
            <a:r>
              <a:rPr lang="es" sz="1600">
                <a:solidFill>
                  <a:srgbClr val="00979D"/>
                </a:solidFill>
                <a:latin typeface="Consolas"/>
                <a:ea typeface="Consolas"/>
                <a:cs typeface="Consolas"/>
                <a:sym typeface="Consolas"/>
              </a:rPr>
              <a:t>let</a:t>
            </a:r>
            <a:r>
              <a:rPr lang="es" sz="1600">
                <a:solidFill>
                  <a:srgbClr val="434F54"/>
                </a:solidFill>
                <a:latin typeface="Consolas"/>
                <a:ea typeface="Consolas"/>
                <a:cs typeface="Consolas"/>
                <a:sym typeface="Consolas"/>
              </a:rPr>
              <a:t> persona = {</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nombre: </a:t>
            </a:r>
            <a:r>
              <a:rPr lang="es" sz="1600">
                <a:solidFill>
                  <a:srgbClr val="005C5F"/>
                </a:solidFill>
                <a:latin typeface="Consolas"/>
                <a:ea typeface="Consolas"/>
                <a:cs typeface="Consolas"/>
                <a:sym typeface="Consolas"/>
              </a:rPr>
              <a:t>"Leia"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apellido: </a:t>
            </a:r>
            <a:r>
              <a:rPr lang="es" sz="1600">
                <a:solidFill>
                  <a:srgbClr val="005C5F"/>
                </a:solidFill>
                <a:latin typeface="Consolas"/>
                <a:ea typeface="Consolas"/>
                <a:cs typeface="Consolas"/>
                <a:sym typeface="Consolas"/>
              </a:rPr>
              <a:t>"Organa"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edad: </a:t>
            </a:r>
            <a:r>
              <a:rPr lang="es" sz="1600">
                <a:solidFill>
                  <a:srgbClr val="8A7B52"/>
                </a:solidFill>
                <a:latin typeface="Consolas"/>
                <a:ea typeface="Consolas"/>
                <a:cs typeface="Consolas"/>
                <a:sym typeface="Consolas"/>
              </a:rPr>
              <a:t>32</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a:t>
            </a:r>
            <a:endParaRPr sz="1600">
              <a:solidFill>
                <a:srgbClr val="666666"/>
              </a:solidFill>
              <a:latin typeface="Raleway Light"/>
              <a:ea typeface="Raleway Light"/>
              <a:cs typeface="Raleway Light"/>
              <a:sym typeface="Raleway Light"/>
            </a:endParaRPr>
          </a:p>
        </p:txBody>
      </p:sp>
      <p:sp>
        <p:nvSpPr>
          <p:cNvPr id="136" name="Google Shape;136;p24"/>
          <p:cNvSpPr txBox="1"/>
          <p:nvPr/>
        </p:nvSpPr>
        <p:spPr>
          <a:xfrm>
            <a:off x="922000" y="51077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434343"/>
                </a:solidFill>
                <a:latin typeface="Raleway ExtraBold"/>
                <a:ea typeface="Raleway ExtraBold"/>
                <a:cs typeface="Raleway ExtraBold"/>
                <a:sym typeface="Raleway ExtraBold"/>
              </a:rPr>
              <a:t>Objeto </a:t>
            </a:r>
            <a:r>
              <a:rPr lang="es" sz="2400">
                <a:solidFill>
                  <a:srgbClr val="A64D79"/>
                </a:solidFill>
                <a:latin typeface="Raleway ExtraBold"/>
                <a:ea typeface="Raleway ExtraBold"/>
                <a:cs typeface="Raleway ExtraBold"/>
                <a:sym typeface="Raleway ExtraBold"/>
              </a:rPr>
              <a:t>vs</a:t>
            </a:r>
            <a:r>
              <a:rPr lang="es" sz="2400">
                <a:solidFill>
                  <a:srgbClr val="434343"/>
                </a:solidFill>
                <a:latin typeface="Raleway ExtraBold"/>
                <a:ea typeface="Raleway ExtraBold"/>
                <a:cs typeface="Raleway ExtraBold"/>
                <a:sym typeface="Raleway ExtraBold"/>
              </a:rPr>
              <a:t> arrays</a:t>
            </a:r>
            <a:endParaRPr sz="2400">
              <a:solidFill>
                <a:srgbClr val="434343"/>
              </a:solidFill>
              <a:latin typeface="Raleway ExtraBold"/>
              <a:ea typeface="Raleway ExtraBold"/>
              <a:cs typeface="Raleway ExtraBold"/>
              <a:sym typeface="Raleway ExtraBold"/>
            </a:endParaRPr>
          </a:p>
        </p:txBody>
      </p:sp>
      <p:sp>
        <p:nvSpPr>
          <p:cNvPr id="137" name="Google Shape;137;p24"/>
          <p:cNvSpPr txBox="1"/>
          <p:nvPr/>
        </p:nvSpPr>
        <p:spPr>
          <a:xfrm>
            <a:off x="4678678" y="1616350"/>
            <a:ext cx="3543300" cy="158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u="sng">
                <a:solidFill>
                  <a:srgbClr val="666666"/>
                </a:solidFill>
                <a:latin typeface="Raleway"/>
                <a:ea typeface="Raleway"/>
                <a:cs typeface="Raleway"/>
                <a:sym typeface="Raleway"/>
              </a:rPr>
              <a:t>Array</a:t>
            </a:r>
            <a:endParaRPr b="1" sz="1600" u="sng">
              <a:solidFill>
                <a:srgbClr val="666666"/>
              </a:solidFill>
              <a:latin typeface="Raleway"/>
              <a:ea typeface="Raleway"/>
              <a:cs typeface="Raleway"/>
              <a:sym typeface="Raleway"/>
            </a:endParaRPr>
          </a:p>
          <a:p>
            <a:pPr indent="0" lvl="0" marL="0" rtl="0" algn="l">
              <a:spcBef>
                <a:spcPts val="600"/>
              </a:spcBef>
              <a:spcAft>
                <a:spcPts val="0"/>
              </a:spcAft>
              <a:buNone/>
            </a:pPr>
            <a:r>
              <a:t/>
            </a:r>
            <a:endParaRPr sz="1600">
              <a:solidFill>
                <a:srgbClr val="666666"/>
              </a:solidFill>
              <a:latin typeface="Raleway Light"/>
              <a:ea typeface="Raleway Light"/>
              <a:cs typeface="Raleway Light"/>
              <a:sym typeface="Raleway Light"/>
            </a:endParaRPr>
          </a:p>
          <a:p>
            <a:pPr indent="0" lvl="0" marL="0" rtl="0" algn="l">
              <a:lnSpc>
                <a:spcPct val="115000"/>
              </a:lnSpc>
              <a:spcBef>
                <a:spcPts val="0"/>
              </a:spcBef>
              <a:spcAft>
                <a:spcPts val="0"/>
              </a:spcAft>
              <a:buNone/>
            </a:pPr>
            <a:r>
              <a:rPr lang="es" sz="1600">
                <a:solidFill>
                  <a:srgbClr val="00979D"/>
                </a:solidFill>
                <a:latin typeface="Consolas"/>
                <a:ea typeface="Consolas"/>
                <a:cs typeface="Consolas"/>
                <a:sym typeface="Consolas"/>
              </a:rPr>
              <a:t>let</a:t>
            </a:r>
            <a:r>
              <a:rPr lang="es" sz="1600">
                <a:solidFill>
                  <a:srgbClr val="434F54"/>
                </a:solidFill>
                <a:latin typeface="Consolas"/>
                <a:ea typeface="Consolas"/>
                <a:cs typeface="Consolas"/>
                <a:sym typeface="Consolas"/>
              </a:rPr>
              <a:t> nombres = [</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"Maria"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"Sofia"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"Sheila"</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a:t>
            </a:r>
            <a:endParaRPr sz="1600">
              <a:solidFill>
                <a:srgbClr val="666666"/>
              </a:solidFill>
              <a:latin typeface="Raleway Light"/>
              <a:ea typeface="Raleway Light"/>
              <a:cs typeface="Raleway Light"/>
              <a:sym typeface="Raleway Light"/>
            </a:endParaRPr>
          </a:p>
        </p:txBody>
      </p:sp>
      <p:sp>
        <p:nvSpPr>
          <p:cNvPr id="138" name="Google Shape;138;p24"/>
          <p:cNvSpPr txBox="1"/>
          <p:nvPr/>
        </p:nvSpPr>
        <p:spPr>
          <a:xfrm>
            <a:off x="952150" y="3812624"/>
            <a:ext cx="6805800" cy="72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800">
                <a:solidFill>
                  <a:srgbClr val="666666"/>
                </a:solidFill>
                <a:latin typeface="Raleway"/>
                <a:ea typeface="Raleway"/>
                <a:cs typeface="Raleway"/>
                <a:sym typeface="Raleway"/>
              </a:rPr>
              <a:t>#1 - </a:t>
            </a:r>
            <a:r>
              <a:rPr lang="es" sz="1800">
                <a:solidFill>
                  <a:srgbClr val="666666"/>
                </a:solidFill>
                <a:latin typeface="Raleway Light"/>
                <a:ea typeface="Raleway Light"/>
                <a:cs typeface="Raleway Light"/>
                <a:sym typeface="Raleway Light"/>
              </a:rPr>
              <a:t>Los objetos literales encierran sus características entre llaves {} mientras que los arrays lo hacen entre corchetes []</a:t>
            </a:r>
            <a:endParaRPr sz="1800">
              <a:solidFill>
                <a:srgbClr val="666666"/>
              </a:solidFill>
              <a:latin typeface="Raleway Light"/>
              <a:ea typeface="Raleway Light"/>
              <a:cs typeface="Raleway Light"/>
              <a:sym typeface="Raleway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922000" y="1616350"/>
            <a:ext cx="3543300" cy="158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u="sng">
                <a:solidFill>
                  <a:srgbClr val="666666"/>
                </a:solidFill>
                <a:latin typeface="Raleway"/>
                <a:ea typeface="Raleway"/>
                <a:cs typeface="Raleway"/>
                <a:sym typeface="Raleway"/>
              </a:rPr>
              <a:t>Objeto Literal</a:t>
            </a:r>
            <a:endParaRPr b="1" sz="1600" u="sng">
              <a:solidFill>
                <a:srgbClr val="666666"/>
              </a:solidFill>
              <a:latin typeface="Raleway"/>
              <a:ea typeface="Raleway"/>
              <a:cs typeface="Raleway"/>
              <a:sym typeface="Raleway"/>
            </a:endParaRPr>
          </a:p>
          <a:p>
            <a:pPr indent="0" lvl="0" marL="0" rtl="0" algn="l">
              <a:spcBef>
                <a:spcPts val="600"/>
              </a:spcBef>
              <a:spcAft>
                <a:spcPts val="0"/>
              </a:spcAft>
              <a:buNone/>
            </a:pPr>
            <a:r>
              <a:t/>
            </a:r>
            <a:endParaRPr sz="1600">
              <a:solidFill>
                <a:srgbClr val="666666"/>
              </a:solidFill>
              <a:latin typeface="Raleway Light"/>
              <a:ea typeface="Raleway Light"/>
              <a:cs typeface="Raleway Light"/>
              <a:sym typeface="Raleway Light"/>
            </a:endParaRPr>
          </a:p>
          <a:p>
            <a:pPr indent="0" lvl="0" marL="0" rtl="0" algn="l">
              <a:lnSpc>
                <a:spcPct val="115000"/>
              </a:lnSpc>
              <a:spcBef>
                <a:spcPts val="0"/>
              </a:spcBef>
              <a:spcAft>
                <a:spcPts val="0"/>
              </a:spcAft>
              <a:buNone/>
            </a:pPr>
            <a:r>
              <a:rPr lang="es" sz="1600">
                <a:solidFill>
                  <a:srgbClr val="00979D"/>
                </a:solidFill>
                <a:latin typeface="Consolas"/>
                <a:ea typeface="Consolas"/>
                <a:cs typeface="Consolas"/>
                <a:sym typeface="Consolas"/>
              </a:rPr>
              <a:t>let</a:t>
            </a:r>
            <a:r>
              <a:rPr lang="es" sz="1600">
                <a:solidFill>
                  <a:srgbClr val="434F54"/>
                </a:solidFill>
                <a:latin typeface="Consolas"/>
                <a:ea typeface="Consolas"/>
                <a:cs typeface="Consolas"/>
                <a:sym typeface="Consolas"/>
              </a:rPr>
              <a:t> persona = {</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nombre: </a:t>
            </a:r>
            <a:r>
              <a:rPr lang="es" sz="1600">
                <a:solidFill>
                  <a:srgbClr val="005C5F"/>
                </a:solidFill>
                <a:latin typeface="Consolas"/>
                <a:ea typeface="Consolas"/>
                <a:cs typeface="Consolas"/>
                <a:sym typeface="Consolas"/>
              </a:rPr>
              <a:t>"Leia"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apellido: </a:t>
            </a:r>
            <a:r>
              <a:rPr lang="es" sz="1600">
                <a:solidFill>
                  <a:srgbClr val="005C5F"/>
                </a:solidFill>
                <a:latin typeface="Consolas"/>
                <a:ea typeface="Consolas"/>
                <a:cs typeface="Consolas"/>
                <a:sym typeface="Consolas"/>
              </a:rPr>
              <a:t>"Organa"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edad: </a:t>
            </a:r>
            <a:r>
              <a:rPr lang="es" sz="1600">
                <a:solidFill>
                  <a:srgbClr val="8A7B52"/>
                </a:solidFill>
                <a:latin typeface="Consolas"/>
                <a:ea typeface="Consolas"/>
                <a:cs typeface="Consolas"/>
                <a:sym typeface="Consolas"/>
              </a:rPr>
              <a:t>32</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a:t>
            </a:r>
            <a:endParaRPr sz="1600">
              <a:solidFill>
                <a:srgbClr val="666666"/>
              </a:solidFill>
              <a:latin typeface="Raleway Light"/>
              <a:ea typeface="Raleway Light"/>
              <a:cs typeface="Raleway Light"/>
              <a:sym typeface="Raleway Light"/>
            </a:endParaRPr>
          </a:p>
        </p:txBody>
      </p:sp>
      <p:sp>
        <p:nvSpPr>
          <p:cNvPr id="144" name="Google Shape;144;p25"/>
          <p:cNvSpPr txBox="1"/>
          <p:nvPr/>
        </p:nvSpPr>
        <p:spPr>
          <a:xfrm>
            <a:off x="922000" y="51077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434343"/>
                </a:solidFill>
                <a:latin typeface="Raleway ExtraBold"/>
                <a:ea typeface="Raleway ExtraBold"/>
                <a:cs typeface="Raleway ExtraBold"/>
                <a:sym typeface="Raleway ExtraBold"/>
              </a:rPr>
              <a:t>Objeto </a:t>
            </a:r>
            <a:r>
              <a:rPr lang="es" sz="2400">
                <a:solidFill>
                  <a:srgbClr val="A64D79"/>
                </a:solidFill>
                <a:latin typeface="Raleway ExtraBold"/>
                <a:ea typeface="Raleway ExtraBold"/>
                <a:cs typeface="Raleway ExtraBold"/>
                <a:sym typeface="Raleway ExtraBold"/>
              </a:rPr>
              <a:t>vs</a:t>
            </a:r>
            <a:r>
              <a:rPr lang="es" sz="2400">
                <a:solidFill>
                  <a:srgbClr val="434343"/>
                </a:solidFill>
                <a:latin typeface="Raleway ExtraBold"/>
                <a:ea typeface="Raleway ExtraBold"/>
                <a:cs typeface="Raleway ExtraBold"/>
                <a:sym typeface="Raleway ExtraBold"/>
              </a:rPr>
              <a:t> arrays</a:t>
            </a:r>
            <a:endParaRPr sz="2400">
              <a:solidFill>
                <a:srgbClr val="434343"/>
              </a:solidFill>
              <a:latin typeface="Raleway ExtraBold"/>
              <a:ea typeface="Raleway ExtraBold"/>
              <a:cs typeface="Raleway ExtraBold"/>
              <a:sym typeface="Raleway ExtraBold"/>
            </a:endParaRPr>
          </a:p>
        </p:txBody>
      </p:sp>
      <p:sp>
        <p:nvSpPr>
          <p:cNvPr id="145" name="Google Shape;145;p25"/>
          <p:cNvSpPr txBox="1"/>
          <p:nvPr/>
        </p:nvSpPr>
        <p:spPr>
          <a:xfrm>
            <a:off x="4678678" y="1616350"/>
            <a:ext cx="3543300" cy="158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u="sng">
                <a:solidFill>
                  <a:srgbClr val="666666"/>
                </a:solidFill>
                <a:latin typeface="Raleway"/>
                <a:ea typeface="Raleway"/>
                <a:cs typeface="Raleway"/>
                <a:sym typeface="Raleway"/>
              </a:rPr>
              <a:t>Array</a:t>
            </a:r>
            <a:endParaRPr b="1" sz="1600" u="sng">
              <a:solidFill>
                <a:srgbClr val="666666"/>
              </a:solidFill>
              <a:latin typeface="Raleway"/>
              <a:ea typeface="Raleway"/>
              <a:cs typeface="Raleway"/>
              <a:sym typeface="Raleway"/>
            </a:endParaRPr>
          </a:p>
          <a:p>
            <a:pPr indent="0" lvl="0" marL="0" rtl="0" algn="l">
              <a:spcBef>
                <a:spcPts val="600"/>
              </a:spcBef>
              <a:spcAft>
                <a:spcPts val="0"/>
              </a:spcAft>
              <a:buNone/>
            </a:pPr>
            <a:r>
              <a:t/>
            </a:r>
            <a:endParaRPr sz="1600">
              <a:solidFill>
                <a:srgbClr val="666666"/>
              </a:solidFill>
              <a:latin typeface="Raleway Light"/>
              <a:ea typeface="Raleway Light"/>
              <a:cs typeface="Raleway Light"/>
              <a:sym typeface="Raleway Light"/>
            </a:endParaRPr>
          </a:p>
          <a:p>
            <a:pPr indent="0" lvl="0" marL="0" rtl="0" algn="l">
              <a:lnSpc>
                <a:spcPct val="115000"/>
              </a:lnSpc>
              <a:spcBef>
                <a:spcPts val="0"/>
              </a:spcBef>
              <a:spcAft>
                <a:spcPts val="0"/>
              </a:spcAft>
              <a:buNone/>
            </a:pPr>
            <a:r>
              <a:rPr lang="es" sz="1600">
                <a:solidFill>
                  <a:srgbClr val="00979D"/>
                </a:solidFill>
                <a:latin typeface="Consolas"/>
                <a:ea typeface="Consolas"/>
                <a:cs typeface="Consolas"/>
                <a:sym typeface="Consolas"/>
              </a:rPr>
              <a:t>let</a:t>
            </a:r>
            <a:r>
              <a:rPr lang="es" sz="1600">
                <a:solidFill>
                  <a:srgbClr val="434F54"/>
                </a:solidFill>
                <a:latin typeface="Consolas"/>
                <a:ea typeface="Consolas"/>
                <a:cs typeface="Consolas"/>
                <a:sym typeface="Consolas"/>
              </a:rPr>
              <a:t> nombres = [</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"Maria"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"Sofia"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"Sheila"</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a:t>
            </a:r>
            <a:endParaRPr sz="1600">
              <a:solidFill>
                <a:srgbClr val="666666"/>
              </a:solidFill>
              <a:latin typeface="Raleway Light"/>
              <a:ea typeface="Raleway Light"/>
              <a:cs typeface="Raleway Light"/>
              <a:sym typeface="Raleway Light"/>
            </a:endParaRPr>
          </a:p>
        </p:txBody>
      </p:sp>
      <p:sp>
        <p:nvSpPr>
          <p:cNvPr id="146" name="Google Shape;146;p25"/>
          <p:cNvSpPr txBox="1"/>
          <p:nvPr/>
        </p:nvSpPr>
        <p:spPr>
          <a:xfrm>
            <a:off x="952150" y="3812624"/>
            <a:ext cx="6805800" cy="72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800">
                <a:solidFill>
                  <a:srgbClr val="666666"/>
                </a:solidFill>
                <a:latin typeface="Raleway"/>
                <a:ea typeface="Raleway"/>
                <a:cs typeface="Raleway"/>
                <a:sym typeface="Raleway"/>
              </a:rPr>
              <a:t>#2 - </a:t>
            </a:r>
            <a:r>
              <a:rPr lang="es" sz="1800">
                <a:solidFill>
                  <a:srgbClr val="666666"/>
                </a:solidFill>
                <a:latin typeface="Raleway Light"/>
                <a:ea typeface="Raleway Light"/>
                <a:cs typeface="Raleway Light"/>
                <a:sym typeface="Raleway Light"/>
              </a:rPr>
              <a:t>En un array cada elemento se identifica mediante su posición. En un objeto mediante su </a:t>
            </a:r>
            <a:r>
              <a:rPr b="1" lang="es" sz="1800">
                <a:solidFill>
                  <a:srgbClr val="666666"/>
                </a:solidFill>
                <a:latin typeface="Raleway"/>
                <a:ea typeface="Raleway"/>
                <a:cs typeface="Raleway"/>
                <a:sym typeface="Raleway"/>
              </a:rPr>
              <a:t>nombre de atributo</a:t>
            </a:r>
            <a:endParaRPr sz="1800">
              <a:solidFill>
                <a:srgbClr val="666666"/>
              </a:solidFill>
              <a:latin typeface="Raleway Light"/>
              <a:ea typeface="Raleway Light"/>
              <a:cs typeface="Raleway Light"/>
              <a:sym typeface="Raleway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nvSpPr>
        <p:spPr>
          <a:xfrm>
            <a:off x="922000" y="1616350"/>
            <a:ext cx="3543300" cy="158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u="sng">
                <a:solidFill>
                  <a:srgbClr val="666666"/>
                </a:solidFill>
                <a:latin typeface="Raleway"/>
                <a:ea typeface="Raleway"/>
                <a:cs typeface="Raleway"/>
                <a:sym typeface="Raleway"/>
              </a:rPr>
              <a:t>Objeto Literal</a:t>
            </a:r>
            <a:endParaRPr b="1" sz="1600" u="sng">
              <a:solidFill>
                <a:srgbClr val="666666"/>
              </a:solidFill>
              <a:latin typeface="Raleway"/>
              <a:ea typeface="Raleway"/>
              <a:cs typeface="Raleway"/>
              <a:sym typeface="Raleway"/>
            </a:endParaRPr>
          </a:p>
          <a:p>
            <a:pPr indent="0" lvl="0" marL="0" rtl="0" algn="l">
              <a:spcBef>
                <a:spcPts val="600"/>
              </a:spcBef>
              <a:spcAft>
                <a:spcPts val="0"/>
              </a:spcAft>
              <a:buNone/>
            </a:pPr>
            <a:r>
              <a:t/>
            </a:r>
            <a:endParaRPr sz="1600">
              <a:solidFill>
                <a:srgbClr val="666666"/>
              </a:solidFill>
              <a:latin typeface="Raleway Light"/>
              <a:ea typeface="Raleway Light"/>
              <a:cs typeface="Raleway Light"/>
              <a:sym typeface="Raleway Light"/>
            </a:endParaRPr>
          </a:p>
          <a:p>
            <a:pPr indent="0" lvl="0" marL="0" rtl="0" algn="l">
              <a:lnSpc>
                <a:spcPct val="115000"/>
              </a:lnSpc>
              <a:spcBef>
                <a:spcPts val="0"/>
              </a:spcBef>
              <a:spcAft>
                <a:spcPts val="0"/>
              </a:spcAft>
              <a:buNone/>
            </a:pPr>
            <a:r>
              <a:rPr lang="es" sz="1600">
                <a:solidFill>
                  <a:srgbClr val="00979D"/>
                </a:solidFill>
                <a:latin typeface="Consolas"/>
                <a:ea typeface="Consolas"/>
                <a:cs typeface="Consolas"/>
                <a:sym typeface="Consolas"/>
              </a:rPr>
              <a:t>let</a:t>
            </a:r>
            <a:r>
              <a:rPr lang="es" sz="1600">
                <a:solidFill>
                  <a:srgbClr val="434F54"/>
                </a:solidFill>
                <a:latin typeface="Consolas"/>
                <a:ea typeface="Consolas"/>
                <a:cs typeface="Consolas"/>
                <a:sym typeface="Consolas"/>
              </a:rPr>
              <a:t> persona = {</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nombre: </a:t>
            </a:r>
            <a:r>
              <a:rPr lang="es" sz="1600">
                <a:solidFill>
                  <a:srgbClr val="005C5F"/>
                </a:solidFill>
                <a:latin typeface="Consolas"/>
                <a:ea typeface="Consolas"/>
                <a:cs typeface="Consolas"/>
                <a:sym typeface="Consolas"/>
              </a:rPr>
              <a:t>"Leia"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apellido: </a:t>
            </a:r>
            <a:r>
              <a:rPr lang="es" sz="1600">
                <a:solidFill>
                  <a:srgbClr val="005C5F"/>
                </a:solidFill>
                <a:latin typeface="Consolas"/>
                <a:ea typeface="Consolas"/>
                <a:cs typeface="Consolas"/>
                <a:sym typeface="Consolas"/>
              </a:rPr>
              <a:t>"Organa"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edad: </a:t>
            </a:r>
            <a:r>
              <a:rPr lang="es" sz="1600">
                <a:solidFill>
                  <a:srgbClr val="8A7B52"/>
                </a:solidFill>
                <a:latin typeface="Consolas"/>
                <a:ea typeface="Consolas"/>
                <a:cs typeface="Consolas"/>
                <a:sym typeface="Consolas"/>
              </a:rPr>
              <a:t>32</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a:t>
            </a:r>
            <a:endParaRPr sz="1600">
              <a:solidFill>
                <a:srgbClr val="666666"/>
              </a:solidFill>
              <a:latin typeface="Raleway Light"/>
              <a:ea typeface="Raleway Light"/>
              <a:cs typeface="Raleway Light"/>
              <a:sym typeface="Raleway Light"/>
            </a:endParaRPr>
          </a:p>
        </p:txBody>
      </p:sp>
      <p:sp>
        <p:nvSpPr>
          <p:cNvPr id="152" name="Google Shape;152;p26"/>
          <p:cNvSpPr txBox="1"/>
          <p:nvPr/>
        </p:nvSpPr>
        <p:spPr>
          <a:xfrm>
            <a:off x="922000" y="51077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434343"/>
                </a:solidFill>
                <a:latin typeface="Raleway ExtraBold"/>
                <a:ea typeface="Raleway ExtraBold"/>
                <a:cs typeface="Raleway ExtraBold"/>
                <a:sym typeface="Raleway ExtraBold"/>
              </a:rPr>
              <a:t>Objeto </a:t>
            </a:r>
            <a:r>
              <a:rPr lang="es" sz="2400">
                <a:solidFill>
                  <a:srgbClr val="A64D79"/>
                </a:solidFill>
                <a:latin typeface="Raleway ExtraBold"/>
                <a:ea typeface="Raleway ExtraBold"/>
                <a:cs typeface="Raleway ExtraBold"/>
                <a:sym typeface="Raleway ExtraBold"/>
              </a:rPr>
              <a:t>vs</a:t>
            </a:r>
            <a:r>
              <a:rPr lang="es" sz="2400">
                <a:solidFill>
                  <a:srgbClr val="434343"/>
                </a:solidFill>
                <a:latin typeface="Raleway ExtraBold"/>
                <a:ea typeface="Raleway ExtraBold"/>
                <a:cs typeface="Raleway ExtraBold"/>
                <a:sym typeface="Raleway ExtraBold"/>
              </a:rPr>
              <a:t> arrays</a:t>
            </a:r>
            <a:endParaRPr sz="2400">
              <a:solidFill>
                <a:srgbClr val="434343"/>
              </a:solidFill>
              <a:latin typeface="Raleway ExtraBold"/>
              <a:ea typeface="Raleway ExtraBold"/>
              <a:cs typeface="Raleway ExtraBold"/>
              <a:sym typeface="Raleway ExtraBold"/>
            </a:endParaRPr>
          </a:p>
        </p:txBody>
      </p:sp>
      <p:sp>
        <p:nvSpPr>
          <p:cNvPr id="153" name="Google Shape;153;p26"/>
          <p:cNvSpPr txBox="1"/>
          <p:nvPr/>
        </p:nvSpPr>
        <p:spPr>
          <a:xfrm>
            <a:off x="4678678" y="1616350"/>
            <a:ext cx="3543300" cy="158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u="sng">
                <a:solidFill>
                  <a:srgbClr val="666666"/>
                </a:solidFill>
                <a:latin typeface="Raleway"/>
                <a:ea typeface="Raleway"/>
                <a:cs typeface="Raleway"/>
                <a:sym typeface="Raleway"/>
              </a:rPr>
              <a:t>Array</a:t>
            </a:r>
            <a:endParaRPr b="1" sz="1600" u="sng">
              <a:solidFill>
                <a:srgbClr val="666666"/>
              </a:solidFill>
              <a:latin typeface="Raleway"/>
              <a:ea typeface="Raleway"/>
              <a:cs typeface="Raleway"/>
              <a:sym typeface="Raleway"/>
            </a:endParaRPr>
          </a:p>
          <a:p>
            <a:pPr indent="0" lvl="0" marL="0" rtl="0" algn="l">
              <a:spcBef>
                <a:spcPts val="600"/>
              </a:spcBef>
              <a:spcAft>
                <a:spcPts val="0"/>
              </a:spcAft>
              <a:buNone/>
            </a:pPr>
            <a:r>
              <a:t/>
            </a:r>
            <a:endParaRPr sz="1600">
              <a:solidFill>
                <a:srgbClr val="666666"/>
              </a:solidFill>
              <a:latin typeface="Raleway Light"/>
              <a:ea typeface="Raleway Light"/>
              <a:cs typeface="Raleway Light"/>
              <a:sym typeface="Raleway Light"/>
            </a:endParaRPr>
          </a:p>
          <a:p>
            <a:pPr indent="0" lvl="0" marL="0" rtl="0" algn="l">
              <a:lnSpc>
                <a:spcPct val="115000"/>
              </a:lnSpc>
              <a:spcBef>
                <a:spcPts val="0"/>
              </a:spcBef>
              <a:spcAft>
                <a:spcPts val="0"/>
              </a:spcAft>
              <a:buNone/>
            </a:pPr>
            <a:r>
              <a:rPr lang="es" sz="1600">
                <a:solidFill>
                  <a:srgbClr val="00979D"/>
                </a:solidFill>
                <a:latin typeface="Consolas"/>
                <a:ea typeface="Consolas"/>
                <a:cs typeface="Consolas"/>
                <a:sym typeface="Consolas"/>
              </a:rPr>
              <a:t>let</a:t>
            </a:r>
            <a:r>
              <a:rPr lang="es" sz="1600">
                <a:solidFill>
                  <a:srgbClr val="434F54"/>
                </a:solidFill>
                <a:latin typeface="Consolas"/>
                <a:ea typeface="Consolas"/>
                <a:cs typeface="Consolas"/>
                <a:sym typeface="Consolas"/>
              </a:rPr>
              <a:t> nombres = [</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"Maria"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"Sofia"</a:t>
            </a:r>
            <a:r>
              <a:rPr lang="es" sz="1600">
                <a:solidFill>
                  <a:srgbClr val="434F54"/>
                </a:solidFill>
                <a:latin typeface="Consolas"/>
                <a:ea typeface="Consolas"/>
                <a:cs typeface="Consolas"/>
                <a:sym typeface="Consolas"/>
              </a:rPr>
              <a:t>,</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	</a:t>
            </a:r>
            <a:r>
              <a:rPr lang="es" sz="1600">
                <a:solidFill>
                  <a:srgbClr val="005C5F"/>
                </a:solidFill>
                <a:latin typeface="Consolas"/>
                <a:ea typeface="Consolas"/>
                <a:cs typeface="Consolas"/>
                <a:sym typeface="Consolas"/>
              </a:rPr>
              <a:t>"Sheila"</a:t>
            </a:r>
            <a:br>
              <a:rPr lang="es" sz="1600">
                <a:solidFill>
                  <a:srgbClr val="434F54"/>
                </a:solidFill>
                <a:latin typeface="Consolas"/>
                <a:ea typeface="Consolas"/>
                <a:cs typeface="Consolas"/>
                <a:sym typeface="Consolas"/>
              </a:rPr>
            </a:br>
            <a:r>
              <a:rPr lang="es" sz="1600">
                <a:solidFill>
                  <a:srgbClr val="434F54"/>
                </a:solidFill>
                <a:latin typeface="Consolas"/>
                <a:ea typeface="Consolas"/>
                <a:cs typeface="Consolas"/>
                <a:sym typeface="Consolas"/>
              </a:rPr>
              <a:t>]</a:t>
            </a:r>
            <a:endParaRPr sz="1600">
              <a:solidFill>
                <a:srgbClr val="666666"/>
              </a:solidFill>
              <a:latin typeface="Raleway Light"/>
              <a:ea typeface="Raleway Light"/>
              <a:cs typeface="Raleway Light"/>
              <a:sym typeface="Raleway Light"/>
            </a:endParaRPr>
          </a:p>
        </p:txBody>
      </p:sp>
      <p:sp>
        <p:nvSpPr>
          <p:cNvPr id="154" name="Google Shape;154;p26"/>
          <p:cNvSpPr txBox="1"/>
          <p:nvPr/>
        </p:nvSpPr>
        <p:spPr>
          <a:xfrm>
            <a:off x="982300" y="3784324"/>
            <a:ext cx="6805800" cy="72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800">
                <a:solidFill>
                  <a:srgbClr val="666666"/>
                </a:solidFill>
                <a:latin typeface="Raleway"/>
                <a:ea typeface="Raleway"/>
                <a:cs typeface="Raleway"/>
                <a:sym typeface="Raleway"/>
              </a:rPr>
              <a:t>#3 - </a:t>
            </a:r>
            <a:r>
              <a:rPr lang="es" sz="1800">
                <a:solidFill>
                  <a:srgbClr val="666666"/>
                </a:solidFill>
                <a:latin typeface="Raleway Light"/>
                <a:ea typeface="Raleway Light"/>
                <a:cs typeface="Raleway Light"/>
                <a:sym typeface="Raleway Light"/>
              </a:rPr>
              <a:t>Dado que en los objetos cada atributo tiene un nombre, usamos los dos puntos para separar el nombre del valor</a:t>
            </a:r>
            <a:endParaRPr sz="1800">
              <a:solidFill>
                <a:srgbClr val="666666"/>
              </a:solidFill>
              <a:latin typeface="Raleway Light"/>
              <a:ea typeface="Raleway Light"/>
              <a:cs typeface="Raleway Light"/>
              <a:sym typeface="Raleway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dele template">
  <a:themeElements>
    <a:clrScheme name="Custom 347">
      <a:dk1>
        <a:srgbClr val="000000"/>
      </a:dk1>
      <a:lt1>
        <a:srgbClr val="FFFFFF"/>
      </a:lt1>
      <a:dk2>
        <a:srgbClr val="3F3F3F"/>
      </a:dk2>
      <a:lt2>
        <a:srgbClr val="F3F3F3"/>
      </a:lt2>
      <a:accent1>
        <a:srgbClr val="FF004E"/>
      </a:accent1>
      <a:accent2>
        <a:srgbClr val="901829"/>
      </a:accent2>
      <a:accent3>
        <a:srgbClr val="B958C2"/>
      </a:accent3>
      <a:accent4>
        <a:srgbClr val="5B8FDD"/>
      </a:accent4>
      <a:accent5>
        <a:srgbClr val="7CB652"/>
      </a:accent5>
      <a:accent6>
        <a:srgbClr val="FFB200"/>
      </a:accent6>
      <a:hlink>
        <a:srgbClr val="FF004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