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lK3mNw07oNVHgV6uHxUC9EOz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F3B91B-5F7C-4CFB-8619-60E90C1C05FC}">
  <a:tblStyle styleId="{B8F3B91B-5F7C-4CFB-8619-60E90C1C05FC}"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EE7"/>
          </a:solidFill>
        </a:fill>
      </a:tcStyle>
    </a:wholeTbl>
    <a:band1H>
      <a:tcTxStyle/>
      <a:tcStyle>
        <a:fill>
          <a:solidFill>
            <a:srgbClr val="F9DCCA"/>
          </a:solidFill>
        </a:fill>
      </a:tcStyle>
    </a:band1H>
    <a:band2H>
      <a:tcTxStyle/>
    </a:band2H>
    <a:band1V>
      <a:tcTxStyle/>
      <a:tcStyle>
        <a:fill>
          <a:solidFill>
            <a:srgbClr val="F9DCC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s-A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s-A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pic>
        <p:nvPicPr>
          <p:cNvPr descr="HD-ShadowLong.png" id="17" name="Google Shape;17;p49"/>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49"/>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49"/>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9"/>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9"/>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4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107" name="Shape 107"/>
        <p:cNvGrpSpPr/>
        <p:nvPr/>
      </p:nvGrpSpPr>
      <p:grpSpPr>
        <a:xfrm>
          <a:off x="0" y="0"/>
          <a:ext cx="0" cy="0"/>
          <a:chOff x="0" y="0"/>
          <a:chExt cx="0" cy="0"/>
        </a:xfrm>
      </p:grpSpPr>
      <p:pic>
        <p:nvPicPr>
          <p:cNvPr descr="HD-ShadowLong.png" id="108" name="Google Shape;108;p5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5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5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8"/>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8"/>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58"/>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5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8"/>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18" name="Shape 118"/>
        <p:cNvGrpSpPr/>
        <p:nvPr/>
      </p:nvGrpSpPr>
      <p:grpSpPr>
        <a:xfrm>
          <a:off x="0" y="0"/>
          <a:ext cx="0" cy="0"/>
          <a:chOff x="0" y="0"/>
          <a:chExt cx="0" cy="0"/>
        </a:xfrm>
      </p:grpSpPr>
      <p:pic>
        <p:nvPicPr>
          <p:cNvPr descr="HD-ShadowLong.png" id="119" name="Google Shape;119;p5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5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5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9"/>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59"/>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5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9"/>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28" name="Shape 128"/>
        <p:cNvGrpSpPr/>
        <p:nvPr/>
      </p:nvGrpSpPr>
      <p:grpSpPr>
        <a:xfrm>
          <a:off x="0" y="0"/>
          <a:ext cx="0" cy="0"/>
          <a:chOff x="0" y="0"/>
          <a:chExt cx="0" cy="0"/>
        </a:xfrm>
      </p:grpSpPr>
      <p:pic>
        <p:nvPicPr>
          <p:cNvPr descr="HD-ShadowLong.png" id="129" name="Google Shape;129;p6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6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6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0"/>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60"/>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60"/>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6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
        <p:nvSpPr>
          <p:cNvPr id="139" name="Google Shape;139;p60"/>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s-AR" sz="7200" cap="none">
                <a:solidFill>
                  <a:schemeClr val="lt1"/>
                </a:solidFill>
                <a:latin typeface="Trebuchet MS"/>
                <a:ea typeface="Trebuchet MS"/>
                <a:cs typeface="Trebuchet MS"/>
                <a:sym typeface="Trebuchet MS"/>
              </a:rPr>
              <a:t>“</a:t>
            </a:r>
            <a:endParaRPr/>
          </a:p>
        </p:txBody>
      </p:sp>
      <p:sp>
        <p:nvSpPr>
          <p:cNvPr id="140" name="Google Shape;140;p60"/>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s-AR"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41" name="Shape 141"/>
        <p:cNvGrpSpPr/>
        <p:nvPr/>
      </p:nvGrpSpPr>
      <p:grpSpPr>
        <a:xfrm>
          <a:off x="0" y="0"/>
          <a:ext cx="0" cy="0"/>
          <a:chOff x="0" y="0"/>
          <a:chExt cx="0" cy="0"/>
        </a:xfrm>
      </p:grpSpPr>
      <p:pic>
        <p:nvPicPr>
          <p:cNvPr descr="HD-ShadowLong.png" id="142" name="Google Shape;142;p6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6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6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1"/>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61"/>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6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51" name="Shape 151"/>
        <p:cNvGrpSpPr/>
        <p:nvPr/>
      </p:nvGrpSpPr>
      <p:grpSpPr>
        <a:xfrm>
          <a:off x="0" y="0"/>
          <a:ext cx="0" cy="0"/>
          <a:chOff x="0" y="0"/>
          <a:chExt cx="0" cy="0"/>
        </a:xfrm>
      </p:grpSpPr>
      <p:pic>
        <p:nvPicPr>
          <p:cNvPr descr="HD-ShadowLong.png" id="152" name="Google Shape;152;p6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6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6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2"/>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62"/>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62"/>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62"/>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62"/>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62"/>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62"/>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6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66" name="Shape 166"/>
        <p:cNvGrpSpPr/>
        <p:nvPr/>
      </p:nvGrpSpPr>
      <p:grpSpPr>
        <a:xfrm>
          <a:off x="0" y="0"/>
          <a:ext cx="0" cy="0"/>
          <a:chOff x="0" y="0"/>
          <a:chExt cx="0" cy="0"/>
        </a:xfrm>
      </p:grpSpPr>
      <p:pic>
        <p:nvPicPr>
          <p:cNvPr descr="HD-ShadowLong.png" id="167" name="Google Shape;167;p6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6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6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3"/>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63"/>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63"/>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63"/>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63"/>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63"/>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63"/>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63"/>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63"/>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63"/>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6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6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4" name="Shape 184"/>
        <p:cNvGrpSpPr/>
        <p:nvPr/>
      </p:nvGrpSpPr>
      <p:grpSpPr>
        <a:xfrm>
          <a:off x="0" y="0"/>
          <a:ext cx="0" cy="0"/>
          <a:chOff x="0" y="0"/>
          <a:chExt cx="0" cy="0"/>
        </a:xfrm>
      </p:grpSpPr>
      <p:pic>
        <p:nvPicPr>
          <p:cNvPr descr="HD-ShadowLong.png" id="185" name="Google Shape;185;p6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6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6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64"/>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6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4" name="Shape 194"/>
        <p:cNvGrpSpPr/>
        <p:nvPr/>
      </p:nvGrpSpPr>
      <p:grpSpPr>
        <a:xfrm>
          <a:off x="0" y="0"/>
          <a:ext cx="0" cy="0"/>
          <a:chOff x="0" y="0"/>
          <a:chExt cx="0" cy="0"/>
        </a:xfrm>
      </p:grpSpPr>
      <p:sp>
        <p:nvSpPr>
          <p:cNvPr id="195" name="Google Shape;195;p65"/>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5"/>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5"/>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65"/>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65"/>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5"/>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65"/>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1pPr>
            <a:lvl2pPr indent="0" lvl="1"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2pPr>
            <a:lvl3pPr indent="0" lvl="2"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3pPr>
            <a:lvl4pPr indent="0" lvl="3"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4pPr>
            <a:lvl5pPr indent="0" lvl="4"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5pPr>
            <a:lvl6pPr indent="0" lvl="5"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6pPr>
            <a:lvl7pPr indent="0" lvl="6"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7pPr>
            <a:lvl8pPr indent="0" lvl="7"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8pPr>
            <a:lvl9pPr indent="0" lvl="8" marL="0" marR="0" algn="r">
              <a:spcBef>
                <a:spcPts val="0"/>
              </a:spcBef>
              <a:spcAft>
                <a:spcPts val="0"/>
              </a:spcAft>
              <a:buClr>
                <a:schemeClr val="lt1"/>
              </a:buClr>
              <a:buSzPts val="3600"/>
              <a:buFont typeface="Trebuchet MS"/>
              <a:buNone/>
              <a:defRPr sz="3600">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pic>
        <p:nvPicPr>
          <p:cNvPr descr="HD-ShadowLong.png" id="27" name="Google Shape;27;p5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5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5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6" name="Shape 36"/>
        <p:cNvGrpSpPr/>
        <p:nvPr/>
      </p:nvGrpSpPr>
      <p:grpSpPr>
        <a:xfrm>
          <a:off x="0" y="0"/>
          <a:ext cx="0" cy="0"/>
          <a:chOff x="0" y="0"/>
          <a:chExt cx="0" cy="0"/>
        </a:xfrm>
      </p:grpSpPr>
      <p:pic>
        <p:nvPicPr>
          <p:cNvPr descr="HD-ShadowShort.png" id="37" name="Google Shape;37;p51"/>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38" name="Google Shape;38;p5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 name="Shape 42"/>
        <p:cNvGrpSpPr/>
        <p:nvPr/>
      </p:nvGrpSpPr>
      <p:grpSpPr>
        <a:xfrm>
          <a:off x="0" y="0"/>
          <a:ext cx="0" cy="0"/>
          <a:chOff x="0" y="0"/>
          <a:chExt cx="0" cy="0"/>
        </a:xfrm>
      </p:grpSpPr>
      <p:pic>
        <p:nvPicPr>
          <p:cNvPr descr="HD-ShadowLong.png" id="43" name="Google Shape;43;p52"/>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4" name="Google Shape;44;p52"/>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5" name="Google Shape;45;p52"/>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2"/>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2"/>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2"/>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9" name="Google Shape;49;p5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2" name="Shape 52"/>
        <p:cNvGrpSpPr/>
        <p:nvPr/>
      </p:nvGrpSpPr>
      <p:grpSpPr>
        <a:xfrm>
          <a:off x="0" y="0"/>
          <a:ext cx="0" cy="0"/>
          <a:chOff x="0" y="0"/>
          <a:chExt cx="0" cy="0"/>
        </a:xfrm>
      </p:grpSpPr>
      <p:pic>
        <p:nvPicPr>
          <p:cNvPr descr="HD-ShadowLong.png" id="53" name="Google Shape;53;p5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4" name="Google Shape;54;p5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5" name="Google Shape;55;p5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3"/>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9" name="Google Shape;59;p53"/>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3" name="Shape 63"/>
        <p:cNvGrpSpPr/>
        <p:nvPr/>
      </p:nvGrpSpPr>
      <p:grpSpPr>
        <a:xfrm>
          <a:off x="0" y="0"/>
          <a:ext cx="0" cy="0"/>
          <a:chOff x="0" y="0"/>
          <a:chExt cx="0" cy="0"/>
        </a:xfrm>
      </p:grpSpPr>
      <p:pic>
        <p:nvPicPr>
          <p:cNvPr descr="HD-ShadowLong.png" id="64" name="Google Shape;64;p5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5" name="Google Shape;65;p5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6" name="Google Shape;66;p5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4"/>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0" name="Google Shape;70;p54"/>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4"/>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2" name="Google Shape;72;p54"/>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5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6" name="Shape 76"/>
        <p:cNvGrpSpPr/>
        <p:nvPr/>
      </p:nvGrpSpPr>
      <p:grpSpPr>
        <a:xfrm>
          <a:off x="0" y="0"/>
          <a:ext cx="0" cy="0"/>
          <a:chOff x="0" y="0"/>
          <a:chExt cx="0" cy="0"/>
        </a:xfrm>
      </p:grpSpPr>
      <p:pic>
        <p:nvPicPr>
          <p:cNvPr descr="HD-ShadowLong.png" id="77" name="Google Shape;77;p5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8" name="Google Shape;78;p5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9" name="Google Shape;79;p5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5" name="Shape 85"/>
        <p:cNvGrpSpPr/>
        <p:nvPr/>
      </p:nvGrpSpPr>
      <p:grpSpPr>
        <a:xfrm>
          <a:off x="0" y="0"/>
          <a:ext cx="0" cy="0"/>
          <a:chOff x="0" y="0"/>
          <a:chExt cx="0" cy="0"/>
        </a:xfrm>
      </p:grpSpPr>
      <p:pic>
        <p:nvPicPr>
          <p:cNvPr descr="HD-ShadowLong.png" id="86" name="Google Shape;86;p5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5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5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6"/>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6"/>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56"/>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5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6" name="Shape 96"/>
        <p:cNvGrpSpPr/>
        <p:nvPr/>
      </p:nvGrpSpPr>
      <p:grpSpPr>
        <a:xfrm>
          <a:off x="0" y="0"/>
          <a:ext cx="0" cy="0"/>
          <a:chOff x="0" y="0"/>
          <a:chExt cx="0" cy="0"/>
        </a:xfrm>
      </p:grpSpPr>
      <p:pic>
        <p:nvPicPr>
          <p:cNvPr descr="HD-ShadowLong.png" id="97" name="Google Shape;97;p5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5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5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7"/>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7"/>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57"/>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5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3600"/>
              <a:buFont typeface="Trebuchet MS"/>
              <a:buNone/>
              <a:defRPr/>
            </a:lvl1pPr>
            <a:lvl2pPr indent="0" lvl="1" marL="0" algn="r">
              <a:spcBef>
                <a:spcPts val="0"/>
              </a:spcBef>
              <a:spcAft>
                <a:spcPts val="0"/>
              </a:spcAft>
              <a:buClr>
                <a:schemeClr val="lt1"/>
              </a:buClr>
              <a:buSzPts val="3600"/>
              <a:buFont typeface="Trebuchet MS"/>
              <a:buNone/>
              <a:defRPr/>
            </a:lvl2pPr>
            <a:lvl3pPr indent="0" lvl="2" marL="0" algn="r">
              <a:spcBef>
                <a:spcPts val="0"/>
              </a:spcBef>
              <a:spcAft>
                <a:spcPts val="0"/>
              </a:spcAft>
              <a:buClr>
                <a:schemeClr val="lt1"/>
              </a:buClr>
              <a:buSzPts val="3600"/>
              <a:buFont typeface="Trebuchet MS"/>
              <a:buNone/>
              <a:defRPr/>
            </a:lvl3pPr>
            <a:lvl4pPr indent="0" lvl="3" marL="0" algn="r">
              <a:spcBef>
                <a:spcPts val="0"/>
              </a:spcBef>
              <a:spcAft>
                <a:spcPts val="0"/>
              </a:spcAft>
              <a:buClr>
                <a:schemeClr val="lt1"/>
              </a:buClr>
              <a:buSzPts val="3600"/>
              <a:buFont typeface="Trebuchet MS"/>
              <a:buNone/>
              <a:defRPr/>
            </a:lvl4pPr>
            <a:lvl5pPr indent="0" lvl="4" marL="0" algn="r">
              <a:spcBef>
                <a:spcPts val="0"/>
              </a:spcBef>
              <a:spcAft>
                <a:spcPts val="0"/>
              </a:spcAft>
              <a:buClr>
                <a:schemeClr val="lt1"/>
              </a:buClr>
              <a:buSzPts val="3600"/>
              <a:buFont typeface="Trebuchet MS"/>
              <a:buNone/>
              <a:defRPr/>
            </a:lvl5pPr>
            <a:lvl6pPr indent="0" lvl="5" marL="0" algn="r">
              <a:spcBef>
                <a:spcPts val="0"/>
              </a:spcBef>
              <a:spcAft>
                <a:spcPts val="0"/>
              </a:spcAft>
              <a:buClr>
                <a:schemeClr val="lt1"/>
              </a:buClr>
              <a:buSzPts val="3600"/>
              <a:buFont typeface="Trebuchet MS"/>
              <a:buNone/>
              <a:defRPr/>
            </a:lvl6pPr>
            <a:lvl7pPr indent="0" lvl="6" marL="0" algn="r">
              <a:spcBef>
                <a:spcPts val="0"/>
              </a:spcBef>
              <a:spcAft>
                <a:spcPts val="0"/>
              </a:spcAft>
              <a:buClr>
                <a:schemeClr val="lt1"/>
              </a:buClr>
              <a:buSzPts val="3600"/>
              <a:buFont typeface="Trebuchet MS"/>
              <a:buNone/>
              <a:defRPr/>
            </a:lvl7pPr>
            <a:lvl8pPr indent="0" lvl="7" marL="0" algn="r">
              <a:spcBef>
                <a:spcPts val="0"/>
              </a:spcBef>
              <a:spcAft>
                <a:spcPts val="0"/>
              </a:spcAft>
              <a:buClr>
                <a:schemeClr val="lt1"/>
              </a:buClr>
              <a:buSzPts val="3600"/>
              <a:buFont typeface="Trebuchet MS"/>
              <a:buNone/>
              <a:defRPr/>
            </a:lvl8pPr>
            <a:lvl9pPr indent="0" lvl="8" marL="0" algn="r">
              <a:spcBef>
                <a:spcPts val="0"/>
              </a:spcBef>
              <a:spcAft>
                <a:spcPts val="0"/>
              </a:spcAft>
              <a:buClr>
                <a:schemeClr val="lt1"/>
              </a:buClr>
              <a:buSzPts val="3600"/>
              <a:buFont typeface="Trebuchet MS"/>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48"/>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4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4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4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4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indent="0" lvl="1"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2pPr>
            <a:lvl3pPr indent="0" lvl="2"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3pPr>
            <a:lvl4pPr indent="0" lvl="3"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4pPr>
            <a:lvl5pPr indent="0" lvl="4"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5pPr>
            <a:lvl6pPr indent="0" lvl="5"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6pPr>
            <a:lvl7pPr indent="0" lvl="6"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7pPr>
            <a:lvl8pPr indent="0" lvl="7"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8pPr>
            <a:lvl9pPr indent="0" lvl="8" marL="0" marR="0" rtl="0" algn="r">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s.wikipedia.org/wiki/Macroecon%C3%B3mico" TargetMode="External"/><Relationship Id="rId4" Type="http://schemas.openxmlformats.org/officeDocument/2006/relationships/hyperlink" Target="https://es.wikipedia.org/wiki/Producto_interno_bruto" TargetMode="External"/><Relationship Id="rId9" Type="http://schemas.openxmlformats.org/officeDocument/2006/relationships/hyperlink" Target="https://es.wikipedia.org/wiki/Congreso_de_los_Estados_Unidos" TargetMode="External"/><Relationship Id="rId5" Type="http://schemas.openxmlformats.org/officeDocument/2006/relationships/hyperlink" Target="https://es.wikipedia.org/wiki/Idioma_ingl%C3%A9s" TargetMode="External"/><Relationship Id="rId6" Type="http://schemas.openxmlformats.org/officeDocument/2006/relationships/hyperlink" Target="https://es.wikipedia.org/wiki/Gobierno_Federal_de_los_Estados_Unidos" TargetMode="External"/><Relationship Id="rId7" Type="http://schemas.openxmlformats.org/officeDocument/2006/relationships/hyperlink" Target="https://es.wikipedia.org/wiki/Hacienda_p%C3%BAblica" TargetMode="External"/><Relationship Id="rId8" Type="http://schemas.openxmlformats.org/officeDocument/2006/relationships/hyperlink" Target="https://es.wikipedia.org/wiki/Estados_Unidos" TargetMode="External"/><Relationship Id="rId11" Type="http://schemas.openxmlformats.org/officeDocument/2006/relationships/image" Target="../media/image6.png"/><Relationship Id="rId10" Type="http://schemas.openxmlformats.org/officeDocument/2006/relationships/hyperlink" Target="https://es.wikipedia.org/wiki/Econom%C3%ADa" TargetMode="External"/><Relationship Id="rId13" Type="http://schemas.openxmlformats.org/officeDocument/2006/relationships/image" Target="../media/image15.png"/><Relationship Id="rId12" Type="http://schemas.openxmlformats.org/officeDocument/2006/relationships/slide" Target="/ppt/slides/slide7.xml"/><Relationship Id="rId14" Type="http://schemas.openxmlformats.org/officeDocument/2006/relationships/slide" Target="/ppt/slid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slide" Target="/ppt/slides/slide7.xml"/><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slide" Target="/ppt/slid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slide" Target="/ppt/slides/slide7.xml"/><Relationship Id="rId5" Type="http://schemas.openxmlformats.org/officeDocument/2006/relationships/image" Target="../media/image11.jp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6.png"/><Relationship Id="rId8" Type="http://schemas.openxmlformats.org/officeDocument/2006/relationships/slide" Target="/ppt/slid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26.png"/><Relationship Id="rId8"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slide" Target="/ppt/slides/slide7.xml"/><Relationship Id="rId5" Type="http://schemas.openxmlformats.org/officeDocument/2006/relationships/image" Target="../media/image11.jpg"/><Relationship Id="rId6" Type="http://schemas.openxmlformats.org/officeDocument/2006/relationships/image" Target="../media/image6.png"/><Relationship Id="rId7" Type="http://schemas.openxmlformats.org/officeDocument/2006/relationships/image" Target="../media/image36.jpg"/><Relationship Id="rId8" Type="http://schemas.openxmlformats.org/officeDocument/2006/relationships/image" Target="../media/image3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6.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6.png"/><Relationship Id="rId9" Type="http://schemas.openxmlformats.org/officeDocument/2006/relationships/image" Target="../media/image34.jp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33.png"/><Relationship Id="rId8" Type="http://schemas.openxmlformats.org/officeDocument/2006/relationships/image" Target="../media/image3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6.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45.jpg"/><Relationship Id="rId8"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slide" Target="/ppt/slides/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6.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4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11.jpg"/><Relationship Id="rId5" Type="http://schemas.openxmlformats.org/officeDocument/2006/relationships/image" Target="../media/image6.png"/><Relationship Id="rId6" Type="http://schemas.openxmlformats.org/officeDocument/2006/relationships/image" Target="../media/image42.png"/><Relationship Id="rId7" Type="http://schemas.openxmlformats.org/officeDocument/2006/relationships/image" Target="../media/image47.png"/><Relationship Id="rId8" Type="http://schemas.openxmlformats.org/officeDocument/2006/relationships/slide" Target="/ppt/slides/slide7.xml"/><Relationship Id="rId11" Type="http://schemas.openxmlformats.org/officeDocument/2006/relationships/image" Target="../media/image54.jpg"/><Relationship Id="rId10" Type="http://schemas.openxmlformats.org/officeDocument/2006/relationships/image" Target="../media/image48.png"/><Relationship Id="rId13" Type="http://schemas.openxmlformats.org/officeDocument/2006/relationships/image" Target="../media/image34.jpg"/><Relationship Id="rId12" Type="http://schemas.openxmlformats.org/officeDocument/2006/relationships/image" Target="../media/image36.jpg"/><Relationship Id="rId15" Type="http://schemas.openxmlformats.org/officeDocument/2006/relationships/image" Target="../media/image44.png"/><Relationship Id="rId14" Type="http://schemas.openxmlformats.org/officeDocument/2006/relationships/image" Target="../media/image59.jpg"/><Relationship Id="rId16"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0.png"/><Relationship Id="rId4" Type="http://schemas.openxmlformats.org/officeDocument/2006/relationships/image" Target="../media/image6.png"/><Relationship Id="rId9" Type="http://schemas.openxmlformats.org/officeDocument/2006/relationships/image" Target="../media/image11.jpg"/><Relationship Id="rId5" Type="http://schemas.openxmlformats.org/officeDocument/2006/relationships/image" Target="../media/image56.png"/><Relationship Id="rId6" Type="http://schemas.openxmlformats.org/officeDocument/2006/relationships/image" Target="../media/image60.png"/><Relationship Id="rId7" Type="http://schemas.openxmlformats.org/officeDocument/2006/relationships/image" Target="../media/image69.png"/><Relationship Id="rId8" Type="http://schemas.openxmlformats.org/officeDocument/2006/relationships/slide" Target="/ppt/slid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5.png"/><Relationship Id="rId4" Type="http://schemas.openxmlformats.org/officeDocument/2006/relationships/image" Target="../media/image61.png"/><Relationship Id="rId5" Type="http://schemas.openxmlformats.org/officeDocument/2006/relationships/image" Target="../media/image6.png"/><Relationship Id="rId6" Type="http://schemas.openxmlformats.org/officeDocument/2006/relationships/slide" Target="/ppt/slides/slide7.xml"/><Relationship Id="rId7"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3.png"/><Relationship Id="rId4" Type="http://schemas.openxmlformats.org/officeDocument/2006/relationships/image" Target="../media/image51.png"/><Relationship Id="rId9" Type="http://schemas.openxmlformats.org/officeDocument/2006/relationships/image" Target="../media/image6.png"/><Relationship Id="rId5" Type="http://schemas.openxmlformats.org/officeDocument/2006/relationships/image" Target="../media/image57.png"/><Relationship Id="rId6" Type="http://schemas.openxmlformats.org/officeDocument/2006/relationships/image" Target="../media/image66.png"/><Relationship Id="rId7" Type="http://schemas.openxmlformats.org/officeDocument/2006/relationships/image" Target="../media/image62.png"/><Relationship Id="rId8" Type="http://schemas.openxmlformats.org/officeDocument/2006/relationships/image" Target="../media/image58.png"/><Relationship Id="rId11" Type="http://schemas.openxmlformats.org/officeDocument/2006/relationships/slide" Target="/ppt/slides/slide7.xml"/><Relationship Id="rId10" Type="http://schemas.openxmlformats.org/officeDocument/2006/relationships/image" Target="../media/image64.png"/><Relationship Id="rId1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slide" Target="/ppt/slides/slide8.xml"/><Relationship Id="rId5" Type="http://schemas.openxmlformats.org/officeDocument/2006/relationships/image" Target="../media/image79.png"/><Relationship Id="rId6" Type="http://schemas.openxmlformats.org/officeDocument/2006/relationships/image" Target="../media/image7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72.png"/><Relationship Id="rId5" Type="http://schemas.openxmlformats.org/officeDocument/2006/relationships/slide" Target="/ppt/slid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65.png"/><Relationship Id="rId5" Type="http://schemas.openxmlformats.org/officeDocument/2006/relationships/slide" Target="/ppt/slides/slide7.xml"/><Relationship Id="rId6" Type="http://schemas.openxmlformats.org/officeDocument/2006/relationships/image" Target="../media/image11.jpg"/><Relationship Id="rId7"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3.png"/><Relationship Id="rId4" Type="http://schemas.openxmlformats.org/officeDocument/2006/relationships/image" Target="../media/image73.png"/><Relationship Id="rId5" Type="http://schemas.openxmlformats.org/officeDocument/2006/relationships/image" Target="../media/image80.png"/><Relationship Id="rId6" Type="http://schemas.openxmlformats.org/officeDocument/2006/relationships/image" Target="../media/image6.png"/><Relationship Id="rId7"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7.png"/><Relationship Id="rId4" Type="http://schemas.openxmlformats.org/officeDocument/2006/relationships/image" Target="../media/image67.png"/><Relationship Id="rId5" Type="http://schemas.openxmlformats.org/officeDocument/2006/relationships/image" Target="../media/image6.png"/><Relationship Id="rId6" Type="http://schemas.openxmlformats.org/officeDocument/2006/relationships/slide" Target="/ppt/slid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70.png"/><Relationship Id="rId5" Type="http://schemas.openxmlformats.org/officeDocument/2006/relationships/image" Target="../media/image68.png"/><Relationship Id="rId6" Type="http://schemas.openxmlformats.org/officeDocument/2006/relationships/image" Target="../media/image81.png"/><Relationship Id="rId7" Type="http://schemas.openxmlformats.org/officeDocument/2006/relationships/slide" Target="/ppt/slides/slide8.xml"/><Relationship Id="rId8" Type="http://schemas.openxmlformats.org/officeDocument/2006/relationships/image" Target="../media/image7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8.png"/><Relationship Id="rId4" Type="http://schemas.openxmlformats.org/officeDocument/2006/relationships/image" Target="../media/image82.png"/><Relationship Id="rId5" Type="http://schemas.openxmlformats.org/officeDocument/2006/relationships/image" Target="../media/image74.png"/><Relationship Id="rId6" Type="http://schemas.openxmlformats.org/officeDocument/2006/relationships/image" Target="../media/image6.png"/><Relationship Id="rId7" Type="http://schemas.openxmlformats.org/officeDocument/2006/relationships/slide" Target="/ppt/slid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slide" Target="/ppt/slid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6.png"/><Relationship Id="rId5"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7.xml"/><Relationship Id="rId4" Type="http://schemas.openxmlformats.org/officeDocument/2006/relationships/image" Target="../media/image6.png"/><Relationship Id="rId5" Type="http://schemas.openxmlformats.org/officeDocument/2006/relationships/slide" Target="/ppt/slides/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slide" Target="/ppt/slides/slide8.xml"/></Relationships>
</file>

<file path=ppt/slides/_rels/slide7.xml.rels><?xml version="1.0" encoding="UTF-8" standalone="yes"?><Relationships xmlns="http://schemas.openxmlformats.org/package/2006/relationships"><Relationship Id="rId20" Type="http://schemas.openxmlformats.org/officeDocument/2006/relationships/slide" Target="/ppt/slides/slide28.xml"/><Relationship Id="rId22" Type="http://schemas.openxmlformats.org/officeDocument/2006/relationships/slide" Target="/ppt/slides/slide23.xml"/><Relationship Id="rId21" Type="http://schemas.openxmlformats.org/officeDocument/2006/relationships/slide" Target="/ppt/slides/slide4.xml"/><Relationship Id="rId24" Type="http://schemas.openxmlformats.org/officeDocument/2006/relationships/slide" Target="/ppt/slides/slide25.xml"/><Relationship Id="rId23" Type="http://schemas.openxmlformats.org/officeDocument/2006/relationships/slide" Target="/ppt/slides/slide24.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10.jpg"/><Relationship Id="rId9" Type="http://schemas.openxmlformats.org/officeDocument/2006/relationships/image" Target="../media/image11.jpg"/><Relationship Id="rId26" Type="http://schemas.openxmlformats.org/officeDocument/2006/relationships/slide" Target="/ppt/slides/slide10.xml"/><Relationship Id="rId25" Type="http://schemas.openxmlformats.org/officeDocument/2006/relationships/slide" Target="/ppt/slides/slide10.xml"/><Relationship Id="rId28" Type="http://schemas.openxmlformats.org/officeDocument/2006/relationships/slide" Target="/ppt/slides/slide9.xml"/><Relationship Id="rId27" Type="http://schemas.openxmlformats.org/officeDocument/2006/relationships/image" Target="../media/image15.png"/><Relationship Id="rId5" Type="http://schemas.openxmlformats.org/officeDocument/2006/relationships/slide" Target="/ppt/slides/slide11.xml"/><Relationship Id="rId6" Type="http://schemas.openxmlformats.org/officeDocument/2006/relationships/image" Target="../media/image31.png"/><Relationship Id="rId29" Type="http://schemas.openxmlformats.org/officeDocument/2006/relationships/slide" Target="/ppt/slides/slide9.xml"/><Relationship Id="rId7" Type="http://schemas.openxmlformats.org/officeDocument/2006/relationships/image" Target="../media/image6.png"/><Relationship Id="rId8" Type="http://schemas.openxmlformats.org/officeDocument/2006/relationships/slide" Target="/ppt/slides/slide15.xml"/><Relationship Id="rId30" Type="http://schemas.openxmlformats.org/officeDocument/2006/relationships/slide" Target="/ppt/slides/slide13.xml"/><Relationship Id="rId11" Type="http://schemas.openxmlformats.org/officeDocument/2006/relationships/slide" Target="/ppt/slides/slide3.xml"/><Relationship Id="rId10" Type="http://schemas.openxmlformats.org/officeDocument/2006/relationships/slide" Target="/ppt/slides/slide5.xml"/><Relationship Id="rId13" Type="http://schemas.openxmlformats.org/officeDocument/2006/relationships/slide" Target="/ppt/slides/slide16.xml"/><Relationship Id="rId12" Type="http://schemas.openxmlformats.org/officeDocument/2006/relationships/slide" Target="/ppt/slides/slide17.xml"/><Relationship Id="rId15" Type="http://schemas.openxmlformats.org/officeDocument/2006/relationships/slide" Target="/ppt/slides/slide19.xml"/><Relationship Id="rId14" Type="http://schemas.openxmlformats.org/officeDocument/2006/relationships/slide" Target="/ppt/slides/slide18.xml"/><Relationship Id="rId17" Type="http://schemas.openxmlformats.org/officeDocument/2006/relationships/slide" Target="/ppt/slides/slide26.xml"/><Relationship Id="rId16" Type="http://schemas.openxmlformats.org/officeDocument/2006/relationships/slide" Target="/ppt/slides/slide20.xml"/><Relationship Id="rId19" Type="http://schemas.openxmlformats.org/officeDocument/2006/relationships/slide" Target="/ppt/slides/slide22.xml"/><Relationship Id="rId18" Type="http://schemas.openxmlformats.org/officeDocument/2006/relationships/slide" Target="/ppt/slides/sl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7.xml"/><Relationship Id="rId4" Type="http://schemas.openxmlformats.org/officeDocument/2006/relationships/slide" Target="/ppt/slides/slide2.xml"/><Relationship Id="rId9" Type="http://schemas.openxmlformats.org/officeDocument/2006/relationships/slide" Target="/ppt/slides/slide5.xml"/><Relationship Id="rId5" Type="http://schemas.openxmlformats.org/officeDocument/2006/relationships/slide" Target="/ppt/slides/slide4.xml"/><Relationship Id="rId6" Type="http://schemas.openxmlformats.org/officeDocument/2006/relationships/slide" Target="/ppt/slides/slide9.xml"/><Relationship Id="rId7" Type="http://schemas.openxmlformats.org/officeDocument/2006/relationships/slide" Target="/ppt/slides/slide26.xml"/><Relationship Id="rId8" Type="http://schemas.openxmlformats.org/officeDocument/2006/relationships/slide" Target="/ppt/slides/slide29.xml"/><Relationship Id="rId11" Type="http://schemas.openxmlformats.org/officeDocument/2006/relationships/slide" Target="/ppt/slides/slide12.xml"/><Relationship Id="rId10" Type="http://schemas.openxmlformats.org/officeDocument/2006/relationships/slide" Target="/ppt/slides/slide6.xml"/><Relationship Id="rId13" Type="http://schemas.openxmlformats.org/officeDocument/2006/relationships/slide" Target="/ppt/slides/slide14.xml"/><Relationship Id="rId12" Type="http://schemas.openxmlformats.org/officeDocument/2006/relationships/slide" Target="/ppt/slides/slide27.xml"/><Relationship Id="rId15" Type="http://schemas.openxmlformats.org/officeDocument/2006/relationships/slide" Target="/ppt/slides/slide31.xml"/><Relationship Id="rId14" Type="http://schemas.openxmlformats.org/officeDocument/2006/relationships/slide" Target="/ppt/slides/slide30.xml"/><Relationship Id="rId17" Type="http://schemas.openxmlformats.org/officeDocument/2006/relationships/image" Target="../media/image6.png"/><Relationship Id="rId16" Type="http://schemas.openxmlformats.org/officeDocument/2006/relationships/slide" Target="/ppt/slides/slide32.xml"/><Relationship Id="rId18" Type="http://schemas.openxmlformats.org/officeDocument/2006/relationships/slide" Target="/ppt/slides/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s.wikipedia.org/wiki/Estad%C3%ADstico" TargetMode="External"/><Relationship Id="rId4" Type="http://schemas.openxmlformats.org/officeDocument/2006/relationships/hyperlink" Target="https://es.wikipedia.org/wiki/Acci%C3%B3n_(finanzas)" TargetMode="External"/><Relationship Id="rId9" Type="http://schemas.openxmlformats.org/officeDocument/2006/relationships/hyperlink" Target="https://es.wikipedia.org/wiki/N%C3%BAmero_%C3%ADndice" TargetMode="External"/><Relationship Id="rId5" Type="http://schemas.openxmlformats.org/officeDocument/2006/relationships/hyperlink" Target="https://es.wikipedia.org/wiki/Bolsa_de_valores" TargetMode="External"/><Relationship Id="rId6" Type="http://schemas.openxmlformats.org/officeDocument/2006/relationships/hyperlink" Target="https://es.wikipedia.org/wiki/Capitalizaci%C3%B3n_burs%C3%A1til" TargetMode="External"/><Relationship Id="rId7" Type="http://schemas.openxmlformats.org/officeDocument/2006/relationships/hyperlink" Target="https://es.wikipedia.org/wiki/Industria" TargetMode="External"/><Relationship Id="rId8" Type="http://schemas.openxmlformats.org/officeDocument/2006/relationships/hyperlink" Target="https://es.wikipedia.org/wiki/Fondos_mutuos" TargetMode="External"/><Relationship Id="rId11" Type="http://schemas.openxmlformats.org/officeDocument/2006/relationships/hyperlink" Target="https://es.wikipedia.org/wiki/Texas" TargetMode="External"/><Relationship Id="rId10" Type="http://schemas.openxmlformats.org/officeDocument/2006/relationships/hyperlink" Target="https://es.wikipedia.org/wiki/%C3%8Dndice_de_precios_al_consumo" TargetMode="External"/><Relationship Id="rId13" Type="http://schemas.openxmlformats.org/officeDocument/2006/relationships/hyperlink" Target="https://es.wikipedia.org/wiki/Petr%C3%B3leo" TargetMode="External"/><Relationship Id="rId12" Type="http://schemas.openxmlformats.org/officeDocument/2006/relationships/hyperlink" Target="https://es.wikipedia.org/wiki/Oklahoma" TargetMode="External"/><Relationship Id="rId15" Type="http://schemas.openxmlformats.org/officeDocument/2006/relationships/slide" Target="/ppt/slides/slide7.xml"/><Relationship Id="rId14" Type="http://schemas.openxmlformats.org/officeDocument/2006/relationships/image" Target="../media/image6.png"/><Relationship Id="rId17" Type="http://schemas.openxmlformats.org/officeDocument/2006/relationships/slide" Target="/ppt/slides/slide8.xml"/><Relationship Id="rId1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AR"/>
              <a:t>PROYECTO FINAL</a:t>
            </a:r>
            <a:br>
              <a:rPr lang="es-AR"/>
            </a:br>
            <a:r>
              <a:rPr lang="es-AR"/>
              <a:t>DATA SCIENCE</a:t>
            </a:r>
            <a:endParaRPr/>
          </a:p>
        </p:txBody>
      </p:sp>
      <p:sp>
        <p:nvSpPr>
          <p:cNvPr id="207" name="Google Shape;207;p3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s-AR"/>
              <a:t>CoderHouse 2023</a:t>
            </a:r>
            <a:endParaRPr/>
          </a:p>
        </p:txBody>
      </p:sp>
      <p:sp>
        <p:nvSpPr>
          <p:cNvPr id="208" name="Google Shape;208;p32"/>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09" name="Google Shape;209;p32"/>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s-AR">
                <a:latin typeface="Arial"/>
                <a:ea typeface="Arial"/>
                <a:cs typeface="Arial"/>
                <a:sym typeface="Arial"/>
              </a:rPr>
              <a:t>DICCIONARIO DE VARIABLES</a:t>
            </a:r>
            <a:endParaRPr/>
          </a:p>
        </p:txBody>
      </p:sp>
      <p:graphicFrame>
        <p:nvGraphicFramePr>
          <p:cNvPr id="416" name="Google Shape;416;p38"/>
          <p:cNvGraphicFramePr/>
          <p:nvPr/>
        </p:nvGraphicFramePr>
        <p:xfrm>
          <a:off x="0" y="1987740"/>
          <a:ext cx="3000000" cy="3000000"/>
        </p:xfrm>
        <a:graphic>
          <a:graphicData uri="http://schemas.openxmlformats.org/drawingml/2006/table">
            <a:tbl>
              <a:tblPr bandRow="1" firstCol="1" firstRow="1">
                <a:noFill/>
                <a:tableStyleId>{B8F3B91B-5F7C-4CFB-8619-60E90C1C05FC}</a:tableStyleId>
              </a:tblPr>
              <a:tblGrid>
                <a:gridCol w="3090675"/>
                <a:gridCol w="3090675"/>
              </a:tblGrid>
              <a:tr h="1944175">
                <a:tc>
                  <a:txBody>
                    <a:bodyPr/>
                    <a:lstStyle/>
                    <a:p>
                      <a:pPr indent="0" lvl="0" marL="0" marR="0" rtl="0" algn="l">
                        <a:lnSpc>
                          <a:spcPct val="107000"/>
                        </a:lnSpc>
                        <a:spcBef>
                          <a:spcPts val="0"/>
                        </a:spcBef>
                        <a:spcAft>
                          <a:spcPts val="0"/>
                        </a:spcAft>
                        <a:buNone/>
                      </a:pPr>
                      <a:r>
                        <a:rPr b="1" lang="es-AR" sz="800" u="none" cap="none" strike="noStrike">
                          <a:solidFill>
                            <a:schemeClr val="dk1"/>
                          </a:solidFill>
                          <a:latin typeface="Arial"/>
                          <a:ea typeface="Arial"/>
                          <a:cs typeface="Arial"/>
                          <a:sym typeface="Arial"/>
                        </a:rPr>
                        <a:t> </a:t>
                      </a:r>
                      <a:endParaRPr b="1"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 </a:t>
                      </a:r>
                      <a:endParaRPr b="1"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 </a:t>
                      </a:r>
                      <a:endParaRPr b="1"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 </a:t>
                      </a:r>
                      <a:endParaRPr b="1"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                             PERCAPITA INCOME</a:t>
                      </a:r>
                      <a:endParaRPr b="1"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t/>
                      </a:r>
                      <a:endParaRPr b="1"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La renta per cápita, PIB/PBI per cápita o ingreso per cápita es un indicador </a:t>
                      </a:r>
                      <a:r>
                        <a:rPr b="1" lang="es-AR" sz="800" u="sng" cap="none" strike="noStrike">
                          <a:solidFill>
                            <a:schemeClr val="dk1"/>
                          </a:solidFill>
                          <a:latin typeface="Arial"/>
                          <a:ea typeface="Arial"/>
                          <a:cs typeface="Arial"/>
                          <a:sym typeface="Arial"/>
                          <a:hlinkClick r:id="rId3">
                            <a:extLst>
                              <a:ext uri="{A12FA001-AC4F-418D-AE19-62706E023703}">
                                <ahyp:hlinkClr val="tx"/>
                              </a:ext>
                            </a:extLst>
                          </a:hlinkClick>
                        </a:rPr>
                        <a:t>macroeconómico</a:t>
                      </a:r>
                      <a:r>
                        <a:rPr b="1" lang="es-AR" sz="800" u="none" cap="none" strike="noStrike">
                          <a:solidFill>
                            <a:schemeClr val="dk1"/>
                          </a:solidFill>
                          <a:latin typeface="Arial"/>
                          <a:ea typeface="Arial"/>
                          <a:cs typeface="Arial"/>
                          <a:sym typeface="Arial"/>
                        </a:rPr>
                        <a:t> de productividad y desarrollo económico, usado para entregar una visión respecto al rendimiento de las condiciones económicas y sociales de un país, esto en consideración del crecimiento real y la fuerza laboral. Generalmente también se utiliza como indicador de bienestar social. Es la relación que hay entre el </a:t>
                      </a:r>
                      <a:r>
                        <a:rPr b="1" lang="es-AR" sz="800" u="sng" cap="none" strike="noStrike">
                          <a:solidFill>
                            <a:schemeClr val="dk1"/>
                          </a:solidFill>
                          <a:latin typeface="Arial"/>
                          <a:ea typeface="Arial"/>
                          <a:cs typeface="Arial"/>
                          <a:sym typeface="Arial"/>
                          <a:hlinkClick r:id="rId4">
                            <a:extLst>
                              <a:ext uri="{A12FA001-AC4F-418D-AE19-62706E023703}">
                                <ahyp:hlinkClr val="tx"/>
                              </a:ext>
                            </a:extLst>
                          </a:hlinkClick>
                        </a:rPr>
                        <a:t>PIB</a:t>
                      </a:r>
                      <a:r>
                        <a:rPr b="1" lang="es-AR" sz="800" u="none" cap="none" strike="noStrike">
                          <a:solidFill>
                            <a:schemeClr val="dk1"/>
                          </a:solidFill>
                          <a:latin typeface="Arial"/>
                          <a:ea typeface="Arial"/>
                          <a:cs typeface="Arial"/>
                          <a:sym typeface="Arial"/>
                        </a:rPr>
                        <a:t> y la cantidad de habitantes de un país. Para obtenerlo, hay que dividir el PIB de un país entre su población. </a:t>
                      </a:r>
                      <a:endParaRPr b="1"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17" name="Google Shape;417;p38"/>
          <p:cNvGraphicFramePr/>
          <p:nvPr/>
        </p:nvGraphicFramePr>
        <p:xfrm>
          <a:off x="0" y="3931920"/>
          <a:ext cx="3000000" cy="3000000"/>
        </p:xfrm>
        <a:graphic>
          <a:graphicData uri="http://schemas.openxmlformats.org/drawingml/2006/table">
            <a:tbl>
              <a:tblPr bandRow="1" firstCol="1" firstRow="1">
                <a:noFill/>
                <a:tableStyleId>{B8F3B91B-5F7C-4CFB-8619-60E90C1C05FC}</a:tableStyleId>
              </a:tblPr>
              <a:tblGrid>
                <a:gridCol w="3090675"/>
                <a:gridCol w="3090675"/>
              </a:tblGrid>
              <a:tr h="1417325">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UNEMPLOYMENT RATIO</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La tasa de Desempleo se calcula como la el cociente entre la población desocupada (conjunto de personas que, sin tener ningún trabajo, buscaron uno en forma activa en la semana de referencia) y la población económicamente activa (conjunto de personas que tienen una ocupación o que sin tenerla la busca activamente).</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18" name="Google Shape;418;p38"/>
          <p:cNvGraphicFramePr/>
          <p:nvPr/>
        </p:nvGraphicFramePr>
        <p:xfrm>
          <a:off x="0" y="5349240"/>
          <a:ext cx="3000000" cy="3000000"/>
        </p:xfrm>
        <a:graphic>
          <a:graphicData uri="http://schemas.openxmlformats.org/drawingml/2006/table">
            <a:tbl>
              <a:tblPr bandRow="1" firstCol="1" firstRow="1">
                <a:noFill/>
                <a:tableStyleId>{B8F3B91B-5F7C-4CFB-8619-60E90C1C05FC}</a:tableStyleId>
              </a:tblPr>
              <a:tblGrid>
                <a:gridCol w="3090675"/>
                <a:gridCol w="3090675"/>
              </a:tblGrid>
              <a:tr h="1508750">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MANOFACTURING OUT_PUT</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La manufactura es la actividad del sector secundario de la economía, también denominado sector industrial, sector fabril, o simplemente fabricación o industria. El sector manufacturero está estrechamente relacionado con la ingeniería y el diseño industrial.</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19" name="Google Shape;419;p38"/>
          <p:cNvGraphicFramePr/>
          <p:nvPr/>
        </p:nvGraphicFramePr>
        <p:xfrm>
          <a:off x="6181344" y="1987739"/>
          <a:ext cx="3000000" cy="3000000"/>
        </p:xfrm>
        <a:graphic>
          <a:graphicData uri="http://schemas.openxmlformats.org/drawingml/2006/table">
            <a:tbl>
              <a:tblPr bandRow="1" firstCol="1" firstRow="1">
                <a:noFill/>
                <a:tableStyleId>{B8F3B91B-5F7C-4CFB-8619-60E90C1C05FC}</a:tableStyleId>
              </a:tblPr>
              <a:tblGrid>
                <a:gridCol w="3005325"/>
                <a:gridCol w="3005325"/>
              </a:tblGrid>
              <a:tr h="1944175">
                <a:tc>
                  <a:txBody>
                    <a:bodyPr/>
                    <a:lstStyle/>
                    <a:p>
                      <a:pPr indent="0" lvl="0" marL="0" marR="0" rtl="0" algn="l">
                        <a:lnSpc>
                          <a:spcPct val="107000"/>
                        </a:lnSpc>
                        <a:spcBef>
                          <a:spcPts val="0"/>
                        </a:spcBef>
                        <a:spcAft>
                          <a:spcPts val="0"/>
                        </a:spcAft>
                        <a:buNone/>
                      </a:pPr>
                      <a:r>
                        <a:rPr lang="es-AR" sz="800" u="none" cap="none" strike="noStrike">
                          <a:solidFill>
                            <a:schemeClr val="dk1"/>
                          </a:solidFill>
                        </a:rPr>
                        <a:t> </a:t>
                      </a:r>
                      <a:endParaRPr sz="11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 </a:t>
                      </a:r>
                      <a:endParaRPr sz="11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 </a:t>
                      </a:r>
                      <a:endParaRPr sz="11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                        USTREASURY</a:t>
                      </a:r>
                      <a:endParaRPr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El Departamento del Tesoro de los Estados Unidos (en </a:t>
                      </a:r>
                      <a:r>
                        <a:rPr lang="es-AR" sz="800" u="sng" cap="none" strike="noStrike">
                          <a:solidFill>
                            <a:schemeClr val="dk1"/>
                          </a:solidFill>
                          <a:hlinkClick r:id="rId5">
                            <a:extLst>
                              <a:ext uri="{A12FA001-AC4F-418D-AE19-62706E023703}">
                                <ahyp:hlinkClr val="tx"/>
                              </a:ext>
                            </a:extLst>
                          </a:hlinkClick>
                        </a:rPr>
                        <a:t>inglés</a:t>
                      </a:r>
                      <a:r>
                        <a:rPr lang="es-AR" sz="800" u="none" cap="none" strike="noStrike">
                          <a:solidFill>
                            <a:schemeClr val="dk1"/>
                          </a:solidFill>
                        </a:rPr>
                        <a:t> ,United States Department of the Treasury) es un departamento del </a:t>
                      </a:r>
                      <a:r>
                        <a:rPr lang="es-AR" sz="800" u="sng" cap="none" strike="noStrike">
                          <a:solidFill>
                            <a:schemeClr val="dk1"/>
                          </a:solidFill>
                          <a:hlinkClick r:id="rId6">
                            <a:extLst>
                              <a:ext uri="{A12FA001-AC4F-418D-AE19-62706E023703}">
                                <ahyp:hlinkClr val="tx"/>
                              </a:ext>
                            </a:extLst>
                          </a:hlinkClick>
                        </a:rPr>
                        <a:t>Gobierno Federal de los Estados Unidos</a:t>
                      </a:r>
                      <a:r>
                        <a:rPr lang="es-AR" sz="800" u="none" cap="none" strike="noStrike">
                          <a:solidFill>
                            <a:schemeClr val="dk1"/>
                          </a:solidFill>
                        </a:rPr>
                        <a:t> encargado de administrar el </a:t>
                      </a:r>
                      <a:r>
                        <a:rPr lang="es-AR" sz="800" u="sng" cap="none" strike="noStrike">
                          <a:solidFill>
                            <a:schemeClr val="dk1"/>
                          </a:solidFill>
                          <a:hlinkClick r:id="rId7">
                            <a:extLst>
                              <a:ext uri="{A12FA001-AC4F-418D-AE19-62706E023703}">
                                <ahyp:hlinkClr val="tx"/>
                              </a:ext>
                            </a:extLst>
                          </a:hlinkClick>
                        </a:rPr>
                        <a:t>tesoro público</a:t>
                      </a:r>
                      <a:r>
                        <a:rPr lang="es-AR" sz="800" u="none" cap="none" strike="noStrike">
                          <a:solidFill>
                            <a:schemeClr val="dk1"/>
                          </a:solidFill>
                        </a:rPr>
                        <a:t> de </a:t>
                      </a:r>
                      <a:r>
                        <a:rPr lang="es-AR" sz="800" u="sng" cap="none" strike="noStrike">
                          <a:solidFill>
                            <a:schemeClr val="dk1"/>
                          </a:solidFill>
                          <a:hlinkClick r:id="rId8">
                            <a:extLst>
                              <a:ext uri="{A12FA001-AC4F-418D-AE19-62706E023703}">
                                <ahyp:hlinkClr val="tx"/>
                              </a:ext>
                            </a:extLst>
                          </a:hlinkClick>
                        </a:rPr>
                        <a:t>Estados Unidos</a:t>
                      </a:r>
                      <a:r>
                        <a:rPr lang="es-AR" sz="800" u="none" cap="none" strike="noStrike">
                          <a:solidFill>
                            <a:schemeClr val="dk1"/>
                          </a:solidFill>
                        </a:rPr>
                        <a:t>. Creado mediante el acta de fundación por el </a:t>
                      </a:r>
                      <a:r>
                        <a:rPr lang="es-AR" sz="800" u="sng" cap="none" strike="noStrike">
                          <a:solidFill>
                            <a:schemeClr val="dk1"/>
                          </a:solidFill>
                          <a:hlinkClick r:id="rId9">
                            <a:extLst>
                              <a:ext uri="{A12FA001-AC4F-418D-AE19-62706E023703}">
                                <ahyp:hlinkClr val="tx"/>
                              </a:ext>
                            </a:extLst>
                          </a:hlinkClick>
                        </a:rPr>
                        <a:t>Congreso</a:t>
                      </a:r>
                      <a:r>
                        <a:rPr lang="es-AR" sz="800" u="none" cap="none" strike="noStrike">
                          <a:solidFill>
                            <a:schemeClr val="dk1"/>
                          </a:solidFill>
                        </a:rPr>
                        <a:t> en 1789 para recaudar apoyos </a:t>
                      </a:r>
                      <a:r>
                        <a:rPr lang="es-AR" sz="800" u="sng" cap="none" strike="noStrike">
                          <a:solidFill>
                            <a:schemeClr val="dk1"/>
                          </a:solidFill>
                          <a:hlinkClick r:id="rId10">
                            <a:extLst>
                              <a:ext uri="{A12FA001-AC4F-418D-AE19-62706E023703}">
                                <ahyp:hlinkClr val="tx"/>
                              </a:ext>
                            </a:extLst>
                          </a:hlinkClick>
                        </a:rPr>
                        <a:t>económicos</a:t>
                      </a:r>
                      <a:r>
                        <a:rPr lang="es-AR" sz="800" u="none" cap="none" strike="noStrike">
                          <a:solidFill>
                            <a:schemeClr val="dk1"/>
                          </a:solidFill>
                        </a:rPr>
                        <a:t> al gobierno inicial de Estados Unidos.</a:t>
                      </a:r>
                      <a:endParaRPr sz="1100" u="none" cap="none" strike="noStrike">
                        <a:solidFill>
                          <a:schemeClr val="dk1"/>
                        </a:solidFill>
                        <a:latin typeface="Calibri"/>
                        <a:ea typeface="Calibri"/>
                        <a:cs typeface="Calibri"/>
                        <a:sym typeface="Calibri"/>
                      </a:endParaRPr>
                    </a:p>
                  </a:txBody>
                  <a:tcPr marT="0" marB="0" marR="68575" marL="68575"/>
                </a:tc>
              </a:tr>
            </a:tbl>
          </a:graphicData>
        </a:graphic>
      </p:graphicFrame>
      <p:graphicFrame>
        <p:nvGraphicFramePr>
          <p:cNvPr id="420" name="Google Shape;420;p38"/>
          <p:cNvGraphicFramePr/>
          <p:nvPr/>
        </p:nvGraphicFramePr>
        <p:xfrm>
          <a:off x="6181344" y="3931918"/>
          <a:ext cx="3000000" cy="3000000"/>
        </p:xfrm>
        <a:graphic>
          <a:graphicData uri="http://schemas.openxmlformats.org/drawingml/2006/table">
            <a:tbl>
              <a:tblPr bandRow="1" firstCol="1" firstRow="1">
                <a:noFill/>
                <a:tableStyleId>{B8F3B91B-5F7C-4CFB-8619-60E90C1C05FC}</a:tableStyleId>
              </a:tblPr>
              <a:tblGrid>
                <a:gridCol w="3005325"/>
                <a:gridCol w="3005325"/>
              </a:tblGrid>
              <a:tr h="1005850">
                <a:tc>
                  <a:txBody>
                    <a:bodyPr/>
                    <a:lstStyle/>
                    <a:p>
                      <a:pPr indent="0" lvl="0" marL="0" marR="0" rtl="0" algn="l">
                        <a:lnSpc>
                          <a:spcPct val="107000"/>
                        </a:lnSpc>
                        <a:spcBef>
                          <a:spcPts val="0"/>
                        </a:spcBef>
                        <a:spcAft>
                          <a:spcPts val="0"/>
                        </a:spcAft>
                        <a:buNone/>
                      </a:pPr>
                      <a:r>
                        <a:rPr lang="es-AR" sz="800" u="none" cap="none" strike="noStrike">
                          <a:solidFill>
                            <a:schemeClr val="dk1"/>
                          </a:solidFill>
                        </a:rPr>
                        <a:t>                       </a:t>
                      </a:r>
                      <a:endParaRPr/>
                    </a:p>
                    <a:p>
                      <a:pPr indent="0" lvl="0" marL="0" marR="0" rtl="0" algn="l">
                        <a:lnSpc>
                          <a:spcPct val="107000"/>
                        </a:lnSpc>
                        <a:spcBef>
                          <a:spcPts val="800"/>
                        </a:spcBef>
                        <a:spcAft>
                          <a:spcPts val="0"/>
                        </a:spcAft>
                        <a:buNone/>
                      </a:pPr>
                      <a:r>
                        <a:rPr lang="es-AR" sz="800" u="none" cap="none" strike="noStrike">
                          <a:solidFill>
                            <a:schemeClr val="dk1"/>
                          </a:solidFill>
                        </a:rPr>
                        <a:t>                       Hecho histórico</a:t>
                      </a:r>
                      <a:endParaRPr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Corresponde a los hechos históricos mas importantes o mas relevantes por año desde el periodo de 1980-2020.</a:t>
                      </a:r>
                      <a:endParaRPr sz="1100" u="none" cap="none" strike="noStrike">
                        <a:solidFill>
                          <a:schemeClr val="dk1"/>
                        </a:solidFill>
                        <a:latin typeface="Calibri"/>
                        <a:ea typeface="Calibri"/>
                        <a:cs typeface="Calibri"/>
                        <a:sym typeface="Calibri"/>
                      </a:endParaRPr>
                    </a:p>
                  </a:txBody>
                  <a:tcPr marT="0" marB="0" marR="68575" marL="68575"/>
                </a:tc>
              </a:tr>
            </a:tbl>
          </a:graphicData>
        </a:graphic>
      </p:graphicFrame>
      <p:graphicFrame>
        <p:nvGraphicFramePr>
          <p:cNvPr id="421" name="Google Shape;421;p38"/>
          <p:cNvGraphicFramePr/>
          <p:nvPr/>
        </p:nvGraphicFramePr>
        <p:xfrm>
          <a:off x="6181344" y="4937760"/>
          <a:ext cx="3000000" cy="3000000"/>
        </p:xfrm>
        <a:graphic>
          <a:graphicData uri="http://schemas.openxmlformats.org/drawingml/2006/table">
            <a:tbl>
              <a:tblPr bandRow="1" firstCol="1" firstRow="1">
                <a:noFill/>
                <a:tableStyleId>{B8F3B91B-5F7C-4CFB-8619-60E90C1C05FC}</a:tableStyleId>
              </a:tblPr>
              <a:tblGrid>
                <a:gridCol w="3005325"/>
                <a:gridCol w="3005325"/>
              </a:tblGrid>
              <a:tr h="1121300">
                <a:tc>
                  <a:txBody>
                    <a:bodyPr/>
                    <a:lstStyle/>
                    <a:p>
                      <a:pPr indent="0" lvl="0" marL="0" marR="0" rtl="0" algn="l">
                        <a:lnSpc>
                          <a:spcPct val="107000"/>
                        </a:lnSpc>
                        <a:spcBef>
                          <a:spcPts val="0"/>
                        </a:spcBef>
                        <a:spcAft>
                          <a:spcPts val="0"/>
                        </a:spcAft>
                        <a:buNone/>
                      </a:pPr>
                      <a:r>
                        <a:rPr lang="es-AR" sz="800" u="none" cap="none" strike="noStrike">
                          <a:solidFill>
                            <a:schemeClr val="dk1"/>
                          </a:solidFill>
                        </a:rPr>
                        <a:t>                         </a:t>
                      </a:r>
                      <a:endParaRPr/>
                    </a:p>
                    <a:p>
                      <a:pPr indent="0" lvl="0" marL="0" marR="0" rtl="0" algn="l">
                        <a:lnSpc>
                          <a:spcPct val="107000"/>
                        </a:lnSpc>
                        <a:spcBef>
                          <a:spcPts val="80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                          Close</a:t>
                      </a:r>
                      <a:endParaRPr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Es el precio de cierre DEL PETRÓLEO que informa la (API)yahoo financial.</a:t>
                      </a:r>
                      <a:endParaRPr sz="1100" u="none" cap="none" strike="noStrike">
                        <a:solidFill>
                          <a:schemeClr val="dk1"/>
                        </a:solidFill>
                        <a:latin typeface="Calibri"/>
                        <a:ea typeface="Calibri"/>
                        <a:cs typeface="Calibri"/>
                        <a:sym typeface="Calibri"/>
                      </a:endParaRPr>
                    </a:p>
                  </a:txBody>
                  <a:tcPr marT="0" marB="0" marR="68575" marL="68575"/>
                </a:tc>
              </a:tr>
            </a:tbl>
          </a:graphicData>
        </a:graphic>
      </p:graphicFrame>
      <p:graphicFrame>
        <p:nvGraphicFramePr>
          <p:cNvPr id="422" name="Google Shape;422;p38"/>
          <p:cNvGraphicFramePr/>
          <p:nvPr/>
        </p:nvGraphicFramePr>
        <p:xfrm>
          <a:off x="6181344" y="6059053"/>
          <a:ext cx="3000000" cy="3000000"/>
        </p:xfrm>
        <a:graphic>
          <a:graphicData uri="http://schemas.openxmlformats.org/drawingml/2006/table">
            <a:tbl>
              <a:tblPr bandRow="1" firstCol="1" firstRow="1">
                <a:noFill/>
                <a:tableStyleId>{B8F3B91B-5F7C-4CFB-8619-60E90C1C05FC}</a:tableStyleId>
              </a:tblPr>
              <a:tblGrid>
                <a:gridCol w="3005325"/>
                <a:gridCol w="3005325"/>
              </a:tblGrid>
              <a:tr h="798950">
                <a:tc>
                  <a:txBody>
                    <a:bodyPr/>
                    <a:lstStyle/>
                    <a:p>
                      <a:pPr indent="0" lvl="0" marL="0" marR="0" rtl="0" algn="l">
                        <a:lnSpc>
                          <a:spcPct val="107000"/>
                        </a:lnSpc>
                        <a:spcBef>
                          <a:spcPts val="0"/>
                        </a:spcBef>
                        <a:spcAft>
                          <a:spcPts val="0"/>
                        </a:spcAft>
                        <a:buNone/>
                      </a:pPr>
                      <a:r>
                        <a:rPr lang="es-AR" sz="900" u="none" cap="none" strike="noStrike">
                          <a:solidFill>
                            <a:schemeClr val="dk1"/>
                          </a:solidFill>
                        </a:rPr>
                        <a:t>                      </a:t>
                      </a:r>
                      <a:endParaRPr/>
                    </a:p>
                    <a:p>
                      <a:pPr indent="0" lvl="0" marL="0" marR="0" rtl="0" algn="l">
                        <a:lnSpc>
                          <a:spcPct val="107000"/>
                        </a:lnSpc>
                        <a:spcBef>
                          <a:spcPts val="800"/>
                        </a:spcBef>
                        <a:spcAft>
                          <a:spcPts val="0"/>
                        </a:spcAft>
                        <a:buNone/>
                      </a:pPr>
                      <a:r>
                        <a:rPr lang="es-AR" sz="900" u="none" cap="none" strike="noStrike">
                          <a:solidFill>
                            <a:schemeClr val="dk1"/>
                          </a:solidFill>
                        </a:rPr>
                        <a:t>                      Volume</a:t>
                      </a:r>
                      <a:endParaRPr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AR" sz="900" u="none" cap="none" strike="noStrike">
                          <a:solidFill>
                            <a:schemeClr val="dk1"/>
                          </a:solidFill>
                        </a:rPr>
                        <a:t>Es el volumen de producción que informa la (API)yahoo financial.</a:t>
                      </a:r>
                      <a:endParaRPr sz="1100" u="none" cap="none" strike="noStrike">
                        <a:solidFill>
                          <a:schemeClr val="dk1"/>
                        </a:solidFill>
                        <a:latin typeface="Calibri"/>
                        <a:ea typeface="Calibri"/>
                        <a:cs typeface="Calibri"/>
                        <a:sym typeface="Calibri"/>
                      </a:endParaRPr>
                    </a:p>
                  </a:txBody>
                  <a:tcPr marT="0" marB="0" marR="68575" marL="68575"/>
                </a:tc>
              </a:tr>
            </a:tbl>
          </a:graphicData>
        </a:graphic>
      </p:graphicFrame>
      <p:pic>
        <p:nvPicPr>
          <p:cNvPr id="423" name="Google Shape;423;p38"/>
          <p:cNvPicPr preferRelativeResize="0"/>
          <p:nvPr/>
        </p:nvPicPr>
        <p:blipFill rotWithShape="1">
          <a:blip r:embed="rId11">
            <a:alphaModFix/>
          </a:blip>
          <a:srcRect b="0" l="0" r="0" t="0"/>
          <a:stretch/>
        </p:blipFill>
        <p:spPr>
          <a:xfrm>
            <a:off x="10834871" y="731096"/>
            <a:ext cx="1174900" cy="1125202"/>
          </a:xfrm>
          <a:prstGeom prst="rect">
            <a:avLst/>
          </a:prstGeom>
          <a:noFill/>
          <a:ln>
            <a:noFill/>
          </a:ln>
        </p:spPr>
      </p:pic>
      <p:pic>
        <p:nvPicPr>
          <p:cNvPr id="424" name="Google Shape;424;p38">
            <a:hlinkClick action="ppaction://hlinksldjump" r:id="rId12"/>
          </p:cNvPr>
          <p:cNvPicPr preferRelativeResize="0"/>
          <p:nvPr/>
        </p:nvPicPr>
        <p:blipFill rotWithShape="1">
          <a:blip r:embed="rId13">
            <a:alphaModFix/>
          </a:blip>
          <a:srcRect b="0" l="0" r="0" t="0"/>
          <a:stretch/>
        </p:blipFill>
        <p:spPr>
          <a:xfrm>
            <a:off x="8232326" y="996517"/>
            <a:ext cx="608036" cy="594360"/>
          </a:xfrm>
          <a:prstGeom prst="rect">
            <a:avLst/>
          </a:prstGeom>
          <a:solidFill>
            <a:schemeClr val="lt1"/>
          </a:solidFill>
          <a:ln>
            <a:noFill/>
          </a:ln>
        </p:spPr>
      </p:pic>
      <p:sp>
        <p:nvSpPr>
          <p:cNvPr id="425" name="Google Shape;425;p38">
            <a:hlinkClick action="ppaction://hlinksldjump" r:id="rId14"/>
          </p:cNvPr>
          <p:cNvSpPr/>
          <p:nvPr/>
        </p:nvSpPr>
        <p:spPr>
          <a:xfrm>
            <a:off x="9414724" y="953692"/>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5</a:t>
            </a:r>
            <a:endParaRPr/>
          </a:p>
        </p:txBody>
      </p:sp>
      <p:sp>
        <p:nvSpPr>
          <p:cNvPr id="426" name="Google Shape;426;p38"/>
          <p:cNvSpPr txBox="1"/>
          <p:nvPr/>
        </p:nvSpPr>
        <p:spPr>
          <a:xfrm>
            <a:off x="187047" y="981900"/>
            <a:ext cx="52020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3200">
                <a:solidFill>
                  <a:schemeClr val="accent1"/>
                </a:solidFill>
                <a:latin typeface="Trebuchet MS"/>
                <a:ea typeface="Trebuchet MS"/>
                <a:cs typeface="Trebuchet MS"/>
                <a:sym typeface="Trebuchet MS"/>
              </a:rPr>
              <a:t>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
          <p:cNvSpPr txBox="1"/>
          <p:nvPr>
            <p:ph type="title"/>
          </p:nvPr>
        </p:nvSpPr>
        <p:spPr>
          <a:xfrm>
            <a:off x="1676400" y="0"/>
            <a:ext cx="10515600" cy="6858000"/>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32" name="Google Shape;432;p6"/>
          <p:cNvPicPr preferRelativeResize="0"/>
          <p:nvPr>
            <p:ph idx="1" type="body"/>
          </p:nvPr>
        </p:nvPicPr>
        <p:blipFill rotWithShape="1">
          <a:blip r:embed="rId3">
            <a:alphaModFix/>
          </a:blip>
          <a:srcRect b="0" l="0" r="0" t="0"/>
          <a:stretch/>
        </p:blipFill>
        <p:spPr>
          <a:xfrm>
            <a:off x="-58222" y="0"/>
            <a:ext cx="4114800" cy="6858000"/>
          </a:xfrm>
          <a:prstGeom prst="rect">
            <a:avLst/>
          </a:prstGeom>
          <a:noFill/>
          <a:ln>
            <a:noFill/>
          </a:ln>
        </p:spPr>
      </p:pic>
      <p:sp>
        <p:nvSpPr>
          <p:cNvPr id="433" name="Google Shape;433;p6"/>
          <p:cNvSpPr txBox="1"/>
          <p:nvPr/>
        </p:nvSpPr>
        <p:spPr>
          <a:xfrm>
            <a:off x="4056578" y="0"/>
            <a:ext cx="7180776" cy="666592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El análisis exploratorio de los datos me llevo realizar una restructuración de los datos,cambio de columnas, ajuste de decimales, cambio de índice a la variable "year", analizando los tipos de datos, encontré faltantes y verificamos que tipo de datos eran dtypes: float64(11), object(2), luego comprobé mediante un "shape y size" el tamaño y producto de nuestro dataset, se reemplazan los datos NaN del campo "manufacturingoutput" por (0),se verifica la cantidad de datos Null y NaN, luego haciendo un (count) revisamos los datos faltantes y lo completamos con la media (mean) para que no sea brusco el cambio cuantitativo en el dataset, también revise los datos duplicados encontrando (0) datos duplicados, verifique si existe una correlación significativa que ayude a entender mejor nuestro dataset mediante un mapa de calor lo que nos arrojó esta información:</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Index price altamente correlacionada con Long_index Price(0.8);</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Index price medianamente correlacionada oil prices(0.3), exchange_rate(0.4), percapitaincome(0.3).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Log_indexprice altamente correlacionada con index Price;</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Log_indexprice medianamente correlacionada oil prices(0.41),exchange_rate(0.36),percapitaincome(0.43).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Inflationrate medianamente correlacionada con USTreasury(0.40).</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Oil Price medianamente correlacionada con index Price(0.3),log_indexprice(0.4),percapitaincome(0.5),manufacturingoutput(0.3).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Exchange_rate medianamente correlacionada con Index Price(0.4), Log_indexprice(0.4).</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Gdppercent medianamente correlacionada con inflationrate(0.2).</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Percapitaincome medianamente correlacionada con Index Price(0.3), Log_indexprice(0.4),oil Price(0.5).</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Unemploymentrate muy poco correlacionada con oil Price(0.1).</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Manufacturingoutput medianamente correlacionada con oil prices(0.3), tradebalance(0.3).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Tradebalance medianamente correlacionada con manufacturingoutput(0.3).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USTreasury medianamente correlacionada con inflationrate(0.4),</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exchange_rate(0.2),gdppercent(0.3).</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Luego uso la función describe() para saber el count, mean, std, min,max y los cuartiles.</a:t>
            </a:r>
            <a:endParaRPr sz="18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FFD966"/>
              </a:buClr>
              <a:buSzPts val="1100"/>
              <a:buFont typeface="Roboto"/>
              <a:buNone/>
            </a:pPr>
            <a:r>
              <a:rPr b="1" i="0" lang="es-AR" sz="1100">
                <a:solidFill>
                  <a:srgbClr val="FFD966"/>
                </a:solidFill>
                <a:latin typeface="Roboto"/>
                <a:ea typeface="Roboto"/>
                <a:cs typeface="Roboto"/>
                <a:sym typeface="Roboto"/>
              </a:rPr>
              <a:t>Luego analizo las variables macroeconómicas mediante </a:t>
            </a:r>
            <a:r>
              <a:rPr b="1" lang="es-AR" sz="1100">
                <a:solidFill>
                  <a:srgbClr val="FFD966"/>
                </a:solidFill>
                <a:latin typeface="Roboto"/>
                <a:ea typeface="Roboto"/>
                <a:cs typeface="Roboto"/>
                <a:sym typeface="Roboto"/>
              </a:rPr>
              <a:t>histogramas</a:t>
            </a:r>
            <a:r>
              <a:rPr b="1" i="0" lang="es-AR" sz="1100">
                <a:solidFill>
                  <a:srgbClr val="FFD966"/>
                </a:solidFill>
                <a:latin typeface="Roboto"/>
                <a:ea typeface="Roboto"/>
                <a:cs typeface="Roboto"/>
                <a:sym typeface="Roboto"/>
              </a:rPr>
              <a:t>, donde cruzo diferentes variables para comprender mucho mejor el hecho histórico si precede o no al aumento del precio del petróleo.</a:t>
            </a:r>
            <a:endParaRPr sz="1800">
              <a:solidFill>
                <a:schemeClr val="lt1"/>
              </a:solidFill>
              <a:latin typeface="Trebuchet MS"/>
              <a:ea typeface="Trebuchet MS"/>
              <a:cs typeface="Trebuchet MS"/>
              <a:sym typeface="Trebuchet MS"/>
            </a:endParaRPr>
          </a:p>
        </p:txBody>
      </p:sp>
      <p:pic>
        <p:nvPicPr>
          <p:cNvPr id="434" name="Google Shape;434;p6"/>
          <p:cNvPicPr preferRelativeResize="0"/>
          <p:nvPr/>
        </p:nvPicPr>
        <p:blipFill rotWithShape="1">
          <a:blip r:embed="rId4">
            <a:alphaModFix/>
          </a:blip>
          <a:srcRect b="0" l="0" r="0" t="0"/>
          <a:stretch/>
        </p:blipFill>
        <p:spPr>
          <a:xfrm>
            <a:off x="11353800" y="76603"/>
            <a:ext cx="721754" cy="721754"/>
          </a:xfrm>
          <a:prstGeom prst="rect">
            <a:avLst/>
          </a:prstGeom>
          <a:noFill/>
          <a:ln cap="flat" cmpd="sng" w="38100">
            <a:solidFill>
              <a:schemeClr val="dk1"/>
            </a:solidFill>
            <a:prstDash val="solid"/>
            <a:round/>
            <a:headEnd len="sm" w="sm" type="none"/>
            <a:tailEnd len="sm" w="sm" type="none"/>
          </a:ln>
        </p:spPr>
      </p:pic>
      <p:pic>
        <p:nvPicPr>
          <p:cNvPr id="435" name="Google Shape;435;p6">
            <a:hlinkClick action="ppaction://hlinksldjump" r:id="rId5"/>
          </p:cNvPr>
          <p:cNvPicPr preferRelativeResize="0"/>
          <p:nvPr/>
        </p:nvPicPr>
        <p:blipFill rotWithShape="1">
          <a:blip r:embed="rId6">
            <a:alphaModFix/>
          </a:blip>
          <a:srcRect b="0" l="0" r="0" t="0"/>
          <a:stretch/>
        </p:blipFill>
        <p:spPr>
          <a:xfrm>
            <a:off x="116447" y="172994"/>
            <a:ext cx="1020376" cy="972065"/>
          </a:xfrm>
          <a:prstGeom prst="rect">
            <a:avLst/>
          </a:prstGeom>
          <a:noFill/>
          <a:ln>
            <a:noFill/>
          </a:ln>
        </p:spPr>
      </p:pic>
      <p:sp>
        <p:nvSpPr>
          <p:cNvPr id="436" name="Google Shape;436;p6"/>
          <p:cNvSpPr txBox="1"/>
          <p:nvPr/>
        </p:nvSpPr>
        <p:spPr>
          <a:xfrm>
            <a:off x="166421" y="1145059"/>
            <a:ext cx="1285336"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3200"/>
              <a:buFont typeface="Trebuchet MS"/>
              <a:buNone/>
            </a:pPr>
            <a:r>
              <a:rPr b="1" i="0" lang="es-AR" sz="3200">
                <a:solidFill>
                  <a:srgbClr val="212121"/>
                </a:solidFill>
                <a:latin typeface="Trebuchet MS"/>
                <a:ea typeface="Trebuchet MS"/>
                <a:cs typeface="Trebuchet MS"/>
                <a:sym typeface="Trebuchet MS"/>
              </a:rPr>
              <a:t>EDA</a:t>
            </a:r>
            <a:r>
              <a:rPr b="0" i="0" lang="es-AR" sz="1800">
                <a:solidFill>
                  <a:srgbClr val="212121"/>
                </a:solidFill>
                <a:latin typeface="Roboto"/>
                <a:ea typeface="Roboto"/>
                <a:cs typeface="Roboto"/>
                <a:sym typeface="Roboto"/>
              </a:rPr>
              <a:t>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1289069" y="790741"/>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EDA-ANALISIS EXPLORATORIO DE LOS DATOS</a:t>
            </a:r>
            <a:endParaRPr/>
          </a:p>
        </p:txBody>
      </p:sp>
      <p:pic>
        <p:nvPicPr>
          <p:cNvPr id="442" name="Google Shape;442;p39"/>
          <p:cNvPicPr preferRelativeResize="0"/>
          <p:nvPr>
            <p:ph idx="1" type="body"/>
          </p:nvPr>
        </p:nvPicPr>
        <p:blipFill rotWithShape="1">
          <a:blip r:embed="rId3">
            <a:alphaModFix/>
          </a:blip>
          <a:srcRect b="0" l="0" r="0" t="0"/>
          <a:stretch/>
        </p:blipFill>
        <p:spPr>
          <a:xfrm>
            <a:off x="0" y="1987610"/>
            <a:ext cx="12192000" cy="2518487"/>
          </a:xfrm>
          <a:prstGeom prst="rect">
            <a:avLst/>
          </a:prstGeom>
          <a:noFill/>
          <a:ln>
            <a:noFill/>
          </a:ln>
        </p:spPr>
      </p:pic>
      <p:pic>
        <p:nvPicPr>
          <p:cNvPr id="443" name="Google Shape;443;p39"/>
          <p:cNvPicPr preferRelativeResize="0"/>
          <p:nvPr/>
        </p:nvPicPr>
        <p:blipFill rotWithShape="1">
          <a:blip r:embed="rId4">
            <a:alphaModFix/>
          </a:blip>
          <a:srcRect b="0" l="0" r="0" t="0"/>
          <a:stretch/>
        </p:blipFill>
        <p:spPr>
          <a:xfrm>
            <a:off x="10799805" y="828256"/>
            <a:ext cx="1194487" cy="1005909"/>
          </a:xfrm>
          <a:prstGeom prst="rect">
            <a:avLst/>
          </a:prstGeom>
          <a:noFill/>
          <a:ln cap="flat" cmpd="sng" w="38100">
            <a:solidFill>
              <a:schemeClr val="dk1"/>
            </a:solidFill>
            <a:prstDash val="solid"/>
            <a:round/>
            <a:headEnd len="sm" w="sm" type="none"/>
            <a:tailEnd len="sm" w="sm" type="none"/>
          </a:ln>
        </p:spPr>
      </p:pic>
      <p:pic>
        <p:nvPicPr>
          <p:cNvPr id="444" name="Google Shape;444;p39"/>
          <p:cNvPicPr preferRelativeResize="0"/>
          <p:nvPr/>
        </p:nvPicPr>
        <p:blipFill rotWithShape="1">
          <a:blip r:embed="rId5">
            <a:alphaModFix/>
          </a:blip>
          <a:srcRect b="0" l="0" r="0" t="0"/>
          <a:stretch/>
        </p:blipFill>
        <p:spPr>
          <a:xfrm>
            <a:off x="0" y="4423719"/>
            <a:ext cx="5511114" cy="2434281"/>
          </a:xfrm>
          <a:prstGeom prst="rect">
            <a:avLst/>
          </a:prstGeom>
          <a:noFill/>
          <a:ln>
            <a:noFill/>
          </a:ln>
        </p:spPr>
      </p:pic>
      <p:pic>
        <p:nvPicPr>
          <p:cNvPr id="445" name="Google Shape;445;p39"/>
          <p:cNvPicPr preferRelativeResize="0"/>
          <p:nvPr/>
        </p:nvPicPr>
        <p:blipFill rotWithShape="1">
          <a:blip r:embed="rId6">
            <a:alphaModFix/>
          </a:blip>
          <a:srcRect b="0" l="0" r="0" t="0"/>
          <a:stretch/>
        </p:blipFill>
        <p:spPr>
          <a:xfrm>
            <a:off x="5511114" y="4506097"/>
            <a:ext cx="6680886" cy="2351903"/>
          </a:xfrm>
          <a:prstGeom prst="rect">
            <a:avLst/>
          </a:prstGeom>
          <a:noFill/>
          <a:ln>
            <a:noFill/>
          </a:ln>
        </p:spPr>
      </p:pic>
      <p:sp>
        <p:nvSpPr>
          <p:cNvPr id="446" name="Google Shape;446;p39">
            <a:hlinkClick action="ppaction://hlinksldjump" r:id="rId7"/>
          </p:cNvPr>
          <p:cNvSpPr/>
          <p:nvPr/>
        </p:nvSpPr>
        <p:spPr>
          <a:xfrm>
            <a:off x="293906" y="984037"/>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4"/>
          <p:cNvSpPr txBox="1"/>
          <p:nvPr/>
        </p:nvSpPr>
        <p:spPr>
          <a:xfrm>
            <a:off x="2649152" y="133940"/>
            <a:ext cx="6569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Calibri"/>
              <a:buNone/>
            </a:pPr>
            <a:r>
              <a:rPr b="1" lang="es-AR" sz="1600">
                <a:solidFill>
                  <a:schemeClr val="dk1"/>
                </a:solidFill>
                <a:latin typeface="Calibri"/>
                <a:ea typeface="Calibri"/>
                <a:cs typeface="Calibri"/>
                <a:sym typeface="Calibri"/>
              </a:rPr>
              <a:t>Distribución de las variables mas importantes para saber su normalidad</a:t>
            </a:r>
            <a:endParaRPr sz="1800">
              <a:solidFill>
                <a:schemeClr val="lt1"/>
              </a:solidFill>
              <a:latin typeface="Trebuchet MS"/>
              <a:ea typeface="Trebuchet MS"/>
              <a:cs typeface="Trebuchet MS"/>
              <a:sym typeface="Trebuchet MS"/>
            </a:endParaRPr>
          </a:p>
        </p:txBody>
      </p:sp>
      <p:pic>
        <p:nvPicPr>
          <p:cNvPr id="452" name="Google Shape;452;p14"/>
          <p:cNvPicPr preferRelativeResize="0"/>
          <p:nvPr/>
        </p:nvPicPr>
        <p:blipFill rotWithShape="1">
          <a:blip r:embed="rId3">
            <a:alphaModFix/>
          </a:blip>
          <a:srcRect b="0" l="0" r="0" t="0"/>
          <a:stretch/>
        </p:blipFill>
        <p:spPr>
          <a:xfrm>
            <a:off x="10865708" y="774358"/>
            <a:ext cx="1104132" cy="1013254"/>
          </a:xfrm>
          <a:prstGeom prst="rect">
            <a:avLst/>
          </a:prstGeom>
          <a:noFill/>
          <a:ln cap="flat" cmpd="sng" w="38100">
            <a:solidFill>
              <a:schemeClr val="dk1"/>
            </a:solidFill>
            <a:prstDash val="solid"/>
            <a:round/>
            <a:headEnd len="sm" w="sm" type="none"/>
            <a:tailEnd len="sm" w="sm" type="none"/>
          </a:ln>
        </p:spPr>
      </p:pic>
      <p:pic>
        <p:nvPicPr>
          <p:cNvPr id="453" name="Google Shape;453;p14">
            <a:hlinkClick action="ppaction://hlinksldjump" r:id="rId4"/>
          </p:cNvPr>
          <p:cNvPicPr preferRelativeResize="0"/>
          <p:nvPr/>
        </p:nvPicPr>
        <p:blipFill rotWithShape="1">
          <a:blip r:embed="rId5">
            <a:alphaModFix/>
          </a:blip>
          <a:srcRect b="0" l="0" r="0" t="0"/>
          <a:stretch/>
        </p:blipFill>
        <p:spPr>
          <a:xfrm>
            <a:off x="222160" y="846737"/>
            <a:ext cx="799331" cy="760815"/>
          </a:xfrm>
          <a:prstGeom prst="rect">
            <a:avLst/>
          </a:prstGeom>
          <a:noFill/>
          <a:ln cap="flat" cmpd="sng" w="38100">
            <a:solidFill>
              <a:schemeClr val="dk1"/>
            </a:solidFill>
            <a:prstDash val="solid"/>
            <a:round/>
            <a:headEnd len="sm" w="sm" type="none"/>
            <a:tailEnd len="sm" w="sm" type="none"/>
          </a:ln>
        </p:spPr>
      </p:pic>
      <p:pic>
        <p:nvPicPr>
          <p:cNvPr id="454" name="Google Shape;454;p14"/>
          <p:cNvPicPr preferRelativeResize="0"/>
          <p:nvPr/>
        </p:nvPicPr>
        <p:blipFill rotWithShape="1">
          <a:blip r:embed="rId6">
            <a:alphaModFix/>
          </a:blip>
          <a:srcRect b="0" l="0" r="0" t="0"/>
          <a:stretch/>
        </p:blipFill>
        <p:spPr>
          <a:xfrm>
            <a:off x="222161" y="2034746"/>
            <a:ext cx="11755655" cy="4621427"/>
          </a:xfrm>
          <a:prstGeom prst="rect">
            <a:avLst/>
          </a:prstGeom>
          <a:noFill/>
          <a:ln>
            <a:noFill/>
          </a:ln>
        </p:spPr>
      </p:pic>
      <p:sp>
        <p:nvSpPr>
          <p:cNvPr id="455" name="Google Shape;455;p14"/>
          <p:cNvSpPr txBox="1"/>
          <p:nvPr/>
        </p:nvSpPr>
        <p:spPr>
          <a:xfrm>
            <a:off x="4226012" y="966875"/>
            <a:ext cx="42507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200">
                <a:solidFill>
                  <a:schemeClr val="lt1"/>
                </a:solidFill>
                <a:latin typeface="Trebuchet MS"/>
                <a:ea typeface="Trebuchet MS"/>
                <a:cs typeface="Trebuchet MS"/>
                <a:sym typeface="Trebuchet MS"/>
              </a:rPr>
              <a:t>HISTOGRAMAS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0"/>
          <p:cNvSpPr txBox="1"/>
          <p:nvPr>
            <p:ph type="title"/>
          </p:nvPr>
        </p:nvSpPr>
        <p:spPr>
          <a:xfrm>
            <a:off x="3810699" y="790741"/>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DATA-WRANGLING</a:t>
            </a:r>
            <a:endParaRPr/>
          </a:p>
        </p:txBody>
      </p:sp>
      <p:pic>
        <p:nvPicPr>
          <p:cNvPr id="461" name="Google Shape;461;p40"/>
          <p:cNvPicPr preferRelativeResize="0"/>
          <p:nvPr>
            <p:ph idx="1" type="body"/>
          </p:nvPr>
        </p:nvPicPr>
        <p:blipFill rotWithShape="1">
          <a:blip r:embed="rId3">
            <a:alphaModFix/>
          </a:blip>
          <a:srcRect b="0" l="0" r="0" t="0"/>
          <a:stretch/>
        </p:blipFill>
        <p:spPr>
          <a:xfrm>
            <a:off x="0" y="1952368"/>
            <a:ext cx="12192000" cy="1837037"/>
          </a:xfrm>
          <a:prstGeom prst="rect">
            <a:avLst/>
          </a:prstGeom>
          <a:noFill/>
          <a:ln>
            <a:noFill/>
          </a:ln>
        </p:spPr>
      </p:pic>
      <p:pic>
        <p:nvPicPr>
          <p:cNvPr id="462" name="Google Shape;462;p40"/>
          <p:cNvPicPr preferRelativeResize="0"/>
          <p:nvPr/>
        </p:nvPicPr>
        <p:blipFill rotWithShape="1">
          <a:blip r:embed="rId4">
            <a:alphaModFix/>
          </a:blip>
          <a:srcRect b="0" l="0" r="0" t="0"/>
          <a:stretch/>
        </p:blipFill>
        <p:spPr>
          <a:xfrm>
            <a:off x="1" y="3789404"/>
            <a:ext cx="5181599" cy="3068595"/>
          </a:xfrm>
          <a:prstGeom prst="rect">
            <a:avLst/>
          </a:prstGeom>
          <a:noFill/>
          <a:ln>
            <a:noFill/>
          </a:ln>
        </p:spPr>
      </p:pic>
      <p:pic>
        <p:nvPicPr>
          <p:cNvPr id="463" name="Google Shape;463;p40"/>
          <p:cNvPicPr preferRelativeResize="0"/>
          <p:nvPr/>
        </p:nvPicPr>
        <p:blipFill rotWithShape="1">
          <a:blip r:embed="rId5">
            <a:alphaModFix/>
          </a:blip>
          <a:srcRect b="0" l="0" r="0" t="0"/>
          <a:stretch/>
        </p:blipFill>
        <p:spPr>
          <a:xfrm>
            <a:off x="3139325" y="3708095"/>
            <a:ext cx="3581900" cy="3149905"/>
          </a:xfrm>
          <a:prstGeom prst="rect">
            <a:avLst/>
          </a:prstGeom>
          <a:noFill/>
          <a:ln>
            <a:noFill/>
          </a:ln>
        </p:spPr>
      </p:pic>
      <p:pic>
        <p:nvPicPr>
          <p:cNvPr id="464" name="Google Shape;464;p40"/>
          <p:cNvPicPr preferRelativeResize="0"/>
          <p:nvPr/>
        </p:nvPicPr>
        <p:blipFill rotWithShape="1">
          <a:blip r:embed="rId6">
            <a:alphaModFix/>
          </a:blip>
          <a:srcRect b="0" l="0" r="0" t="0"/>
          <a:stretch/>
        </p:blipFill>
        <p:spPr>
          <a:xfrm>
            <a:off x="6721225" y="3789404"/>
            <a:ext cx="5470775" cy="3068595"/>
          </a:xfrm>
          <a:prstGeom prst="rect">
            <a:avLst/>
          </a:prstGeom>
          <a:noFill/>
          <a:ln>
            <a:noFill/>
          </a:ln>
        </p:spPr>
      </p:pic>
      <p:pic>
        <p:nvPicPr>
          <p:cNvPr id="465" name="Google Shape;465;p40"/>
          <p:cNvPicPr preferRelativeResize="0"/>
          <p:nvPr/>
        </p:nvPicPr>
        <p:blipFill rotWithShape="1">
          <a:blip r:embed="rId7">
            <a:alphaModFix/>
          </a:blip>
          <a:srcRect b="0" l="0" r="0" t="0"/>
          <a:stretch/>
        </p:blipFill>
        <p:spPr>
          <a:xfrm>
            <a:off x="10799805" y="828256"/>
            <a:ext cx="1194487" cy="1005909"/>
          </a:xfrm>
          <a:prstGeom prst="rect">
            <a:avLst/>
          </a:prstGeom>
          <a:noFill/>
          <a:ln cap="flat" cmpd="sng" w="38100">
            <a:solidFill>
              <a:schemeClr val="dk1"/>
            </a:solidFill>
            <a:prstDash val="solid"/>
            <a:round/>
            <a:headEnd len="sm" w="sm" type="none"/>
            <a:tailEnd len="sm" w="sm" type="none"/>
          </a:ln>
        </p:spPr>
      </p:pic>
      <p:sp>
        <p:nvSpPr>
          <p:cNvPr id="466" name="Google Shape;466;p40">
            <a:hlinkClick action="ppaction://hlinksldjump" r:id="rId8"/>
          </p:cNvPr>
          <p:cNvSpPr/>
          <p:nvPr/>
        </p:nvSpPr>
        <p:spPr>
          <a:xfrm>
            <a:off x="500589" y="984037"/>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
          <p:cNvSpPr txBox="1"/>
          <p:nvPr>
            <p:ph type="title"/>
          </p:nvPr>
        </p:nvSpPr>
        <p:spPr>
          <a:xfrm>
            <a:off x="0" y="0"/>
            <a:ext cx="12278263" cy="6858000"/>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72" name="Google Shape;472;p8"/>
          <p:cNvPicPr preferRelativeResize="0"/>
          <p:nvPr>
            <p:ph idx="1" type="body"/>
          </p:nvPr>
        </p:nvPicPr>
        <p:blipFill rotWithShape="1">
          <a:blip r:embed="rId3">
            <a:alphaModFix/>
          </a:blip>
          <a:srcRect b="0" l="0" r="0" t="0"/>
          <a:stretch/>
        </p:blipFill>
        <p:spPr>
          <a:xfrm>
            <a:off x="0" y="1163232"/>
            <a:ext cx="12278263" cy="4843317"/>
          </a:xfrm>
          <a:prstGeom prst="rect">
            <a:avLst/>
          </a:prstGeom>
          <a:solidFill>
            <a:schemeClr val="dk1"/>
          </a:solidFill>
          <a:ln>
            <a:noFill/>
          </a:ln>
        </p:spPr>
      </p:pic>
      <p:pic>
        <p:nvPicPr>
          <p:cNvPr id="473" name="Google Shape;473;p8"/>
          <p:cNvPicPr preferRelativeResize="0"/>
          <p:nvPr/>
        </p:nvPicPr>
        <p:blipFill rotWithShape="1">
          <a:blip r:embed="rId4">
            <a:alphaModFix/>
          </a:blip>
          <a:srcRect b="0" l="0" r="0" t="0"/>
          <a:stretch/>
        </p:blipFill>
        <p:spPr>
          <a:xfrm>
            <a:off x="11302987" y="223253"/>
            <a:ext cx="721754" cy="721754"/>
          </a:xfrm>
          <a:prstGeom prst="rect">
            <a:avLst/>
          </a:prstGeom>
          <a:noFill/>
          <a:ln cap="flat" cmpd="sng" w="38100">
            <a:solidFill>
              <a:schemeClr val="dk1"/>
            </a:solidFill>
            <a:prstDash val="solid"/>
            <a:round/>
            <a:headEnd len="sm" w="sm" type="none"/>
            <a:tailEnd len="sm" w="sm" type="none"/>
          </a:ln>
        </p:spPr>
      </p:pic>
      <p:pic>
        <p:nvPicPr>
          <p:cNvPr id="474" name="Google Shape;474;p8">
            <a:hlinkClick action="ppaction://hlinksldjump" r:id="rId5"/>
          </p:cNvPr>
          <p:cNvPicPr preferRelativeResize="0"/>
          <p:nvPr/>
        </p:nvPicPr>
        <p:blipFill rotWithShape="1">
          <a:blip r:embed="rId6">
            <a:alphaModFix/>
          </a:blip>
          <a:srcRect b="0" l="0" r="0" t="0"/>
          <a:stretch/>
        </p:blipFill>
        <p:spPr>
          <a:xfrm>
            <a:off x="247174" y="277441"/>
            <a:ext cx="649608" cy="649608"/>
          </a:xfrm>
          <a:prstGeom prst="rect">
            <a:avLst/>
          </a:prstGeom>
          <a:noFill/>
          <a:ln cap="flat" cmpd="sng" w="38100">
            <a:solidFill>
              <a:schemeClr val="dk1"/>
            </a:solidFill>
            <a:prstDash val="solid"/>
            <a:round/>
            <a:headEnd len="sm" w="sm" type="none"/>
            <a:tailEnd len="sm" w="sm" type="none"/>
          </a:ln>
        </p:spPr>
      </p:pic>
      <p:sp>
        <p:nvSpPr>
          <p:cNvPr id="475" name="Google Shape;475;p8"/>
          <p:cNvSpPr txBox="1"/>
          <p:nvPr/>
        </p:nvSpPr>
        <p:spPr>
          <a:xfrm>
            <a:off x="4540773" y="1595724"/>
            <a:ext cx="25275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2800">
                <a:solidFill>
                  <a:srgbClr val="FFD966"/>
                </a:solidFill>
                <a:latin typeface="Calibri"/>
                <a:ea typeface="Calibri"/>
                <a:cs typeface="Calibri"/>
                <a:sym typeface="Calibri"/>
              </a:rPr>
              <a:t>1980 18%</a:t>
            </a:r>
            <a:endParaRPr sz="1800">
              <a:solidFill>
                <a:schemeClr val="lt1"/>
              </a:solidFill>
              <a:latin typeface="Trebuchet MS"/>
              <a:ea typeface="Trebuchet MS"/>
              <a:cs typeface="Trebuchet MS"/>
              <a:sym typeface="Trebuchet MS"/>
            </a:endParaRPr>
          </a:p>
        </p:txBody>
      </p:sp>
      <p:sp>
        <p:nvSpPr>
          <p:cNvPr id="476" name="Google Shape;476;p8"/>
          <p:cNvSpPr txBox="1"/>
          <p:nvPr/>
        </p:nvSpPr>
        <p:spPr>
          <a:xfrm flipH="1">
            <a:off x="8178457" y="1576498"/>
            <a:ext cx="16274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800"/>
              <a:buFont typeface="Calibri"/>
              <a:buNone/>
            </a:pPr>
            <a:r>
              <a:rPr b="1" lang="es-AR" sz="2800">
                <a:solidFill>
                  <a:srgbClr val="FFD966"/>
                </a:solidFill>
                <a:latin typeface="Calibri"/>
                <a:ea typeface="Calibri"/>
                <a:cs typeface="Calibri"/>
                <a:sym typeface="Calibri"/>
              </a:rPr>
              <a:t> -3% 2003</a:t>
            </a:r>
            <a:endParaRPr sz="1800">
              <a:solidFill>
                <a:schemeClr val="lt1"/>
              </a:solidFill>
              <a:latin typeface="Trebuchet MS"/>
              <a:ea typeface="Trebuchet MS"/>
              <a:cs typeface="Trebuchet MS"/>
              <a:sym typeface="Trebuchet MS"/>
            </a:endParaRPr>
          </a:p>
        </p:txBody>
      </p:sp>
      <p:sp>
        <p:nvSpPr>
          <p:cNvPr id="477" name="Google Shape;477;p8"/>
          <p:cNvSpPr txBox="1"/>
          <p:nvPr/>
        </p:nvSpPr>
        <p:spPr>
          <a:xfrm>
            <a:off x="1150304" y="323470"/>
            <a:ext cx="19323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2400">
                <a:solidFill>
                  <a:srgbClr val="FFD966"/>
                </a:solidFill>
                <a:latin typeface="Calibri"/>
                <a:ea typeface="Calibri"/>
                <a:cs typeface="Calibri"/>
                <a:sym typeface="Calibri"/>
              </a:rPr>
              <a:t>Inflación</a:t>
            </a:r>
            <a:endParaRPr sz="1800">
              <a:solidFill>
                <a:schemeClr val="lt1"/>
              </a:solidFill>
              <a:latin typeface="Trebuchet MS"/>
              <a:ea typeface="Trebuchet MS"/>
              <a:cs typeface="Trebuchet MS"/>
              <a:sym typeface="Trebuchet MS"/>
            </a:endParaRPr>
          </a:p>
        </p:txBody>
      </p:sp>
      <p:pic>
        <p:nvPicPr>
          <p:cNvPr id="478" name="Google Shape;478;p8"/>
          <p:cNvPicPr preferRelativeResize="0"/>
          <p:nvPr/>
        </p:nvPicPr>
        <p:blipFill rotWithShape="1">
          <a:blip r:embed="rId7">
            <a:alphaModFix/>
          </a:blip>
          <a:srcRect b="0" l="0" r="0" t="0"/>
          <a:stretch/>
        </p:blipFill>
        <p:spPr>
          <a:xfrm>
            <a:off x="4436064" y="277441"/>
            <a:ext cx="1860596" cy="1335131"/>
          </a:xfrm>
          <a:prstGeom prst="rect">
            <a:avLst/>
          </a:prstGeom>
          <a:noFill/>
          <a:ln>
            <a:noFill/>
          </a:ln>
        </p:spPr>
      </p:pic>
      <p:pic>
        <p:nvPicPr>
          <p:cNvPr id="479" name="Google Shape;479;p8"/>
          <p:cNvPicPr preferRelativeResize="0"/>
          <p:nvPr/>
        </p:nvPicPr>
        <p:blipFill rotWithShape="1">
          <a:blip r:embed="rId8">
            <a:alphaModFix/>
          </a:blip>
          <a:srcRect b="0" l="0" r="0" t="0"/>
          <a:stretch/>
        </p:blipFill>
        <p:spPr>
          <a:xfrm>
            <a:off x="8103974" y="241367"/>
            <a:ext cx="1776422" cy="1335131"/>
          </a:xfrm>
          <a:prstGeom prst="rect">
            <a:avLst/>
          </a:prstGeom>
          <a:noFill/>
          <a:ln>
            <a:noFill/>
          </a:ln>
        </p:spPr>
      </p:pic>
      <p:sp>
        <p:nvSpPr>
          <p:cNvPr id="480" name="Google Shape;480;p8"/>
          <p:cNvSpPr/>
          <p:nvPr/>
        </p:nvSpPr>
        <p:spPr>
          <a:xfrm>
            <a:off x="6550182" y="734723"/>
            <a:ext cx="620257" cy="408928"/>
          </a:xfrm>
          <a:prstGeom prst="up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481" name="Google Shape;481;p8"/>
          <p:cNvSpPr/>
          <p:nvPr/>
        </p:nvSpPr>
        <p:spPr>
          <a:xfrm>
            <a:off x="10255112" y="687401"/>
            <a:ext cx="519953" cy="501056"/>
          </a:xfrm>
          <a:prstGeom prst="down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482" name="Google Shape;482;p8"/>
          <p:cNvPicPr preferRelativeResize="0"/>
          <p:nvPr/>
        </p:nvPicPr>
        <p:blipFill rotWithShape="1">
          <a:blip r:embed="rId7">
            <a:alphaModFix/>
          </a:blip>
          <a:srcRect b="0" l="0" r="0" t="0"/>
          <a:stretch/>
        </p:blipFill>
        <p:spPr>
          <a:xfrm>
            <a:off x="1767557" y="4934733"/>
            <a:ext cx="975643" cy="158885"/>
          </a:xfrm>
          <a:prstGeom prst="rect">
            <a:avLst/>
          </a:prstGeom>
          <a:noFill/>
          <a:ln>
            <a:noFill/>
          </a:ln>
        </p:spPr>
      </p:pic>
      <p:pic>
        <p:nvPicPr>
          <p:cNvPr id="483" name="Google Shape;483;p8"/>
          <p:cNvPicPr preferRelativeResize="0"/>
          <p:nvPr/>
        </p:nvPicPr>
        <p:blipFill rotWithShape="1">
          <a:blip r:embed="rId8">
            <a:alphaModFix/>
          </a:blip>
          <a:srcRect b="0" l="0" r="0" t="0"/>
          <a:stretch/>
        </p:blipFill>
        <p:spPr>
          <a:xfrm>
            <a:off x="5495364" y="5093618"/>
            <a:ext cx="1054817" cy="224528"/>
          </a:xfrm>
          <a:prstGeom prst="rect">
            <a:avLst/>
          </a:prstGeom>
          <a:noFill/>
          <a:ln>
            <a:noFill/>
          </a:ln>
        </p:spPr>
      </p:pic>
      <p:sp>
        <p:nvSpPr>
          <p:cNvPr id="484" name="Google Shape;484;p8"/>
          <p:cNvSpPr txBox="1"/>
          <p:nvPr/>
        </p:nvSpPr>
        <p:spPr>
          <a:xfrm>
            <a:off x="4152986" y="2150998"/>
            <a:ext cx="27265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2800">
                <a:solidFill>
                  <a:srgbClr val="FFD966"/>
                </a:solidFill>
                <a:latin typeface="Calibri"/>
                <a:ea typeface="Calibri"/>
                <a:cs typeface="Calibri"/>
                <a:sym typeface="Calibri"/>
              </a:rPr>
              <a:t>United Kingdom</a:t>
            </a:r>
            <a:endParaRPr b="1" sz="2800">
              <a:solidFill>
                <a:srgbClr val="FFD966"/>
              </a:solidFill>
              <a:latin typeface="Calibri"/>
              <a:ea typeface="Calibri"/>
              <a:cs typeface="Calibri"/>
              <a:sym typeface="Calibri"/>
            </a:endParaRPr>
          </a:p>
        </p:txBody>
      </p:sp>
      <p:sp>
        <p:nvSpPr>
          <p:cNvPr id="485" name="Google Shape;485;p8"/>
          <p:cNvSpPr txBox="1"/>
          <p:nvPr/>
        </p:nvSpPr>
        <p:spPr>
          <a:xfrm>
            <a:off x="8178457" y="2150998"/>
            <a:ext cx="25275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2800">
                <a:solidFill>
                  <a:srgbClr val="FFD966"/>
                </a:solidFill>
                <a:latin typeface="Calibri"/>
                <a:ea typeface="Calibri"/>
                <a:cs typeface="Calibri"/>
                <a:sym typeface="Calibri"/>
              </a:rPr>
              <a:t>Hong Kong</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9"/>
          <p:cNvSpPr txBox="1"/>
          <p:nvPr>
            <p:ph type="title"/>
          </p:nvPr>
        </p:nvSpPr>
        <p:spPr>
          <a:xfrm>
            <a:off x="0" y="1"/>
            <a:ext cx="12192000" cy="6857999"/>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solidFill>
                <a:schemeClr val="lt1"/>
              </a:solidFill>
            </a:endParaRPr>
          </a:p>
        </p:txBody>
      </p:sp>
      <p:pic>
        <p:nvPicPr>
          <p:cNvPr id="492" name="Google Shape;492;p9"/>
          <p:cNvPicPr preferRelativeResize="0"/>
          <p:nvPr>
            <p:ph idx="1" type="body"/>
          </p:nvPr>
        </p:nvPicPr>
        <p:blipFill rotWithShape="1">
          <a:blip r:embed="rId3">
            <a:alphaModFix/>
          </a:blip>
          <a:srcRect b="0" l="0" r="0" t="0"/>
          <a:stretch/>
        </p:blipFill>
        <p:spPr>
          <a:xfrm>
            <a:off x="0" y="1532162"/>
            <a:ext cx="11674415" cy="3373017"/>
          </a:xfrm>
          <a:prstGeom prst="rect">
            <a:avLst/>
          </a:prstGeom>
          <a:solidFill>
            <a:schemeClr val="dk1"/>
          </a:solidFill>
          <a:ln>
            <a:noFill/>
          </a:ln>
        </p:spPr>
      </p:pic>
      <p:pic>
        <p:nvPicPr>
          <p:cNvPr id="493" name="Google Shape;493;p9">
            <a:hlinkClick action="ppaction://hlinksldjump" r:id="rId4"/>
          </p:cNvPr>
          <p:cNvPicPr preferRelativeResize="0"/>
          <p:nvPr/>
        </p:nvPicPr>
        <p:blipFill rotWithShape="1">
          <a:blip r:embed="rId5">
            <a:alphaModFix/>
          </a:blip>
          <a:srcRect b="0" l="0" r="0" t="0"/>
          <a:stretch/>
        </p:blipFill>
        <p:spPr>
          <a:xfrm>
            <a:off x="248218" y="195737"/>
            <a:ext cx="649608" cy="649608"/>
          </a:xfrm>
          <a:prstGeom prst="rect">
            <a:avLst/>
          </a:prstGeom>
          <a:noFill/>
          <a:ln cap="flat" cmpd="sng" w="38100">
            <a:solidFill>
              <a:schemeClr val="dk1"/>
            </a:solidFill>
            <a:prstDash val="solid"/>
            <a:round/>
            <a:headEnd len="sm" w="sm" type="none"/>
            <a:tailEnd len="sm" w="sm" type="none"/>
          </a:ln>
        </p:spPr>
      </p:pic>
      <p:pic>
        <p:nvPicPr>
          <p:cNvPr id="494" name="Google Shape;494;p9"/>
          <p:cNvPicPr preferRelativeResize="0"/>
          <p:nvPr/>
        </p:nvPicPr>
        <p:blipFill rotWithShape="1">
          <a:blip r:embed="rId6">
            <a:alphaModFix/>
          </a:blip>
          <a:srcRect b="0" l="0" r="0" t="0"/>
          <a:stretch/>
        </p:blipFill>
        <p:spPr>
          <a:xfrm>
            <a:off x="11293416" y="159664"/>
            <a:ext cx="721754" cy="721754"/>
          </a:xfrm>
          <a:prstGeom prst="rect">
            <a:avLst/>
          </a:prstGeom>
          <a:noFill/>
          <a:ln cap="flat" cmpd="sng" w="38100">
            <a:solidFill>
              <a:schemeClr val="dk1"/>
            </a:solidFill>
            <a:prstDash val="solid"/>
            <a:round/>
            <a:headEnd len="sm" w="sm" type="none"/>
            <a:tailEnd len="sm" w="sm" type="none"/>
          </a:ln>
        </p:spPr>
      </p:pic>
      <p:sp>
        <p:nvSpPr>
          <p:cNvPr id="495" name="Google Shape;495;p9"/>
          <p:cNvSpPr txBox="1"/>
          <p:nvPr/>
        </p:nvSpPr>
        <p:spPr>
          <a:xfrm>
            <a:off x="7230437" y="1254082"/>
            <a:ext cx="378699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Mayor índice EEUU 65.000 USD 2019-2020  </a:t>
            </a:r>
            <a:endParaRPr sz="1800">
              <a:solidFill>
                <a:schemeClr val="lt1"/>
              </a:solidFill>
              <a:latin typeface="Trebuchet MS"/>
              <a:ea typeface="Trebuchet MS"/>
              <a:cs typeface="Trebuchet MS"/>
              <a:sym typeface="Trebuchet MS"/>
            </a:endParaRPr>
          </a:p>
        </p:txBody>
      </p:sp>
      <p:cxnSp>
        <p:nvCxnSpPr>
          <p:cNvPr id="496" name="Google Shape;496;p9"/>
          <p:cNvCxnSpPr/>
          <p:nvPr/>
        </p:nvCxnSpPr>
        <p:spPr>
          <a:xfrm flipH="1" rot="10800000">
            <a:off x="1459564" y="1377851"/>
            <a:ext cx="2386800" cy="1081500"/>
          </a:xfrm>
          <a:prstGeom prst="bentConnector3">
            <a:avLst>
              <a:gd fmla="val 50001" name="adj1"/>
            </a:avLst>
          </a:prstGeom>
          <a:noFill/>
          <a:ln cap="flat" cmpd="sng" w="9525">
            <a:solidFill>
              <a:schemeClr val="accent4"/>
            </a:solidFill>
            <a:prstDash val="solid"/>
            <a:miter lim="800000"/>
            <a:headEnd len="sm" w="sm" type="none"/>
            <a:tailEnd len="sm" w="sm" type="none"/>
          </a:ln>
        </p:spPr>
      </p:cxnSp>
      <p:sp>
        <p:nvSpPr>
          <p:cNvPr id="497" name="Google Shape;497;p9"/>
          <p:cNvSpPr txBox="1"/>
          <p:nvPr/>
        </p:nvSpPr>
        <p:spPr>
          <a:xfrm>
            <a:off x="6942064" y="5773746"/>
            <a:ext cx="34994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Menor Índice La India 2001   452 USD</a:t>
            </a:r>
            <a:endParaRPr sz="1800">
              <a:solidFill>
                <a:schemeClr val="lt1"/>
              </a:solidFill>
              <a:latin typeface="Trebuchet MS"/>
              <a:ea typeface="Trebuchet MS"/>
              <a:cs typeface="Trebuchet MS"/>
              <a:sym typeface="Trebuchet MS"/>
            </a:endParaRPr>
          </a:p>
        </p:txBody>
      </p:sp>
      <p:cxnSp>
        <p:nvCxnSpPr>
          <p:cNvPr id="498" name="Google Shape;498;p9"/>
          <p:cNvCxnSpPr/>
          <p:nvPr/>
        </p:nvCxnSpPr>
        <p:spPr>
          <a:xfrm flipH="1" rot="-5400000">
            <a:off x="3450586" y="4364946"/>
            <a:ext cx="1337100" cy="1095600"/>
          </a:xfrm>
          <a:prstGeom prst="bentConnector3">
            <a:avLst>
              <a:gd fmla="val 50000" name="adj1"/>
            </a:avLst>
          </a:prstGeom>
          <a:noFill/>
          <a:ln cap="flat" cmpd="sng" w="9525">
            <a:solidFill>
              <a:schemeClr val="accent4"/>
            </a:solidFill>
            <a:prstDash val="solid"/>
            <a:miter lim="800000"/>
            <a:headEnd len="sm" w="sm" type="none"/>
            <a:tailEnd len="sm" w="sm" type="none"/>
          </a:ln>
        </p:spPr>
      </p:cxnSp>
      <p:sp>
        <p:nvSpPr>
          <p:cNvPr id="499" name="Google Shape;499;p9"/>
          <p:cNvSpPr txBox="1"/>
          <p:nvPr/>
        </p:nvSpPr>
        <p:spPr>
          <a:xfrm>
            <a:off x="1388854" y="407479"/>
            <a:ext cx="23463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400"/>
              <a:buFont typeface="Calibri"/>
              <a:buNone/>
            </a:pPr>
            <a:r>
              <a:rPr b="1" lang="es-AR" sz="2400">
                <a:solidFill>
                  <a:srgbClr val="FFD966"/>
                </a:solidFill>
                <a:latin typeface="Calibri"/>
                <a:ea typeface="Calibri"/>
                <a:cs typeface="Calibri"/>
                <a:sym typeface="Calibri"/>
              </a:rPr>
              <a:t>Índice Per cápita </a:t>
            </a:r>
            <a:endParaRPr sz="1800">
              <a:solidFill>
                <a:schemeClr val="lt1"/>
              </a:solidFill>
              <a:latin typeface="Trebuchet MS"/>
              <a:ea typeface="Trebuchet MS"/>
              <a:cs typeface="Trebuchet MS"/>
              <a:sym typeface="Trebuchet MS"/>
            </a:endParaRPr>
          </a:p>
        </p:txBody>
      </p:sp>
      <p:sp>
        <p:nvSpPr>
          <p:cNvPr id="500" name="Google Shape;500;p9"/>
          <p:cNvSpPr/>
          <p:nvPr/>
        </p:nvSpPr>
        <p:spPr>
          <a:xfrm>
            <a:off x="3987811" y="869144"/>
            <a:ext cx="2009373" cy="10582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1" name="Google Shape;501;p9"/>
          <p:cNvPicPr preferRelativeResize="0"/>
          <p:nvPr/>
        </p:nvPicPr>
        <p:blipFill rotWithShape="1">
          <a:blip r:embed="rId7">
            <a:alphaModFix/>
          </a:blip>
          <a:srcRect b="0" l="0" r="0" t="0"/>
          <a:stretch/>
        </p:blipFill>
        <p:spPr>
          <a:xfrm>
            <a:off x="3798203" y="5321450"/>
            <a:ext cx="1997067" cy="1243147"/>
          </a:xfrm>
          <a:prstGeom prst="rect">
            <a:avLst/>
          </a:prstGeom>
          <a:noFill/>
          <a:ln>
            <a:noFill/>
          </a:ln>
        </p:spPr>
      </p:pic>
      <p:sp>
        <p:nvSpPr>
          <p:cNvPr id="502" name="Google Shape;502;p9"/>
          <p:cNvSpPr/>
          <p:nvPr/>
        </p:nvSpPr>
        <p:spPr>
          <a:xfrm>
            <a:off x="6334196" y="748990"/>
            <a:ext cx="620257" cy="1178424"/>
          </a:xfrm>
          <a:prstGeom prst="up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503" name="Google Shape;503;p9"/>
          <p:cNvSpPr/>
          <p:nvPr/>
        </p:nvSpPr>
        <p:spPr>
          <a:xfrm>
            <a:off x="6124371" y="5321449"/>
            <a:ext cx="519953" cy="1243147"/>
          </a:xfrm>
          <a:prstGeom prst="down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504" name="Google Shape;504;p9"/>
          <p:cNvPicPr preferRelativeResize="0"/>
          <p:nvPr/>
        </p:nvPicPr>
        <p:blipFill rotWithShape="1">
          <a:blip r:embed="rId8">
            <a:alphaModFix/>
          </a:blip>
          <a:srcRect b="0" l="0" r="0" t="0"/>
          <a:stretch/>
        </p:blipFill>
        <p:spPr>
          <a:xfrm>
            <a:off x="3846392" y="764227"/>
            <a:ext cx="1948878" cy="11727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0"/>
          <p:cNvSpPr txBox="1"/>
          <p:nvPr>
            <p:ph type="title"/>
          </p:nvPr>
        </p:nvSpPr>
        <p:spPr>
          <a:xfrm>
            <a:off x="0" y="0"/>
            <a:ext cx="12192000" cy="6857999"/>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11" name="Google Shape;511;p10"/>
          <p:cNvPicPr preferRelativeResize="0"/>
          <p:nvPr>
            <p:ph idx="1" type="body"/>
          </p:nvPr>
        </p:nvPicPr>
        <p:blipFill rotWithShape="1">
          <a:blip r:embed="rId3">
            <a:alphaModFix/>
          </a:blip>
          <a:srcRect b="0" l="0" r="0" t="0"/>
          <a:stretch/>
        </p:blipFill>
        <p:spPr>
          <a:xfrm>
            <a:off x="0" y="1272812"/>
            <a:ext cx="12192000" cy="4204962"/>
          </a:xfrm>
          <a:prstGeom prst="rect">
            <a:avLst/>
          </a:prstGeom>
          <a:solidFill>
            <a:schemeClr val="dk1"/>
          </a:solidFill>
          <a:ln>
            <a:noFill/>
          </a:ln>
        </p:spPr>
      </p:pic>
      <p:pic>
        <p:nvPicPr>
          <p:cNvPr id="512" name="Google Shape;512;p10"/>
          <p:cNvPicPr preferRelativeResize="0"/>
          <p:nvPr/>
        </p:nvPicPr>
        <p:blipFill rotWithShape="1">
          <a:blip r:embed="rId4">
            <a:alphaModFix/>
          </a:blip>
          <a:srcRect b="0" l="0" r="0" t="0"/>
          <a:stretch/>
        </p:blipFill>
        <p:spPr>
          <a:xfrm>
            <a:off x="11277108" y="188747"/>
            <a:ext cx="721754" cy="721754"/>
          </a:xfrm>
          <a:prstGeom prst="rect">
            <a:avLst/>
          </a:prstGeom>
          <a:noFill/>
          <a:ln cap="flat" cmpd="sng" w="38100">
            <a:solidFill>
              <a:schemeClr val="dk1"/>
            </a:solidFill>
            <a:prstDash val="solid"/>
            <a:round/>
            <a:headEnd len="sm" w="sm" type="none"/>
            <a:tailEnd len="sm" w="sm" type="none"/>
          </a:ln>
        </p:spPr>
      </p:pic>
      <p:sp>
        <p:nvSpPr>
          <p:cNvPr id="513" name="Google Shape;513;p10"/>
          <p:cNvSpPr txBox="1"/>
          <p:nvPr/>
        </p:nvSpPr>
        <p:spPr>
          <a:xfrm>
            <a:off x="1676400" y="379827"/>
            <a:ext cx="25973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400"/>
              <a:buFont typeface="Calibri"/>
              <a:buNone/>
            </a:pPr>
            <a:r>
              <a:rPr b="1" lang="es-AR" sz="2400">
                <a:solidFill>
                  <a:srgbClr val="FFD966"/>
                </a:solidFill>
                <a:latin typeface="Calibri"/>
                <a:ea typeface="Calibri"/>
                <a:cs typeface="Calibri"/>
                <a:sym typeface="Calibri"/>
              </a:rPr>
              <a:t>Precio del Petróleo</a:t>
            </a:r>
            <a:endParaRPr sz="1800">
              <a:solidFill>
                <a:schemeClr val="lt1"/>
              </a:solidFill>
              <a:latin typeface="Trebuchet MS"/>
              <a:ea typeface="Trebuchet MS"/>
              <a:cs typeface="Trebuchet MS"/>
              <a:sym typeface="Trebuchet MS"/>
            </a:endParaRPr>
          </a:p>
        </p:txBody>
      </p:sp>
      <p:pic>
        <p:nvPicPr>
          <p:cNvPr id="514" name="Google Shape;514;p10">
            <a:hlinkClick action="ppaction://hlinksldjump" r:id="rId5"/>
          </p:cNvPr>
          <p:cNvPicPr preferRelativeResize="0"/>
          <p:nvPr/>
        </p:nvPicPr>
        <p:blipFill rotWithShape="1">
          <a:blip r:embed="rId6">
            <a:alphaModFix/>
          </a:blip>
          <a:srcRect b="0" l="0" r="0" t="0"/>
          <a:stretch/>
        </p:blipFill>
        <p:spPr>
          <a:xfrm>
            <a:off x="417601" y="210739"/>
            <a:ext cx="649608" cy="649608"/>
          </a:xfrm>
          <a:prstGeom prst="rect">
            <a:avLst/>
          </a:prstGeom>
          <a:noFill/>
          <a:ln cap="flat" cmpd="sng" w="38100">
            <a:solidFill>
              <a:schemeClr val="dk1"/>
            </a:solidFill>
            <a:prstDash val="solid"/>
            <a:round/>
            <a:headEnd len="sm" w="sm" type="none"/>
            <a:tailEnd len="sm" w="sm" type="none"/>
          </a:ln>
        </p:spPr>
      </p:pic>
      <p:sp>
        <p:nvSpPr>
          <p:cNvPr id="515" name="Google Shape;515;p10"/>
          <p:cNvSpPr txBox="1"/>
          <p:nvPr/>
        </p:nvSpPr>
        <p:spPr>
          <a:xfrm>
            <a:off x="1359042" y="5522510"/>
            <a:ext cx="51464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800"/>
              <a:buFont typeface="Calibri"/>
              <a:buNone/>
            </a:pPr>
            <a:r>
              <a:rPr b="1" lang="es-AR" sz="1800">
                <a:solidFill>
                  <a:srgbClr val="FFD966"/>
                </a:solidFill>
                <a:latin typeface="Calibri"/>
                <a:ea typeface="Calibri"/>
                <a:cs typeface="Calibri"/>
                <a:sym typeface="Calibri"/>
              </a:rPr>
              <a:t>Mínimo Precio del Petróleo (1986-1998) UDS 11,5/B</a:t>
            </a:r>
            <a:endParaRPr sz="1800">
              <a:solidFill>
                <a:schemeClr val="lt1"/>
              </a:solidFill>
              <a:latin typeface="Trebuchet MS"/>
              <a:ea typeface="Trebuchet MS"/>
              <a:cs typeface="Trebuchet MS"/>
              <a:sym typeface="Trebuchet MS"/>
            </a:endParaRPr>
          </a:p>
        </p:txBody>
      </p:sp>
      <p:sp>
        <p:nvSpPr>
          <p:cNvPr id="516" name="Google Shape;516;p10"/>
          <p:cNvSpPr txBox="1"/>
          <p:nvPr/>
        </p:nvSpPr>
        <p:spPr>
          <a:xfrm>
            <a:off x="6890250" y="5740619"/>
            <a:ext cx="51844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800"/>
              <a:buFont typeface="Calibri"/>
              <a:buNone/>
            </a:pPr>
            <a:r>
              <a:rPr b="1" lang="es-AR" sz="1800">
                <a:solidFill>
                  <a:srgbClr val="FFD966"/>
                </a:solidFill>
                <a:latin typeface="Calibri"/>
                <a:ea typeface="Calibri"/>
                <a:cs typeface="Calibri"/>
                <a:sym typeface="Calibri"/>
              </a:rPr>
              <a:t>Máximo Precio del Petróleo (2011-2013) UDS 97,5/B</a:t>
            </a:r>
            <a:endParaRPr sz="1800">
              <a:solidFill>
                <a:schemeClr val="lt1"/>
              </a:solidFill>
              <a:latin typeface="Trebuchet MS"/>
              <a:ea typeface="Trebuchet MS"/>
              <a:cs typeface="Trebuchet MS"/>
              <a:sym typeface="Trebuchet MS"/>
            </a:endParaRPr>
          </a:p>
        </p:txBody>
      </p:sp>
      <p:cxnSp>
        <p:nvCxnSpPr>
          <p:cNvPr id="517" name="Google Shape;517;p10"/>
          <p:cNvCxnSpPr/>
          <p:nvPr/>
        </p:nvCxnSpPr>
        <p:spPr>
          <a:xfrm flipH="1" rot="-5400000">
            <a:off x="1909664" y="5133362"/>
            <a:ext cx="633600" cy="270000"/>
          </a:xfrm>
          <a:prstGeom prst="bentConnector3">
            <a:avLst>
              <a:gd fmla="val 50000" name="adj1"/>
            </a:avLst>
          </a:prstGeom>
          <a:noFill/>
          <a:ln cap="flat" cmpd="sng" w="9525">
            <a:solidFill>
              <a:schemeClr val="accent4"/>
            </a:solidFill>
            <a:prstDash val="solid"/>
            <a:miter lim="800000"/>
            <a:headEnd len="sm" w="sm" type="none"/>
            <a:tailEnd len="sm" w="sm" type="none"/>
          </a:ln>
        </p:spPr>
      </p:cxnSp>
      <p:cxnSp>
        <p:nvCxnSpPr>
          <p:cNvPr id="518" name="Google Shape;518;p10"/>
          <p:cNvCxnSpPr/>
          <p:nvPr/>
        </p:nvCxnSpPr>
        <p:spPr>
          <a:xfrm flipH="1" rot="-5400000">
            <a:off x="5173166" y="5057762"/>
            <a:ext cx="526200" cy="313800"/>
          </a:xfrm>
          <a:prstGeom prst="bentConnector3">
            <a:avLst>
              <a:gd fmla="val 50000" name="adj1"/>
            </a:avLst>
          </a:prstGeom>
          <a:noFill/>
          <a:ln cap="flat" cmpd="sng" w="9525">
            <a:solidFill>
              <a:schemeClr val="accent4"/>
            </a:solidFill>
            <a:prstDash val="solid"/>
            <a:miter lim="800000"/>
            <a:headEnd len="sm" w="sm" type="none"/>
            <a:tailEnd len="sm" w="sm" type="none"/>
          </a:ln>
        </p:spPr>
      </p:cxnSp>
      <p:cxnSp>
        <p:nvCxnSpPr>
          <p:cNvPr id="519" name="Google Shape;519;p10"/>
          <p:cNvCxnSpPr/>
          <p:nvPr/>
        </p:nvCxnSpPr>
        <p:spPr>
          <a:xfrm flipH="1" rot="-5400000">
            <a:off x="8173327" y="5327011"/>
            <a:ext cx="845700" cy="94800"/>
          </a:xfrm>
          <a:prstGeom prst="bentConnector3">
            <a:avLst>
              <a:gd fmla="val 50000" name="adj1"/>
            </a:avLst>
          </a:prstGeom>
          <a:noFill/>
          <a:ln cap="flat" cmpd="sng" w="9525">
            <a:solidFill>
              <a:schemeClr val="accent4"/>
            </a:solidFill>
            <a:prstDash val="solid"/>
            <a:miter lim="800000"/>
            <a:headEnd len="sm" w="sm" type="none"/>
            <a:tailEnd len="sm" w="sm" type="none"/>
          </a:ln>
        </p:spPr>
      </p:cxnSp>
      <p:cxnSp>
        <p:nvCxnSpPr>
          <p:cNvPr id="520" name="Google Shape;520;p10"/>
          <p:cNvCxnSpPr/>
          <p:nvPr/>
        </p:nvCxnSpPr>
        <p:spPr>
          <a:xfrm flipH="1" rot="-5400000">
            <a:off x="9051889" y="4974659"/>
            <a:ext cx="822600" cy="776400"/>
          </a:xfrm>
          <a:prstGeom prst="bentConnector3">
            <a:avLst>
              <a:gd fmla="val 50000" name="adj1"/>
            </a:avLst>
          </a:prstGeom>
          <a:noFill/>
          <a:ln cap="flat" cmpd="sng" w="9525">
            <a:solidFill>
              <a:schemeClr val="accent4"/>
            </a:solidFill>
            <a:prstDash val="solid"/>
            <a:miter lim="800000"/>
            <a:headEnd len="sm" w="sm" type="none"/>
            <a:tailEnd len="sm" w="sm" type="none"/>
          </a:ln>
        </p:spPr>
      </p:cxnSp>
      <p:pic>
        <p:nvPicPr>
          <p:cNvPr id="521" name="Google Shape;521;p10"/>
          <p:cNvPicPr preferRelativeResize="0"/>
          <p:nvPr/>
        </p:nvPicPr>
        <p:blipFill rotWithShape="1">
          <a:blip r:embed="rId7">
            <a:alphaModFix/>
          </a:blip>
          <a:srcRect b="0" l="0" r="0" t="0"/>
          <a:stretch/>
        </p:blipFill>
        <p:spPr>
          <a:xfrm>
            <a:off x="513396" y="2097742"/>
            <a:ext cx="6084628" cy="1927412"/>
          </a:xfrm>
          <a:prstGeom prst="rect">
            <a:avLst/>
          </a:prstGeom>
          <a:noFill/>
          <a:ln>
            <a:noFill/>
          </a:ln>
        </p:spPr>
      </p:pic>
      <p:sp>
        <p:nvSpPr>
          <p:cNvPr id="522" name="Google Shape;522;p10"/>
          <p:cNvSpPr txBox="1"/>
          <p:nvPr/>
        </p:nvSpPr>
        <p:spPr>
          <a:xfrm>
            <a:off x="132892" y="5005116"/>
            <a:ext cx="101822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3200"/>
              <a:buFont typeface="Calibri"/>
              <a:buNone/>
            </a:pPr>
            <a:r>
              <a:rPr b="1" lang="es-AR" sz="3200">
                <a:solidFill>
                  <a:srgbClr val="FFD966"/>
                </a:solidFill>
                <a:latin typeface="Calibri"/>
                <a:ea typeface="Calibri"/>
                <a:cs typeface="Calibri"/>
                <a:sym typeface="Calibri"/>
              </a:rPr>
              <a:t>1980</a:t>
            </a:r>
            <a:endParaRPr sz="1800">
              <a:solidFill>
                <a:schemeClr val="lt1"/>
              </a:solidFill>
              <a:latin typeface="Trebuchet MS"/>
              <a:ea typeface="Trebuchet MS"/>
              <a:cs typeface="Trebuchet MS"/>
              <a:sym typeface="Trebuchet MS"/>
            </a:endParaRPr>
          </a:p>
        </p:txBody>
      </p:sp>
      <p:sp>
        <p:nvSpPr>
          <p:cNvPr id="523" name="Google Shape;523;p10"/>
          <p:cNvSpPr txBox="1"/>
          <p:nvPr/>
        </p:nvSpPr>
        <p:spPr>
          <a:xfrm>
            <a:off x="10045842" y="1535610"/>
            <a:ext cx="11208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3600"/>
              <a:buFont typeface="Calibri"/>
              <a:buNone/>
            </a:pPr>
            <a:r>
              <a:rPr b="1" lang="es-AR" sz="3600">
                <a:solidFill>
                  <a:srgbClr val="FFD966"/>
                </a:solidFill>
                <a:latin typeface="Calibri"/>
                <a:ea typeface="Calibri"/>
                <a:cs typeface="Calibri"/>
                <a:sym typeface="Calibri"/>
              </a:rPr>
              <a:t>2020</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1"/>
          <p:cNvSpPr txBox="1"/>
          <p:nvPr>
            <p:ph type="title"/>
          </p:nvPr>
        </p:nvSpPr>
        <p:spPr>
          <a:xfrm>
            <a:off x="0" y="0"/>
            <a:ext cx="12192000" cy="6857999"/>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29" name="Google Shape;529;p11"/>
          <p:cNvPicPr preferRelativeResize="0"/>
          <p:nvPr>
            <p:ph idx="1" type="body"/>
          </p:nvPr>
        </p:nvPicPr>
        <p:blipFill rotWithShape="1">
          <a:blip r:embed="rId3">
            <a:alphaModFix/>
          </a:blip>
          <a:srcRect b="0" l="0" r="0" t="0"/>
          <a:stretch/>
        </p:blipFill>
        <p:spPr>
          <a:xfrm>
            <a:off x="0" y="1743860"/>
            <a:ext cx="12192000" cy="4470785"/>
          </a:xfrm>
          <a:prstGeom prst="rect">
            <a:avLst/>
          </a:prstGeom>
          <a:solidFill>
            <a:schemeClr val="dk1"/>
          </a:solidFill>
          <a:ln>
            <a:noFill/>
          </a:ln>
        </p:spPr>
      </p:pic>
      <p:sp>
        <p:nvSpPr>
          <p:cNvPr id="530" name="Google Shape;530;p11"/>
          <p:cNvSpPr txBox="1"/>
          <p:nvPr/>
        </p:nvSpPr>
        <p:spPr>
          <a:xfrm>
            <a:off x="6811589" y="381356"/>
            <a:ext cx="4790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1800">
                <a:solidFill>
                  <a:srgbClr val="FFD966"/>
                </a:solidFill>
                <a:latin typeface="Calibri"/>
                <a:ea typeface="Calibri"/>
                <a:cs typeface="Calibri"/>
                <a:sym typeface="Calibri"/>
              </a:rPr>
              <a:t>Nifty India 47.000 USD 2019-2020  </a:t>
            </a:r>
            <a:endParaRPr sz="1800">
              <a:solidFill>
                <a:schemeClr val="lt1"/>
              </a:solidFill>
              <a:latin typeface="Trebuchet MS"/>
              <a:ea typeface="Trebuchet MS"/>
              <a:cs typeface="Trebuchet MS"/>
              <a:sym typeface="Trebuchet MS"/>
            </a:endParaRPr>
          </a:p>
        </p:txBody>
      </p:sp>
      <p:pic>
        <p:nvPicPr>
          <p:cNvPr id="531" name="Google Shape;531;p11"/>
          <p:cNvPicPr preferRelativeResize="0"/>
          <p:nvPr/>
        </p:nvPicPr>
        <p:blipFill rotWithShape="1">
          <a:blip r:embed="rId4">
            <a:alphaModFix/>
          </a:blip>
          <a:srcRect b="0" l="0" r="0" t="0"/>
          <a:stretch/>
        </p:blipFill>
        <p:spPr>
          <a:xfrm>
            <a:off x="11353800" y="123591"/>
            <a:ext cx="721754" cy="721754"/>
          </a:xfrm>
          <a:prstGeom prst="rect">
            <a:avLst/>
          </a:prstGeom>
          <a:noFill/>
          <a:ln cap="flat" cmpd="sng" w="38100">
            <a:solidFill>
              <a:schemeClr val="dk1"/>
            </a:solidFill>
            <a:prstDash val="solid"/>
            <a:round/>
            <a:headEnd len="sm" w="sm" type="none"/>
            <a:tailEnd len="sm" w="sm" type="none"/>
          </a:ln>
        </p:spPr>
      </p:pic>
      <p:pic>
        <p:nvPicPr>
          <p:cNvPr id="532" name="Google Shape;532;p11">
            <a:hlinkClick action="ppaction://hlinksldjump" r:id="rId5"/>
          </p:cNvPr>
          <p:cNvPicPr preferRelativeResize="0"/>
          <p:nvPr/>
        </p:nvPicPr>
        <p:blipFill rotWithShape="1">
          <a:blip r:embed="rId6">
            <a:alphaModFix/>
          </a:blip>
          <a:srcRect b="0" l="0" r="0" t="0"/>
          <a:stretch/>
        </p:blipFill>
        <p:spPr>
          <a:xfrm>
            <a:off x="219186" y="159664"/>
            <a:ext cx="649608" cy="649608"/>
          </a:xfrm>
          <a:prstGeom prst="rect">
            <a:avLst/>
          </a:prstGeom>
          <a:noFill/>
          <a:ln cap="flat" cmpd="sng" w="38100">
            <a:solidFill>
              <a:schemeClr val="dk1"/>
            </a:solidFill>
            <a:prstDash val="solid"/>
            <a:round/>
            <a:headEnd len="sm" w="sm" type="none"/>
            <a:tailEnd len="sm" w="sm" type="none"/>
          </a:ln>
        </p:spPr>
      </p:pic>
      <p:cxnSp>
        <p:nvCxnSpPr>
          <p:cNvPr id="533" name="Google Shape;533;p11"/>
          <p:cNvCxnSpPr/>
          <p:nvPr/>
        </p:nvCxnSpPr>
        <p:spPr>
          <a:xfrm rot="-5400000">
            <a:off x="2987954" y="1590597"/>
            <a:ext cx="2578500" cy="1521000"/>
          </a:xfrm>
          <a:prstGeom prst="bentConnector3">
            <a:avLst>
              <a:gd fmla="val 50000" name="adj1"/>
            </a:avLst>
          </a:prstGeom>
          <a:noFill/>
          <a:ln cap="flat" cmpd="sng" w="9525">
            <a:solidFill>
              <a:schemeClr val="accent4"/>
            </a:solidFill>
            <a:prstDash val="solid"/>
            <a:miter lim="800000"/>
            <a:headEnd len="sm" w="sm" type="none"/>
            <a:tailEnd len="sm" w="sm" type="none"/>
          </a:ln>
        </p:spPr>
      </p:cxnSp>
      <p:sp>
        <p:nvSpPr>
          <p:cNvPr id="534" name="Google Shape;534;p11"/>
          <p:cNvSpPr txBox="1"/>
          <p:nvPr/>
        </p:nvSpPr>
        <p:spPr>
          <a:xfrm>
            <a:off x="3857445" y="6178174"/>
            <a:ext cx="4790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000"/>
              <a:buFont typeface="Calibri"/>
              <a:buNone/>
            </a:pPr>
            <a:r>
              <a:rPr b="1" lang="es-AR" sz="2000">
                <a:solidFill>
                  <a:srgbClr val="FFD966"/>
                </a:solidFill>
                <a:latin typeface="Calibri"/>
                <a:ea typeface="Calibri"/>
                <a:cs typeface="Calibri"/>
                <a:sym typeface="Calibri"/>
              </a:rPr>
              <a:t>Nasdaq EEUU 491 USD 1991  </a:t>
            </a:r>
            <a:endParaRPr sz="1800">
              <a:solidFill>
                <a:schemeClr val="lt1"/>
              </a:solidFill>
              <a:latin typeface="Trebuchet MS"/>
              <a:ea typeface="Trebuchet MS"/>
              <a:cs typeface="Trebuchet MS"/>
              <a:sym typeface="Trebuchet MS"/>
            </a:endParaRPr>
          </a:p>
        </p:txBody>
      </p:sp>
      <p:cxnSp>
        <p:nvCxnSpPr>
          <p:cNvPr id="535" name="Google Shape;535;p11"/>
          <p:cNvCxnSpPr/>
          <p:nvPr/>
        </p:nvCxnSpPr>
        <p:spPr>
          <a:xfrm flipH="1" rot="-5400000">
            <a:off x="1108506" y="5792626"/>
            <a:ext cx="1104300" cy="509100"/>
          </a:xfrm>
          <a:prstGeom prst="bentConnector3">
            <a:avLst>
              <a:gd fmla="val 50000" name="adj1"/>
            </a:avLst>
          </a:prstGeom>
          <a:noFill/>
          <a:ln cap="flat" cmpd="sng" w="9525">
            <a:solidFill>
              <a:schemeClr val="accent4"/>
            </a:solidFill>
            <a:prstDash val="solid"/>
            <a:miter lim="800000"/>
            <a:headEnd len="sm" w="sm" type="none"/>
            <a:tailEnd len="sm" w="sm" type="none"/>
          </a:ln>
        </p:spPr>
      </p:cxnSp>
      <p:sp>
        <p:nvSpPr>
          <p:cNvPr id="536" name="Google Shape;536;p11"/>
          <p:cNvSpPr txBox="1"/>
          <p:nvPr/>
        </p:nvSpPr>
        <p:spPr>
          <a:xfrm>
            <a:off x="936433" y="341272"/>
            <a:ext cx="4790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000"/>
              <a:buFont typeface="Calibri"/>
              <a:buNone/>
            </a:pPr>
            <a:r>
              <a:rPr b="1" lang="es-AR" sz="2000">
                <a:solidFill>
                  <a:srgbClr val="FFD966"/>
                </a:solidFill>
                <a:latin typeface="Calibri"/>
                <a:ea typeface="Calibri"/>
                <a:cs typeface="Calibri"/>
                <a:sym typeface="Calibri"/>
              </a:rPr>
              <a:t>Precio Histórico de acciones  </a:t>
            </a:r>
            <a:endParaRPr sz="1800">
              <a:solidFill>
                <a:schemeClr val="lt1"/>
              </a:solidFill>
              <a:latin typeface="Trebuchet MS"/>
              <a:ea typeface="Trebuchet MS"/>
              <a:cs typeface="Trebuchet MS"/>
              <a:sym typeface="Trebuchet MS"/>
            </a:endParaRPr>
          </a:p>
        </p:txBody>
      </p:sp>
      <p:pic>
        <p:nvPicPr>
          <p:cNvPr id="537" name="Google Shape;537;p11"/>
          <p:cNvPicPr preferRelativeResize="0"/>
          <p:nvPr/>
        </p:nvPicPr>
        <p:blipFill rotWithShape="1">
          <a:blip r:embed="rId7">
            <a:alphaModFix/>
          </a:blip>
          <a:srcRect b="0" l="0" r="0" t="0"/>
          <a:stretch/>
        </p:blipFill>
        <p:spPr>
          <a:xfrm>
            <a:off x="6811589" y="1191505"/>
            <a:ext cx="4638135" cy="1638134"/>
          </a:xfrm>
          <a:prstGeom prst="rect">
            <a:avLst/>
          </a:prstGeom>
          <a:noFill/>
          <a:ln>
            <a:noFill/>
          </a:ln>
        </p:spPr>
      </p:pic>
      <p:sp>
        <p:nvSpPr>
          <p:cNvPr id="538" name="Google Shape;538;p11"/>
          <p:cNvSpPr/>
          <p:nvPr/>
        </p:nvSpPr>
        <p:spPr>
          <a:xfrm>
            <a:off x="638349" y="5779364"/>
            <a:ext cx="508958" cy="819843"/>
          </a:xfrm>
          <a:prstGeom prst="down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539" name="Google Shape;539;p11"/>
          <p:cNvPicPr preferRelativeResize="0"/>
          <p:nvPr/>
        </p:nvPicPr>
        <p:blipFill rotWithShape="1">
          <a:blip r:embed="rId8">
            <a:alphaModFix/>
          </a:blip>
          <a:srcRect b="0" l="0" r="0" t="0"/>
          <a:stretch/>
        </p:blipFill>
        <p:spPr>
          <a:xfrm>
            <a:off x="4184763" y="240975"/>
            <a:ext cx="1706125" cy="1100506"/>
          </a:xfrm>
          <a:prstGeom prst="rect">
            <a:avLst/>
          </a:prstGeom>
          <a:noFill/>
          <a:ln>
            <a:noFill/>
          </a:ln>
        </p:spPr>
      </p:pic>
      <p:sp>
        <p:nvSpPr>
          <p:cNvPr id="540" name="Google Shape;540;p11"/>
          <p:cNvSpPr/>
          <p:nvPr/>
        </p:nvSpPr>
        <p:spPr>
          <a:xfrm>
            <a:off x="6074886" y="424641"/>
            <a:ext cx="620257" cy="916840"/>
          </a:xfrm>
          <a:prstGeom prst="up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541" name="Google Shape;541;p11"/>
          <p:cNvPicPr preferRelativeResize="0"/>
          <p:nvPr/>
        </p:nvPicPr>
        <p:blipFill rotWithShape="1">
          <a:blip r:embed="rId9">
            <a:alphaModFix/>
          </a:blip>
          <a:srcRect b="0" l="0" r="0" t="0"/>
          <a:stretch/>
        </p:blipFill>
        <p:spPr>
          <a:xfrm>
            <a:off x="1897311" y="5779364"/>
            <a:ext cx="1619392" cy="9492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2"/>
          <p:cNvSpPr txBox="1"/>
          <p:nvPr>
            <p:ph type="title"/>
          </p:nvPr>
        </p:nvSpPr>
        <p:spPr>
          <a:xfrm>
            <a:off x="0" y="0"/>
            <a:ext cx="12192000" cy="6857999"/>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47" name="Google Shape;547;p12"/>
          <p:cNvPicPr preferRelativeResize="0"/>
          <p:nvPr>
            <p:ph idx="1" type="body"/>
          </p:nvPr>
        </p:nvPicPr>
        <p:blipFill rotWithShape="1">
          <a:blip r:embed="rId3">
            <a:alphaModFix/>
          </a:blip>
          <a:srcRect b="0" l="0" r="0" t="0"/>
          <a:stretch/>
        </p:blipFill>
        <p:spPr>
          <a:xfrm>
            <a:off x="0" y="1526875"/>
            <a:ext cx="12258136" cy="3509874"/>
          </a:xfrm>
          <a:prstGeom prst="rect">
            <a:avLst/>
          </a:prstGeom>
          <a:solidFill>
            <a:schemeClr val="dk1"/>
          </a:solidFill>
          <a:ln>
            <a:noFill/>
          </a:ln>
        </p:spPr>
      </p:pic>
      <p:pic>
        <p:nvPicPr>
          <p:cNvPr id="548" name="Google Shape;548;p12"/>
          <p:cNvPicPr preferRelativeResize="0"/>
          <p:nvPr/>
        </p:nvPicPr>
        <p:blipFill rotWithShape="1">
          <a:blip r:embed="rId4">
            <a:alphaModFix/>
          </a:blip>
          <a:srcRect b="0" l="0" r="0" t="0"/>
          <a:stretch/>
        </p:blipFill>
        <p:spPr>
          <a:xfrm>
            <a:off x="11302987" y="223253"/>
            <a:ext cx="721754" cy="721754"/>
          </a:xfrm>
          <a:prstGeom prst="rect">
            <a:avLst/>
          </a:prstGeom>
          <a:noFill/>
          <a:ln cap="flat" cmpd="sng" w="38100">
            <a:solidFill>
              <a:schemeClr val="dk1"/>
            </a:solidFill>
            <a:prstDash val="solid"/>
            <a:round/>
            <a:headEnd len="sm" w="sm" type="none"/>
            <a:tailEnd len="sm" w="sm" type="none"/>
          </a:ln>
        </p:spPr>
      </p:pic>
      <p:pic>
        <p:nvPicPr>
          <p:cNvPr id="549" name="Google Shape;549;p12">
            <a:hlinkClick action="ppaction://hlinksldjump" r:id="rId5"/>
          </p:cNvPr>
          <p:cNvPicPr preferRelativeResize="0"/>
          <p:nvPr/>
        </p:nvPicPr>
        <p:blipFill rotWithShape="1">
          <a:blip r:embed="rId6">
            <a:alphaModFix/>
          </a:blip>
          <a:srcRect b="0" l="0" r="0" t="0"/>
          <a:stretch/>
        </p:blipFill>
        <p:spPr>
          <a:xfrm>
            <a:off x="193417" y="223253"/>
            <a:ext cx="649608" cy="649608"/>
          </a:xfrm>
          <a:prstGeom prst="rect">
            <a:avLst/>
          </a:prstGeom>
          <a:noFill/>
          <a:ln cap="flat" cmpd="sng" w="38100">
            <a:solidFill>
              <a:schemeClr val="dk1"/>
            </a:solidFill>
            <a:prstDash val="solid"/>
            <a:round/>
            <a:headEnd len="sm" w="sm" type="none"/>
            <a:tailEnd len="sm" w="sm" type="none"/>
          </a:ln>
        </p:spPr>
      </p:pic>
      <p:sp>
        <p:nvSpPr>
          <p:cNvPr id="550" name="Google Shape;550;p12"/>
          <p:cNvSpPr txBox="1"/>
          <p:nvPr/>
        </p:nvSpPr>
        <p:spPr>
          <a:xfrm>
            <a:off x="6452559" y="5331125"/>
            <a:ext cx="47905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Balanza comercial deficitaria EEUU 610,000,000,000 USD 2019 </a:t>
            </a:r>
            <a:endParaRPr sz="1800">
              <a:solidFill>
                <a:schemeClr val="lt1"/>
              </a:solidFill>
              <a:latin typeface="Trebuchet MS"/>
              <a:ea typeface="Trebuchet MS"/>
              <a:cs typeface="Trebuchet MS"/>
              <a:sym typeface="Trebuchet MS"/>
            </a:endParaRPr>
          </a:p>
        </p:txBody>
      </p:sp>
      <p:cxnSp>
        <p:nvCxnSpPr>
          <p:cNvPr id="551" name="Google Shape;551;p12"/>
          <p:cNvCxnSpPr/>
          <p:nvPr/>
        </p:nvCxnSpPr>
        <p:spPr>
          <a:xfrm>
            <a:off x="948906" y="4364966"/>
            <a:ext cx="3160200" cy="1311300"/>
          </a:xfrm>
          <a:prstGeom prst="bentConnector3">
            <a:avLst>
              <a:gd fmla="val 50000" name="adj1"/>
            </a:avLst>
          </a:prstGeom>
          <a:noFill/>
          <a:ln cap="flat" cmpd="sng" w="9525">
            <a:solidFill>
              <a:schemeClr val="accent4"/>
            </a:solidFill>
            <a:prstDash val="solid"/>
            <a:miter lim="800000"/>
            <a:headEnd len="sm" w="sm" type="none"/>
            <a:tailEnd len="sm" w="sm" type="none"/>
          </a:ln>
        </p:spPr>
      </p:cxnSp>
      <p:sp>
        <p:nvSpPr>
          <p:cNvPr id="552" name="Google Shape;552;p12"/>
          <p:cNvSpPr txBox="1"/>
          <p:nvPr/>
        </p:nvSpPr>
        <p:spPr>
          <a:xfrm>
            <a:off x="1492370" y="296548"/>
            <a:ext cx="4790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2000"/>
              <a:buFont typeface="Calibri"/>
              <a:buNone/>
            </a:pPr>
            <a:r>
              <a:rPr b="1" lang="es-AR" sz="2000">
                <a:solidFill>
                  <a:srgbClr val="FFD966"/>
                </a:solidFill>
                <a:latin typeface="Calibri"/>
                <a:ea typeface="Calibri"/>
                <a:cs typeface="Calibri"/>
                <a:sym typeface="Calibri"/>
              </a:rPr>
              <a:t>Balanza Comercial </a:t>
            </a:r>
            <a:endParaRPr sz="1800">
              <a:solidFill>
                <a:schemeClr val="lt1"/>
              </a:solidFill>
              <a:latin typeface="Trebuchet MS"/>
              <a:ea typeface="Trebuchet MS"/>
              <a:cs typeface="Trebuchet MS"/>
              <a:sym typeface="Trebuchet MS"/>
            </a:endParaRPr>
          </a:p>
        </p:txBody>
      </p:sp>
      <p:sp>
        <p:nvSpPr>
          <p:cNvPr id="553" name="Google Shape;553;p12"/>
          <p:cNvSpPr txBox="1"/>
          <p:nvPr/>
        </p:nvSpPr>
        <p:spPr>
          <a:xfrm>
            <a:off x="7842231" y="1026258"/>
            <a:ext cx="47905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Superávit comercial China 366,000,000 USD 2019 </a:t>
            </a:r>
            <a:endParaRPr sz="1800">
              <a:solidFill>
                <a:schemeClr val="lt1"/>
              </a:solidFill>
              <a:latin typeface="Trebuchet MS"/>
              <a:ea typeface="Trebuchet MS"/>
              <a:cs typeface="Trebuchet MS"/>
              <a:sym typeface="Trebuchet MS"/>
            </a:endParaRPr>
          </a:p>
        </p:txBody>
      </p:sp>
      <p:pic>
        <p:nvPicPr>
          <p:cNvPr id="554" name="Google Shape;554;p12"/>
          <p:cNvPicPr preferRelativeResize="0"/>
          <p:nvPr/>
        </p:nvPicPr>
        <p:blipFill rotWithShape="1">
          <a:blip r:embed="rId7">
            <a:alphaModFix/>
          </a:blip>
          <a:srcRect b="0" l="0" r="0" t="0"/>
          <a:stretch/>
        </p:blipFill>
        <p:spPr>
          <a:xfrm>
            <a:off x="5828007" y="390471"/>
            <a:ext cx="1976626" cy="1052232"/>
          </a:xfrm>
          <a:prstGeom prst="rect">
            <a:avLst/>
          </a:prstGeom>
          <a:noFill/>
          <a:ln>
            <a:noFill/>
          </a:ln>
        </p:spPr>
      </p:pic>
      <p:cxnSp>
        <p:nvCxnSpPr>
          <p:cNvPr id="555" name="Google Shape;555;p12"/>
          <p:cNvCxnSpPr/>
          <p:nvPr/>
        </p:nvCxnSpPr>
        <p:spPr>
          <a:xfrm rot="-5400000">
            <a:off x="6785902" y="1729881"/>
            <a:ext cx="861300" cy="286800"/>
          </a:xfrm>
          <a:prstGeom prst="bentConnector3">
            <a:avLst>
              <a:gd fmla="val 50000" name="adj1"/>
            </a:avLst>
          </a:prstGeom>
          <a:noFill/>
          <a:ln cap="flat" cmpd="sng" w="9525">
            <a:solidFill>
              <a:schemeClr val="accent4"/>
            </a:solidFill>
            <a:prstDash val="solid"/>
            <a:miter lim="800000"/>
            <a:headEnd len="sm" w="sm" type="none"/>
            <a:tailEnd len="sm" w="sm" type="none"/>
          </a:ln>
        </p:spPr>
      </p:cxnSp>
      <p:sp>
        <p:nvSpPr>
          <p:cNvPr id="556" name="Google Shape;556;p12"/>
          <p:cNvSpPr/>
          <p:nvPr/>
        </p:nvSpPr>
        <p:spPr>
          <a:xfrm>
            <a:off x="4905588" y="249792"/>
            <a:ext cx="620257" cy="1153438"/>
          </a:xfrm>
          <a:prstGeom prst="up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557" name="Google Shape;557;p12"/>
          <p:cNvSpPr/>
          <p:nvPr/>
        </p:nvSpPr>
        <p:spPr>
          <a:xfrm>
            <a:off x="5701554" y="5171546"/>
            <a:ext cx="581352" cy="1050664"/>
          </a:xfrm>
          <a:prstGeom prst="down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558" name="Google Shape;558;p12"/>
          <p:cNvPicPr preferRelativeResize="0"/>
          <p:nvPr/>
        </p:nvPicPr>
        <p:blipFill rotWithShape="1">
          <a:blip r:embed="rId8">
            <a:alphaModFix/>
          </a:blip>
          <a:srcRect b="0" l="0" r="0" t="0"/>
          <a:stretch/>
        </p:blipFill>
        <p:spPr>
          <a:xfrm>
            <a:off x="4053471" y="5048111"/>
            <a:ext cx="1567006" cy="1172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s-AR" sz="3200"/>
              <a:t>EQUIPO</a:t>
            </a:r>
            <a:r>
              <a:rPr lang="es-AR"/>
              <a:t>/</a:t>
            </a:r>
            <a:r>
              <a:rPr lang="es-AR" sz="3200"/>
              <a:t>TUTOR</a:t>
            </a:r>
            <a:r>
              <a:rPr lang="es-AR"/>
              <a:t>/</a:t>
            </a:r>
            <a:r>
              <a:rPr lang="es-AR" sz="3200"/>
              <a:t>PROFESOR</a:t>
            </a:r>
            <a:endParaRPr/>
          </a:p>
        </p:txBody>
      </p:sp>
      <p:sp>
        <p:nvSpPr>
          <p:cNvPr id="215" name="Google Shape;215;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AR" sz="2000">
                <a:solidFill>
                  <a:schemeClr val="dk1"/>
                </a:solidFill>
                <a:latin typeface="Arial"/>
                <a:ea typeface="Arial"/>
                <a:cs typeface="Arial"/>
                <a:sym typeface="Arial"/>
              </a:rPr>
              <a:t>Alumno: Gastón Roberto Giménez</a:t>
            </a:r>
            <a:r>
              <a:rPr lang="es-AR">
                <a:solidFill>
                  <a:schemeClr val="dk1"/>
                </a:solidFill>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ts val="2000"/>
              <a:buChar char="•"/>
            </a:pPr>
            <a:r>
              <a:rPr lang="es-AR" sz="2000">
                <a:solidFill>
                  <a:schemeClr val="dk1"/>
                </a:solidFill>
                <a:latin typeface="Arial"/>
                <a:ea typeface="Arial"/>
                <a:cs typeface="Arial"/>
                <a:sym typeface="Arial"/>
              </a:rPr>
              <a:t>Tutor</a:t>
            </a:r>
            <a:r>
              <a:rPr lang="es-AR">
                <a:solidFill>
                  <a:schemeClr val="dk1"/>
                </a:solidFill>
                <a:latin typeface="Arial"/>
                <a:ea typeface="Arial"/>
                <a:cs typeface="Arial"/>
                <a:sym typeface="Arial"/>
              </a:rPr>
              <a:t>: </a:t>
            </a:r>
            <a:r>
              <a:rPr lang="es-AR" sz="2000">
                <a:solidFill>
                  <a:schemeClr val="dk1"/>
                </a:solidFill>
                <a:latin typeface="Arial"/>
                <a:ea typeface="Arial"/>
                <a:cs typeface="Arial"/>
                <a:sym typeface="Arial"/>
              </a:rPr>
              <a:t>Néstor Jesús Ramírez Reyes.</a:t>
            </a:r>
            <a:endParaRPr/>
          </a:p>
          <a:p>
            <a:pPr indent="-228600" lvl="0" marL="228600" rtl="0" algn="l">
              <a:lnSpc>
                <a:spcPct val="90000"/>
              </a:lnSpc>
              <a:spcBef>
                <a:spcPts val="1000"/>
              </a:spcBef>
              <a:spcAft>
                <a:spcPts val="0"/>
              </a:spcAft>
              <a:buClr>
                <a:schemeClr val="dk1"/>
              </a:buClr>
              <a:buSzPts val="2000"/>
              <a:buChar char="•"/>
            </a:pPr>
            <a:r>
              <a:rPr lang="es-AR" sz="2000">
                <a:solidFill>
                  <a:schemeClr val="dk1"/>
                </a:solidFill>
                <a:latin typeface="Arial"/>
                <a:ea typeface="Arial"/>
                <a:cs typeface="Arial"/>
                <a:sym typeface="Arial"/>
              </a:rPr>
              <a:t>Profesor: Octavio Lafourcade</a:t>
            </a:r>
            <a:endParaRPr/>
          </a:p>
        </p:txBody>
      </p:sp>
      <p:pic>
        <p:nvPicPr>
          <p:cNvPr id="216" name="Google Shape;216;p3"/>
          <p:cNvPicPr preferRelativeResize="0"/>
          <p:nvPr/>
        </p:nvPicPr>
        <p:blipFill rotWithShape="1">
          <a:blip r:embed="rId3">
            <a:alphaModFix/>
          </a:blip>
          <a:srcRect b="0" l="0" r="0" t="0"/>
          <a:stretch/>
        </p:blipFill>
        <p:spPr>
          <a:xfrm>
            <a:off x="10849506" y="731096"/>
            <a:ext cx="1174900" cy="1125202"/>
          </a:xfrm>
          <a:prstGeom prst="rect">
            <a:avLst/>
          </a:prstGeom>
          <a:noFill/>
          <a:ln>
            <a:noFill/>
          </a:ln>
        </p:spPr>
      </p:pic>
      <p:sp>
        <p:nvSpPr>
          <p:cNvPr id="217" name="Google Shape;217;p3"/>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18" name="Google Shape;218;p3"/>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19" name="Google Shape;219;p3">
            <a:hlinkClick action="ppaction://hlinksldjump" r:id="rId4"/>
          </p:cNvPr>
          <p:cNvSpPr/>
          <p:nvPr/>
        </p:nvSpPr>
        <p:spPr>
          <a:xfrm>
            <a:off x="8523891" y="94652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AR" sz="1800" u="none" cap="none" strike="noStrike">
                <a:solidFill>
                  <a:schemeClr val="lt1"/>
                </a:solidFill>
                <a:latin typeface="Trebuchet MS"/>
                <a:ea typeface="Trebuchet MS"/>
                <a:cs typeface="Trebuchet MS"/>
                <a:sym typeface="Trebuchet MS"/>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3"/>
          <p:cNvSpPr txBox="1"/>
          <p:nvPr>
            <p:ph type="title"/>
          </p:nvPr>
        </p:nvSpPr>
        <p:spPr>
          <a:xfrm>
            <a:off x="1" y="0"/>
            <a:ext cx="12192000" cy="6858000"/>
          </a:xfrm>
          <a:prstGeom prst="rect">
            <a:avLst/>
          </a:prstGeom>
          <a:solidFill>
            <a:schemeClr val="dk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64" name="Google Shape;564;p13"/>
          <p:cNvPicPr preferRelativeResize="0"/>
          <p:nvPr>
            <p:ph idx="1" type="body"/>
          </p:nvPr>
        </p:nvPicPr>
        <p:blipFill rotWithShape="1">
          <a:blip r:embed="rId3">
            <a:alphaModFix/>
          </a:blip>
          <a:srcRect b="0" l="0" r="0" t="0"/>
          <a:stretch/>
        </p:blipFill>
        <p:spPr>
          <a:xfrm>
            <a:off x="0" y="1293873"/>
            <a:ext cx="12192000" cy="4063131"/>
          </a:xfrm>
          <a:prstGeom prst="rect">
            <a:avLst/>
          </a:prstGeom>
          <a:solidFill>
            <a:schemeClr val="dk1"/>
          </a:solidFill>
          <a:ln>
            <a:noFill/>
          </a:ln>
        </p:spPr>
      </p:pic>
      <p:pic>
        <p:nvPicPr>
          <p:cNvPr id="565" name="Google Shape;565;p13"/>
          <p:cNvPicPr preferRelativeResize="0"/>
          <p:nvPr/>
        </p:nvPicPr>
        <p:blipFill rotWithShape="1">
          <a:blip r:embed="rId4">
            <a:alphaModFix/>
          </a:blip>
          <a:srcRect b="0" l="0" r="0" t="0"/>
          <a:stretch/>
        </p:blipFill>
        <p:spPr>
          <a:xfrm>
            <a:off x="11302987" y="223253"/>
            <a:ext cx="721754" cy="721754"/>
          </a:xfrm>
          <a:prstGeom prst="rect">
            <a:avLst/>
          </a:prstGeom>
          <a:noFill/>
          <a:ln cap="flat" cmpd="sng" w="38100">
            <a:solidFill>
              <a:schemeClr val="dk1"/>
            </a:solidFill>
            <a:prstDash val="solid"/>
            <a:round/>
            <a:headEnd len="sm" w="sm" type="none"/>
            <a:tailEnd len="sm" w="sm" type="none"/>
          </a:ln>
        </p:spPr>
      </p:pic>
      <p:sp>
        <p:nvSpPr>
          <p:cNvPr id="566" name="Google Shape;566;p13"/>
          <p:cNvSpPr txBox="1"/>
          <p:nvPr/>
        </p:nvSpPr>
        <p:spPr>
          <a:xfrm>
            <a:off x="8048631" y="1459540"/>
            <a:ext cx="586308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Manufactura China  3853,000,000 USD 2020</a:t>
            </a:r>
            <a:endParaRPr sz="1800">
              <a:solidFill>
                <a:schemeClr val="lt1"/>
              </a:solidFill>
              <a:latin typeface="Trebuchet MS"/>
              <a:ea typeface="Trebuchet MS"/>
              <a:cs typeface="Trebuchet MS"/>
              <a:sym typeface="Trebuchet MS"/>
            </a:endParaRPr>
          </a:p>
        </p:txBody>
      </p:sp>
      <p:cxnSp>
        <p:nvCxnSpPr>
          <p:cNvPr id="567" name="Google Shape;567;p13"/>
          <p:cNvCxnSpPr/>
          <p:nvPr/>
        </p:nvCxnSpPr>
        <p:spPr>
          <a:xfrm rot="5400000">
            <a:off x="6794596" y="1627395"/>
            <a:ext cx="1179300" cy="414000"/>
          </a:xfrm>
          <a:prstGeom prst="bentConnector3">
            <a:avLst>
              <a:gd fmla="val 50000" name="adj1"/>
            </a:avLst>
          </a:prstGeom>
          <a:noFill/>
          <a:ln cap="flat" cmpd="sng" w="9525">
            <a:solidFill>
              <a:schemeClr val="accent4"/>
            </a:solidFill>
            <a:prstDash val="solid"/>
            <a:miter lim="800000"/>
            <a:headEnd len="sm" w="sm" type="none"/>
            <a:tailEnd len="sm" w="sm" type="none"/>
          </a:ln>
        </p:spPr>
      </p:cxnSp>
      <p:pic>
        <p:nvPicPr>
          <p:cNvPr id="568" name="Google Shape;568;p13">
            <a:hlinkClick action="ppaction://hlinksldjump" r:id="rId5"/>
          </p:cNvPr>
          <p:cNvPicPr preferRelativeResize="0"/>
          <p:nvPr/>
        </p:nvPicPr>
        <p:blipFill rotWithShape="1">
          <a:blip r:embed="rId6">
            <a:alphaModFix/>
          </a:blip>
          <a:srcRect b="0" l="0" r="0" t="0"/>
          <a:stretch/>
        </p:blipFill>
        <p:spPr>
          <a:xfrm>
            <a:off x="332243" y="322133"/>
            <a:ext cx="649608" cy="649608"/>
          </a:xfrm>
          <a:prstGeom prst="rect">
            <a:avLst/>
          </a:prstGeom>
          <a:noFill/>
          <a:ln cap="flat" cmpd="sng" w="38100">
            <a:solidFill>
              <a:schemeClr val="dk1"/>
            </a:solidFill>
            <a:prstDash val="solid"/>
            <a:round/>
            <a:headEnd len="sm" w="sm" type="none"/>
            <a:tailEnd len="sm" w="sm" type="none"/>
          </a:ln>
        </p:spPr>
      </p:pic>
      <p:sp>
        <p:nvSpPr>
          <p:cNvPr id="569" name="Google Shape;569;p13"/>
          <p:cNvSpPr txBox="1"/>
          <p:nvPr/>
        </p:nvSpPr>
        <p:spPr>
          <a:xfrm>
            <a:off x="1314092" y="443198"/>
            <a:ext cx="58630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D966"/>
              </a:buClr>
              <a:buSzPts val="1600"/>
              <a:buFont typeface="Calibri"/>
              <a:buNone/>
            </a:pPr>
            <a:r>
              <a:rPr b="1" lang="es-AR" sz="1600">
                <a:solidFill>
                  <a:srgbClr val="FFD966"/>
                </a:solidFill>
                <a:latin typeface="Calibri"/>
                <a:ea typeface="Calibri"/>
                <a:cs typeface="Calibri"/>
                <a:sym typeface="Calibri"/>
              </a:rPr>
              <a:t> </a:t>
            </a:r>
            <a:r>
              <a:rPr b="1" lang="es-AR" sz="2000">
                <a:solidFill>
                  <a:srgbClr val="FFD966"/>
                </a:solidFill>
                <a:latin typeface="Calibri"/>
                <a:ea typeface="Calibri"/>
                <a:cs typeface="Calibri"/>
                <a:sym typeface="Calibri"/>
              </a:rPr>
              <a:t>Producción en Manufactura </a:t>
            </a:r>
            <a:endParaRPr sz="1800">
              <a:solidFill>
                <a:schemeClr val="lt1"/>
              </a:solidFill>
              <a:latin typeface="Trebuchet MS"/>
              <a:ea typeface="Trebuchet MS"/>
              <a:cs typeface="Trebuchet MS"/>
              <a:sym typeface="Trebuchet MS"/>
            </a:endParaRPr>
          </a:p>
        </p:txBody>
      </p:sp>
      <p:pic>
        <p:nvPicPr>
          <p:cNvPr id="570" name="Google Shape;570;p13"/>
          <p:cNvPicPr preferRelativeResize="0"/>
          <p:nvPr/>
        </p:nvPicPr>
        <p:blipFill rotWithShape="1">
          <a:blip r:embed="rId7">
            <a:alphaModFix/>
          </a:blip>
          <a:srcRect b="0" l="0" r="0" t="0"/>
          <a:stretch/>
        </p:blipFill>
        <p:spPr>
          <a:xfrm>
            <a:off x="6537396" y="247673"/>
            <a:ext cx="1955300" cy="1099856"/>
          </a:xfrm>
          <a:prstGeom prst="rect">
            <a:avLst/>
          </a:prstGeom>
          <a:noFill/>
          <a:ln>
            <a:noFill/>
          </a:ln>
        </p:spPr>
      </p:pic>
      <p:sp>
        <p:nvSpPr>
          <p:cNvPr id="571" name="Google Shape;571;p13"/>
          <p:cNvSpPr/>
          <p:nvPr/>
        </p:nvSpPr>
        <p:spPr>
          <a:xfrm>
            <a:off x="5607010" y="194054"/>
            <a:ext cx="620257" cy="1153438"/>
          </a:xfrm>
          <a:prstGeom prst="upArrow">
            <a:avLst>
              <a:gd fmla="val 50000" name="adj1"/>
              <a:gd fmla="val 50000" name="adj2"/>
            </a:avLst>
          </a:prstGeom>
          <a:solidFill>
            <a:schemeClr val="accent1"/>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15"/>
          <p:cNvPicPr preferRelativeResize="0"/>
          <p:nvPr>
            <p:ph idx="1" type="body"/>
          </p:nvPr>
        </p:nvPicPr>
        <p:blipFill rotWithShape="1">
          <a:blip r:embed="rId3">
            <a:alphaModFix/>
          </a:blip>
          <a:srcRect b="0" l="0" r="0" t="0"/>
          <a:stretch/>
        </p:blipFill>
        <p:spPr>
          <a:xfrm>
            <a:off x="783219" y="757197"/>
            <a:ext cx="2656936" cy="2581635"/>
          </a:xfrm>
          <a:prstGeom prst="rect">
            <a:avLst/>
          </a:prstGeom>
          <a:solidFill>
            <a:schemeClr val="dk1"/>
          </a:solidFill>
          <a:ln>
            <a:noFill/>
          </a:ln>
        </p:spPr>
      </p:pic>
      <p:pic>
        <p:nvPicPr>
          <p:cNvPr id="577" name="Google Shape;577;p15"/>
          <p:cNvPicPr preferRelativeResize="0"/>
          <p:nvPr/>
        </p:nvPicPr>
        <p:blipFill rotWithShape="1">
          <a:blip r:embed="rId4">
            <a:alphaModFix/>
          </a:blip>
          <a:srcRect b="0" l="0" r="0" t="0"/>
          <a:stretch/>
        </p:blipFill>
        <p:spPr>
          <a:xfrm>
            <a:off x="8114571" y="3947712"/>
            <a:ext cx="3467660" cy="2006403"/>
          </a:xfrm>
          <a:prstGeom prst="rect">
            <a:avLst/>
          </a:prstGeom>
          <a:noFill/>
          <a:ln>
            <a:noFill/>
          </a:ln>
        </p:spPr>
      </p:pic>
      <p:sp>
        <p:nvSpPr>
          <p:cNvPr id="578" name="Google Shape;578;p15"/>
          <p:cNvSpPr/>
          <p:nvPr/>
        </p:nvSpPr>
        <p:spPr>
          <a:xfrm>
            <a:off x="9558148" y="3393329"/>
            <a:ext cx="500332" cy="50033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579" name="Google Shape;579;p15"/>
          <p:cNvSpPr txBox="1"/>
          <p:nvPr/>
        </p:nvSpPr>
        <p:spPr>
          <a:xfrm>
            <a:off x="8350450" y="169344"/>
            <a:ext cx="291572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Promedio $ Petróleo + Eventos Históricos</a:t>
            </a:r>
            <a:endParaRPr sz="1800">
              <a:solidFill>
                <a:schemeClr val="lt1"/>
              </a:solidFill>
              <a:latin typeface="Trebuchet MS"/>
              <a:ea typeface="Trebuchet MS"/>
              <a:cs typeface="Trebuchet MS"/>
              <a:sym typeface="Trebuchet MS"/>
            </a:endParaRPr>
          </a:p>
        </p:txBody>
      </p:sp>
      <p:pic>
        <p:nvPicPr>
          <p:cNvPr id="580" name="Google Shape;580;p15"/>
          <p:cNvPicPr preferRelativeResize="0"/>
          <p:nvPr/>
        </p:nvPicPr>
        <p:blipFill rotWithShape="1">
          <a:blip r:embed="rId5">
            <a:alphaModFix/>
          </a:blip>
          <a:srcRect b="0" l="0" r="0" t="0"/>
          <a:stretch/>
        </p:blipFill>
        <p:spPr>
          <a:xfrm>
            <a:off x="11266178" y="737126"/>
            <a:ext cx="721754" cy="721754"/>
          </a:xfrm>
          <a:prstGeom prst="rect">
            <a:avLst/>
          </a:prstGeom>
          <a:noFill/>
          <a:ln cap="flat" cmpd="sng" w="38100">
            <a:solidFill>
              <a:schemeClr val="dk1"/>
            </a:solidFill>
            <a:prstDash val="solid"/>
            <a:round/>
            <a:headEnd len="sm" w="sm" type="none"/>
            <a:tailEnd len="sm" w="sm" type="none"/>
          </a:ln>
        </p:spPr>
      </p:pic>
      <p:sp>
        <p:nvSpPr>
          <p:cNvPr id="581" name="Google Shape;581;p15"/>
          <p:cNvSpPr txBox="1"/>
          <p:nvPr/>
        </p:nvSpPr>
        <p:spPr>
          <a:xfrm>
            <a:off x="1051157" y="187074"/>
            <a:ext cx="30008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Inflación Acumulada y “count” de los últimos 40 años</a:t>
            </a:r>
            <a:endParaRPr sz="1800">
              <a:solidFill>
                <a:schemeClr val="lt1"/>
              </a:solidFill>
              <a:latin typeface="Trebuchet MS"/>
              <a:ea typeface="Trebuchet MS"/>
              <a:cs typeface="Trebuchet MS"/>
              <a:sym typeface="Trebuchet MS"/>
            </a:endParaRPr>
          </a:p>
        </p:txBody>
      </p:sp>
      <p:pic>
        <p:nvPicPr>
          <p:cNvPr id="582" name="Google Shape;582;p15"/>
          <p:cNvPicPr preferRelativeResize="0"/>
          <p:nvPr/>
        </p:nvPicPr>
        <p:blipFill rotWithShape="1">
          <a:blip r:embed="rId6">
            <a:alphaModFix/>
          </a:blip>
          <a:srcRect b="0" l="0" r="0" t="0"/>
          <a:stretch/>
        </p:blipFill>
        <p:spPr>
          <a:xfrm>
            <a:off x="474276" y="3947713"/>
            <a:ext cx="3274821" cy="2006402"/>
          </a:xfrm>
          <a:prstGeom prst="rect">
            <a:avLst/>
          </a:prstGeom>
          <a:noFill/>
          <a:ln>
            <a:noFill/>
          </a:ln>
        </p:spPr>
      </p:pic>
      <p:sp>
        <p:nvSpPr>
          <p:cNvPr id="583" name="Google Shape;583;p15"/>
          <p:cNvSpPr/>
          <p:nvPr/>
        </p:nvSpPr>
        <p:spPr>
          <a:xfrm>
            <a:off x="1818677" y="3368304"/>
            <a:ext cx="500332" cy="50033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584" name="Google Shape;584;p15"/>
          <p:cNvPicPr preferRelativeResize="0"/>
          <p:nvPr/>
        </p:nvPicPr>
        <p:blipFill rotWithShape="1">
          <a:blip r:embed="rId7">
            <a:alphaModFix/>
          </a:blip>
          <a:srcRect b="0" l="0" r="0" t="0"/>
          <a:stretch/>
        </p:blipFill>
        <p:spPr>
          <a:xfrm>
            <a:off x="3706254" y="3947711"/>
            <a:ext cx="4411073" cy="2006403"/>
          </a:xfrm>
          <a:prstGeom prst="rect">
            <a:avLst/>
          </a:prstGeom>
          <a:noFill/>
          <a:ln>
            <a:noFill/>
          </a:ln>
        </p:spPr>
      </p:pic>
      <p:sp>
        <p:nvSpPr>
          <p:cNvPr id="585" name="Google Shape;585;p15"/>
          <p:cNvSpPr/>
          <p:nvPr/>
        </p:nvSpPr>
        <p:spPr>
          <a:xfrm>
            <a:off x="5595668" y="3383070"/>
            <a:ext cx="500332" cy="50033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586" name="Google Shape;586;p15"/>
          <p:cNvSpPr txBox="1"/>
          <p:nvPr/>
        </p:nvSpPr>
        <p:spPr>
          <a:xfrm>
            <a:off x="3772805" y="183030"/>
            <a:ext cx="45776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Promedio + % del índice Per cápita U$D de los últimos 40 años</a:t>
            </a:r>
            <a:endParaRPr sz="1800">
              <a:solidFill>
                <a:schemeClr val="lt1"/>
              </a:solidFill>
              <a:latin typeface="Trebuchet MS"/>
              <a:ea typeface="Trebuchet MS"/>
              <a:cs typeface="Trebuchet MS"/>
              <a:sym typeface="Trebuchet MS"/>
            </a:endParaRPr>
          </a:p>
        </p:txBody>
      </p:sp>
      <p:sp>
        <p:nvSpPr>
          <p:cNvPr id="587" name="Google Shape;587;p15"/>
          <p:cNvSpPr txBox="1"/>
          <p:nvPr/>
        </p:nvSpPr>
        <p:spPr>
          <a:xfrm>
            <a:off x="291925" y="5962303"/>
            <a:ext cx="372726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Evolución Decreciente con respecto a su línea temporal</a:t>
            </a:r>
            <a:endParaRPr sz="1800">
              <a:solidFill>
                <a:schemeClr val="lt1"/>
              </a:solidFill>
              <a:latin typeface="Trebuchet MS"/>
              <a:ea typeface="Trebuchet MS"/>
              <a:cs typeface="Trebuchet MS"/>
              <a:sym typeface="Trebuchet MS"/>
            </a:endParaRPr>
          </a:p>
        </p:txBody>
      </p:sp>
      <p:sp>
        <p:nvSpPr>
          <p:cNvPr id="588" name="Google Shape;588;p15"/>
          <p:cNvSpPr txBox="1"/>
          <p:nvPr/>
        </p:nvSpPr>
        <p:spPr>
          <a:xfrm>
            <a:off x="4424216" y="5954114"/>
            <a:ext cx="32748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 Evolución es ascendente a su línea temporal</a:t>
            </a:r>
            <a:endParaRPr sz="1800">
              <a:solidFill>
                <a:schemeClr val="lt1"/>
              </a:solidFill>
              <a:latin typeface="Trebuchet MS"/>
              <a:ea typeface="Trebuchet MS"/>
              <a:cs typeface="Trebuchet MS"/>
              <a:sym typeface="Trebuchet MS"/>
            </a:endParaRPr>
          </a:p>
        </p:txBody>
      </p:sp>
      <p:sp>
        <p:nvSpPr>
          <p:cNvPr id="589" name="Google Shape;589;p15"/>
          <p:cNvSpPr txBox="1"/>
          <p:nvPr/>
        </p:nvSpPr>
        <p:spPr>
          <a:xfrm>
            <a:off x="8704172" y="5966111"/>
            <a:ext cx="27086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“Count” de cada Hecho Histórico</a:t>
            </a:r>
            <a:endParaRPr sz="1800">
              <a:solidFill>
                <a:schemeClr val="lt1"/>
              </a:solidFill>
              <a:latin typeface="Trebuchet MS"/>
              <a:ea typeface="Trebuchet MS"/>
              <a:cs typeface="Trebuchet MS"/>
              <a:sym typeface="Trebuchet MS"/>
            </a:endParaRPr>
          </a:p>
        </p:txBody>
      </p:sp>
      <p:pic>
        <p:nvPicPr>
          <p:cNvPr id="590" name="Google Shape;590;p15">
            <a:hlinkClick action="ppaction://hlinksldjump" r:id="rId8"/>
          </p:cNvPr>
          <p:cNvPicPr preferRelativeResize="0"/>
          <p:nvPr/>
        </p:nvPicPr>
        <p:blipFill rotWithShape="1">
          <a:blip r:embed="rId9">
            <a:alphaModFix/>
          </a:blip>
          <a:srcRect b="0" l="0" r="0" t="0"/>
          <a:stretch/>
        </p:blipFill>
        <p:spPr>
          <a:xfrm>
            <a:off x="67562" y="648739"/>
            <a:ext cx="641583" cy="721754"/>
          </a:xfrm>
          <a:prstGeom prst="rect">
            <a:avLst/>
          </a:prstGeom>
          <a:noFill/>
          <a:ln cap="flat" cmpd="sng" w="38100">
            <a:solidFill>
              <a:schemeClr val="dk1"/>
            </a:solidFill>
            <a:prstDash val="solid"/>
            <a:round/>
            <a:headEnd len="sm" w="sm" type="none"/>
            <a:tailEnd len="sm" w="sm" type="none"/>
          </a:ln>
        </p:spPr>
      </p:pic>
      <p:sp>
        <p:nvSpPr>
          <p:cNvPr id="591" name="Google Shape;591;p15"/>
          <p:cNvSpPr txBox="1"/>
          <p:nvPr/>
        </p:nvSpPr>
        <p:spPr>
          <a:xfrm>
            <a:off x="3841102" y="4895199"/>
            <a:ext cx="91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AR" sz="1800">
                <a:solidFill>
                  <a:schemeClr val="dk1"/>
                </a:solidFill>
                <a:latin typeface="Calibri"/>
                <a:ea typeface="Calibri"/>
                <a:cs typeface="Calibri"/>
                <a:sym typeface="Calibri"/>
              </a:rPr>
              <a:t>1980</a:t>
            </a:r>
            <a:endParaRPr sz="1800">
              <a:solidFill>
                <a:schemeClr val="lt1"/>
              </a:solidFill>
              <a:latin typeface="Trebuchet MS"/>
              <a:ea typeface="Trebuchet MS"/>
              <a:cs typeface="Trebuchet MS"/>
              <a:sym typeface="Trebuchet MS"/>
            </a:endParaRPr>
          </a:p>
        </p:txBody>
      </p:sp>
      <p:sp>
        <p:nvSpPr>
          <p:cNvPr id="592" name="Google Shape;592;p15"/>
          <p:cNvSpPr txBox="1"/>
          <p:nvPr/>
        </p:nvSpPr>
        <p:spPr>
          <a:xfrm>
            <a:off x="7400827" y="3929332"/>
            <a:ext cx="7120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AR" sz="1800">
                <a:solidFill>
                  <a:schemeClr val="dk1"/>
                </a:solidFill>
                <a:latin typeface="Calibri"/>
                <a:ea typeface="Calibri"/>
                <a:cs typeface="Calibri"/>
                <a:sym typeface="Calibri"/>
              </a:rPr>
              <a:t>2020</a:t>
            </a:r>
            <a:endParaRPr sz="1800">
              <a:solidFill>
                <a:schemeClr val="lt1"/>
              </a:solidFill>
              <a:latin typeface="Trebuchet MS"/>
              <a:ea typeface="Trebuchet MS"/>
              <a:cs typeface="Trebuchet MS"/>
              <a:sym typeface="Trebuchet MS"/>
            </a:endParaRPr>
          </a:p>
        </p:txBody>
      </p:sp>
      <p:pic>
        <p:nvPicPr>
          <p:cNvPr id="593" name="Google Shape;593;p15"/>
          <p:cNvPicPr preferRelativeResize="0"/>
          <p:nvPr/>
        </p:nvPicPr>
        <p:blipFill rotWithShape="1">
          <a:blip r:embed="rId10">
            <a:alphaModFix/>
          </a:blip>
          <a:srcRect b="0" l="0" r="0" t="0"/>
          <a:stretch/>
        </p:blipFill>
        <p:spPr>
          <a:xfrm>
            <a:off x="1818677" y="4227350"/>
            <a:ext cx="1037181" cy="1037181"/>
          </a:xfrm>
          <a:prstGeom prst="rect">
            <a:avLst/>
          </a:prstGeom>
          <a:noFill/>
          <a:ln>
            <a:noFill/>
          </a:ln>
        </p:spPr>
      </p:pic>
      <p:pic>
        <p:nvPicPr>
          <p:cNvPr id="594" name="Google Shape;594;p15"/>
          <p:cNvPicPr preferRelativeResize="0"/>
          <p:nvPr/>
        </p:nvPicPr>
        <p:blipFill rotWithShape="1">
          <a:blip r:embed="rId11">
            <a:alphaModFix/>
          </a:blip>
          <a:srcRect b="0" l="0" r="0" t="0"/>
          <a:stretch/>
        </p:blipFill>
        <p:spPr>
          <a:xfrm>
            <a:off x="11086011" y="2182302"/>
            <a:ext cx="1033090" cy="721754"/>
          </a:xfrm>
          <a:prstGeom prst="rect">
            <a:avLst/>
          </a:prstGeom>
          <a:noFill/>
          <a:ln>
            <a:noFill/>
          </a:ln>
        </p:spPr>
      </p:pic>
      <p:pic>
        <p:nvPicPr>
          <p:cNvPr id="595" name="Google Shape;595;p15"/>
          <p:cNvPicPr preferRelativeResize="0"/>
          <p:nvPr/>
        </p:nvPicPr>
        <p:blipFill rotWithShape="1">
          <a:blip r:embed="rId12">
            <a:alphaModFix/>
          </a:blip>
          <a:srcRect b="0" l="0" r="0" t="0"/>
          <a:stretch/>
        </p:blipFill>
        <p:spPr>
          <a:xfrm>
            <a:off x="3499296" y="2217021"/>
            <a:ext cx="974256" cy="687035"/>
          </a:xfrm>
          <a:prstGeom prst="rect">
            <a:avLst/>
          </a:prstGeom>
          <a:noFill/>
          <a:ln>
            <a:noFill/>
          </a:ln>
        </p:spPr>
      </p:pic>
      <p:pic>
        <p:nvPicPr>
          <p:cNvPr id="596" name="Google Shape;596;p15"/>
          <p:cNvPicPr preferRelativeResize="0"/>
          <p:nvPr/>
        </p:nvPicPr>
        <p:blipFill rotWithShape="1">
          <a:blip r:embed="rId13">
            <a:alphaModFix/>
          </a:blip>
          <a:srcRect b="0" l="0" r="0" t="0"/>
          <a:stretch/>
        </p:blipFill>
        <p:spPr>
          <a:xfrm>
            <a:off x="7150297" y="2201583"/>
            <a:ext cx="1183794" cy="768040"/>
          </a:xfrm>
          <a:prstGeom prst="rect">
            <a:avLst/>
          </a:prstGeom>
          <a:noFill/>
          <a:ln>
            <a:noFill/>
          </a:ln>
        </p:spPr>
      </p:pic>
      <p:pic>
        <p:nvPicPr>
          <p:cNvPr id="597" name="Google Shape;597;p15"/>
          <p:cNvPicPr preferRelativeResize="0"/>
          <p:nvPr/>
        </p:nvPicPr>
        <p:blipFill rotWithShape="1">
          <a:blip r:embed="rId14">
            <a:alphaModFix/>
          </a:blip>
          <a:srcRect b="0" l="0" r="0" t="0"/>
          <a:stretch/>
        </p:blipFill>
        <p:spPr>
          <a:xfrm>
            <a:off x="9417706" y="4028244"/>
            <a:ext cx="1144438" cy="858329"/>
          </a:xfrm>
          <a:prstGeom prst="rect">
            <a:avLst/>
          </a:prstGeom>
          <a:noFill/>
          <a:ln>
            <a:noFill/>
          </a:ln>
        </p:spPr>
      </p:pic>
      <p:pic>
        <p:nvPicPr>
          <p:cNvPr id="598" name="Google Shape;598;p15"/>
          <p:cNvPicPr preferRelativeResize="0"/>
          <p:nvPr/>
        </p:nvPicPr>
        <p:blipFill rotWithShape="1">
          <a:blip r:embed="rId15">
            <a:alphaModFix/>
          </a:blip>
          <a:srcRect b="0" l="0" r="0" t="0"/>
          <a:stretch/>
        </p:blipFill>
        <p:spPr>
          <a:xfrm>
            <a:off x="4532693" y="737126"/>
            <a:ext cx="2543530" cy="2581635"/>
          </a:xfrm>
          <a:prstGeom prst="rect">
            <a:avLst/>
          </a:prstGeom>
          <a:noFill/>
          <a:ln>
            <a:noFill/>
          </a:ln>
        </p:spPr>
      </p:pic>
      <p:pic>
        <p:nvPicPr>
          <p:cNvPr id="599" name="Google Shape;599;p15"/>
          <p:cNvPicPr preferRelativeResize="0"/>
          <p:nvPr/>
        </p:nvPicPr>
        <p:blipFill rotWithShape="1">
          <a:blip r:embed="rId16">
            <a:alphaModFix/>
          </a:blip>
          <a:srcRect b="0" l="0" r="0" t="0"/>
          <a:stretch/>
        </p:blipFill>
        <p:spPr>
          <a:xfrm>
            <a:off x="8485026" y="781012"/>
            <a:ext cx="2534004" cy="25340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p16"/>
          <p:cNvPicPr preferRelativeResize="0"/>
          <p:nvPr/>
        </p:nvPicPr>
        <p:blipFill rotWithShape="1">
          <a:blip r:embed="rId3">
            <a:alphaModFix/>
          </a:blip>
          <a:srcRect b="0" l="0" r="0" t="0"/>
          <a:stretch/>
        </p:blipFill>
        <p:spPr>
          <a:xfrm>
            <a:off x="715509" y="609751"/>
            <a:ext cx="5210437" cy="2755154"/>
          </a:xfrm>
          <a:prstGeom prst="rect">
            <a:avLst/>
          </a:prstGeom>
          <a:noFill/>
          <a:ln>
            <a:noFill/>
          </a:ln>
        </p:spPr>
      </p:pic>
      <p:pic>
        <p:nvPicPr>
          <p:cNvPr id="605" name="Google Shape;605;p16"/>
          <p:cNvPicPr preferRelativeResize="0"/>
          <p:nvPr/>
        </p:nvPicPr>
        <p:blipFill rotWithShape="1">
          <a:blip r:embed="rId4">
            <a:alphaModFix/>
          </a:blip>
          <a:srcRect b="0" l="0" r="0" t="0"/>
          <a:stretch/>
        </p:blipFill>
        <p:spPr>
          <a:xfrm>
            <a:off x="11315679" y="833677"/>
            <a:ext cx="760413" cy="721754"/>
          </a:xfrm>
          <a:prstGeom prst="rect">
            <a:avLst/>
          </a:prstGeom>
          <a:noFill/>
          <a:ln cap="flat" cmpd="sng" w="38100">
            <a:solidFill>
              <a:schemeClr val="dk1"/>
            </a:solidFill>
            <a:prstDash val="solid"/>
            <a:round/>
            <a:headEnd len="sm" w="sm" type="none"/>
            <a:tailEnd len="sm" w="sm" type="none"/>
          </a:ln>
        </p:spPr>
      </p:pic>
      <p:pic>
        <p:nvPicPr>
          <p:cNvPr id="606" name="Google Shape;606;p16"/>
          <p:cNvPicPr preferRelativeResize="0"/>
          <p:nvPr/>
        </p:nvPicPr>
        <p:blipFill rotWithShape="1">
          <a:blip r:embed="rId5">
            <a:alphaModFix/>
          </a:blip>
          <a:srcRect b="0" l="0" r="0" t="0"/>
          <a:stretch/>
        </p:blipFill>
        <p:spPr>
          <a:xfrm>
            <a:off x="5925425" y="607963"/>
            <a:ext cx="5210436" cy="2735755"/>
          </a:xfrm>
          <a:prstGeom prst="rect">
            <a:avLst/>
          </a:prstGeom>
          <a:noFill/>
          <a:ln>
            <a:noFill/>
          </a:ln>
        </p:spPr>
      </p:pic>
      <p:pic>
        <p:nvPicPr>
          <p:cNvPr id="607" name="Google Shape;607;p16"/>
          <p:cNvPicPr preferRelativeResize="0"/>
          <p:nvPr/>
        </p:nvPicPr>
        <p:blipFill rotWithShape="1">
          <a:blip r:embed="rId6">
            <a:alphaModFix/>
          </a:blip>
          <a:srcRect b="0" l="0" r="0" t="0"/>
          <a:stretch/>
        </p:blipFill>
        <p:spPr>
          <a:xfrm>
            <a:off x="715509" y="3362875"/>
            <a:ext cx="5192410" cy="3152110"/>
          </a:xfrm>
          <a:prstGeom prst="rect">
            <a:avLst/>
          </a:prstGeom>
          <a:noFill/>
          <a:ln>
            <a:noFill/>
          </a:ln>
        </p:spPr>
      </p:pic>
      <p:pic>
        <p:nvPicPr>
          <p:cNvPr id="608" name="Google Shape;608;p16"/>
          <p:cNvPicPr preferRelativeResize="0"/>
          <p:nvPr/>
        </p:nvPicPr>
        <p:blipFill rotWithShape="1">
          <a:blip r:embed="rId7">
            <a:alphaModFix/>
          </a:blip>
          <a:srcRect b="0" l="0" r="0" t="0"/>
          <a:stretch/>
        </p:blipFill>
        <p:spPr>
          <a:xfrm>
            <a:off x="5898774" y="3332778"/>
            <a:ext cx="5250481" cy="3180420"/>
          </a:xfrm>
          <a:prstGeom prst="rect">
            <a:avLst/>
          </a:prstGeom>
          <a:noFill/>
          <a:ln>
            <a:noFill/>
          </a:ln>
        </p:spPr>
      </p:pic>
      <p:sp>
        <p:nvSpPr>
          <p:cNvPr id="609" name="Google Shape;609;p16"/>
          <p:cNvSpPr txBox="1"/>
          <p:nvPr/>
        </p:nvSpPr>
        <p:spPr>
          <a:xfrm>
            <a:off x="652159" y="154423"/>
            <a:ext cx="106031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Calibri"/>
              <a:buNone/>
            </a:pPr>
            <a:r>
              <a:rPr b="1" lang="es-AR" sz="1200">
                <a:solidFill>
                  <a:schemeClr val="dk1"/>
                </a:solidFill>
                <a:latin typeface="Calibri"/>
                <a:ea typeface="Calibri"/>
                <a:cs typeface="Calibri"/>
                <a:sym typeface="Calibri"/>
              </a:rPr>
              <a:t>Comportamiento de precios del petróleo, Hechos Históricos con 4 variables macroeconómicas, Manufactura, inflación, Índice al consumidor y balanza comercial</a:t>
            </a:r>
            <a:endParaRPr sz="1800">
              <a:solidFill>
                <a:schemeClr val="lt1"/>
              </a:solidFill>
              <a:latin typeface="Trebuchet MS"/>
              <a:ea typeface="Trebuchet MS"/>
              <a:cs typeface="Trebuchet MS"/>
              <a:sym typeface="Trebuchet MS"/>
            </a:endParaRPr>
          </a:p>
        </p:txBody>
      </p:sp>
      <p:cxnSp>
        <p:nvCxnSpPr>
          <p:cNvPr id="610" name="Google Shape;610;p16"/>
          <p:cNvCxnSpPr/>
          <p:nvPr/>
        </p:nvCxnSpPr>
        <p:spPr>
          <a:xfrm>
            <a:off x="2967777" y="785951"/>
            <a:ext cx="804879" cy="0"/>
          </a:xfrm>
          <a:prstGeom prst="straightConnector1">
            <a:avLst/>
          </a:prstGeom>
          <a:noFill/>
          <a:ln cap="flat" cmpd="sng" w="9525">
            <a:solidFill>
              <a:schemeClr val="dk1"/>
            </a:solidFill>
            <a:prstDash val="solid"/>
            <a:miter lim="800000"/>
            <a:headEnd len="sm" w="sm" type="none"/>
            <a:tailEnd len="med" w="med" type="triangle"/>
          </a:ln>
        </p:spPr>
      </p:cxnSp>
      <p:sp>
        <p:nvSpPr>
          <p:cNvPr id="611" name="Google Shape;611;p16"/>
          <p:cNvSpPr/>
          <p:nvPr/>
        </p:nvSpPr>
        <p:spPr>
          <a:xfrm>
            <a:off x="2668173" y="676171"/>
            <a:ext cx="349623" cy="347603"/>
          </a:xfrm>
          <a:prstGeom prst="donut">
            <a:avLst>
              <a:gd fmla="val 25000" name="adj"/>
            </a:avLst>
          </a:prstGeom>
          <a:solidFill>
            <a:schemeClr val="accent2"/>
          </a:soli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612" name="Google Shape;612;p16"/>
          <p:cNvSpPr txBox="1"/>
          <p:nvPr/>
        </p:nvSpPr>
        <p:spPr>
          <a:xfrm>
            <a:off x="3801266" y="656570"/>
            <a:ext cx="111162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Pandemia</a:t>
            </a:r>
            <a:endParaRPr sz="1050">
              <a:solidFill>
                <a:schemeClr val="lt1"/>
              </a:solidFill>
              <a:latin typeface="Trebuchet MS"/>
              <a:ea typeface="Trebuchet MS"/>
              <a:cs typeface="Trebuchet MS"/>
              <a:sym typeface="Trebuchet MS"/>
            </a:endParaRPr>
          </a:p>
        </p:txBody>
      </p:sp>
      <p:sp>
        <p:nvSpPr>
          <p:cNvPr id="613" name="Google Shape;613;p16"/>
          <p:cNvSpPr/>
          <p:nvPr/>
        </p:nvSpPr>
        <p:spPr>
          <a:xfrm>
            <a:off x="7099242" y="607963"/>
            <a:ext cx="1290917" cy="392310"/>
          </a:xfrm>
          <a:prstGeom prst="donut">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cxnSp>
        <p:nvCxnSpPr>
          <p:cNvPr id="614" name="Google Shape;614;p16"/>
          <p:cNvCxnSpPr>
            <a:stCxn id="613" idx="6"/>
          </p:cNvCxnSpPr>
          <p:nvPr/>
        </p:nvCxnSpPr>
        <p:spPr>
          <a:xfrm>
            <a:off x="8390159" y="804118"/>
            <a:ext cx="692700" cy="0"/>
          </a:xfrm>
          <a:prstGeom prst="straightConnector1">
            <a:avLst/>
          </a:prstGeom>
          <a:noFill/>
          <a:ln cap="flat" cmpd="sng" w="9525">
            <a:solidFill>
              <a:schemeClr val="dk1"/>
            </a:solidFill>
            <a:prstDash val="solid"/>
            <a:miter lim="800000"/>
            <a:headEnd len="sm" w="sm" type="none"/>
            <a:tailEnd len="med" w="med" type="triangle"/>
          </a:ln>
        </p:spPr>
      </p:cxnSp>
      <p:sp>
        <p:nvSpPr>
          <p:cNvPr id="615" name="Google Shape;615;p16"/>
          <p:cNvSpPr txBox="1"/>
          <p:nvPr/>
        </p:nvSpPr>
        <p:spPr>
          <a:xfrm>
            <a:off x="9031260" y="544278"/>
            <a:ext cx="2117996"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Pandemia, Caída de mercados</a:t>
            </a:r>
            <a:endParaRPr sz="1800">
              <a:solidFill>
                <a:schemeClr val="lt1"/>
              </a:solidFill>
              <a:latin typeface="Trebuchet MS"/>
              <a:ea typeface="Trebuchet MS"/>
              <a:cs typeface="Trebuchet MS"/>
              <a:sym typeface="Trebuchet MS"/>
            </a:endParaRPr>
          </a:p>
        </p:txBody>
      </p:sp>
      <p:sp>
        <p:nvSpPr>
          <p:cNvPr id="616" name="Google Shape;616;p16"/>
          <p:cNvSpPr/>
          <p:nvPr/>
        </p:nvSpPr>
        <p:spPr>
          <a:xfrm>
            <a:off x="2274303" y="3407100"/>
            <a:ext cx="1095914" cy="512261"/>
          </a:xfrm>
          <a:prstGeom prst="donut">
            <a:avLst>
              <a:gd fmla="val 25000"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cxnSp>
        <p:nvCxnSpPr>
          <p:cNvPr id="617" name="Google Shape;617;p16"/>
          <p:cNvCxnSpPr>
            <a:stCxn id="616" idx="6"/>
          </p:cNvCxnSpPr>
          <p:nvPr/>
        </p:nvCxnSpPr>
        <p:spPr>
          <a:xfrm>
            <a:off x="3370217" y="3663231"/>
            <a:ext cx="492000" cy="56700"/>
          </a:xfrm>
          <a:prstGeom prst="straightConnector1">
            <a:avLst/>
          </a:prstGeom>
          <a:noFill/>
          <a:ln cap="flat" cmpd="sng" w="9525">
            <a:solidFill>
              <a:schemeClr val="dk1"/>
            </a:solidFill>
            <a:prstDash val="solid"/>
            <a:miter lim="800000"/>
            <a:headEnd len="sm" w="sm" type="none"/>
            <a:tailEnd len="med" w="med" type="triangle"/>
          </a:ln>
        </p:spPr>
      </p:cxnSp>
      <p:sp>
        <p:nvSpPr>
          <p:cNvPr id="618" name="Google Shape;618;p16"/>
          <p:cNvSpPr txBox="1"/>
          <p:nvPr/>
        </p:nvSpPr>
        <p:spPr>
          <a:xfrm>
            <a:off x="3911113" y="3437512"/>
            <a:ext cx="131781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Calibri"/>
              <a:buNone/>
            </a:pPr>
            <a:r>
              <a:rPr b="1" lang="es-AR" sz="1000">
                <a:solidFill>
                  <a:schemeClr val="dk1"/>
                </a:solidFill>
                <a:latin typeface="Calibri"/>
                <a:ea typeface="Calibri"/>
                <a:cs typeface="Calibri"/>
                <a:sym typeface="Calibri"/>
              </a:rPr>
              <a:t>Cambio político Monetario, Pandemia</a:t>
            </a:r>
            <a:endParaRPr sz="1800">
              <a:solidFill>
                <a:schemeClr val="lt1"/>
              </a:solidFill>
              <a:latin typeface="Trebuchet MS"/>
              <a:ea typeface="Trebuchet MS"/>
              <a:cs typeface="Trebuchet MS"/>
              <a:sym typeface="Trebuchet MS"/>
            </a:endParaRPr>
          </a:p>
        </p:txBody>
      </p:sp>
      <p:cxnSp>
        <p:nvCxnSpPr>
          <p:cNvPr id="619" name="Google Shape;619;p16"/>
          <p:cNvCxnSpPr/>
          <p:nvPr/>
        </p:nvCxnSpPr>
        <p:spPr>
          <a:xfrm>
            <a:off x="4102422" y="930958"/>
            <a:ext cx="0" cy="2112740"/>
          </a:xfrm>
          <a:prstGeom prst="straightConnector1">
            <a:avLst/>
          </a:prstGeom>
          <a:noFill/>
          <a:ln cap="flat" cmpd="sng" w="19050">
            <a:solidFill>
              <a:schemeClr val="dk1"/>
            </a:solidFill>
            <a:prstDash val="solid"/>
            <a:miter lim="800000"/>
            <a:headEnd len="sm" w="sm" type="none"/>
            <a:tailEnd len="sm" w="sm" type="none"/>
          </a:ln>
        </p:spPr>
      </p:cxnSp>
      <p:cxnSp>
        <p:nvCxnSpPr>
          <p:cNvPr id="620" name="Google Shape;620;p16"/>
          <p:cNvCxnSpPr/>
          <p:nvPr/>
        </p:nvCxnSpPr>
        <p:spPr>
          <a:xfrm>
            <a:off x="4247222" y="4136782"/>
            <a:ext cx="0" cy="2169459"/>
          </a:xfrm>
          <a:prstGeom prst="straightConnector1">
            <a:avLst/>
          </a:prstGeom>
          <a:noFill/>
          <a:ln cap="flat" cmpd="sng" w="19050">
            <a:solidFill>
              <a:schemeClr val="dk1"/>
            </a:solidFill>
            <a:prstDash val="solid"/>
            <a:miter lim="800000"/>
            <a:headEnd len="sm" w="sm" type="none"/>
            <a:tailEnd len="sm" w="sm" type="none"/>
          </a:ln>
        </p:spPr>
      </p:cxnSp>
      <p:cxnSp>
        <p:nvCxnSpPr>
          <p:cNvPr id="621" name="Google Shape;621;p16"/>
          <p:cNvCxnSpPr/>
          <p:nvPr/>
        </p:nvCxnSpPr>
        <p:spPr>
          <a:xfrm>
            <a:off x="9556376" y="3991510"/>
            <a:ext cx="0" cy="2247925"/>
          </a:xfrm>
          <a:prstGeom prst="straightConnector1">
            <a:avLst/>
          </a:prstGeom>
          <a:noFill/>
          <a:ln cap="flat" cmpd="sng" w="19050">
            <a:solidFill>
              <a:schemeClr val="dk1"/>
            </a:solidFill>
            <a:prstDash val="solid"/>
            <a:miter lim="800000"/>
            <a:headEnd len="sm" w="sm" type="none"/>
            <a:tailEnd len="sm" w="sm" type="none"/>
          </a:ln>
        </p:spPr>
      </p:cxnSp>
      <p:cxnSp>
        <p:nvCxnSpPr>
          <p:cNvPr id="622" name="Google Shape;622;p16"/>
          <p:cNvCxnSpPr/>
          <p:nvPr/>
        </p:nvCxnSpPr>
        <p:spPr>
          <a:xfrm>
            <a:off x="9352749" y="783528"/>
            <a:ext cx="0" cy="2260170"/>
          </a:xfrm>
          <a:prstGeom prst="straightConnector1">
            <a:avLst/>
          </a:prstGeom>
          <a:noFill/>
          <a:ln cap="flat" cmpd="sng" w="19050">
            <a:solidFill>
              <a:schemeClr val="dk1"/>
            </a:solidFill>
            <a:prstDash val="solid"/>
            <a:miter lim="800000"/>
            <a:headEnd len="sm" w="sm" type="none"/>
            <a:tailEnd len="sm" w="sm" type="none"/>
          </a:ln>
        </p:spPr>
      </p:cxnSp>
      <p:cxnSp>
        <p:nvCxnSpPr>
          <p:cNvPr id="623" name="Google Shape;623;p16"/>
          <p:cNvCxnSpPr/>
          <p:nvPr/>
        </p:nvCxnSpPr>
        <p:spPr>
          <a:xfrm>
            <a:off x="4492002" y="896712"/>
            <a:ext cx="0" cy="2108277"/>
          </a:xfrm>
          <a:prstGeom prst="straightConnector1">
            <a:avLst/>
          </a:prstGeom>
          <a:noFill/>
          <a:ln cap="flat" cmpd="sng" w="9525">
            <a:solidFill>
              <a:schemeClr val="dk1"/>
            </a:solidFill>
            <a:prstDash val="solid"/>
            <a:miter lim="800000"/>
            <a:headEnd len="sm" w="sm" type="none"/>
            <a:tailEnd len="sm" w="sm" type="none"/>
          </a:ln>
        </p:spPr>
      </p:cxnSp>
      <p:cxnSp>
        <p:nvCxnSpPr>
          <p:cNvPr id="624" name="Google Shape;624;p16"/>
          <p:cNvCxnSpPr/>
          <p:nvPr/>
        </p:nvCxnSpPr>
        <p:spPr>
          <a:xfrm>
            <a:off x="4475049" y="4210258"/>
            <a:ext cx="0" cy="2109860"/>
          </a:xfrm>
          <a:prstGeom prst="straightConnector1">
            <a:avLst/>
          </a:prstGeom>
          <a:noFill/>
          <a:ln cap="flat" cmpd="sng" w="9525">
            <a:solidFill>
              <a:schemeClr val="dk1"/>
            </a:solidFill>
            <a:prstDash val="solid"/>
            <a:miter lim="800000"/>
            <a:headEnd len="sm" w="sm" type="none"/>
            <a:tailEnd len="sm" w="sm" type="none"/>
          </a:ln>
        </p:spPr>
      </p:cxnSp>
      <p:cxnSp>
        <p:nvCxnSpPr>
          <p:cNvPr id="625" name="Google Shape;625;p16"/>
          <p:cNvCxnSpPr/>
          <p:nvPr/>
        </p:nvCxnSpPr>
        <p:spPr>
          <a:xfrm>
            <a:off x="9654988" y="798194"/>
            <a:ext cx="0" cy="2174008"/>
          </a:xfrm>
          <a:prstGeom prst="straightConnector1">
            <a:avLst/>
          </a:prstGeom>
          <a:noFill/>
          <a:ln cap="flat" cmpd="sng" w="9525">
            <a:solidFill>
              <a:schemeClr val="dk1"/>
            </a:solidFill>
            <a:prstDash val="solid"/>
            <a:miter lim="800000"/>
            <a:headEnd len="sm" w="sm" type="none"/>
            <a:tailEnd len="sm" w="sm" type="none"/>
          </a:ln>
        </p:spPr>
      </p:cxnSp>
      <p:cxnSp>
        <p:nvCxnSpPr>
          <p:cNvPr id="626" name="Google Shape;626;p16"/>
          <p:cNvCxnSpPr/>
          <p:nvPr/>
        </p:nvCxnSpPr>
        <p:spPr>
          <a:xfrm>
            <a:off x="9764358" y="4069976"/>
            <a:ext cx="0" cy="2169459"/>
          </a:xfrm>
          <a:prstGeom prst="straightConnector1">
            <a:avLst/>
          </a:prstGeom>
          <a:noFill/>
          <a:ln cap="flat" cmpd="sng" w="9525">
            <a:solidFill>
              <a:schemeClr val="dk1"/>
            </a:solidFill>
            <a:prstDash val="solid"/>
            <a:miter lim="800000"/>
            <a:headEnd len="sm" w="sm" type="none"/>
            <a:tailEnd len="sm" w="sm" type="none"/>
          </a:ln>
        </p:spPr>
      </p:cxnSp>
      <p:sp>
        <p:nvSpPr>
          <p:cNvPr id="627" name="Google Shape;627;p16"/>
          <p:cNvSpPr/>
          <p:nvPr/>
        </p:nvSpPr>
        <p:spPr>
          <a:xfrm>
            <a:off x="6761181" y="3383112"/>
            <a:ext cx="377672" cy="336784"/>
          </a:xfrm>
          <a:prstGeom prst="donut">
            <a:avLst>
              <a:gd fmla="val 25000" name="adj"/>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cxnSp>
        <p:nvCxnSpPr>
          <p:cNvPr id="628" name="Google Shape;628;p16"/>
          <p:cNvCxnSpPr/>
          <p:nvPr/>
        </p:nvCxnSpPr>
        <p:spPr>
          <a:xfrm>
            <a:off x="7138853" y="3594675"/>
            <a:ext cx="1548314" cy="11229"/>
          </a:xfrm>
          <a:prstGeom prst="straightConnector1">
            <a:avLst/>
          </a:prstGeom>
          <a:noFill/>
          <a:ln cap="flat" cmpd="sng" w="9525">
            <a:solidFill>
              <a:schemeClr val="dk1"/>
            </a:solidFill>
            <a:prstDash val="solid"/>
            <a:miter lim="800000"/>
            <a:headEnd len="sm" w="sm" type="none"/>
            <a:tailEnd len="med" w="med" type="triangle"/>
          </a:ln>
        </p:spPr>
      </p:cxnSp>
      <p:sp>
        <p:nvSpPr>
          <p:cNvPr id="629" name="Google Shape;629;p16"/>
          <p:cNvSpPr txBox="1"/>
          <p:nvPr/>
        </p:nvSpPr>
        <p:spPr>
          <a:xfrm>
            <a:off x="8687167" y="3467717"/>
            <a:ext cx="160468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Tratados y acuerdos</a:t>
            </a:r>
            <a:endParaRPr sz="1800">
              <a:solidFill>
                <a:schemeClr val="lt1"/>
              </a:solidFill>
              <a:latin typeface="Trebuchet MS"/>
              <a:ea typeface="Trebuchet MS"/>
              <a:cs typeface="Trebuchet MS"/>
              <a:sym typeface="Trebuchet MS"/>
            </a:endParaRPr>
          </a:p>
        </p:txBody>
      </p:sp>
      <p:cxnSp>
        <p:nvCxnSpPr>
          <p:cNvPr id="630" name="Google Shape;630;p16"/>
          <p:cNvCxnSpPr/>
          <p:nvPr/>
        </p:nvCxnSpPr>
        <p:spPr>
          <a:xfrm>
            <a:off x="4492002" y="2312032"/>
            <a:ext cx="561300" cy="426900"/>
          </a:xfrm>
          <a:prstGeom prst="bentConnector3">
            <a:avLst>
              <a:gd fmla="val 50013" name="adj1"/>
            </a:avLst>
          </a:prstGeom>
          <a:noFill/>
          <a:ln cap="flat" cmpd="sng" w="9525">
            <a:solidFill>
              <a:schemeClr val="dk1"/>
            </a:solidFill>
            <a:prstDash val="solid"/>
            <a:miter lim="800000"/>
            <a:headEnd len="sm" w="sm" type="none"/>
            <a:tailEnd len="med" w="med" type="triangle"/>
          </a:ln>
        </p:spPr>
      </p:cxnSp>
      <p:sp>
        <p:nvSpPr>
          <p:cNvPr id="631" name="Google Shape;631;p16"/>
          <p:cNvSpPr txBox="1"/>
          <p:nvPr/>
        </p:nvSpPr>
        <p:spPr>
          <a:xfrm>
            <a:off x="5043598" y="2582874"/>
            <a:ext cx="10288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Calibri"/>
              <a:buNone/>
            </a:pPr>
            <a:r>
              <a:rPr b="1" lang="es-AR" sz="1000">
                <a:solidFill>
                  <a:schemeClr val="dk1"/>
                </a:solidFill>
                <a:latin typeface="Calibri"/>
                <a:ea typeface="Calibri"/>
                <a:cs typeface="Calibri"/>
                <a:sym typeface="Calibri"/>
              </a:rPr>
              <a:t>Guerra, Catástrofe </a:t>
            </a:r>
            <a:endParaRPr sz="1800">
              <a:solidFill>
                <a:schemeClr val="lt1"/>
              </a:solidFill>
              <a:latin typeface="Trebuchet MS"/>
              <a:ea typeface="Trebuchet MS"/>
              <a:cs typeface="Trebuchet MS"/>
              <a:sym typeface="Trebuchet MS"/>
            </a:endParaRPr>
          </a:p>
        </p:txBody>
      </p:sp>
      <p:cxnSp>
        <p:nvCxnSpPr>
          <p:cNvPr id="632" name="Google Shape;632;p16"/>
          <p:cNvCxnSpPr/>
          <p:nvPr/>
        </p:nvCxnSpPr>
        <p:spPr>
          <a:xfrm>
            <a:off x="4468122" y="5728047"/>
            <a:ext cx="545400" cy="417600"/>
          </a:xfrm>
          <a:prstGeom prst="bentConnector3">
            <a:avLst>
              <a:gd fmla="val 50009" name="adj1"/>
            </a:avLst>
          </a:prstGeom>
          <a:noFill/>
          <a:ln cap="flat" cmpd="sng" w="9525">
            <a:solidFill>
              <a:schemeClr val="dk1"/>
            </a:solidFill>
            <a:prstDash val="solid"/>
            <a:miter lim="800000"/>
            <a:headEnd len="sm" w="sm" type="none"/>
            <a:tailEnd len="med" w="med" type="triangle"/>
          </a:ln>
        </p:spPr>
      </p:cxnSp>
      <p:sp>
        <p:nvSpPr>
          <p:cNvPr id="633" name="Google Shape;633;p16"/>
          <p:cNvSpPr txBox="1"/>
          <p:nvPr/>
        </p:nvSpPr>
        <p:spPr>
          <a:xfrm>
            <a:off x="5013627" y="5848531"/>
            <a:ext cx="94008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Guerra, Catástrofe</a:t>
            </a:r>
            <a:endParaRPr sz="1800">
              <a:solidFill>
                <a:schemeClr val="lt1"/>
              </a:solidFill>
              <a:latin typeface="Trebuchet MS"/>
              <a:ea typeface="Trebuchet MS"/>
              <a:cs typeface="Trebuchet MS"/>
              <a:sym typeface="Trebuchet MS"/>
            </a:endParaRPr>
          </a:p>
        </p:txBody>
      </p:sp>
      <p:cxnSp>
        <p:nvCxnSpPr>
          <p:cNvPr id="634" name="Google Shape;634;p16"/>
          <p:cNvCxnSpPr/>
          <p:nvPr/>
        </p:nvCxnSpPr>
        <p:spPr>
          <a:xfrm>
            <a:off x="9654988" y="2366682"/>
            <a:ext cx="762000" cy="3408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635" name="Google Shape;635;p16"/>
          <p:cNvSpPr txBox="1"/>
          <p:nvPr/>
        </p:nvSpPr>
        <p:spPr>
          <a:xfrm>
            <a:off x="10385276" y="2493523"/>
            <a:ext cx="833716"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Guerra, Catástrofe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cxnSp>
        <p:nvCxnSpPr>
          <p:cNvPr id="636" name="Google Shape;636;p16"/>
          <p:cNvCxnSpPr/>
          <p:nvPr/>
        </p:nvCxnSpPr>
        <p:spPr>
          <a:xfrm>
            <a:off x="9825318" y="5549153"/>
            <a:ext cx="591600" cy="5289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637" name="Google Shape;637;p16"/>
          <p:cNvSpPr txBox="1"/>
          <p:nvPr/>
        </p:nvSpPr>
        <p:spPr>
          <a:xfrm>
            <a:off x="10373378" y="5904620"/>
            <a:ext cx="995081"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Guerra, Catástrofe </a:t>
            </a:r>
            <a:endParaRPr sz="1800">
              <a:solidFill>
                <a:schemeClr val="lt1"/>
              </a:solidFill>
              <a:latin typeface="Trebuchet MS"/>
              <a:ea typeface="Trebuchet MS"/>
              <a:cs typeface="Trebuchet MS"/>
              <a:sym typeface="Trebuchet MS"/>
            </a:endParaRPr>
          </a:p>
        </p:txBody>
      </p:sp>
      <p:pic>
        <p:nvPicPr>
          <p:cNvPr id="638" name="Google Shape;638;p16">
            <a:hlinkClick action="ppaction://hlinksldjump" r:id="rId8"/>
          </p:cNvPr>
          <p:cNvPicPr preferRelativeResize="0"/>
          <p:nvPr/>
        </p:nvPicPr>
        <p:blipFill rotWithShape="1">
          <a:blip r:embed="rId9">
            <a:alphaModFix/>
          </a:blip>
          <a:srcRect b="0" l="0" r="0" t="0"/>
          <a:stretch/>
        </p:blipFill>
        <p:spPr>
          <a:xfrm>
            <a:off x="42828" y="671236"/>
            <a:ext cx="626264" cy="732212"/>
          </a:xfrm>
          <a:prstGeom prst="rect">
            <a:avLst/>
          </a:prstGeom>
          <a:noFill/>
          <a:ln cap="flat" cmpd="sng" w="38100">
            <a:solidFill>
              <a:schemeClr val="dk1"/>
            </a:solidFill>
            <a:prstDash val="solid"/>
            <a:round/>
            <a:headEnd len="sm" w="sm" type="none"/>
            <a:tailEnd len="sm" w="sm" type="none"/>
          </a:ln>
        </p:spPr>
      </p:pic>
      <p:cxnSp>
        <p:nvCxnSpPr>
          <p:cNvPr id="639" name="Google Shape;639;p16"/>
          <p:cNvCxnSpPr/>
          <p:nvPr/>
        </p:nvCxnSpPr>
        <p:spPr>
          <a:xfrm flipH="1" rot="10800000">
            <a:off x="4313724" y="1011371"/>
            <a:ext cx="699897" cy="829296"/>
          </a:xfrm>
          <a:prstGeom prst="straightConnector1">
            <a:avLst/>
          </a:prstGeom>
          <a:noFill/>
          <a:ln cap="flat" cmpd="sng" w="9525">
            <a:solidFill>
              <a:schemeClr val="dk1"/>
            </a:solidFill>
            <a:prstDash val="solid"/>
            <a:round/>
            <a:headEnd len="sm" w="sm" type="none"/>
            <a:tailEnd len="med" w="med" type="triangle"/>
          </a:ln>
        </p:spPr>
      </p:cxnSp>
      <p:sp>
        <p:nvSpPr>
          <p:cNvPr id="640" name="Google Shape;640;p16"/>
          <p:cNvSpPr txBox="1"/>
          <p:nvPr/>
        </p:nvSpPr>
        <p:spPr>
          <a:xfrm>
            <a:off x="4985194" y="818707"/>
            <a:ext cx="120224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Calibri"/>
              <a:buNone/>
            </a:pPr>
            <a:r>
              <a:rPr b="1" lang="es-AR" sz="1000">
                <a:solidFill>
                  <a:schemeClr val="dk1"/>
                </a:solidFill>
                <a:latin typeface="Calibri"/>
                <a:ea typeface="Calibri"/>
                <a:cs typeface="Calibri"/>
                <a:sym typeface="Calibri"/>
              </a:rPr>
              <a:t>Pandemia, Político y Monetario, caída de Mercados</a:t>
            </a:r>
            <a:endParaRPr sz="1000">
              <a:solidFill>
                <a:schemeClr val="lt1"/>
              </a:solidFill>
              <a:latin typeface="Trebuchet MS"/>
              <a:ea typeface="Trebuchet MS"/>
              <a:cs typeface="Trebuchet MS"/>
              <a:sym typeface="Trebuchet MS"/>
            </a:endParaRPr>
          </a:p>
        </p:txBody>
      </p:sp>
      <p:cxnSp>
        <p:nvCxnSpPr>
          <p:cNvPr id="641" name="Google Shape;641;p16"/>
          <p:cNvCxnSpPr/>
          <p:nvPr/>
        </p:nvCxnSpPr>
        <p:spPr>
          <a:xfrm flipH="1" rot="10800000">
            <a:off x="4359969" y="4210258"/>
            <a:ext cx="625225" cy="818482"/>
          </a:xfrm>
          <a:prstGeom prst="straightConnector1">
            <a:avLst/>
          </a:prstGeom>
          <a:noFill/>
          <a:ln cap="flat" cmpd="sng" w="9525">
            <a:solidFill>
              <a:schemeClr val="dk1"/>
            </a:solidFill>
            <a:prstDash val="solid"/>
            <a:round/>
            <a:headEnd len="sm" w="sm" type="none"/>
            <a:tailEnd len="med" w="med" type="triangle"/>
          </a:ln>
        </p:spPr>
      </p:cxnSp>
      <p:sp>
        <p:nvSpPr>
          <p:cNvPr id="642" name="Google Shape;642;p16"/>
          <p:cNvSpPr txBox="1"/>
          <p:nvPr/>
        </p:nvSpPr>
        <p:spPr>
          <a:xfrm>
            <a:off x="4943366" y="3856196"/>
            <a:ext cx="1199139"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Calibri"/>
              <a:buNone/>
            </a:pPr>
            <a:r>
              <a:rPr b="1" lang="es-AR" sz="1050">
                <a:solidFill>
                  <a:schemeClr val="dk1"/>
                </a:solidFill>
                <a:latin typeface="Calibri"/>
                <a:ea typeface="Calibri"/>
                <a:cs typeface="Calibri"/>
                <a:sym typeface="Calibri"/>
              </a:rPr>
              <a:t>Caída de Mercados</a:t>
            </a:r>
            <a:endParaRPr sz="1050">
              <a:solidFill>
                <a:schemeClr val="lt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17"/>
          <p:cNvPicPr preferRelativeResize="0"/>
          <p:nvPr>
            <p:ph idx="1" type="body"/>
          </p:nvPr>
        </p:nvPicPr>
        <p:blipFill rotWithShape="1">
          <a:blip r:embed="rId3">
            <a:alphaModFix/>
          </a:blip>
          <a:srcRect b="0" l="0" r="0" t="0"/>
          <a:stretch/>
        </p:blipFill>
        <p:spPr>
          <a:xfrm>
            <a:off x="751783" y="600635"/>
            <a:ext cx="5430013" cy="5674659"/>
          </a:xfrm>
          <a:prstGeom prst="rect">
            <a:avLst/>
          </a:prstGeom>
          <a:solidFill>
            <a:schemeClr val="dk1"/>
          </a:solidFill>
          <a:ln>
            <a:noFill/>
          </a:ln>
        </p:spPr>
      </p:pic>
      <p:cxnSp>
        <p:nvCxnSpPr>
          <p:cNvPr id="648" name="Google Shape;648;p17"/>
          <p:cNvCxnSpPr/>
          <p:nvPr/>
        </p:nvCxnSpPr>
        <p:spPr>
          <a:xfrm>
            <a:off x="2610014" y="761830"/>
            <a:ext cx="2108838" cy="3476786"/>
          </a:xfrm>
          <a:prstGeom prst="straightConnector1">
            <a:avLst/>
          </a:prstGeom>
          <a:noFill/>
          <a:ln cap="flat" cmpd="sng" w="9525">
            <a:solidFill>
              <a:schemeClr val="dk1"/>
            </a:solidFill>
            <a:prstDash val="solid"/>
            <a:miter lim="800000"/>
            <a:headEnd len="sm" w="sm" type="none"/>
            <a:tailEnd len="sm" w="sm" type="none"/>
          </a:ln>
        </p:spPr>
      </p:cxnSp>
      <p:cxnSp>
        <p:nvCxnSpPr>
          <p:cNvPr id="649" name="Google Shape;649;p17"/>
          <p:cNvCxnSpPr/>
          <p:nvPr/>
        </p:nvCxnSpPr>
        <p:spPr>
          <a:xfrm flipH="1" rot="10800000">
            <a:off x="4572720" y="3997551"/>
            <a:ext cx="1386928" cy="277800"/>
          </a:xfrm>
          <a:prstGeom prst="straightConnector1">
            <a:avLst/>
          </a:prstGeom>
          <a:noFill/>
          <a:ln cap="flat" cmpd="sng" w="9525">
            <a:solidFill>
              <a:schemeClr val="dk1"/>
            </a:solidFill>
            <a:prstDash val="solid"/>
            <a:miter lim="800000"/>
            <a:headEnd len="sm" w="sm" type="none"/>
            <a:tailEnd len="sm" w="sm" type="none"/>
          </a:ln>
        </p:spPr>
      </p:cxnSp>
      <p:cxnSp>
        <p:nvCxnSpPr>
          <p:cNvPr id="650" name="Google Shape;650;p17"/>
          <p:cNvCxnSpPr/>
          <p:nvPr/>
        </p:nvCxnSpPr>
        <p:spPr>
          <a:xfrm flipH="1" rot="10800000">
            <a:off x="4751545" y="5161451"/>
            <a:ext cx="1219200" cy="502024"/>
          </a:xfrm>
          <a:prstGeom prst="straightConnector1">
            <a:avLst/>
          </a:prstGeom>
          <a:noFill/>
          <a:ln cap="flat" cmpd="sng" w="9525">
            <a:solidFill>
              <a:schemeClr val="dk1"/>
            </a:solidFill>
            <a:prstDash val="solid"/>
            <a:miter lim="800000"/>
            <a:headEnd len="sm" w="sm" type="none"/>
            <a:tailEnd len="sm" w="sm" type="none"/>
          </a:ln>
        </p:spPr>
      </p:cxnSp>
      <p:sp>
        <p:nvSpPr>
          <p:cNvPr id="651" name="Google Shape;651;p17"/>
          <p:cNvSpPr txBox="1"/>
          <p:nvPr/>
        </p:nvSpPr>
        <p:spPr>
          <a:xfrm>
            <a:off x="2696806" y="105538"/>
            <a:ext cx="152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s-AR" sz="1800">
                <a:solidFill>
                  <a:schemeClr val="dk1"/>
                </a:solidFill>
                <a:latin typeface="Arial"/>
                <a:ea typeface="Arial"/>
                <a:cs typeface="Arial"/>
                <a:sym typeface="Arial"/>
              </a:rPr>
              <a:t>Index Price </a:t>
            </a:r>
            <a:endParaRPr sz="1800">
              <a:solidFill>
                <a:schemeClr val="lt1"/>
              </a:solidFill>
              <a:latin typeface="Trebuchet MS"/>
              <a:ea typeface="Trebuchet MS"/>
              <a:cs typeface="Trebuchet MS"/>
              <a:sym typeface="Trebuchet MS"/>
            </a:endParaRPr>
          </a:p>
        </p:txBody>
      </p:sp>
      <p:sp>
        <p:nvSpPr>
          <p:cNvPr id="652" name="Google Shape;652;p17"/>
          <p:cNvSpPr txBox="1"/>
          <p:nvPr/>
        </p:nvSpPr>
        <p:spPr>
          <a:xfrm>
            <a:off x="394447" y="5207604"/>
            <a:ext cx="1420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s-AR" sz="1800">
                <a:solidFill>
                  <a:schemeClr val="dk1"/>
                </a:solidFill>
                <a:latin typeface="Arial"/>
                <a:ea typeface="Arial"/>
                <a:cs typeface="Arial"/>
                <a:sym typeface="Arial"/>
              </a:rPr>
              <a:t>1980 </a:t>
            </a:r>
            <a:endParaRPr sz="1800">
              <a:solidFill>
                <a:schemeClr val="lt1"/>
              </a:solidFill>
              <a:latin typeface="Trebuchet MS"/>
              <a:ea typeface="Trebuchet MS"/>
              <a:cs typeface="Trebuchet MS"/>
              <a:sym typeface="Trebuchet MS"/>
            </a:endParaRPr>
          </a:p>
        </p:txBody>
      </p:sp>
      <p:sp>
        <p:nvSpPr>
          <p:cNvPr id="653" name="Google Shape;653;p17"/>
          <p:cNvSpPr txBox="1"/>
          <p:nvPr/>
        </p:nvSpPr>
        <p:spPr>
          <a:xfrm>
            <a:off x="4988859" y="3736503"/>
            <a:ext cx="7082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s-AR" sz="1800">
                <a:solidFill>
                  <a:schemeClr val="dk1"/>
                </a:solidFill>
                <a:latin typeface="Arial"/>
                <a:ea typeface="Arial"/>
                <a:cs typeface="Arial"/>
                <a:sym typeface="Arial"/>
              </a:rPr>
              <a:t>2020 </a:t>
            </a:r>
            <a:endParaRPr sz="1800">
              <a:solidFill>
                <a:schemeClr val="lt1"/>
              </a:solidFill>
              <a:latin typeface="Trebuchet MS"/>
              <a:ea typeface="Trebuchet MS"/>
              <a:cs typeface="Trebuchet MS"/>
              <a:sym typeface="Trebuchet MS"/>
            </a:endParaRPr>
          </a:p>
        </p:txBody>
      </p:sp>
      <p:pic>
        <p:nvPicPr>
          <p:cNvPr id="654" name="Google Shape;654;p17"/>
          <p:cNvPicPr preferRelativeResize="0"/>
          <p:nvPr/>
        </p:nvPicPr>
        <p:blipFill rotWithShape="1">
          <a:blip r:embed="rId4">
            <a:alphaModFix/>
          </a:blip>
          <a:srcRect b="0" l="0" r="0" t="0"/>
          <a:stretch/>
        </p:blipFill>
        <p:spPr>
          <a:xfrm>
            <a:off x="6181797" y="609974"/>
            <a:ext cx="5258420" cy="5580656"/>
          </a:xfrm>
          <a:prstGeom prst="rect">
            <a:avLst/>
          </a:prstGeom>
          <a:noFill/>
          <a:ln>
            <a:noFill/>
          </a:ln>
        </p:spPr>
      </p:pic>
      <p:sp>
        <p:nvSpPr>
          <p:cNvPr id="655" name="Google Shape;655;p17"/>
          <p:cNvSpPr txBox="1"/>
          <p:nvPr/>
        </p:nvSpPr>
        <p:spPr>
          <a:xfrm>
            <a:off x="8184776" y="62163"/>
            <a:ext cx="22949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s-AR" sz="2000">
                <a:solidFill>
                  <a:schemeClr val="dk1"/>
                </a:solidFill>
                <a:latin typeface="Arial"/>
                <a:ea typeface="Arial"/>
                <a:cs typeface="Arial"/>
                <a:sym typeface="Arial"/>
              </a:rPr>
              <a:t>Log_Index Price</a:t>
            </a:r>
            <a:endParaRPr sz="1800">
              <a:solidFill>
                <a:schemeClr val="lt1"/>
              </a:solidFill>
              <a:latin typeface="Trebuchet MS"/>
              <a:ea typeface="Trebuchet MS"/>
              <a:cs typeface="Trebuchet MS"/>
              <a:sym typeface="Trebuchet MS"/>
            </a:endParaRPr>
          </a:p>
        </p:txBody>
      </p:sp>
      <p:sp>
        <p:nvSpPr>
          <p:cNvPr id="656" name="Google Shape;656;p17"/>
          <p:cNvSpPr txBox="1"/>
          <p:nvPr/>
        </p:nvSpPr>
        <p:spPr>
          <a:xfrm>
            <a:off x="6010033" y="126144"/>
            <a:ext cx="10130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rebuchet MS"/>
              <a:buNone/>
            </a:pPr>
            <a:r>
              <a:rPr lang="es-AR" sz="1800">
                <a:solidFill>
                  <a:schemeClr val="dk1"/>
                </a:solidFill>
                <a:latin typeface="Trebuchet MS"/>
                <a:ea typeface="Trebuchet MS"/>
                <a:cs typeface="Trebuchet MS"/>
                <a:sym typeface="Trebuchet MS"/>
              </a:rPr>
              <a:t>VS</a:t>
            </a:r>
            <a:endParaRPr sz="1800">
              <a:solidFill>
                <a:schemeClr val="lt1"/>
              </a:solidFill>
              <a:latin typeface="Trebuchet MS"/>
              <a:ea typeface="Trebuchet MS"/>
              <a:cs typeface="Trebuchet MS"/>
              <a:sym typeface="Trebuchet MS"/>
            </a:endParaRPr>
          </a:p>
        </p:txBody>
      </p:sp>
      <p:cxnSp>
        <p:nvCxnSpPr>
          <p:cNvPr id="657" name="Google Shape;657;p17"/>
          <p:cNvCxnSpPr/>
          <p:nvPr/>
        </p:nvCxnSpPr>
        <p:spPr>
          <a:xfrm flipH="1" rot="10800000">
            <a:off x="6857740" y="791311"/>
            <a:ext cx="2261606" cy="2366375"/>
          </a:xfrm>
          <a:prstGeom prst="straightConnector1">
            <a:avLst/>
          </a:prstGeom>
          <a:noFill/>
          <a:ln cap="flat" cmpd="sng" w="9525">
            <a:solidFill>
              <a:schemeClr val="dk1"/>
            </a:solidFill>
            <a:prstDash val="solid"/>
            <a:miter lim="800000"/>
            <a:headEnd len="sm" w="sm" type="none"/>
            <a:tailEnd len="sm" w="sm" type="none"/>
          </a:ln>
        </p:spPr>
      </p:cxnSp>
      <p:cxnSp>
        <p:nvCxnSpPr>
          <p:cNvPr id="658" name="Google Shape;658;p17"/>
          <p:cNvCxnSpPr/>
          <p:nvPr/>
        </p:nvCxnSpPr>
        <p:spPr>
          <a:xfrm>
            <a:off x="9399373" y="791311"/>
            <a:ext cx="1985803" cy="945079"/>
          </a:xfrm>
          <a:prstGeom prst="straightConnector1">
            <a:avLst/>
          </a:prstGeom>
          <a:noFill/>
          <a:ln cap="flat" cmpd="sng" w="9525">
            <a:solidFill>
              <a:schemeClr val="dk1"/>
            </a:solidFill>
            <a:prstDash val="solid"/>
            <a:miter lim="800000"/>
            <a:headEnd len="sm" w="sm" type="none"/>
            <a:tailEnd len="sm" w="sm" type="none"/>
          </a:ln>
        </p:spPr>
      </p:cxnSp>
      <p:cxnSp>
        <p:nvCxnSpPr>
          <p:cNvPr id="659" name="Google Shape;659;p17"/>
          <p:cNvCxnSpPr/>
          <p:nvPr/>
        </p:nvCxnSpPr>
        <p:spPr>
          <a:xfrm>
            <a:off x="9332259" y="2451847"/>
            <a:ext cx="1221514" cy="3054142"/>
          </a:xfrm>
          <a:prstGeom prst="straightConnector1">
            <a:avLst/>
          </a:prstGeom>
          <a:noFill/>
          <a:ln cap="flat" cmpd="sng" w="9525">
            <a:solidFill>
              <a:schemeClr val="dk1"/>
            </a:solidFill>
            <a:prstDash val="solid"/>
            <a:miter lim="800000"/>
            <a:headEnd len="sm" w="sm" type="none"/>
            <a:tailEnd len="sm" w="sm" type="none"/>
          </a:ln>
        </p:spPr>
      </p:cxnSp>
      <p:sp>
        <p:nvSpPr>
          <p:cNvPr id="660" name="Google Shape;660;p17"/>
          <p:cNvSpPr txBox="1"/>
          <p:nvPr/>
        </p:nvSpPr>
        <p:spPr>
          <a:xfrm>
            <a:off x="1670479" y="6252037"/>
            <a:ext cx="33183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AR" sz="1800">
                <a:solidFill>
                  <a:schemeClr val="dk1"/>
                </a:solidFill>
                <a:latin typeface="Calibri"/>
                <a:ea typeface="Calibri"/>
                <a:cs typeface="Calibri"/>
                <a:sym typeface="Calibri"/>
              </a:rPr>
              <a:t>Las volatilidad no permite hacer un buen análisis.</a:t>
            </a:r>
            <a:endParaRPr sz="1800">
              <a:solidFill>
                <a:schemeClr val="lt1"/>
              </a:solidFill>
              <a:latin typeface="Trebuchet MS"/>
              <a:ea typeface="Trebuchet MS"/>
              <a:cs typeface="Trebuchet MS"/>
              <a:sym typeface="Trebuchet MS"/>
            </a:endParaRPr>
          </a:p>
        </p:txBody>
      </p:sp>
      <p:sp>
        <p:nvSpPr>
          <p:cNvPr id="661" name="Google Shape;661;p17"/>
          <p:cNvSpPr txBox="1"/>
          <p:nvPr/>
        </p:nvSpPr>
        <p:spPr>
          <a:xfrm>
            <a:off x="6853517" y="6239126"/>
            <a:ext cx="45316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AR" sz="1800">
                <a:solidFill>
                  <a:schemeClr val="dk1"/>
                </a:solidFill>
                <a:latin typeface="Calibri"/>
                <a:ea typeface="Calibri"/>
                <a:cs typeface="Calibri"/>
                <a:sym typeface="Calibri"/>
              </a:rPr>
              <a:t>Al pasar los precios a valores logarítmicos la toma de decisiones es mas oportuna.</a:t>
            </a:r>
            <a:endParaRPr sz="1800">
              <a:solidFill>
                <a:schemeClr val="lt1"/>
              </a:solidFill>
              <a:latin typeface="Trebuchet MS"/>
              <a:ea typeface="Trebuchet MS"/>
              <a:cs typeface="Trebuchet MS"/>
              <a:sym typeface="Trebuchet MS"/>
            </a:endParaRPr>
          </a:p>
        </p:txBody>
      </p:sp>
      <p:sp>
        <p:nvSpPr>
          <p:cNvPr id="662" name="Google Shape;662;p17"/>
          <p:cNvSpPr txBox="1"/>
          <p:nvPr/>
        </p:nvSpPr>
        <p:spPr>
          <a:xfrm>
            <a:off x="6389515" y="5505989"/>
            <a:ext cx="152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s-AR" sz="1800">
                <a:solidFill>
                  <a:schemeClr val="dk1"/>
                </a:solidFill>
                <a:latin typeface="Arial"/>
                <a:ea typeface="Arial"/>
                <a:cs typeface="Arial"/>
                <a:sym typeface="Arial"/>
              </a:rPr>
              <a:t>1980 </a:t>
            </a:r>
            <a:endParaRPr sz="1800">
              <a:solidFill>
                <a:schemeClr val="lt1"/>
              </a:solidFill>
              <a:latin typeface="Trebuchet MS"/>
              <a:ea typeface="Trebuchet MS"/>
              <a:cs typeface="Trebuchet MS"/>
              <a:sym typeface="Trebuchet MS"/>
            </a:endParaRPr>
          </a:p>
        </p:txBody>
      </p:sp>
      <p:sp>
        <p:nvSpPr>
          <p:cNvPr id="663" name="Google Shape;663;p17"/>
          <p:cNvSpPr txBox="1"/>
          <p:nvPr/>
        </p:nvSpPr>
        <p:spPr>
          <a:xfrm>
            <a:off x="10690943" y="1000914"/>
            <a:ext cx="721754"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s-AR" sz="1800">
                <a:solidFill>
                  <a:schemeClr val="dk1"/>
                </a:solidFill>
                <a:latin typeface="Arial"/>
                <a:ea typeface="Arial"/>
                <a:cs typeface="Arial"/>
                <a:sym typeface="Arial"/>
              </a:rPr>
              <a:t>2020 </a:t>
            </a:r>
            <a:endParaRPr sz="1800">
              <a:solidFill>
                <a:schemeClr val="lt1"/>
              </a:solidFill>
              <a:latin typeface="Trebuchet MS"/>
              <a:ea typeface="Trebuchet MS"/>
              <a:cs typeface="Trebuchet MS"/>
              <a:sym typeface="Trebuchet MS"/>
            </a:endParaRPr>
          </a:p>
        </p:txBody>
      </p:sp>
      <p:pic>
        <p:nvPicPr>
          <p:cNvPr id="664" name="Google Shape;664;p17"/>
          <p:cNvPicPr preferRelativeResize="0"/>
          <p:nvPr/>
        </p:nvPicPr>
        <p:blipFill rotWithShape="1">
          <a:blip r:embed="rId5">
            <a:alphaModFix/>
          </a:blip>
          <a:srcRect b="0" l="0" r="0" t="0"/>
          <a:stretch/>
        </p:blipFill>
        <p:spPr>
          <a:xfrm>
            <a:off x="11470246" y="640037"/>
            <a:ext cx="697040" cy="721754"/>
          </a:xfrm>
          <a:prstGeom prst="rect">
            <a:avLst/>
          </a:prstGeom>
          <a:noFill/>
          <a:ln cap="flat" cmpd="sng" w="38100">
            <a:solidFill>
              <a:schemeClr val="dk1"/>
            </a:solidFill>
            <a:prstDash val="solid"/>
            <a:round/>
            <a:headEnd len="sm" w="sm" type="none"/>
            <a:tailEnd len="sm" w="sm" type="none"/>
          </a:ln>
        </p:spPr>
      </p:pic>
      <p:pic>
        <p:nvPicPr>
          <p:cNvPr id="665" name="Google Shape;665;p17">
            <a:hlinkClick action="ppaction://hlinksldjump" r:id="rId6"/>
          </p:cNvPr>
          <p:cNvPicPr preferRelativeResize="0"/>
          <p:nvPr/>
        </p:nvPicPr>
        <p:blipFill rotWithShape="1">
          <a:blip r:embed="rId7">
            <a:alphaModFix/>
          </a:blip>
          <a:srcRect b="0" l="0" r="0" t="0"/>
          <a:stretch/>
        </p:blipFill>
        <p:spPr>
          <a:xfrm>
            <a:off x="42764" y="640037"/>
            <a:ext cx="645335" cy="649608"/>
          </a:xfrm>
          <a:prstGeom prst="rect">
            <a:avLst/>
          </a:prstGeom>
          <a:noFill/>
          <a:ln cap="flat" cmpd="sng" w="38100">
            <a:solidFill>
              <a:schemeClr val="dk1"/>
            </a:solidFill>
            <a:prstDash val="solid"/>
            <a:round/>
            <a:headEnd len="sm" w="sm" type="none"/>
            <a:tailEnd len="sm" w="sm" type="none"/>
          </a:ln>
        </p:spPr>
      </p:pic>
      <p:sp>
        <p:nvSpPr>
          <p:cNvPr id="666" name="Google Shape;666;p17"/>
          <p:cNvSpPr/>
          <p:nvPr/>
        </p:nvSpPr>
        <p:spPr>
          <a:xfrm>
            <a:off x="6181797" y="6176682"/>
            <a:ext cx="6010203" cy="1005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667" name="Google Shape;667;p17"/>
          <p:cNvCxnSpPr/>
          <p:nvPr/>
        </p:nvCxnSpPr>
        <p:spPr>
          <a:xfrm flipH="1">
            <a:off x="7825946" y="3220130"/>
            <a:ext cx="1573427" cy="1941321"/>
          </a:xfrm>
          <a:prstGeom prst="straightConnector1">
            <a:avLst/>
          </a:prstGeom>
          <a:noFill/>
          <a:ln cap="flat" cmpd="sng" w="9525">
            <a:solidFill>
              <a:srgbClr val="0C0C0C"/>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18"/>
          <p:cNvPicPr preferRelativeResize="0"/>
          <p:nvPr/>
        </p:nvPicPr>
        <p:blipFill rotWithShape="1">
          <a:blip r:embed="rId3">
            <a:alphaModFix/>
          </a:blip>
          <a:srcRect b="0" l="0" r="0" t="0"/>
          <a:stretch/>
        </p:blipFill>
        <p:spPr>
          <a:xfrm>
            <a:off x="1022400" y="642551"/>
            <a:ext cx="9414940" cy="3614604"/>
          </a:xfrm>
          <a:prstGeom prst="rect">
            <a:avLst/>
          </a:prstGeom>
          <a:noFill/>
          <a:ln>
            <a:noFill/>
          </a:ln>
        </p:spPr>
      </p:pic>
      <p:sp>
        <p:nvSpPr>
          <p:cNvPr id="673" name="Google Shape;673;p18"/>
          <p:cNvSpPr txBox="1"/>
          <p:nvPr/>
        </p:nvSpPr>
        <p:spPr>
          <a:xfrm>
            <a:off x="2936925" y="-12257"/>
            <a:ext cx="6390088"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Trebuchet MS"/>
              <a:buNone/>
            </a:pPr>
            <a:r>
              <a:rPr lang="es-AR" sz="3200">
                <a:solidFill>
                  <a:schemeClr val="dk1"/>
                </a:solidFill>
                <a:latin typeface="Trebuchet MS"/>
                <a:ea typeface="Trebuchet MS"/>
                <a:cs typeface="Trebuchet MS"/>
                <a:sym typeface="Trebuchet MS"/>
              </a:rPr>
              <a:t>Relación lineal con las  Variables</a:t>
            </a:r>
            <a:endParaRPr sz="3200">
              <a:solidFill>
                <a:schemeClr val="lt1"/>
              </a:solidFill>
              <a:latin typeface="Trebuchet MS"/>
              <a:ea typeface="Trebuchet MS"/>
              <a:cs typeface="Trebuchet MS"/>
              <a:sym typeface="Trebuchet MS"/>
            </a:endParaRPr>
          </a:p>
        </p:txBody>
      </p:sp>
      <p:cxnSp>
        <p:nvCxnSpPr>
          <p:cNvPr id="674" name="Google Shape;674;p18"/>
          <p:cNvCxnSpPr/>
          <p:nvPr/>
        </p:nvCxnSpPr>
        <p:spPr>
          <a:xfrm flipH="1" rot="10800000">
            <a:off x="2241177" y="1392573"/>
            <a:ext cx="609600" cy="453203"/>
          </a:xfrm>
          <a:prstGeom prst="straightConnector1">
            <a:avLst/>
          </a:prstGeom>
          <a:noFill/>
          <a:ln cap="flat" cmpd="sng" w="9525">
            <a:solidFill>
              <a:schemeClr val="dk1"/>
            </a:solidFill>
            <a:prstDash val="solid"/>
            <a:miter lim="800000"/>
            <a:headEnd len="sm" w="sm" type="none"/>
            <a:tailEnd len="sm" w="sm" type="none"/>
          </a:ln>
        </p:spPr>
      </p:cxnSp>
      <p:cxnSp>
        <p:nvCxnSpPr>
          <p:cNvPr id="675" name="Google Shape;675;p18"/>
          <p:cNvCxnSpPr/>
          <p:nvPr/>
        </p:nvCxnSpPr>
        <p:spPr>
          <a:xfrm flipH="1" rot="10800000">
            <a:off x="4186522" y="827584"/>
            <a:ext cx="681529" cy="505326"/>
          </a:xfrm>
          <a:prstGeom prst="straightConnector1">
            <a:avLst/>
          </a:prstGeom>
          <a:noFill/>
          <a:ln cap="flat" cmpd="sng" w="9525">
            <a:solidFill>
              <a:schemeClr val="dk1"/>
            </a:solidFill>
            <a:prstDash val="solid"/>
            <a:miter lim="800000"/>
            <a:headEnd len="sm" w="sm" type="none"/>
            <a:tailEnd len="sm" w="sm" type="none"/>
          </a:ln>
        </p:spPr>
      </p:cxnSp>
      <p:cxnSp>
        <p:nvCxnSpPr>
          <p:cNvPr id="676" name="Google Shape;676;p18"/>
          <p:cNvCxnSpPr/>
          <p:nvPr/>
        </p:nvCxnSpPr>
        <p:spPr>
          <a:xfrm flipH="1" rot="10800000">
            <a:off x="3980646" y="3358462"/>
            <a:ext cx="699036" cy="587784"/>
          </a:xfrm>
          <a:prstGeom prst="straightConnector1">
            <a:avLst/>
          </a:prstGeom>
          <a:noFill/>
          <a:ln cap="flat" cmpd="sng" w="9525">
            <a:solidFill>
              <a:schemeClr val="dk1"/>
            </a:solidFill>
            <a:prstDash val="solid"/>
            <a:miter lim="800000"/>
            <a:headEnd len="sm" w="sm" type="none"/>
            <a:tailEnd len="sm" w="sm" type="none"/>
          </a:ln>
        </p:spPr>
      </p:cxnSp>
      <p:cxnSp>
        <p:nvCxnSpPr>
          <p:cNvPr id="677" name="Google Shape;677;p18"/>
          <p:cNvCxnSpPr/>
          <p:nvPr/>
        </p:nvCxnSpPr>
        <p:spPr>
          <a:xfrm flipH="1" rot="10800000">
            <a:off x="8079028" y="786528"/>
            <a:ext cx="640766" cy="485870"/>
          </a:xfrm>
          <a:prstGeom prst="straightConnector1">
            <a:avLst/>
          </a:prstGeom>
          <a:noFill/>
          <a:ln cap="flat" cmpd="sng" w="9525">
            <a:solidFill>
              <a:schemeClr val="dk1"/>
            </a:solidFill>
            <a:prstDash val="solid"/>
            <a:miter lim="800000"/>
            <a:headEnd len="sm" w="sm" type="none"/>
            <a:tailEnd len="sm" w="sm" type="none"/>
          </a:ln>
        </p:spPr>
      </p:cxnSp>
      <p:pic>
        <p:nvPicPr>
          <p:cNvPr id="678" name="Google Shape;678;p18"/>
          <p:cNvPicPr preferRelativeResize="0"/>
          <p:nvPr/>
        </p:nvPicPr>
        <p:blipFill rotWithShape="1">
          <a:blip r:embed="rId4">
            <a:alphaModFix/>
          </a:blip>
          <a:srcRect b="0" l="0" r="0" t="0"/>
          <a:stretch/>
        </p:blipFill>
        <p:spPr>
          <a:xfrm>
            <a:off x="1166347" y="2203268"/>
            <a:ext cx="9611230" cy="4465835"/>
          </a:xfrm>
          <a:prstGeom prst="rect">
            <a:avLst/>
          </a:prstGeom>
          <a:noFill/>
          <a:ln>
            <a:noFill/>
          </a:ln>
        </p:spPr>
      </p:pic>
      <p:cxnSp>
        <p:nvCxnSpPr>
          <p:cNvPr id="679" name="Google Shape;679;p18"/>
          <p:cNvCxnSpPr/>
          <p:nvPr/>
        </p:nvCxnSpPr>
        <p:spPr>
          <a:xfrm flipH="1" rot="10800000">
            <a:off x="3048316" y="3413999"/>
            <a:ext cx="609600" cy="605118"/>
          </a:xfrm>
          <a:prstGeom prst="straightConnector1">
            <a:avLst/>
          </a:prstGeom>
          <a:noFill/>
          <a:ln cap="flat" cmpd="sng" w="9525">
            <a:solidFill>
              <a:schemeClr val="dk1"/>
            </a:solidFill>
            <a:prstDash val="solid"/>
            <a:miter lim="800000"/>
            <a:headEnd len="sm" w="sm" type="none"/>
            <a:tailEnd len="sm" w="sm" type="none"/>
          </a:ln>
        </p:spPr>
      </p:cxnSp>
      <p:cxnSp>
        <p:nvCxnSpPr>
          <p:cNvPr id="680" name="Google Shape;680;p18"/>
          <p:cNvCxnSpPr/>
          <p:nvPr/>
        </p:nvCxnSpPr>
        <p:spPr>
          <a:xfrm flipH="1" rot="10800000">
            <a:off x="6095999" y="868986"/>
            <a:ext cx="618565" cy="403412"/>
          </a:xfrm>
          <a:prstGeom prst="straightConnector1">
            <a:avLst/>
          </a:prstGeom>
          <a:noFill/>
          <a:ln cap="flat" cmpd="sng" w="9525">
            <a:solidFill>
              <a:schemeClr val="dk1"/>
            </a:solidFill>
            <a:prstDash val="solid"/>
            <a:miter lim="800000"/>
            <a:headEnd len="sm" w="sm" type="none"/>
            <a:tailEnd len="sm" w="sm" type="none"/>
          </a:ln>
        </p:spPr>
      </p:cxnSp>
      <p:cxnSp>
        <p:nvCxnSpPr>
          <p:cNvPr id="681" name="Google Shape;681;p18"/>
          <p:cNvCxnSpPr/>
          <p:nvPr/>
        </p:nvCxnSpPr>
        <p:spPr>
          <a:xfrm flipH="1" rot="10800000">
            <a:off x="3227294" y="827584"/>
            <a:ext cx="627740" cy="505326"/>
          </a:xfrm>
          <a:prstGeom prst="straightConnector1">
            <a:avLst/>
          </a:prstGeom>
          <a:noFill/>
          <a:ln cap="flat" cmpd="sng" w="9525">
            <a:solidFill>
              <a:schemeClr val="dk1"/>
            </a:solidFill>
            <a:prstDash val="solid"/>
            <a:miter lim="800000"/>
            <a:headEnd len="sm" w="sm" type="none"/>
            <a:tailEnd len="sm" w="sm" type="none"/>
          </a:ln>
        </p:spPr>
      </p:cxnSp>
      <p:cxnSp>
        <p:nvCxnSpPr>
          <p:cNvPr id="682" name="Google Shape;682;p18"/>
          <p:cNvCxnSpPr/>
          <p:nvPr/>
        </p:nvCxnSpPr>
        <p:spPr>
          <a:xfrm flipH="1" rot="10800000">
            <a:off x="2169460" y="5081323"/>
            <a:ext cx="681317" cy="582706"/>
          </a:xfrm>
          <a:prstGeom prst="straightConnector1">
            <a:avLst/>
          </a:prstGeom>
          <a:noFill/>
          <a:ln cap="flat" cmpd="sng" w="9525">
            <a:solidFill>
              <a:schemeClr val="dk1"/>
            </a:solidFill>
            <a:prstDash val="solid"/>
            <a:miter lim="800000"/>
            <a:headEnd len="sm" w="sm" type="none"/>
            <a:tailEnd len="sm" w="sm" type="none"/>
          </a:ln>
        </p:spPr>
      </p:cxnSp>
      <p:cxnSp>
        <p:nvCxnSpPr>
          <p:cNvPr id="683" name="Google Shape;683;p18"/>
          <p:cNvCxnSpPr/>
          <p:nvPr/>
        </p:nvCxnSpPr>
        <p:spPr>
          <a:xfrm flipH="1" rot="10800000">
            <a:off x="7200689" y="1961252"/>
            <a:ext cx="582706" cy="566199"/>
          </a:xfrm>
          <a:prstGeom prst="straightConnector1">
            <a:avLst/>
          </a:prstGeom>
          <a:noFill/>
          <a:ln cap="flat" cmpd="sng" w="9525">
            <a:solidFill>
              <a:schemeClr val="dk1"/>
            </a:solidFill>
            <a:prstDash val="solid"/>
            <a:miter lim="800000"/>
            <a:headEnd len="sm" w="sm" type="none"/>
            <a:tailEnd len="sm" w="sm" type="none"/>
          </a:ln>
        </p:spPr>
      </p:cxnSp>
      <p:cxnSp>
        <p:nvCxnSpPr>
          <p:cNvPr id="684" name="Google Shape;684;p18"/>
          <p:cNvCxnSpPr/>
          <p:nvPr/>
        </p:nvCxnSpPr>
        <p:spPr>
          <a:xfrm flipH="1" rot="10800000">
            <a:off x="3191435" y="1961252"/>
            <a:ext cx="627740" cy="566199"/>
          </a:xfrm>
          <a:prstGeom prst="straightConnector1">
            <a:avLst/>
          </a:prstGeom>
          <a:noFill/>
          <a:ln cap="flat" cmpd="sng" w="9525">
            <a:solidFill>
              <a:schemeClr val="dk1"/>
            </a:solidFill>
            <a:prstDash val="solid"/>
            <a:miter lim="800000"/>
            <a:headEnd len="sm" w="sm" type="none"/>
            <a:tailEnd len="sm" w="sm" type="none"/>
          </a:ln>
        </p:spPr>
      </p:cxnSp>
      <p:cxnSp>
        <p:nvCxnSpPr>
          <p:cNvPr id="685" name="Google Shape;685;p18"/>
          <p:cNvCxnSpPr/>
          <p:nvPr/>
        </p:nvCxnSpPr>
        <p:spPr>
          <a:xfrm flipH="1" rot="10800000">
            <a:off x="6096000" y="1470212"/>
            <a:ext cx="618565" cy="403412"/>
          </a:xfrm>
          <a:prstGeom prst="straightConnector1">
            <a:avLst/>
          </a:prstGeom>
          <a:noFill/>
          <a:ln cap="flat" cmpd="sng" w="9525">
            <a:solidFill>
              <a:schemeClr val="dk1"/>
            </a:solidFill>
            <a:prstDash val="solid"/>
            <a:miter lim="800000"/>
            <a:headEnd len="sm" w="sm" type="none"/>
            <a:tailEnd len="sm" w="sm" type="none"/>
          </a:ln>
        </p:spPr>
      </p:cxnSp>
      <p:pic>
        <p:nvPicPr>
          <p:cNvPr id="686" name="Google Shape;686;p18">
            <a:hlinkClick action="ppaction://hlinksldjump" r:id="rId5"/>
          </p:cNvPr>
          <p:cNvPicPr preferRelativeResize="0"/>
          <p:nvPr/>
        </p:nvPicPr>
        <p:blipFill rotWithShape="1">
          <a:blip r:embed="rId6">
            <a:alphaModFix/>
          </a:blip>
          <a:srcRect b="0" l="0" r="0" t="0"/>
          <a:stretch/>
        </p:blipFill>
        <p:spPr>
          <a:xfrm>
            <a:off x="81773" y="668413"/>
            <a:ext cx="721754" cy="649608"/>
          </a:xfrm>
          <a:prstGeom prst="rect">
            <a:avLst/>
          </a:prstGeom>
          <a:noFill/>
          <a:ln cap="flat" cmpd="sng" w="38100">
            <a:solidFill>
              <a:schemeClr val="dk1"/>
            </a:solidFill>
            <a:prstDash val="solid"/>
            <a:round/>
            <a:headEnd len="sm" w="sm" type="none"/>
            <a:tailEnd len="sm" w="sm" type="none"/>
          </a:ln>
        </p:spPr>
      </p:pic>
      <p:pic>
        <p:nvPicPr>
          <p:cNvPr id="687" name="Google Shape;687;p18"/>
          <p:cNvPicPr preferRelativeResize="0"/>
          <p:nvPr/>
        </p:nvPicPr>
        <p:blipFill rotWithShape="1">
          <a:blip r:embed="rId7">
            <a:alphaModFix/>
          </a:blip>
          <a:srcRect b="0" l="0" r="0" t="0"/>
          <a:stretch/>
        </p:blipFill>
        <p:spPr>
          <a:xfrm>
            <a:off x="11169600" y="748457"/>
            <a:ext cx="755079" cy="721754"/>
          </a:xfrm>
          <a:prstGeom prst="rect">
            <a:avLst/>
          </a:prstGeom>
          <a:noFill/>
          <a:ln cap="flat" cmpd="sng" w="38100">
            <a:solidFill>
              <a:schemeClr val="dk1"/>
            </a:solidFill>
            <a:prstDash val="solid"/>
            <a:round/>
            <a:headEnd len="sm" w="sm" type="none"/>
            <a:tailEnd len="sm" w="sm" type="none"/>
          </a:ln>
        </p:spPr>
      </p:pic>
      <p:sp>
        <p:nvSpPr>
          <p:cNvPr id="688" name="Google Shape;688;p18"/>
          <p:cNvSpPr/>
          <p:nvPr/>
        </p:nvSpPr>
        <p:spPr>
          <a:xfrm>
            <a:off x="10437340" y="642550"/>
            <a:ext cx="340237" cy="1560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89" name="Google Shape;689;p18"/>
          <p:cNvSpPr/>
          <p:nvPr/>
        </p:nvSpPr>
        <p:spPr>
          <a:xfrm>
            <a:off x="1022400" y="4257154"/>
            <a:ext cx="143947" cy="24119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19"/>
          <p:cNvPicPr preferRelativeResize="0"/>
          <p:nvPr/>
        </p:nvPicPr>
        <p:blipFill rotWithShape="1">
          <a:blip r:embed="rId3">
            <a:alphaModFix/>
          </a:blip>
          <a:srcRect b="0" l="0" r="0" t="0"/>
          <a:stretch/>
        </p:blipFill>
        <p:spPr>
          <a:xfrm>
            <a:off x="727232" y="584735"/>
            <a:ext cx="2503648" cy="2844265"/>
          </a:xfrm>
          <a:prstGeom prst="rect">
            <a:avLst/>
          </a:prstGeom>
          <a:noFill/>
          <a:ln>
            <a:noFill/>
          </a:ln>
        </p:spPr>
      </p:pic>
      <p:pic>
        <p:nvPicPr>
          <p:cNvPr id="695" name="Google Shape;695;p19"/>
          <p:cNvPicPr preferRelativeResize="0"/>
          <p:nvPr/>
        </p:nvPicPr>
        <p:blipFill rotWithShape="1">
          <a:blip r:embed="rId4">
            <a:alphaModFix/>
          </a:blip>
          <a:srcRect b="0" l="0" r="0" t="0"/>
          <a:stretch/>
        </p:blipFill>
        <p:spPr>
          <a:xfrm>
            <a:off x="3191393" y="584735"/>
            <a:ext cx="2904607" cy="2875157"/>
          </a:xfrm>
          <a:prstGeom prst="rect">
            <a:avLst/>
          </a:prstGeom>
          <a:noFill/>
          <a:ln>
            <a:noFill/>
          </a:ln>
        </p:spPr>
      </p:pic>
      <p:pic>
        <p:nvPicPr>
          <p:cNvPr id="696" name="Google Shape;696;p19"/>
          <p:cNvPicPr preferRelativeResize="0"/>
          <p:nvPr/>
        </p:nvPicPr>
        <p:blipFill rotWithShape="1">
          <a:blip r:embed="rId5">
            <a:alphaModFix/>
          </a:blip>
          <a:srcRect b="0" l="0" r="0" t="0"/>
          <a:stretch/>
        </p:blipFill>
        <p:spPr>
          <a:xfrm>
            <a:off x="727230" y="3429000"/>
            <a:ext cx="3897022" cy="2865009"/>
          </a:xfrm>
          <a:prstGeom prst="rect">
            <a:avLst/>
          </a:prstGeom>
          <a:noFill/>
          <a:ln>
            <a:noFill/>
          </a:ln>
        </p:spPr>
      </p:pic>
      <p:pic>
        <p:nvPicPr>
          <p:cNvPr id="697" name="Google Shape;697;p19"/>
          <p:cNvPicPr preferRelativeResize="0"/>
          <p:nvPr/>
        </p:nvPicPr>
        <p:blipFill rotWithShape="1">
          <a:blip r:embed="rId6">
            <a:alphaModFix/>
          </a:blip>
          <a:srcRect b="0" l="0" r="0" t="0"/>
          <a:stretch/>
        </p:blipFill>
        <p:spPr>
          <a:xfrm>
            <a:off x="4624252" y="3429000"/>
            <a:ext cx="2904608" cy="2865009"/>
          </a:xfrm>
          <a:prstGeom prst="rect">
            <a:avLst/>
          </a:prstGeom>
          <a:noFill/>
          <a:ln>
            <a:noFill/>
          </a:ln>
        </p:spPr>
      </p:pic>
      <p:pic>
        <p:nvPicPr>
          <p:cNvPr id="698" name="Google Shape;698;p19"/>
          <p:cNvPicPr preferRelativeResize="0"/>
          <p:nvPr/>
        </p:nvPicPr>
        <p:blipFill rotWithShape="1">
          <a:blip r:embed="rId7">
            <a:alphaModFix/>
          </a:blip>
          <a:srcRect b="0" l="0" r="0" t="0"/>
          <a:stretch/>
        </p:blipFill>
        <p:spPr>
          <a:xfrm>
            <a:off x="8881032" y="584735"/>
            <a:ext cx="2365226" cy="2853793"/>
          </a:xfrm>
          <a:prstGeom prst="rect">
            <a:avLst/>
          </a:prstGeom>
          <a:noFill/>
          <a:ln>
            <a:noFill/>
          </a:ln>
        </p:spPr>
      </p:pic>
      <p:pic>
        <p:nvPicPr>
          <p:cNvPr id="699" name="Google Shape;699;p19"/>
          <p:cNvPicPr preferRelativeResize="0"/>
          <p:nvPr/>
        </p:nvPicPr>
        <p:blipFill rotWithShape="1">
          <a:blip r:embed="rId8">
            <a:alphaModFix/>
          </a:blip>
          <a:srcRect b="0" l="0" r="0" t="0"/>
          <a:stretch/>
        </p:blipFill>
        <p:spPr>
          <a:xfrm>
            <a:off x="7528858" y="3429000"/>
            <a:ext cx="3717399" cy="2865009"/>
          </a:xfrm>
          <a:prstGeom prst="rect">
            <a:avLst/>
          </a:prstGeom>
          <a:noFill/>
          <a:ln>
            <a:noFill/>
          </a:ln>
        </p:spPr>
      </p:pic>
      <p:sp>
        <p:nvSpPr>
          <p:cNvPr id="700" name="Google Shape;700;p19"/>
          <p:cNvSpPr txBox="1"/>
          <p:nvPr/>
        </p:nvSpPr>
        <p:spPr>
          <a:xfrm>
            <a:off x="4235372" y="0"/>
            <a:ext cx="4912963"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Trebuchet MS"/>
              <a:buNone/>
            </a:pPr>
            <a:r>
              <a:rPr lang="es-AR" sz="3200">
                <a:solidFill>
                  <a:schemeClr val="dk1"/>
                </a:solidFill>
                <a:latin typeface="Trebuchet MS"/>
                <a:ea typeface="Trebuchet MS"/>
                <a:cs typeface="Trebuchet MS"/>
                <a:sym typeface="Trebuchet MS"/>
              </a:rPr>
              <a:t>JOIN DE VARIABLES</a:t>
            </a:r>
            <a:endParaRPr sz="3200">
              <a:solidFill>
                <a:schemeClr val="lt1"/>
              </a:solidFill>
              <a:latin typeface="Trebuchet MS"/>
              <a:ea typeface="Trebuchet MS"/>
              <a:cs typeface="Trebuchet MS"/>
              <a:sym typeface="Trebuchet MS"/>
            </a:endParaRPr>
          </a:p>
        </p:txBody>
      </p:sp>
      <p:pic>
        <p:nvPicPr>
          <p:cNvPr id="701" name="Google Shape;701;p19"/>
          <p:cNvPicPr preferRelativeResize="0"/>
          <p:nvPr/>
        </p:nvPicPr>
        <p:blipFill rotWithShape="1">
          <a:blip r:embed="rId9">
            <a:alphaModFix/>
          </a:blip>
          <a:srcRect b="0" l="0" r="0" t="0"/>
          <a:stretch/>
        </p:blipFill>
        <p:spPr>
          <a:xfrm>
            <a:off x="11307492" y="676939"/>
            <a:ext cx="841027" cy="721754"/>
          </a:xfrm>
          <a:prstGeom prst="rect">
            <a:avLst/>
          </a:prstGeom>
          <a:noFill/>
          <a:ln cap="flat" cmpd="sng" w="38100">
            <a:solidFill>
              <a:schemeClr val="dk1"/>
            </a:solidFill>
            <a:prstDash val="solid"/>
            <a:round/>
            <a:headEnd len="sm" w="sm" type="none"/>
            <a:tailEnd len="sm" w="sm" type="none"/>
          </a:ln>
        </p:spPr>
      </p:pic>
      <p:pic>
        <p:nvPicPr>
          <p:cNvPr id="702" name="Google Shape;702;p19"/>
          <p:cNvPicPr preferRelativeResize="0"/>
          <p:nvPr/>
        </p:nvPicPr>
        <p:blipFill rotWithShape="1">
          <a:blip r:embed="rId10">
            <a:alphaModFix/>
          </a:blip>
          <a:srcRect b="0" l="0" r="0" t="0"/>
          <a:stretch/>
        </p:blipFill>
        <p:spPr>
          <a:xfrm>
            <a:off x="6015913" y="584735"/>
            <a:ext cx="2867425" cy="2844265"/>
          </a:xfrm>
          <a:prstGeom prst="rect">
            <a:avLst/>
          </a:prstGeom>
          <a:noFill/>
          <a:ln>
            <a:noFill/>
          </a:ln>
        </p:spPr>
      </p:pic>
      <p:pic>
        <p:nvPicPr>
          <p:cNvPr id="703" name="Google Shape;703;p19">
            <a:hlinkClick action="ppaction://hlinksldjump" r:id="rId11"/>
          </p:cNvPr>
          <p:cNvPicPr preferRelativeResize="0"/>
          <p:nvPr/>
        </p:nvPicPr>
        <p:blipFill rotWithShape="1">
          <a:blip r:embed="rId12">
            <a:alphaModFix/>
          </a:blip>
          <a:srcRect b="0" l="0" r="0" t="0"/>
          <a:stretch/>
        </p:blipFill>
        <p:spPr>
          <a:xfrm>
            <a:off x="43481" y="676939"/>
            <a:ext cx="621782" cy="643988"/>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1"/>
          <p:cNvSpPr txBox="1"/>
          <p:nvPr/>
        </p:nvSpPr>
        <p:spPr>
          <a:xfrm>
            <a:off x="1234066" y="107564"/>
            <a:ext cx="921258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200">
                <a:solidFill>
                  <a:schemeClr val="dk1"/>
                </a:solidFill>
                <a:latin typeface="Trebuchet MS"/>
                <a:ea typeface="Trebuchet MS"/>
                <a:cs typeface="Trebuchet MS"/>
                <a:sym typeface="Trebuchet MS"/>
              </a:rPr>
              <a:t> ENRIQUECIMIENTO DE LOS DATOS (api PÚBLICA)</a:t>
            </a:r>
            <a:endParaRPr/>
          </a:p>
        </p:txBody>
      </p:sp>
      <p:pic>
        <p:nvPicPr>
          <p:cNvPr id="709" name="Google Shape;709;p41"/>
          <p:cNvPicPr preferRelativeResize="0"/>
          <p:nvPr/>
        </p:nvPicPr>
        <p:blipFill rotWithShape="1">
          <a:blip r:embed="rId3">
            <a:alphaModFix/>
          </a:blip>
          <a:srcRect b="0" l="0" r="0" t="0"/>
          <a:stretch/>
        </p:blipFill>
        <p:spPr>
          <a:xfrm>
            <a:off x="11363296" y="93860"/>
            <a:ext cx="721754" cy="721754"/>
          </a:xfrm>
          <a:prstGeom prst="rect">
            <a:avLst/>
          </a:prstGeom>
          <a:noFill/>
          <a:ln cap="flat" cmpd="sng" w="38100">
            <a:solidFill>
              <a:schemeClr val="dk1"/>
            </a:solidFill>
            <a:prstDash val="solid"/>
            <a:round/>
            <a:headEnd len="sm" w="sm" type="none"/>
            <a:tailEnd len="sm" w="sm" type="none"/>
          </a:ln>
        </p:spPr>
      </p:pic>
      <p:sp>
        <p:nvSpPr>
          <p:cNvPr id="710" name="Google Shape;710;p41">
            <a:hlinkClick action="ppaction://hlinksldjump" r:id="rId4"/>
          </p:cNvPr>
          <p:cNvSpPr/>
          <p:nvPr/>
        </p:nvSpPr>
        <p:spPr>
          <a:xfrm>
            <a:off x="115591" y="10756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8</a:t>
            </a:r>
            <a:endParaRPr/>
          </a:p>
        </p:txBody>
      </p:sp>
      <p:pic>
        <p:nvPicPr>
          <p:cNvPr id="711" name="Google Shape;711;p41"/>
          <p:cNvPicPr preferRelativeResize="0"/>
          <p:nvPr/>
        </p:nvPicPr>
        <p:blipFill rotWithShape="1">
          <a:blip r:embed="rId5">
            <a:alphaModFix/>
          </a:blip>
          <a:srcRect b="0" l="0" r="0" t="0"/>
          <a:stretch/>
        </p:blipFill>
        <p:spPr>
          <a:xfrm>
            <a:off x="5840360" y="874307"/>
            <a:ext cx="5964462" cy="5056936"/>
          </a:xfrm>
          <a:prstGeom prst="rect">
            <a:avLst/>
          </a:prstGeom>
          <a:noFill/>
          <a:ln>
            <a:noFill/>
          </a:ln>
        </p:spPr>
      </p:pic>
      <p:pic>
        <p:nvPicPr>
          <p:cNvPr id="712" name="Google Shape;712;p41"/>
          <p:cNvPicPr preferRelativeResize="0"/>
          <p:nvPr/>
        </p:nvPicPr>
        <p:blipFill rotWithShape="1">
          <a:blip r:embed="rId6">
            <a:alphaModFix/>
          </a:blip>
          <a:srcRect b="0" l="0" r="0" t="0"/>
          <a:stretch/>
        </p:blipFill>
        <p:spPr>
          <a:xfrm>
            <a:off x="296562" y="874307"/>
            <a:ext cx="5338119" cy="5056936"/>
          </a:xfrm>
          <a:prstGeom prst="rect">
            <a:avLst/>
          </a:prstGeom>
          <a:noFill/>
          <a:ln>
            <a:noFill/>
          </a:ln>
        </p:spPr>
      </p:pic>
      <p:sp>
        <p:nvSpPr>
          <p:cNvPr id="713" name="Google Shape;713;p41"/>
          <p:cNvSpPr txBox="1"/>
          <p:nvPr/>
        </p:nvSpPr>
        <p:spPr>
          <a:xfrm>
            <a:off x="8710445" y="4975654"/>
            <a:ext cx="26528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chemeClr val="dk1"/>
                </a:solidFill>
                <a:latin typeface="Trebuchet MS"/>
                <a:ea typeface="Trebuchet MS"/>
                <a:cs typeface="Trebuchet MS"/>
                <a:sym typeface="Trebuchet MS"/>
              </a:rPr>
              <a:t>HISTOGRAMAS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2"/>
          <p:cNvSpPr txBox="1"/>
          <p:nvPr>
            <p:ph type="title"/>
          </p:nvPr>
        </p:nvSpPr>
        <p:spPr>
          <a:xfrm>
            <a:off x="1036105" y="78617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DATA FRAME CONCATENADO  “result_total” </a:t>
            </a:r>
            <a:endParaRPr/>
          </a:p>
        </p:txBody>
      </p:sp>
      <p:pic>
        <p:nvPicPr>
          <p:cNvPr id="719" name="Google Shape;719;p42"/>
          <p:cNvPicPr preferRelativeResize="0"/>
          <p:nvPr/>
        </p:nvPicPr>
        <p:blipFill rotWithShape="1">
          <a:blip r:embed="rId3">
            <a:alphaModFix/>
          </a:blip>
          <a:srcRect b="0" l="0" r="0" t="0"/>
          <a:stretch/>
        </p:blipFill>
        <p:spPr>
          <a:xfrm>
            <a:off x="10832757" y="786178"/>
            <a:ext cx="1153298" cy="1001433"/>
          </a:xfrm>
          <a:prstGeom prst="rect">
            <a:avLst/>
          </a:prstGeom>
          <a:noFill/>
          <a:ln cap="flat" cmpd="sng" w="38100">
            <a:solidFill>
              <a:schemeClr val="dk1"/>
            </a:solidFill>
            <a:prstDash val="solid"/>
            <a:round/>
            <a:headEnd len="sm" w="sm" type="none"/>
            <a:tailEnd len="sm" w="sm" type="none"/>
          </a:ln>
        </p:spPr>
      </p:pic>
      <p:pic>
        <p:nvPicPr>
          <p:cNvPr id="720" name="Google Shape;720;p42"/>
          <p:cNvPicPr preferRelativeResize="0"/>
          <p:nvPr/>
        </p:nvPicPr>
        <p:blipFill rotWithShape="1">
          <a:blip r:embed="rId4">
            <a:alphaModFix/>
          </a:blip>
          <a:srcRect b="0" l="0" r="0" t="0"/>
          <a:stretch/>
        </p:blipFill>
        <p:spPr>
          <a:xfrm>
            <a:off x="873211" y="2677085"/>
            <a:ext cx="9613861" cy="2619845"/>
          </a:xfrm>
          <a:prstGeom prst="rect">
            <a:avLst/>
          </a:prstGeom>
          <a:noFill/>
          <a:ln>
            <a:noFill/>
          </a:ln>
        </p:spPr>
      </p:pic>
      <p:sp>
        <p:nvSpPr>
          <p:cNvPr id="721" name="Google Shape;721;p42">
            <a:hlinkClick action="ppaction://hlinksldjump" r:id="rId5"/>
          </p:cNvPr>
          <p:cNvSpPr/>
          <p:nvPr/>
        </p:nvSpPr>
        <p:spPr>
          <a:xfrm>
            <a:off x="136671" y="97947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10</a:t>
            </a:r>
            <a:endParaRPr/>
          </a:p>
        </p:txBody>
      </p:sp>
      <p:sp>
        <p:nvSpPr>
          <p:cNvPr id="722" name="Google Shape;722;p42"/>
          <p:cNvSpPr txBox="1"/>
          <p:nvPr/>
        </p:nvSpPr>
        <p:spPr>
          <a:xfrm>
            <a:off x="1540627" y="5506734"/>
            <a:ext cx="809779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Trebuchet MS"/>
                <a:ea typeface="Trebuchet MS"/>
                <a:cs typeface="Trebuchet MS"/>
                <a:sym typeface="Trebuchet MS"/>
              </a:rPr>
              <a:t>Aquí se encuentra las variables después de la limpieza, verificación de datos perdidos, faltante, datos NaN, Null, agregado de columnas como variable sintética y concatenación con el segundo dataframe para el análisis final del proyecto.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7"/>
          <p:cNvPicPr preferRelativeResize="0"/>
          <p:nvPr/>
        </p:nvPicPr>
        <p:blipFill rotWithShape="1">
          <a:blip r:embed="rId3">
            <a:alphaModFix/>
          </a:blip>
          <a:srcRect b="0" l="0" r="0" t="0"/>
          <a:stretch/>
        </p:blipFill>
        <p:spPr>
          <a:xfrm>
            <a:off x="11387323" y="67389"/>
            <a:ext cx="721754" cy="721754"/>
          </a:xfrm>
          <a:prstGeom prst="rect">
            <a:avLst/>
          </a:prstGeom>
          <a:noFill/>
          <a:ln cap="flat" cmpd="sng" w="38100">
            <a:solidFill>
              <a:schemeClr val="dk1"/>
            </a:solidFill>
            <a:prstDash val="solid"/>
            <a:round/>
            <a:headEnd len="sm" w="sm" type="none"/>
            <a:tailEnd len="sm" w="sm" type="none"/>
          </a:ln>
        </p:spPr>
      </p:pic>
      <p:pic>
        <p:nvPicPr>
          <p:cNvPr id="728" name="Google Shape;728;p7"/>
          <p:cNvPicPr preferRelativeResize="0"/>
          <p:nvPr/>
        </p:nvPicPr>
        <p:blipFill rotWithShape="1">
          <a:blip r:embed="rId4">
            <a:alphaModFix/>
          </a:blip>
          <a:srcRect b="0" l="0" r="0" t="0"/>
          <a:stretch/>
        </p:blipFill>
        <p:spPr>
          <a:xfrm>
            <a:off x="1" y="876460"/>
            <a:ext cx="5939246" cy="5384298"/>
          </a:xfrm>
          <a:prstGeom prst="rect">
            <a:avLst/>
          </a:prstGeom>
          <a:noFill/>
          <a:ln>
            <a:noFill/>
          </a:ln>
        </p:spPr>
      </p:pic>
      <p:sp>
        <p:nvSpPr>
          <p:cNvPr id="729" name="Google Shape;729;p7"/>
          <p:cNvSpPr txBox="1"/>
          <p:nvPr/>
        </p:nvSpPr>
        <p:spPr>
          <a:xfrm>
            <a:off x="4948357" y="135898"/>
            <a:ext cx="3312076"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AR" sz="1800">
                <a:solidFill>
                  <a:schemeClr val="dk1"/>
                </a:solidFill>
                <a:latin typeface="Calibri"/>
                <a:ea typeface="Calibri"/>
                <a:cs typeface="Calibri"/>
                <a:sym typeface="Calibri"/>
              </a:rPr>
              <a:t> </a:t>
            </a:r>
            <a:r>
              <a:rPr lang="es-AR" sz="3200">
                <a:solidFill>
                  <a:schemeClr val="dk1"/>
                </a:solidFill>
                <a:latin typeface="Trebuchet MS"/>
                <a:ea typeface="Trebuchet MS"/>
                <a:cs typeface="Trebuchet MS"/>
                <a:sym typeface="Trebuchet MS"/>
              </a:rPr>
              <a:t>Heatmap</a:t>
            </a:r>
            <a:endParaRPr sz="3200">
              <a:solidFill>
                <a:schemeClr val="dk1"/>
              </a:solidFill>
              <a:latin typeface="Trebuchet MS"/>
              <a:ea typeface="Trebuchet MS"/>
              <a:cs typeface="Trebuchet MS"/>
              <a:sym typeface="Trebuchet MS"/>
            </a:endParaRPr>
          </a:p>
        </p:txBody>
      </p:sp>
      <p:pic>
        <p:nvPicPr>
          <p:cNvPr id="730" name="Google Shape;730;p7">
            <a:hlinkClick action="ppaction://hlinksldjump" r:id="rId5"/>
          </p:cNvPr>
          <p:cNvPicPr preferRelativeResize="0"/>
          <p:nvPr/>
        </p:nvPicPr>
        <p:blipFill rotWithShape="1">
          <a:blip r:embed="rId6">
            <a:alphaModFix/>
          </a:blip>
          <a:srcRect b="0" l="0" r="0" t="0"/>
          <a:stretch/>
        </p:blipFill>
        <p:spPr>
          <a:xfrm>
            <a:off x="240682" y="120934"/>
            <a:ext cx="649608" cy="649608"/>
          </a:xfrm>
          <a:prstGeom prst="rect">
            <a:avLst/>
          </a:prstGeom>
          <a:noFill/>
          <a:ln cap="flat" cmpd="sng" w="38100">
            <a:solidFill>
              <a:schemeClr val="dk1"/>
            </a:solidFill>
            <a:prstDash val="solid"/>
            <a:round/>
            <a:headEnd len="sm" w="sm" type="none"/>
            <a:tailEnd len="sm" w="sm" type="none"/>
          </a:ln>
        </p:spPr>
      </p:pic>
      <p:pic>
        <p:nvPicPr>
          <p:cNvPr id="731" name="Google Shape;731;p7"/>
          <p:cNvPicPr preferRelativeResize="0"/>
          <p:nvPr/>
        </p:nvPicPr>
        <p:blipFill rotWithShape="1">
          <a:blip r:embed="rId7">
            <a:alphaModFix/>
          </a:blip>
          <a:srcRect b="0" l="0" r="0" t="0"/>
          <a:stretch/>
        </p:blipFill>
        <p:spPr>
          <a:xfrm>
            <a:off x="5939246" y="876460"/>
            <a:ext cx="6252754" cy="5384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3"/>
          <p:cNvSpPr txBox="1"/>
          <p:nvPr>
            <p:ph idx="1" type="subTitle"/>
          </p:nvPr>
        </p:nvSpPr>
        <p:spPr>
          <a:xfrm>
            <a:off x="209198" y="413594"/>
            <a:ext cx="11128698" cy="535012"/>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3200"/>
              <a:buNone/>
            </a:pPr>
            <a:r>
              <a:rPr lang="es-AR" sz="3200">
                <a:solidFill>
                  <a:schemeClr val="dk1"/>
                </a:solidFill>
              </a:rPr>
              <a:t>DISPERSION DE PRECIO SOBRE PRODUCCION Y VOLUMEN  </a:t>
            </a:r>
            <a:endParaRPr/>
          </a:p>
        </p:txBody>
      </p:sp>
      <p:pic>
        <p:nvPicPr>
          <p:cNvPr id="737" name="Google Shape;737;p43"/>
          <p:cNvPicPr preferRelativeResize="0"/>
          <p:nvPr/>
        </p:nvPicPr>
        <p:blipFill rotWithShape="1">
          <a:blip r:embed="rId3">
            <a:alphaModFix/>
          </a:blip>
          <a:srcRect b="0" l="0" r="0" t="0"/>
          <a:stretch/>
        </p:blipFill>
        <p:spPr>
          <a:xfrm>
            <a:off x="-8707" y="1166639"/>
            <a:ext cx="4293326" cy="3439750"/>
          </a:xfrm>
          <a:prstGeom prst="rect">
            <a:avLst/>
          </a:prstGeom>
          <a:noFill/>
          <a:ln>
            <a:noFill/>
          </a:ln>
        </p:spPr>
      </p:pic>
      <p:pic>
        <p:nvPicPr>
          <p:cNvPr id="738" name="Google Shape;738;p43"/>
          <p:cNvPicPr preferRelativeResize="0"/>
          <p:nvPr/>
        </p:nvPicPr>
        <p:blipFill rotWithShape="1">
          <a:blip r:embed="rId4">
            <a:alphaModFix/>
          </a:blip>
          <a:srcRect b="0" l="0" r="0" t="0"/>
          <a:stretch/>
        </p:blipFill>
        <p:spPr>
          <a:xfrm>
            <a:off x="8229600" y="1166639"/>
            <a:ext cx="3962399" cy="3439750"/>
          </a:xfrm>
          <a:prstGeom prst="rect">
            <a:avLst/>
          </a:prstGeom>
          <a:noFill/>
          <a:ln>
            <a:noFill/>
          </a:ln>
        </p:spPr>
      </p:pic>
      <p:pic>
        <p:nvPicPr>
          <p:cNvPr id="739" name="Google Shape;739;p43"/>
          <p:cNvPicPr preferRelativeResize="0"/>
          <p:nvPr/>
        </p:nvPicPr>
        <p:blipFill rotWithShape="1">
          <a:blip r:embed="rId5">
            <a:alphaModFix/>
          </a:blip>
          <a:srcRect b="0" l="0" r="0" t="0"/>
          <a:stretch/>
        </p:blipFill>
        <p:spPr>
          <a:xfrm>
            <a:off x="4284619" y="1166640"/>
            <a:ext cx="3944982" cy="3439749"/>
          </a:xfrm>
          <a:prstGeom prst="rect">
            <a:avLst/>
          </a:prstGeom>
          <a:noFill/>
          <a:ln>
            <a:noFill/>
          </a:ln>
        </p:spPr>
      </p:pic>
      <p:sp>
        <p:nvSpPr>
          <p:cNvPr id="740" name="Google Shape;740;p43"/>
          <p:cNvSpPr txBox="1"/>
          <p:nvPr/>
        </p:nvSpPr>
        <p:spPr>
          <a:xfrm>
            <a:off x="1039907" y="5014251"/>
            <a:ext cx="9842992"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Trebuchet MS"/>
                <a:ea typeface="Trebuchet MS"/>
                <a:cs typeface="Trebuchet MS"/>
                <a:sym typeface="Trebuchet MS"/>
              </a:rPr>
              <a:t>En el primer gráfico observamos la densidad del precio del petróleo y la producción, que nos indica que a precios promedio en el eje x , la producción tiende a aumentar.</a:t>
            </a:r>
            <a:endParaRPr/>
          </a:p>
          <a:p>
            <a:pPr indent="0" lvl="0" marL="0" marR="0" rtl="0" algn="l">
              <a:spcBef>
                <a:spcPts val="0"/>
              </a:spcBef>
              <a:spcAft>
                <a:spcPts val="0"/>
              </a:spcAft>
              <a:buNone/>
            </a:pPr>
            <a:r>
              <a:rPr lang="es-AR" sz="1600">
                <a:solidFill>
                  <a:schemeClr val="dk1"/>
                </a:solidFill>
                <a:latin typeface="Trebuchet MS"/>
                <a:ea typeface="Trebuchet MS"/>
                <a:cs typeface="Trebuchet MS"/>
                <a:sym typeface="Trebuchet MS"/>
              </a:rPr>
              <a:t>En el segundo grafico observamos la distribución del precio de cierre del petróleo, mientras que en el tercero </a:t>
            </a:r>
            <a:r>
              <a:rPr b="0" lang="es-AR" sz="1600">
                <a:solidFill>
                  <a:schemeClr val="dk1"/>
                </a:solidFill>
                <a:latin typeface="Trebuchet MS"/>
                <a:ea typeface="Trebuchet MS"/>
                <a:cs typeface="Trebuchet MS"/>
                <a:sym typeface="Trebuchet MS"/>
              </a:rPr>
              <a:t>podemos ver todos los datos menos outliers donde modificamos </a:t>
            </a:r>
            <a:r>
              <a:rPr lang="es-AR" sz="1600">
                <a:solidFill>
                  <a:schemeClr val="dk1"/>
                </a:solidFill>
                <a:latin typeface="Trebuchet MS"/>
                <a:ea typeface="Trebuchet MS"/>
                <a:cs typeface="Trebuchet MS"/>
                <a:sym typeface="Trebuchet MS"/>
              </a:rPr>
              <a:t>el</a:t>
            </a:r>
            <a:r>
              <a:rPr b="0" lang="es-AR" sz="1600">
                <a:solidFill>
                  <a:schemeClr val="dk1"/>
                </a:solidFill>
                <a:latin typeface="Trebuchet MS"/>
                <a:ea typeface="Trebuchet MS"/>
                <a:cs typeface="Trebuchet MS"/>
                <a:sym typeface="Trebuchet MS"/>
              </a:rPr>
              <a:t> precio mayor a 30 U$D indicando que la mayor </a:t>
            </a:r>
            <a:r>
              <a:rPr lang="es-AR" sz="1600">
                <a:solidFill>
                  <a:schemeClr val="dk1"/>
                </a:solidFill>
                <a:latin typeface="Trebuchet MS"/>
                <a:ea typeface="Trebuchet MS"/>
                <a:cs typeface="Trebuchet MS"/>
                <a:sym typeface="Trebuchet MS"/>
              </a:rPr>
              <a:t>aglomeración </a:t>
            </a:r>
            <a:r>
              <a:rPr b="0" lang="es-AR" sz="1600">
                <a:solidFill>
                  <a:schemeClr val="dk1"/>
                </a:solidFill>
                <a:latin typeface="Trebuchet MS"/>
                <a:ea typeface="Trebuchet MS"/>
                <a:cs typeface="Trebuchet MS"/>
                <a:sym typeface="Trebuchet MS"/>
              </a:rPr>
              <a:t> de datos esta en un rango de 50 a 100 U$D.</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741" name="Google Shape;741;p43"/>
          <p:cNvPicPr preferRelativeResize="0"/>
          <p:nvPr/>
        </p:nvPicPr>
        <p:blipFill rotWithShape="1">
          <a:blip r:embed="rId6">
            <a:alphaModFix/>
          </a:blip>
          <a:srcRect b="0" l="0" r="0" t="0"/>
          <a:stretch/>
        </p:blipFill>
        <p:spPr>
          <a:xfrm>
            <a:off x="11337896" y="226852"/>
            <a:ext cx="721754" cy="721754"/>
          </a:xfrm>
          <a:prstGeom prst="rect">
            <a:avLst/>
          </a:prstGeom>
          <a:noFill/>
          <a:ln cap="flat" cmpd="sng" w="38100">
            <a:solidFill>
              <a:schemeClr val="dk1"/>
            </a:solidFill>
            <a:prstDash val="solid"/>
            <a:round/>
            <a:headEnd len="sm" w="sm" type="none"/>
            <a:tailEnd len="sm" w="sm" type="none"/>
          </a:ln>
        </p:spPr>
      </p:pic>
      <p:sp>
        <p:nvSpPr>
          <p:cNvPr id="742" name="Google Shape;742;p43">
            <a:hlinkClick action="ppaction://hlinksldjump" r:id="rId7"/>
          </p:cNvPr>
          <p:cNvSpPr/>
          <p:nvPr/>
        </p:nvSpPr>
        <p:spPr>
          <a:xfrm>
            <a:off x="219511" y="268362"/>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a:hlinkClick action="ppaction://hlinksldjump" r:id="rId3"/>
          </p:cNvPr>
          <p:cNvSpPr/>
          <p:nvPr/>
        </p:nvSpPr>
        <p:spPr>
          <a:xfrm>
            <a:off x="242047" y="672353"/>
            <a:ext cx="1281953" cy="1219200"/>
          </a:xfrm>
          <a:prstGeom prst="noSmoking">
            <a:avLst>
              <a:gd fmla="val 18750"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dk1"/>
              </a:solidFill>
              <a:latin typeface="Calibri"/>
              <a:ea typeface="Calibri"/>
              <a:cs typeface="Calibri"/>
              <a:sym typeface="Calibri"/>
            </a:endParaRPr>
          </a:p>
        </p:txBody>
      </p:sp>
      <p:sp>
        <p:nvSpPr>
          <p:cNvPr id="225" name="Google Shape;225;p33"/>
          <p:cNvSpPr txBox="1"/>
          <p:nvPr>
            <p:ph type="title"/>
          </p:nvPr>
        </p:nvSpPr>
        <p:spPr>
          <a:xfrm>
            <a:off x="4125851" y="1014207"/>
            <a:ext cx="9613900" cy="5354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s-AR" sz="3200">
                <a:latin typeface="Trebuchet MS"/>
                <a:ea typeface="Trebuchet MS"/>
                <a:cs typeface="Trebuchet MS"/>
                <a:sym typeface="Trebuchet MS"/>
              </a:rPr>
              <a:t>STORYTELLING</a:t>
            </a:r>
            <a:endParaRPr sz="3200">
              <a:latin typeface="Trebuchet MS"/>
              <a:ea typeface="Trebuchet MS"/>
              <a:cs typeface="Trebuchet MS"/>
              <a:sym typeface="Trebuchet MS"/>
            </a:endParaRPr>
          </a:p>
        </p:txBody>
      </p:sp>
      <p:sp>
        <p:nvSpPr>
          <p:cNvPr id="226" name="Google Shape;226;p33"/>
          <p:cNvSpPr txBox="1"/>
          <p:nvPr>
            <p:ph idx="1" type="body"/>
          </p:nvPr>
        </p:nvSpPr>
        <p:spPr>
          <a:xfrm>
            <a:off x="883023" y="2586331"/>
            <a:ext cx="9543541" cy="3599316"/>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lt1"/>
              </a:buClr>
              <a:buSzPts val="2400"/>
              <a:buNone/>
            </a:pPr>
            <a:r>
              <a:rPr b="1" i="0" lang="es-AR" sz="2400">
                <a:solidFill>
                  <a:schemeClr val="lt1"/>
                </a:solidFill>
                <a:latin typeface="Roboto"/>
                <a:ea typeface="Roboto"/>
                <a:cs typeface="Roboto"/>
                <a:sym typeface="Roboto"/>
              </a:rPr>
              <a:t>                        </a:t>
            </a:r>
            <a:r>
              <a:rPr b="1" i="0" lang="es-AR" sz="1600">
                <a:solidFill>
                  <a:schemeClr val="lt1"/>
                </a:solidFill>
                <a:latin typeface="Roboto"/>
                <a:ea typeface="Roboto"/>
                <a:cs typeface="Roboto"/>
                <a:sym typeface="Roboto"/>
              </a:rPr>
              <a:t>      </a:t>
            </a:r>
            <a:r>
              <a:rPr b="1" i="0" lang="es-AR" sz="1400">
                <a:solidFill>
                  <a:schemeClr val="accent1"/>
                </a:solidFill>
                <a:latin typeface="Roboto"/>
                <a:ea typeface="Roboto"/>
                <a:cs typeface="Roboto"/>
                <a:sym typeface="Roboto"/>
              </a:rPr>
              <a:t>Básicamente lo que trate con estos dataset es acércanos a patrones que nos guíen en la compleja búsqueda del precio de petróleo, la razón endógena y exógena del mercado mediante un análisis cuantitativo de las variables, comprendiendo los últimos 40 años del mercado bursátil de los principales países , en este caso (9) países y hechos históricos que nos indican el comportamiento económico y su incidencia el este Commodities energético, que es el principal motor de todas las economías del mundo. El conjunto de datos contiene </a:t>
            </a:r>
            <a:r>
              <a:rPr b="1" lang="es-AR" sz="1400">
                <a:solidFill>
                  <a:schemeClr val="accent1"/>
                </a:solidFill>
                <a:latin typeface="Roboto"/>
                <a:ea typeface="Roboto"/>
                <a:cs typeface="Roboto"/>
                <a:sym typeface="Roboto"/>
              </a:rPr>
              <a:t>información </a:t>
            </a:r>
            <a:r>
              <a:rPr b="1" i="0" lang="es-AR" sz="1400">
                <a:solidFill>
                  <a:schemeClr val="accent1"/>
                </a:solidFill>
                <a:latin typeface="Roboto"/>
                <a:ea typeface="Roboto"/>
                <a:cs typeface="Roboto"/>
                <a:sym typeface="Roboto"/>
              </a:rPr>
              <a:t> de diferentes países, desde 1980 hasta la actualidad. </a:t>
            </a:r>
            <a:r>
              <a:rPr b="1" lang="es-AR" sz="1400">
                <a:solidFill>
                  <a:schemeClr val="accent1"/>
                </a:solidFill>
                <a:latin typeface="Roboto"/>
                <a:ea typeface="Roboto"/>
                <a:cs typeface="Roboto"/>
                <a:sym typeface="Roboto"/>
              </a:rPr>
              <a:t>Al incluir factores</a:t>
            </a:r>
            <a:r>
              <a:rPr b="1" i="0" lang="es-AR" sz="1400">
                <a:solidFill>
                  <a:schemeClr val="accent1"/>
                </a:solidFill>
                <a:latin typeface="Roboto"/>
                <a:ea typeface="Roboto"/>
                <a:cs typeface="Roboto"/>
                <a:sym typeface="Roboto"/>
              </a:rPr>
              <a:t> macroeconómicos importantes como inflación, desempleo , PIB, tipo de cambio (base USD) e ingreso per cápita, precios de las acciones del principal índice bursátil del país respectivo mas una ‘API’ con precios actualizados de cierre y volumen, pueden ayudar a analizar el conjunto de datos </a:t>
            </a:r>
            <a:r>
              <a:rPr b="1" lang="es-AR" sz="1400">
                <a:solidFill>
                  <a:schemeClr val="accent1"/>
                </a:solidFill>
                <a:latin typeface="Roboto"/>
                <a:ea typeface="Roboto"/>
                <a:cs typeface="Roboto"/>
                <a:sym typeface="Roboto"/>
              </a:rPr>
              <a:t>y de esa manera a predecir el </a:t>
            </a:r>
            <a:r>
              <a:rPr b="1" i="0" lang="es-AR" sz="1400">
                <a:solidFill>
                  <a:schemeClr val="accent1"/>
                </a:solidFill>
                <a:latin typeface="Roboto"/>
                <a:ea typeface="Roboto"/>
                <a:cs typeface="Roboto"/>
                <a:sym typeface="Roboto"/>
              </a:rPr>
              <a:t>precio del petróleo </a:t>
            </a:r>
            <a:r>
              <a:rPr b="1" lang="es-AR" sz="1400">
                <a:solidFill>
                  <a:schemeClr val="accent1"/>
                </a:solidFill>
                <a:latin typeface="Roboto"/>
                <a:ea typeface="Roboto"/>
                <a:cs typeface="Roboto"/>
                <a:sym typeface="Roboto"/>
              </a:rPr>
              <a:t>para </a:t>
            </a:r>
            <a:r>
              <a:rPr b="1" i="0" lang="es-AR" sz="1400">
                <a:solidFill>
                  <a:schemeClr val="accent1"/>
                </a:solidFill>
                <a:latin typeface="Roboto"/>
                <a:ea typeface="Roboto"/>
                <a:cs typeface="Roboto"/>
                <a:sym typeface="Roboto"/>
              </a:rPr>
              <a:t>que nuestros  futuros clientes puedan tomar mejores decisiones a la hora invertir. </a:t>
            </a:r>
            <a:endParaRPr sz="1400">
              <a:solidFill>
                <a:schemeClr val="accent1"/>
              </a:solidFill>
            </a:endParaRPr>
          </a:p>
        </p:txBody>
      </p:sp>
      <p:pic>
        <p:nvPicPr>
          <p:cNvPr id="227" name="Google Shape;227;p33"/>
          <p:cNvPicPr preferRelativeResize="0"/>
          <p:nvPr/>
        </p:nvPicPr>
        <p:blipFill rotWithShape="1">
          <a:blip r:embed="rId4">
            <a:alphaModFix/>
          </a:blip>
          <a:srcRect b="0" l="0" r="0" t="0"/>
          <a:stretch/>
        </p:blipFill>
        <p:spPr>
          <a:xfrm>
            <a:off x="10847296" y="779929"/>
            <a:ext cx="1147482" cy="1013011"/>
          </a:xfrm>
          <a:prstGeom prst="rect">
            <a:avLst/>
          </a:prstGeom>
          <a:noFill/>
          <a:ln cap="flat" cmpd="sng" w="38100">
            <a:solidFill>
              <a:schemeClr val="dk1"/>
            </a:solidFill>
            <a:prstDash val="solid"/>
            <a:round/>
            <a:headEnd len="sm" w="sm" type="none"/>
            <a:tailEnd len="sm" w="sm" type="none"/>
          </a:ln>
        </p:spPr>
      </p:pic>
      <p:sp>
        <p:nvSpPr>
          <p:cNvPr id="228" name="Google Shape;228;p33"/>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29" name="Google Shape;229;p33"/>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p44"/>
          <p:cNvPicPr preferRelativeResize="0"/>
          <p:nvPr/>
        </p:nvPicPr>
        <p:blipFill rotWithShape="1">
          <a:blip r:embed="rId3">
            <a:alphaModFix/>
          </a:blip>
          <a:srcRect b="0" l="0" r="0" t="0"/>
          <a:stretch/>
        </p:blipFill>
        <p:spPr>
          <a:xfrm>
            <a:off x="0" y="1960604"/>
            <a:ext cx="5906530" cy="4897396"/>
          </a:xfrm>
          <a:prstGeom prst="rect">
            <a:avLst/>
          </a:prstGeom>
          <a:noFill/>
          <a:ln>
            <a:noFill/>
          </a:ln>
        </p:spPr>
      </p:pic>
      <p:pic>
        <p:nvPicPr>
          <p:cNvPr id="748" name="Google Shape;748;p44"/>
          <p:cNvPicPr preferRelativeResize="0"/>
          <p:nvPr/>
        </p:nvPicPr>
        <p:blipFill rotWithShape="1">
          <a:blip r:embed="rId4">
            <a:alphaModFix/>
          </a:blip>
          <a:srcRect b="0" l="0" r="0" t="0"/>
          <a:stretch/>
        </p:blipFill>
        <p:spPr>
          <a:xfrm>
            <a:off x="5906530" y="1960604"/>
            <a:ext cx="6285471" cy="4897396"/>
          </a:xfrm>
          <a:prstGeom prst="rect">
            <a:avLst/>
          </a:prstGeom>
          <a:noFill/>
          <a:ln>
            <a:noFill/>
          </a:ln>
        </p:spPr>
      </p:pic>
      <p:sp>
        <p:nvSpPr>
          <p:cNvPr id="749" name="Google Shape;749;p44"/>
          <p:cNvSpPr txBox="1"/>
          <p:nvPr>
            <p:ph type="title"/>
          </p:nvPr>
        </p:nvSpPr>
        <p:spPr>
          <a:xfrm>
            <a:off x="1235645"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DATOS ESTANDARIZADOS Y MATRIZ DE COVARIANZA</a:t>
            </a:r>
            <a:endParaRPr/>
          </a:p>
        </p:txBody>
      </p:sp>
      <p:pic>
        <p:nvPicPr>
          <p:cNvPr id="750" name="Google Shape;750;p44"/>
          <p:cNvPicPr preferRelativeResize="0"/>
          <p:nvPr/>
        </p:nvPicPr>
        <p:blipFill rotWithShape="1">
          <a:blip r:embed="rId5">
            <a:alphaModFix/>
          </a:blip>
          <a:srcRect b="0" l="0" r="0" t="0"/>
          <a:stretch/>
        </p:blipFill>
        <p:spPr>
          <a:xfrm>
            <a:off x="10849506" y="708964"/>
            <a:ext cx="1174900" cy="1125202"/>
          </a:xfrm>
          <a:prstGeom prst="rect">
            <a:avLst/>
          </a:prstGeom>
          <a:noFill/>
          <a:ln>
            <a:noFill/>
          </a:ln>
        </p:spPr>
      </p:pic>
      <p:sp>
        <p:nvSpPr>
          <p:cNvPr id="751" name="Google Shape;751;p44">
            <a:hlinkClick action="ppaction://hlinksldjump" r:id="rId6"/>
          </p:cNvPr>
          <p:cNvSpPr/>
          <p:nvPr/>
        </p:nvSpPr>
        <p:spPr>
          <a:xfrm>
            <a:off x="263611" y="855866"/>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5"/>
          <p:cNvSpPr txBox="1"/>
          <p:nvPr>
            <p:ph type="title"/>
          </p:nvPr>
        </p:nvSpPr>
        <p:spPr>
          <a:xfrm>
            <a:off x="1289069" y="748572"/>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   MODELO ML (LinearRegression)</a:t>
            </a:r>
            <a:endParaRPr/>
          </a:p>
        </p:txBody>
      </p:sp>
      <p:pic>
        <p:nvPicPr>
          <p:cNvPr id="757" name="Google Shape;757;p45"/>
          <p:cNvPicPr preferRelativeResize="0"/>
          <p:nvPr/>
        </p:nvPicPr>
        <p:blipFill rotWithShape="1">
          <a:blip r:embed="rId3">
            <a:alphaModFix/>
          </a:blip>
          <a:srcRect b="0" l="0" r="0" t="0"/>
          <a:stretch/>
        </p:blipFill>
        <p:spPr>
          <a:xfrm>
            <a:off x="10906896" y="753227"/>
            <a:ext cx="1079157" cy="1080937"/>
          </a:xfrm>
          <a:prstGeom prst="rect">
            <a:avLst/>
          </a:prstGeom>
          <a:noFill/>
          <a:ln cap="flat" cmpd="sng" w="38100">
            <a:solidFill>
              <a:schemeClr val="dk1"/>
            </a:solidFill>
            <a:prstDash val="solid"/>
            <a:round/>
            <a:headEnd len="sm" w="sm" type="none"/>
            <a:tailEnd len="sm" w="sm" type="none"/>
          </a:ln>
        </p:spPr>
      </p:pic>
      <p:pic>
        <p:nvPicPr>
          <p:cNvPr id="758" name="Google Shape;758;p45"/>
          <p:cNvPicPr preferRelativeResize="0"/>
          <p:nvPr/>
        </p:nvPicPr>
        <p:blipFill rotWithShape="1">
          <a:blip r:embed="rId4">
            <a:alphaModFix/>
          </a:blip>
          <a:srcRect b="0" l="0" r="0" t="0"/>
          <a:stretch/>
        </p:blipFill>
        <p:spPr>
          <a:xfrm>
            <a:off x="0" y="1960605"/>
            <a:ext cx="5725297" cy="2100649"/>
          </a:xfrm>
          <a:prstGeom prst="rect">
            <a:avLst/>
          </a:prstGeom>
          <a:noFill/>
          <a:ln>
            <a:noFill/>
          </a:ln>
        </p:spPr>
      </p:pic>
      <p:pic>
        <p:nvPicPr>
          <p:cNvPr id="759" name="Google Shape;759;p45"/>
          <p:cNvPicPr preferRelativeResize="0"/>
          <p:nvPr/>
        </p:nvPicPr>
        <p:blipFill rotWithShape="1">
          <a:blip r:embed="rId5">
            <a:alphaModFix/>
          </a:blip>
          <a:srcRect b="0" l="0" r="0" t="0"/>
          <a:stretch/>
        </p:blipFill>
        <p:spPr>
          <a:xfrm>
            <a:off x="5725297" y="1958745"/>
            <a:ext cx="6466703" cy="2102510"/>
          </a:xfrm>
          <a:prstGeom prst="rect">
            <a:avLst/>
          </a:prstGeom>
          <a:noFill/>
          <a:ln>
            <a:noFill/>
          </a:ln>
        </p:spPr>
      </p:pic>
      <p:pic>
        <p:nvPicPr>
          <p:cNvPr id="760" name="Google Shape;760;p45"/>
          <p:cNvPicPr preferRelativeResize="0"/>
          <p:nvPr/>
        </p:nvPicPr>
        <p:blipFill rotWithShape="1">
          <a:blip r:embed="rId6">
            <a:alphaModFix/>
          </a:blip>
          <a:srcRect b="0" l="0" r="0" t="0"/>
          <a:stretch/>
        </p:blipFill>
        <p:spPr>
          <a:xfrm>
            <a:off x="0" y="4061255"/>
            <a:ext cx="12192000" cy="2796745"/>
          </a:xfrm>
          <a:prstGeom prst="rect">
            <a:avLst/>
          </a:prstGeom>
          <a:noFill/>
          <a:ln>
            <a:noFill/>
          </a:ln>
        </p:spPr>
      </p:pic>
      <p:sp>
        <p:nvSpPr>
          <p:cNvPr id="761" name="Google Shape;761;p45">
            <a:hlinkClick action="ppaction://hlinksldjump" r:id="rId7"/>
          </p:cNvPr>
          <p:cNvSpPr/>
          <p:nvPr/>
        </p:nvSpPr>
        <p:spPr>
          <a:xfrm>
            <a:off x="317255" y="918156"/>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12</a:t>
            </a:r>
            <a:endParaRPr/>
          </a:p>
        </p:txBody>
      </p:sp>
      <p:sp>
        <p:nvSpPr>
          <p:cNvPr id="762" name="Google Shape;762;p45"/>
          <p:cNvSpPr/>
          <p:nvPr/>
        </p:nvSpPr>
        <p:spPr>
          <a:xfrm>
            <a:off x="5033319" y="6252519"/>
            <a:ext cx="370703" cy="543697"/>
          </a:xfrm>
          <a:prstGeom prst="righ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3" name="Google Shape;763;p45"/>
          <p:cNvSpPr/>
          <p:nvPr/>
        </p:nvSpPr>
        <p:spPr>
          <a:xfrm>
            <a:off x="239531" y="5939844"/>
            <a:ext cx="155448" cy="914400"/>
          </a:xfrm>
          <a:prstGeom prst="leftBrace">
            <a:avLst>
              <a:gd fmla="val 8333"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4" name="Google Shape;764;p45"/>
          <p:cNvSpPr/>
          <p:nvPr/>
        </p:nvSpPr>
        <p:spPr>
          <a:xfrm>
            <a:off x="9232783" y="6002622"/>
            <a:ext cx="1972811" cy="691615"/>
          </a:xfrm>
          <a:prstGeom prst="rect">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dk1"/>
                </a:solidFill>
                <a:latin typeface="Trebuchet MS"/>
                <a:ea typeface="Trebuchet MS"/>
                <a:cs typeface="Trebuchet MS"/>
                <a:sym typeface="Trebuchet MS"/>
              </a:rPr>
              <a:t>Predijo 57 USD</a:t>
            </a:r>
            <a:endParaRPr sz="1800">
              <a:solidFill>
                <a:schemeClr val="lt1"/>
              </a:solidFill>
              <a:latin typeface="Trebuchet MS"/>
              <a:ea typeface="Trebuchet MS"/>
              <a:cs typeface="Trebuchet MS"/>
              <a:sym typeface="Trebuchet MS"/>
            </a:endParaRPr>
          </a:p>
        </p:txBody>
      </p:sp>
      <p:cxnSp>
        <p:nvCxnSpPr>
          <p:cNvPr id="765" name="Google Shape;765;p45"/>
          <p:cNvCxnSpPr/>
          <p:nvPr/>
        </p:nvCxnSpPr>
        <p:spPr>
          <a:xfrm flipH="1" rot="10800000">
            <a:off x="5404022" y="6348430"/>
            <a:ext cx="3715264" cy="175937"/>
          </a:xfrm>
          <a:prstGeom prst="straightConnector1">
            <a:avLst/>
          </a:prstGeom>
          <a:noFill/>
          <a:ln cap="flat" cmpd="sng" w="9525">
            <a:solidFill>
              <a:schemeClr val="dk1"/>
            </a:solidFill>
            <a:prstDash val="solid"/>
            <a:round/>
            <a:headEnd len="sm" w="sm" type="none"/>
            <a:tailEnd len="med" w="med" type="triangle"/>
          </a:ln>
        </p:spPr>
      </p:cxnSp>
      <p:pic>
        <p:nvPicPr>
          <p:cNvPr id="766" name="Google Shape;766;p45"/>
          <p:cNvPicPr preferRelativeResize="0"/>
          <p:nvPr/>
        </p:nvPicPr>
        <p:blipFill rotWithShape="1">
          <a:blip r:embed="rId8">
            <a:alphaModFix/>
          </a:blip>
          <a:srcRect b="0" l="0" r="0" t="0"/>
          <a:stretch/>
        </p:blipFill>
        <p:spPr>
          <a:xfrm>
            <a:off x="6344972" y="4534274"/>
            <a:ext cx="5739935" cy="12934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6"/>
          <p:cNvSpPr txBox="1"/>
          <p:nvPr>
            <p:ph type="title"/>
          </p:nvPr>
        </p:nvSpPr>
        <p:spPr>
          <a:xfrm>
            <a:off x="931346" y="903417"/>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r>
              <a:rPr b="0" i="0" lang="es-AR" sz="1600"/>
              <a:t>Evaluación del modelo:</a:t>
            </a:r>
            <a:br>
              <a:rPr b="0" i="0" lang="es-AR" sz="1600"/>
            </a:br>
            <a:br>
              <a:rPr b="0" i="0" lang="es-AR" sz="1600"/>
            </a:br>
            <a:r>
              <a:rPr b="0" i="0" lang="es-AR" sz="1600"/>
              <a:t>El último paso es evaluar el rendimiento del algoritmo. Este paso es particularmente importante para comparar qué tan bien funcionan los diferentes algoritmos en un conjunto de datos en particular. Para los algoritmos de regresión, se utilizan comúnmente tres métricas de evaluación:</a:t>
            </a:r>
            <a:br>
              <a:rPr b="0" i="0" lang="es-AR" sz="1600"/>
            </a:br>
            <a:r>
              <a:rPr b="0" i="0" lang="es-AR" sz="1600"/>
              <a:t>El error absoluto medio (MAE) El error cuadrático medio (MSE) Root Mean Squared Error (RMSE)</a:t>
            </a:r>
            <a:br>
              <a:rPr b="0" i="0" lang="es-AR">
                <a:solidFill>
                  <a:srgbClr val="212121"/>
                </a:solidFill>
                <a:latin typeface="Roboto"/>
                <a:ea typeface="Roboto"/>
                <a:cs typeface="Roboto"/>
                <a:sym typeface="Roboto"/>
              </a:rPr>
            </a:br>
            <a:endParaRPr/>
          </a:p>
        </p:txBody>
      </p:sp>
      <p:pic>
        <p:nvPicPr>
          <p:cNvPr id="772" name="Google Shape;772;p46"/>
          <p:cNvPicPr preferRelativeResize="0"/>
          <p:nvPr/>
        </p:nvPicPr>
        <p:blipFill rotWithShape="1">
          <a:blip r:embed="rId3">
            <a:alphaModFix/>
          </a:blip>
          <a:srcRect b="0" l="0" r="0" t="0"/>
          <a:stretch/>
        </p:blipFill>
        <p:spPr>
          <a:xfrm>
            <a:off x="0" y="5414114"/>
            <a:ext cx="12191997" cy="1443886"/>
          </a:xfrm>
          <a:prstGeom prst="rect">
            <a:avLst/>
          </a:prstGeom>
          <a:noFill/>
          <a:ln>
            <a:noFill/>
          </a:ln>
        </p:spPr>
      </p:pic>
      <p:pic>
        <p:nvPicPr>
          <p:cNvPr id="773" name="Google Shape;773;p46"/>
          <p:cNvPicPr preferRelativeResize="0"/>
          <p:nvPr/>
        </p:nvPicPr>
        <p:blipFill rotWithShape="1">
          <a:blip r:embed="rId4">
            <a:alphaModFix/>
          </a:blip>
          <a:srcRect b="0" l="0" r="0" t="0"/>
          <a:stretch/>
        </p:blipFill>
        <p:spPr>
          <a:xfrm>
            <a:off x="0" y="3365952"/>
            <a:ext cx="12192000" cy="2048162"/>
          </a:xfrm>
          <a:prstGeom prst="rect">
            <a:avLst/>
          </a:prstGeom>
          <a:noFill/>
          <a:ln>
            <a:noFill/>
          </a:ln>
        </p:spPr>
      </p:pic>
      <p:pic>
        <p:nvPicPr>
          <p:cNvPr id="774" name="Google Shape;774;p46"/>
          <p:cNvPicPr preferRelativeResize="0"/>
          <p:nvPr/>
        </p:nvPicPr>
        <p:blipFill rotWithShape="1">
          <a:blip r:embed="rId5">
            <a:alphaModFix/>
          </a:blip>
          <a:srcRect b="0" l="0" r="0" t="0"/>
          <a:stretch/>
        </p:blipFill>
        <p:spPr>
          <a:xfrm>
            <a:off x="-1" y="1991651"/>
            <a:ext cx="12191999" cy="1381318"/>
          </a:xfrm>
          <a:prstGeom prst="rect">
            <a:avLst/>
          </a:prstGeom>
          <a:noFill/>
          <a:ln>
            <a:noFill/>
          </a:ln>
        </p:spPr>
      </p:pic>
      <p:pic>
        <p:nvPicPr>
          <p:cNvPr id="775" name="Google Shape;775;p46"/>
          <p:cNvPicPr preferRelativeResize="0"/>
          <p:nvPr/>
        </p:nvPicPr>
        <p:blipFill rotWithShape="1">
          <a:blip r:embed="rId6">
            <a:alphaModFix/>
          </a:blip>
          <a:srcRect b="0" l="0" r="0" t="0"/>
          <a:stretch/>
        </p:blipFill>
        <p:spPr>
          <a:xfrm>
            <a:off x="10906896" y="753227"/>
            <a:ext cx="1079157" cy="1080937"/>
          </a:xfrm>
          <a:prstGeom prst="rect">
            <a:avLst/>
          </a:prstGeom>
          <a:noFill/>
          <a:ln cap="flat" cmpd="sng" w="38100">
            <a:solidFill>
              <a:schemeClr val="dk1"/>
            </a:solidFill>
            <a:prstDash val="solid"/>
            <a:round/>
            <a:headEnd len="sm" w="sm" type="none"/>
            <a:tailEnd len="sm" w="sm" type="none"/>
          </a:ln>
        </p:spPr>
      </p:pic>
      <p:sp>
        <p:nvSpPr>
          <p:cNvPr id="776" name="Google Shape;776;p46">
            <a:hlinkClick action="ppaction://hlinksldjump" r:id="rId7"/>
          </p:cNvPr>
          <p:cNvSpPr/>
          <p:nvPr/>
        </p:nvSpPr>
        <p:spPr>
          <a:xfrm>
            <a:off x="159459" y="957328"/>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7"/>
          <p:cNvSpPr txBox="1"/>
          <p:nvPr>
            <p:ph type="title"/>
          </p:nvPr>
        </p:nvSpPr>
        <p:spPr>
          <a:xfrm>
            <a:off x="1586483" y="756811"/>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AR"/>
              <a:t>CONCLUSIÓN</a:t>
            </a:r>
            <a:endParaRPr/>
          </a:p>
        </p:txBody>
      </p:sp>
      <p:sp>
        <p:nvSpPr>
          <p:cNvPr id="782" name="Google Shape;782;p47"/>
          <p:cNvSpPr txBox="1"/>
          <p:nvPr>
            <p:ph idx="1" type="body"/>
          </p:nvPr>
        </p:nvSpPr>
        <p:spPr>
          <a:xfrm>
            <a:off x="696796" y="2238017"/>
            <a:ext cx="9773496" cy="448405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lt1"/>
              </a:buClr>
              <a:buSzPct val="100000"/>
              <a:buNone/>
            </a:pPr>
            <a:r>
              <a:t/>
            </a:r>
            <a:endParaRPr b="0" i="0">
              <a:solidFill>
                <a:srgbClr val="343541"/>
              </a:solidFill>
              <a:latin typeface="Arial"/>
              <a:ea typeface="Arial"/>
              <a:cs typeface="Arial"/>
              <a:sym typeface="Arial"/>
            </a:endParaRPr>
          </a:p>
          <a:p>
            <a:pPr indent="0" lvl="0" marL="0" rtl="0" algn="l">
              <a:lnSpc>
                <a:spcPct val="170000"/>
              </a:lnSpc>
              <a:spcBef>
                <a:spcPts val="1000"/>
              </a:spcBef>
              <a:spcAft>
                <a:spcPts val="0"/>
              </a:spcAft>
              <a:buClr>
                <a:srgbClr val="343541"/>
              </a:buClr>
              <a:buSzPct val="100000"/>
              <a:buNone/>
            </a:pPr>
            <a:r>
              <a:rPr lang="es-AR" sz="4800">
                <a:solidFill>
                  <a:srgbClr val="343541"/>
                </a:solidFill>
                <a:latin typeface="Trebuchet MS"/>
                <a:ea typeface="Trebuchet MS"/>
                <a:cs typeface="Trebuchet MS"/>
                <a:sym typeface="Trebuchet MS"/>
              </a:rPr>
              <a:t>                         </a:t>
            </a:r>
            <a:r>
              <a:rPr b="0" i="0" lang="es-AR" sz="4400">
                <a:solidFill>
                  <a:srgbClr val="343541"/>
                </a:solidFill>
                <a:latin typeface="Trebuchet MS"/>
                <a:ea typeface="Trebuchet MS"/>
                <a:cs typeface="Trebuchet MS"/>
                <a:sym typeface="Trebuchet MS"/>
              </a:rPr>
              <a:t>Al incorporar nuevas variables que pertenecen a un (API) de Yahoo Financial, una variable sintética ‘Hecho_histórico’,  </a:t>
            </a:r>
            <a:r>
              <a:rPr lang="es-AR" sz="4400">
                <a:solidFill>
                  <a:srgbClr val="343541"/>
                </a:solidFill>
                <a:latin typeface="Trebuchet MS"/>
                <a:ea typeface="Trebuchet MS"/>
                <a:cs typeface="Trebuchet MS"/>
                <a:sym typeface="Trebuchet MS"/>
              </a:rPr>
              <a:t>sirvió para </a:t>
            </a:r>
            <a:r>
              <a:rPr b="0" i="0" lang="es-AR" sz="4400">
                <a:solidFill>
                  <a:srgbClr val="343541"/>
                </a:solidFill>
                <a:latin typeface="Trebuchet MS"/>
                <a:ea typeface="Trebuchet MS"/>
                <a:cs typeface="Trebuchet MS"/>
                <a:sym typeface="Trebuchet MS"/>
              </a:rPr>
              <a:t> predecir mucho mejor a nuestra variable target (oil prices), el trabajo consistió una vez hecho el EDA y Data Wrangling, sumar </a:t>
            </a:r>
            <a:r>
              <a:rPr lang="es-AR" sz="4400">
                <a:solidFill>
                  <a:srgbClr val="343541"/>
                </a:solidFill>
              </a:rPr>
              <a:t>información</a:t>
            </a:r>
            <a:r>
              <a:rPr b="0" i="0" lang="es-AR" sz="4400">
                <a:solidFill>
                  <a:srgbClr val="343541"/>
                </a:solidFill>
                <a:latin typeface="Trebuchet MS"/>
                <a:ea typeface="Trebuchet MS"/>
                <a:cs typeface="Trebuchet MS"/>
                <a:sym typeface="Trebuchet MS"/>
              </a:rPr>
              <a:t> robusta, hicimos limpieza, eliminación, transformaciones y </a:t>
            </a:r>
            <a:r>
              <a:rPr lang="es-AR" sz="4400">
                <a:solidFill>
                  <a:srgbClr val="343541"/>
                </a:solidFill>
              </a:rPr>
              <a:t>rellenamos</a:t>
            </a:r>
            <a:r>
              <a:rPr b="0" i="0" lang="es-AR" sz="4400">
                <a:solidFill>
                  <a:srgbClr val="343541"/>
                </a:solidFill>
                <a:latin typeface="Trebuchet MS"/>
                <a:ea typeface="Trebuchet MS"/>
                <a:cs typeface="Trebuchet MS"/>
                <a:sym typeface="Trebuchet MS"/>
              </a:rPr>
              <a:t> datos faltantes, el enriquecimiento de los datos permitió sacar mejores conclusiones para nuestro modelo, utilizamos Regresión lineal para luego verificar el Coef de varianza, Matriz de covarianza, cálculo de covarianza y visualización, #Eigenvalores &amp; Eigenvectores, estandarizar, graficar y aportar con el PCA el % de varianza que explica cada elemento. Primeramente analizamos el primer dataset y notamos que mediante los outliers y los movimientos del petróleo, sobre todo las variables macroeconómicas, la incorporación de la variable sintética “hechos_históricos”(Hechos Bélicos, cambios monetarios, tratados internacionales, pandemia, catástrofes) nos muestra que la manufactura(producción),la inflación el índice per cápita como conjunto de variables influyen en el precio del petróleo sumado al segundo análisis con la incorporación del cierre de precio (Close) y el volumen (Volume) que son factores determinantes en la suba y baja de este commodities. Luego de corroborar cuantas variables íbamos a utilizar decidimos eliminar y quedarnos con una agrupación de variables, estas mismas fueron utilizadas para el modelo. Al </a:t>
            </a:r>
            <a:r>
              <a:rPr lang="es-AR" sz="4400">
                <a:solidFill>
                  <a:srgbClr val="343541"/>
                </a:solidFill>
                <a:latin typeface="Trebuchet MS"/>
                <a:ea typeface="Trebuchet MS"/>
                <a:cs typeface="Trebuchet MS"/>
                <a:sym typeface="Trebuchet MS"/>
              </a:rPr>
              <a:t>incorporar nuevos datos  al </a:t>
            </a:r>
            <a:r>
              <a:rPr b="0" i="0" lang="es-AR" sz="4400">
                <a:solidFill>
                  <a:srgbClr val="343541"/>
                </a:solidFill>
                <a:latin typeface="Trebuchet MS"/>
                <a:ea typeface="Trebuchet MS"/>
                <a:cs typeface="Trebuchet MS"/>
                <a:sym typeface="Trebuchet MS"/>
              </a:rPr>
              <a:t>modelo se </a:t>
            </a:r>
            <a:r>
              <a:rPr lang="es-AR" sz="4400">
                <a:solidFill>
                  <a:srgbClr val="343541"/>
                </a:solidFill>
              </a:rPr>
              <a:t>logró</a:t>
            </a:r>
            <a:r>
              <a:rPr b="0" i="0" lang="es-AR" sz="4400">
                <a:solidFill>
                  <a:srgbClr val="343541"/>
                </a:solidFill>
                <a:latin typeface="Trebuchet MS"/>
                <a:ea typeface="Trebuchet MS"/>
                <a:cs typeface="Trebuchet MS"/>
                <a:sym typeface="Trebuchet MS"/>
              </a:rPr>
              <a:t> una  predicción  </a:t>
            </a:r>
            <a:r>
              <a:rPr lang="es-AR" sz="4400">
                <a:solidFill>
                  <a:srgbClr val="343541"/>
                </a:solidFill>
                <a:latin typeface="Trebuchet MS"/>
                <a:ea typeface="Trebuchet MS"/>
                <a:cs typeface="Trebuchet MS"/>
                <a:sym typeface="Trebuchet MS"/>
              </a:rPr>
              <a:t>bastante cercana a la </a:t>
            </a:r>
            <a:r>
              <a:rPr lang="es-AR" sz="4400">
                <a:solidFill>
                  <a:srgbClr val="343541"/>
                </a:solidFill>
              </a:rPr>
              <a:t>realidad</a:t>
            </a:r>
            <a:r>
              <a:rPr lang="es-AR" sz="4400">
                <a:solidFill>
                  <a:srgbClr val="343541"/>
                </a:solidFill>
                <a:latin typeface="Trebuchet MS"/>
                <a:ea typeface="Trebuchet MS"/>
                <a:cs typeface="Trebuchet MS"/>
                <a:sym typeface="Trebuchet MS"/>
              </a:rPr>
              <a:t> que ante nuevos eventos el modelo puede predecir muy bien para futuros reportes a nuestros clientes, con un seguimiento mediante una (app) que </a:t>
            </a:r>
            <a:r>
              <a:rPr lang="es-AR" sz="4400">
                <a:solidFill>
                  <a:srgbClr val="343541"/>
                </a:solidFill>
              </a:rPr>
              <a:t>esté</a:t>
            </a:r>
            <a:r>
              <a:rPr lang="es-AR" sz="4400">
                <a:solidFill>
                  <a:srgbClr val="343541"/>
                </a:solidFill>
                <a:latin typeface="Trebuchet MS"/>
                <a:ea typeface="Trebuchet MS"/>
                <a:cs typeface="Trebuchet MS"/>
                <a:sym typeface="Trebuchet MS"/>
              </a:rPr>
              <a:t> actualizada con los mercados y los hechos geopolíticos en tiempo real, </a:t>
            </a:r>
            <a:r>
              <a:rPr lang="es-AR" sz="4400">
                <a:solidFill>
                  <a:srgbClr val="343541"/>
                </a:solidFill>
              </a:rPr>
              <a:t>más</a:t>
            </a:r>
            <a:r>
              <a:rPr lang="es-AR" sz="4400">
                <a:solidFill>
                  <a:srgbClr val="343541"/>
                </a:solidFill>
                <a:latin typeface="Trebuchet MS"/>
                <a:ea typeface="Trebuchet MS"/>
                <a:cs typeface="Trebuchet MS"/>
                <a:sym typeface="Trebuchet MS"/>
              </a:rPr>
              <a:t> aun  tener mas certeza a la hora de invertir en este commodities tan particular.</a:t>
            </a:r>
            <a:endParaRPr sz="4400">
              <a:latin typeface="Trebuchet MS"/>
              <a:ea typeface="Trebuchet MS"/>
              <a:cs typeface="Trebuchet MS"/>
              <a:sym typeface="Trebuchet MS"/>
            </a:endParaRPr>
          </a:p>
        </p:txBody>
      </p:sp>
      <p:pic>
        <p:nvPicPr>
          <p:cNvPr id="783" name="Google Shape;783;p47"/>
          <p:cNvPicPr preferRelativeResize="0"/>
          <p:nvPr/>
        </p:nvPicPr>
        <p:blipFill rotWithShape="1">
          <a:blip r:embed="rId3">
            <a:alphaModFix/>
          </a:blip>
          <a:srcRect b="0" l="0" r="0" t="0"/>
          <a:stretch/>
        </p:blipFill>
        <p:spPr>
          <a:xfrm>
            <a:off x="10906896" y="753227"/>
            <a:ext cx="1079157" cy="1080937"/>
          </a:xfrm>
          <a:prstGeom prst="rect">
            <a:avLst/>
          </a:prstGeom>
          <a:noFill/>
          <a:ln cap="flat" cmpd="sng" w="38100">
            <a:solidFill>
              <a:schemeClr val="dk1"/>
            </a:solidFill>
            <a:prstDash val="solid"/>
            <a:round/>
            <a:headEnd len="sm" w="sm" type="none"/>
            <a:tailEnd len="sm" w="sm" type="none"/>
          </a:ln>
        </p:spPr>
      </p:pic>
      <p:sp>
        <p:nvSpPr>
          <p:cNvPr id="784" name="Google Shape;784;p47">
            <a:hlinkClick action="ppaction://hlinksldjump" r:id="rId4"/>
          </p:cNvPr>
          <p:cNvSpPr/>
          <p:nvPr/>
        </p:nvSpPr>
        <p:spPr>
          <a:xfrm>
            <a:off x="457006" y="946522"/>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a:hlinkClick action="ppaction://hlinksldjump" r:id="rId3"/>
          </p:cNvPr>
          <p:cNvSpPr/>
          <p:nvPr/>
        </p:nvSpPr>
        <p:spPr>
          <a:xfrm>
            <a:off x="4681617" y="918715"/>
            <a:ext cx="678021" cy="662360"/>
          </a:xfrm>
          <a:custGeom>
            <a:rect b="b" l="l" r="r" t="t"/>
            <a:pathLst>
              <a:path extrusionOk="0" h="120000" w="120000">
                <a:moveTo>
                  <a:pt x="0" y="0"/>
                </a:moveTo>
                <a:lnTo>
                  <a:pt x="120000" y="0"/>
                </a:lnTo>
                <a:lnTo>
                  <a:pt x="120000" y="120000"/>
                </a:lnTo>
                <a:lnTo>
                  <a:pt x="0" y="120000"/>
                </a:lnTo>
                <a:close/>
                <a:moveTo>
                  <a:pt x="102227" y="60000"/>
                </a:moveTo>
                <a:lnTo>
                  <a:pt x="17773" y="15000"/>
                </a:lnTo>
                <a:lnTo>
                  <a:pt x="17773" y="105000"/>
                </a:lnTo>
                <a:close/>
              </a:path>
              <a:path extrusionOk="0" fill="darken" h="120000" w="120000">
                <a:moveTo>
                  <a:pt x="102227" y="60000"/>
                </a:moveTo>
                <a:lnTo>
                  <a:pt x="17773" y="15000"/>
                </a:lnTo>
                <a:lnTo>
                  <a:pt x="17773" y="105000"/>
                </a:lnTo>
                <a:close/>
              </a:path>
              <a:path extrusionOk="0" fill="none" h="120000" w="120000">
                <a:moveTo>
                  <a:pt x="102227" y="60000"/>
                </a:moveTo>
                <a:lnTo>
                  <a:pt x="17773" y="105000"/>
                </a:lnTo>
                <a:lnTo>
                  <a:pt x="17773" y="15000"/>
                </a:lnTo>
                <a:close/>
              </a:path>
              <a:path extrusionOk="0" fill="none" h="120000" w="120000">
                <a:moveTo>
                  <a:pt x="0" y="0"/>
                </a:moveTo>
                <a:lnTo>
                  <a:pt x="120000" y="0"/>
                </a:lnTo>
                <a:lnTo>
                  <a:pt x="120000" y="120000"/>
                </a:lnTo>
                <a:lnTo>
                  <a:pt x="0" y="12000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latin typeface="Calibri"/>
              <a:ea typeface="Calibri"/>
              <a:cs typeface="Calibri"/>
              <a:sym typeface="Calibri"/>
            </a:endParaRPr>
          </a:p>
        </p:txBody>
      </p:sp>
      <p:sp>
        <p:nvSpPr>
          <p:cNvPr id="235" name="Google Shape;235;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s-AR" sz="3200"/>
              <a:t>INTRODUCCIÓN</a:t>
            </a:r>
            <a:endParaRPr/>
          </a:p>
        </p:txBody>
      </p:sp>
      <p:sp>
        <p:nvSpPr>
          <p:cNvPr id="236" name="Google Shape;236;p34"/>
          <p:cNvSpPr txBox="1"/>
          <p:nvPr>
            <p:ph idx="1" type="body"/>
          </p:nvPr>
        </p:nvSpPr>
        <p:spPr>
          <a:xfrm>
            <a:off x="747602" y="2087196"/>
            <a:ext cx="9613861" cy="42038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rgbClr val="000000"/>
              </a:buClr>
              <a:buSzPct val="100000"/>
              <a:buNone/>
            </a:pPr>
            <a:r>
              <a:rPr lang="es-AR" sz="1800">
                <a:solidFill>
                  <a:srgbClr val="000000"/>
                </a:solidFill>
                <a:latin typeface="Arial"/>
                <a:ea typeface="Arial"/>
                <a:cs typeface="Arial"/>
                <a:sym typeface="Arial"/>
              </a:rPr>
              <a:t>Este proyecto esta dirigido a inversores que necesitan analizar muchas variables para determinar si es seguro invertir o no en el mercado del petróleo, el constante cambio puede ocasionar malas decisiones, por eso mismo este análisis ayudaría a determinar cual seria el mejor momento para invertir, este análisis contiene datos de 9 países y una región administrativa especial (China, Francia, Alemania, Hong Kong, India, Japón, España, Reino Unido y Estados Unidos de América) desde 1980 hasta 2020. Incluye factores macroeconómicos importantes como inflación, desempleo, PIB, tipo de cambio (base USD) e ingreso per cápita. Contiene los precios de las acciones del principales, índice bursátil del país respectivo que pueden ayudar a analizar el conjunto de datos para identificar el impacto de las principales variables macroeconómicas en el movimiento de los precios del índice bursátil que modifiquen el precio del petróleo, estos corresponden al primer dataset, la incorporación de un segundo dataset surge dado que la OPEP (La Organización de Países Exportadores de Petróleo, mediante la producción de este commodities incorpora cambios en el precio del petróleo y debíamos tenerlo en cuenta para tener una mejor predicción de nuestra variable a predecir(Oil prices).</a:t>
            </a:r>
            <a:endParaRPr sz="1800">
              <a:latin typeface="Arial"/>
              <a:ea typeface="Arial"/>
              <a:cs typeface="Arial"/>
              <a:sym typeface="Arial"/>
            </a:endParaRPr>
          </a:p>
          <a:p>
            <a:pPr indent="-87629" lvl="0" marL="228600" rtl="0" algn="l">
              <a:lnSpc>
                <a:spcPct val="90000"/>
              </a:lnSpc>
              <a:spcBef>
                <a:spcPts val="1000"/>
              </a:spcBef>
              <a:spcAft>
                <a:spcPts val="0"/>
              </a:spcAft>
              <a:buClr>
                <a:schemeClr val="lt1"/>
              </a:buClr>
              <a:buSzPct val="100000"/>
              <a:buNone/>
            </a:pPr>
            <a:r>
              <a:t/>
            </a:r>
            <a:endParaRPr/>
          </a:p>
        </p:txBody>
      </p:sp>
      <p:pic>
        <p:nvPicPr>
          <p:cNvPr id="237" name="Google Shape;237;p34"/>
          <p:cNvPicPr preferRelativeResize="0"/>
          <p:nvPr/>
        </p:nvPicPr>
        <p:blipFill rotWithShape="1">
          <a:blip r:embed="rId4">
            <a:alphaModFix/>
          </a:blip>
          <a:srcRect b="0" l="0" r="0" t="0"/>
          <a:stretch/>
        </p:blipFill>
        <p:spPr>
          <a:xfrm>
            <a:off x="10849506" y="753228"/>
            <a:ext cx="1174900" cy="1125202"/>
          </a:xfrm>
          <a:prstGeom prst="rect">
            <a:avLst/>
          </a:prstGeom>
          <a:noFill/>
          <a:ln>
            <a:noFill/>
          </a:ln>
        </p:spPr>
      </p:pic>
      <p:sp>
        <p:nvSpPr>
          <p:cNvPr id="238" name="Google Shape;238;p34"/>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9" name="Google Shape;239;p34"/>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40" name="Google Shape;240;p34">
            <a:hlinkClick action="ppaction://hlinksldjump" r:id="rId5"/>
          </p:cNvPr>
          <p:cNvSpPr/>
          <p:nvPr/>
        </p:nvSpPr>
        <p:spPr>
          <a:xfrm>
            <a:off x="4659359" y="894502"/>
            <a:ext cx="722538" cy="710786"/>
          </a:xfrm>
          <a:custGeom>
            <a:rect b="b" l="l" r="r" t="t"/>
            <a:pathLst>
              <a:path extrusionOk="0" h="120000" w="120000">
                <a:moveTo>
                  <a:pt x="0" y="0"/>
                </a:moveTo>
                <a:lnTo>
                  <a:pt x="120000" y="0"/>
                </a:lnTo>
                <a:lnTo>
                  <a:pt x="120000" y="120000"/>
                </a:lnTo>
                <a:lnTo>
                  <a:pt x="0" y="120000"/>
                </a:lnTo>
                <a:close/>
                <a:moveTo>
                  <a:pt x="102227" y="60000"/>
                </a:moveTo>
                <a:lnTo>
                  <a:pt x="17773" y="15000"/>
                </a:lnTo>
                <a:lnTo>
                  <a:pt x="17773" y="105000"/>
                </a:lnTo>
                <a:close/>
              </a:path>
              <a:path extrusionOk="0" fill="darken" h="120000" w="120000">
                <a:moveTo>
                  <a:pt x="102227" y="60000"/>
                </a:moveTo>
                <a:lnTo>
                  <a:pt x="17773" y="15000"/>
                </a:lnTo>
                <a:lnTo>
                  <a:pt x="17773" y="105000"/>
                </a:lnTo>
                <a:close/>
              </a:path>
              <a:path extrusionOk="0" fill="none" h="120000" w="120000">
                <a:moveTo>
                  <a:pt x="102227" y="60000"/>
                </a:moveTo>
                <a:lnTo>
                  <a:pt x="17773" y="105000"/>
                </a:lnTo>
                <a:lnTo>
                  <a:pt x="17773"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Calibri"/>
              <a:buNone/>
            </a:pPr>
            <a:r>
              <a:rPr b="0" i="0" lang="es-AR" sz="6000" u="none" cap="none" strike="noStrike">
                <a:solidFill>
                  <a:schemeClr val="dk1"/>
                </a:solidFill>
                <a:latin typeface="Calibri"/>
                <a:ea typeface="Calibri"/>
                <a:cs typeface="Calibri"/>
                <a:sym typeface="Calibri"/>
              </a:rPr>
              <a:t>A</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37403"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b="1" lang="es-AR" sz="3200"/>
              <a:t>Economía de 9 países y el Precio del Petróleo </a:t>
            </a:r>
            <a:endParaRPr sz="3200"/>
          </a:p>
        </p:txBody>
      </p:sp>
      <p:sp>
        <p:nvSpPr>
          <p:cNvPr id="246" name="Google Shape;246;p35"/>
          <p:cNvSpPr txBox="1"/>
          <p:nvPr>
            <p:ph idx="1" type="body"/>
          </p:nvPr>
        </p:nvSpPr>
        <p:spPr>
          <a:xfrm>
            <a:off x="2561372" y="2134788"/>
            <a:ext cx="9308411" cy="43687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b="1">
              <a:solidFill>
                <a:schemeClr val="dk1"/>
              </a:solidFill>
            </a:endParaRPr>
          </a:p>
          <a:p>
            <a:pPr indent="0" lvl="0" marL="0" marR="0" rtl="0" algn="l">
              <a:lnSpc>
                <a:spcPct val="90000"/>
              </a:lnSpc>
              <a:spcBef>
                <a:spcPts val="0"/>
              </a:spcBef>
              <a:spcAft>
                <a:spcPts val="0"/>
              </a:spcAft>
              <a:buClr>
                <a:schemeClr val="lt1"/>
              </a:buClr>
              <a:buSzPts val="2400"/>
              <a:buNone/>
            </a:pPr>
            <a:r>
              <a:t/>
            </a:r>
            <a:endParaRPr b="1" i="0" sz="2400">
              <a:solidFill>
                <a:schemeClr val="dk1"/>
              </a:solidFill>
              <a:latin typeface="Roboto"/>
              <a:ea typeface="Roboto"/>
              <a:cs typeface="Roboto"/>
              <a:sym typeface="Roboto"/>
            </a:endParaRPr>
          </a:p>
          <a:p>
            <a:pPr indent="0" lvl="0" marL="0" marR="0" rtl="0" algn="l">
              <a:lnSpc>
                <a:spcPct val="90000"/>
              </a:lnSpc>
              <a:spcBef>
                <a:spcPts val="0"/>
              </a:spcBef>
              <a:spcAft>
                <a:spcPts val="0"/>
              </a:spcAft>
              <a:buClr>
                <a:schemeClr val="dk1"/>
              </a:buClr>
              <a:buSzPts val="2400"/>
              <a:buNone/>
            </a:pPr>
            <a:r>
              <a:rPr b="1" i="0" lang="es-AR" sz="2400">
                <a:solidFill>
                  <a:schemeClr val="dk1"/>
                </a:solidFill>
                <a:latin typeface="Roboto"/>
                <a:ea typeface="Roboto"/>
                <a:cs typeface="Roboto"/>
                <a:sym typeface="Roboto"/>
              </a:rPr>
              <a:t>Hipótesis: </a:t>
            </a:r>
            <a:endParaRPr>
              <a:solidFill>
                <a:schemeClr val="dk1"/>
              </a:solidFill>
            </a:endParaRPr>
          </a:p>
          <a:p>
            <a:pPr indent="0" lvl="0" marL="0" rtl="0" algn="l">
              <a:lnSpc>
                <a:spcPct val="100000"/>
              </a:lnSpc>
              <a:spcBef>
                <a:spcPts val="0"/>
              </a:spcBef>
              <a:spcAft>
                <a:spcPts val="0"/>
              </a:spcAft>
              <a:buClr>
                <a:schemeClr val="lt1"/>
              </a:buClr>
              <a:buSzPts val="2400"/>
              <a:buNone/>
            </a:pPr>
            <a:r>
              <a:t/>
            </a:r>
            <a:endParaRPr sz="2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400"/>
              <a:buNone/>
            </a:pPr>
            <a:r>
              <a:rPr lang="es-AR" sz="2400">
                <a:solidFill>
                  <a:schemeClr val="dk1"/>
                </a:solidFill>
                <a:latin typeface="Arial"/>
                <a:ea typeface="Arial"/>
                <a:cs typeface="Arial"/>
                <a:sym typeface="Arial"/>
              </a:rPr>
              <a:t>E</a:t>
            </a:r>
            <a:r>
              <a:rPr i="0" lang="es-AR" sz="2400">
                <a:solidFill>
                  <a:schemeClr val="dk1"/>
                </a:solidFill>
                <a:latin typeface="Arial"/>
                <a:ea typeface="Arial"/>
                <a:cs typeface="Arial"/>
                <a:sym typeface="Arial"/>
              </a:rPr>
              <a:t>n el precio del petróleo </a:t>
            </a:r>
            <a:r>
              <a:rPr lang="es-AR" sz="2400">
                <a:solidFill>
                  <a:schemeClr val="dk1"/>
                </a:solidFill>
                <a:latin typeface="Arial"/>
                <a:ea typeface="Arial"/>
                <a:cs typeface="Arial"/>
                <a:sym typeface="Arial"/>
              </a:rPr>
              <a:t>no solo el </a:t>
            </a:r>
            <a:r>
              <a:rPr i="0" lang="es-AR" sz="2400">
                <a:solidFill>
                  <a:schemeClr val="dk1"/>
                </a:solidFill>
                <a:latin typeface="Arial"/>
                <a:ea typeface="Arial"/>
                <a:cs typeface="Arial"/>
                <a:sym typeface="Arial"/>
              </a:rPr>
              <a:t>índice de los movimientos bursátiles provocan cambios en precio y otras variables, sino también el comportamiento, hechos geopolíticos  globales </a:t>
            </a:r>
            <a:r>
              <a:rPr lang="es-AR" sz="2400">
                <a:solidFill>
                  <a:schemeClr val="dk1"/>
                </a:solidFill>
                <a:latin typeface="Arial"/>
                <a:ea typeface="Arial"/>
                <a:cs typeface="Arial"/>
                <a:sym typeface="Arial"/>
              </a:rPr>
              <a:t>y el grupo de países productores de este commodities </a:t>
            </a:r>
            <a:r>
              <a:rPr i="0" lang="es-AR" sz="2400">
                <a:solidFill>
                  <a:schemeClr val="dk1"/>
                </a:solidFill>
                <a:latin typeface="Arial"/>
                <a:ea typeface="Arial"/>
                <a:cs typeface="Arial"/>
                <a:sym typeface="Arial"/>
              </a:rPr>
              <a:t>(OPEP),que tiene como finalidad el volumen de producción y finalmente el precio, como consecuencia  inciden </a:t>
            </a:r>
            <a:r>
              <a:rPr lang="es-AR" sz="2400">
                <a:solidFill>
                  <a:schemeClr val="dk1"/>
                </a:solidFill>
                <a:latin typeface="Arial"/>
                <a:ea typeface="Arial"/>
                <a:cs typeface="Arial"/>
                <a:sym typeface="Arial"/>
              </a:rPr>
              <a:t>en </a:t>
            </a:r>
            <a:r>
              <a:rPr i="0" lang="es-AR" sz="2400">
                <a:solidFill>
                  <a:schemeClr val="dk1"/>
                </a:solidFill>
                <a:latin typeface="Arial"/>
                <a:ea typeface="Arial"/>
                <a:cs typeface="Arial"/>
                <a:sym typeface="Arial"/>
              </a:rPr>
              <a:t>la macroeconomía mundial.</a:t>
            </a:r>
            <a:endParaRPr sz="2400">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2400"/>
              <a:buNone/>
            </a:pPr>
            <a:r>
              <a:t/>
            </a:r>
            <a:endParaRPr b="1" i="0" sz="2400">
              <a:solidFill>
                <a:schemeClr val="dk1"/>
              </a:solidFill>
              <a:latin typeface="Roboto"/>
              <a:ea typeface="Roboto"/>
              <a:cs typeface="Roboto"/>
              <a:sym typeface="Roboto"/>
            </a:endParaRPr>
          </a:p>
          <a:p>
            <a:pPr indent="-76200" lvl="0" marL="228600" rtl="0" algn="l">
              <a:lnSpc>
                <a:spcPct val="90000"/>
              </a:lnSpc>
              <a:spcBef>
                <a:spcPts val="1000"/>
              </a:spcBef>
              <a:spcAft>
                <a:spcPts val="0"/>
              </a:spcAft>
              <a:buClr>
                <a:schemeClr val="lt1"/>
              </a:buClr>
              <a:buSzPts val="2400"/>
              <a:buNone/>
            </a:pPr>
            <a:r>
              <a:t/>
            </a:r>
            <a:endParaRPr/>
          </a:p>
        </p:txBody>
      </p:sp>
      <p:sp>
        <p:nvSpPr>
          <p:cNvPr id="247" name="Google Shape;247;p35">
            <a:hlinkClick action="ppaction://hlinksldjump" r:id="rId3"/>
          </p:cNvPr>
          <p:cNvSpPr/>
          <p:nvPr/>
        </p:nvSpPr>
        <p:spPr>
          <a:xfrm>
            <a:off x="680321" y="2319455"/>
            <a:ext cx="1402082" cy="1269274"/>
          </a:xfrm>
          <a:prstGeom prst="triangle">
            <a:avLst>
              <a:gd fmla="val 50000"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dk1"/>
              </a:solidFill>
              <a:latin typeface="Calibri"/>
              <a:ea typeface="Calibri"/>
              <a:cs typeface="Calibri"/>
              <a:sym typeface="Calibri"/>
            </a:endParaRPr>
          </a:p>
        </p:txBody>
      </p:sp>
      <p:sp>
        <p:nvSpPr>
          <p:cNvPr id="248" name="Google Shape;248;p35"/>
          <p:cNvSpPr txBox="1"/>
          <p:nvPr/>
        </p:nvSpPr>
        <p:spPr>
          <a:xfrm>
            <a:off x="680321" y="4319152"/>
            <a:ext cx="16110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1800" u="none" cap="none" strike="noStrike">
                <a:solidFill>
                  <a:schemeClr val="dk1"/>
                </a:solidFill>
                <a:latin typeface="Trebuchet MS"/>
                <a:ea typeface="Trebuchet MS"/>
                <a:cs typeface="Trebuchet MS"/>
                <a:sym typeface="Trebuchet MS"/>
              </a:rPr>
              <a:t>Hacer Click</a:t>
            </a:r>
            <a:endParaRPr b="1" sz="1800">
              <a:solidFill>
                <a:schemeClr val="dk1"/>
              </a:solidFill>
              <a:latin typeface="Trebuchet MS"/>
              <a:ea typeface="Trebuchet MS"/>
              <a:cs typeface="Trebuchet MS"/>
              <a:sym typeface="Trebuchet MS"/>
            </a:endParaRPr>
          </a:p>
        </p:txBody>
      </p:sp>
      <p:sp>
        <p:nvSpPr>
          <p:cNvPr id="249" name="Google Shape;249;p35"/>
          <p:cNvSpPr/>
          <p:nvPr/>
        </p:nvSpPr>
        <p:spPr>
          <a:xfrm rot="10800000">
            <a:off x="1215899" y="3717215"/>
            <a:ext cx="330926" cy="557349"/>
          </a:xfrm>
          <a:prstGeom prst="downArrow">
            <a:avLst>
              <a:gd fmla="val 50000" name="adj1"/>
              <a:gd fmla="val 50000" name="adj2"/>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50" name="Google Shape;250;p35"/>
          <p:cNvPicPr preferRelativeResize="0"/>
          <p:nvPr/>
        </p:nvPicPr>
        <p:blipFill rotWithShape="1">
          <a:blip r:embed="rId4">
            <a:alphaModFix/>
          </a:blip>
          <a:srcRect b="0" l="0" r="0" t="0"/>
          <a:stretch/>
        </p:blipFill>
        <p:spPr>
          <a:xfrm>
            <a:off x="10807337" y="753228"/>
            <a:ext cx="1236616" cy="1080938"/>
          </a:xfrm>
          <a:prstGeom prst="rect">
            <a:avLst/>
          </a:prstGeom>
          <a:noFill/>
          <a:ln cap="flat" cmpd="sng" w="38100">
            <a:solidFill>
              <a:schemeClr val="dk1"/>
            </a:solidFill>
            <a:prstDash val="solid"/>
            <a:round/>
            <a:headEnd len="sm" w="sm" type="none"/>
            <a:tailEnd len="sm" w="sm" type="none"/>
          </a:ln>
        </p:spPr>
      </p:pic>
      <p:sp>
        <p:nvSpPr>
          <p:cNvPr id="251" name="Google Shape;251;p35">
            <a:hlinkClick action="ppaction://hlinksldjump" r:id="rId5"/>
          </p:cNvPr>
          <p:cNvSpPr/>
          <p:nvPr/>
        </p:nvSpPr>
        <p:spPr>
          <a:xfrm>
            <a:off x="9320166" y="967739"/>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4</a:t>
            </a:r>
            <a:endParaRPr/>
          </a:p>
        </p:txBody>
      </p:sp>
      <p:sp>
        <p:nvSpPr>
          <p:cNvPr id="252" name="Google Shape;252;p35"/>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3" name="Google Shape;253;p35"/>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lang="es-AR"/>
            </a:br>
            <a:r>
              <a:rPr lang="es-AR"/>
              <a:t>CASO/PROBLEMA</a:t>
            </a:r>
            <a:br>
              <a:rPr lang="es-AR">
                <a:solidFill>
                  <a:schemeClr val="dk1"/>
                </a:solidFill>
              </a:rPr>
            </a:br>
            <a:endParaRPr/>
          </a:p>
        </p:txBody>
      </p:sp>
      <p:sp>
        <p:nvSpPr>
          <p:cNvPr id="259" name="Google Shape;259;p5"/>
          <p:cNvSpPr txBox="1"/>
          <p:nvPr>
            <p:ph idx="1" type="body"/>
          </p:nvPr>
        </p:nvSpPr>
        <p:spPr>
          <a:xfrm>
            <a:off x="680321" y="2040844"/>
            <a:ext cx="9789559" cy="406392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1" i="0" lang="es-AR" sz="2000">
                <a:solidFill>
                  <a:schemeClr val="dk1"/>
                </a:solidFill>
                <a:latin typeface="Arial"/>
                <a:ea typeface="Arial"/>
                <a:cs typeface="Arial"/>
                <a:sym typeface="Arial"/>
              </a:rPr>
              <a:t>Preguntas:</a:t>
            </a:r>
            <a:endParaRPr b="1"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lt1"/>
              </a:buClr>
              <a:buSzPts val="2000"/>
              <a:buNone/>
            </a:pPr>
            <a:r>
              <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lt1"/>
              </a:buClr>
              <a:buSzPts val="2000"/>
              <a:buNone/>
            </a:pPr>
            <a:r>
              <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rPr lang="es-AR" sz="2000">
                <a:solidFill>
                  <a:schemeClr val="dk1"/>
                </a:solidFill>
                <a:latin typeface="Arial"/>
                <a:ea typeface="Arial"/>
                <a:cs typeface="Arial"/>
                <a:sym typeface="Arial"/>
              </a:rPr>
              <a:t>¿Cuáles son los factores que inciden en el precio del Petróleo?.</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rPr lang="es-AR" sz="2000">
                <a:solidFill>
                  <a:schemeClr val="dk1"/>
                </a:solidFill>
                <a:latin typeface="Arial"/>
                <a:ea typeface="Arial"/>
                <a:cs typeface="Arial"/>
                <a:sym typeface="Arial"/>
              </a:rPr>
              <a:t>¿El análisis macroeconómico puede llegar a obtener indicios de esos cambios?.</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rPr lang="es-AR" sz="2000">
                <a:solidFill>
                  <a:schemeClr val="dk1"/>
                </a:solidFill>
                <a:latin typeface="Arial"/>
                <a:ea typeface="Arial"/>
                <a:cs typeface="Arial"/>
                <a:sym typeface="Arial"/>
              </a:rPr>
              <a:t>¿Los Hechos históricos en transcurso del tiempo ocasionaron cambios que impliquen o determinen las fluctuaciones del precio del petróleo?</a:t>
            </a:r>
            <a:endParaRPr/>
          </a:p>
          <a:p>
            <a:pPr indent="0" lvl="0" marL="0" rtl="0" algn="l">
              <a:lnSpc>
                <a:spcPct val="100000"/>
              </a:lnSpc>
              <a:spcBef>
                <a:spcPts val="0"/>
              </a:spcBef>
              <a:spcAft>
                <a:spcPts val="0"/>
              </a:spcAft>
              <a:buClr>
                <a:schemeClr val="dk1"/>
              </a:buClr>
              <a:buSzPts val="2000"/>
              <a:buNone/>
            </a:pPr>
            <a:r>
              <a:rPr lang="es-AR" sz="2000">
                <a:solidFill>
                  <a:schemeClr val="dk1"/>
                </a:solidFill>
                <a:latin typeface="Arial"/>
                <a:ea typeface="Arial"/>
                <a:cs typeface="Arial"/>
                <a:sym typeface="Arial"/>
              </a:rPr>
              <a:t>¿Podemos predecir precios a futuro con datos macroeconómicos ?</a:t>
            </a:r>
            <a:endParaRPr sz="2000">
              <a:solidFill>
                <a:schemeClr val="dk1"/>
              </a:solidFill>
              <a:latin typeface="Arial"/>
              <a:ea typeface="Arial"/>
              <a:cs typeface="Arial"/>
              <a:sym typeface="Arial"/>
            </a:endParaRPr>
          </a:p>
          <a:p>
            <a:pPr indent="-76200" lvl="0" marL="228600" rtl="0" algn="l">
              <a:lnSpc>
                <a:spcPct val="90000"/>
              </a:lnSpc>
              <a:spcBef>
                <a:spcPts val="1000"/>
              </a:spcBef>
              <a:spcAft>
                <a:spcPts val="0"/>
              </a:spcAft>
              <a:buClr>
                <a:schemeClr val="lt1"/>
              </a:buClr>
              <a:buSzPts val="2400"/>
              <a:buNone/>
            </a:pPr>
            <a:r>
              <a:t/>
            </a:r>
            <a:endParaRPr/>
          </a:p>
        </p:txBody>
      </p:sp>
      <p:sp>
        <p:nvSpPr>
          <p:cNvPr id="260" name="Google Shape;260;p5"/>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1" name="Google Shape;261;p5"/>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62" name="Google Shape;262;p5"/>
          <p:cNvPicPr preferRelativeResize="0"/>
          <p:nvPr/>
        </p:nvPicPr>
        <p:blipFill rotWithShape="1">
          <a:blip r:embed="rId3">
            <a:alphaModFix/>
          </a:blip>
          <a:srcRect b="0" l="0" r="0" t="0"/>
          <a:stretch/>
        </p:blipFill>
        <p:spPr>
          <a:xfrm>
            <a:off x="10849506" y="708964"/>
            <a:ext cx="1174900" cy="1125202"/>
          </a:xfrm>
          <a:prstGeom prst="rect">
            <a:avLst/>
          </a:prstGeom>
          <a:noFill/>
          <a:ln>
            <a:noFill/>
          </a:ln>
        </p:spPr>
      </p:pic>
      <p:sp>
        <p:nvSpPr>
          <p:cNvPr id="263" name="Google Shape;263;p5">
            <a:hlinkClick action="ppaction://hlinksldjump" r:id="rId4"/>
          </p:cNvPr>
          <p:cNvSpPr/>
          <p:nvPr/>
        </p:nvSpPr>
        <p:spPr>
          <a:xfrm>
            <a:off x="9239749" y="94652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
            <a:hlinkClick action="ppaction://hlinksldjump" r:id="rId3"/>
          </p:cNvPr>
          <p:cNvSpPr/>
          <p:nvPr/>
        </p:nvSpPr>
        <p:spPr>
          <a:xfrm>
            <a:off x="8826061" y="5898920"/>
            <a:ext cx="678021" cy="662360"/>
          </a:xfrm>
          <a:custGeom>
            <a:rect b="b" l="l" r="r" t="t"/>
            <a:pathLst>
              <a:path extrusionOk="0" h="120000" w="120000">
                <a:moveTo>
                  <a:pt x="0" y="0"/>
                </a:moveTo>
                <a:lnTo>
                  <a:pt x="120000" y="0"/>
                </a:lnTo>
                <a:lnTo>
                  <a:pt x="120000" y="120000"/>
                </a:lnTo>
                <a:lnTo>
                  <a:pt x="0" y="120000"/>
                </a:lnTo>
                <a:close/>
                <a:moveTo>
                  <a:pt x="102227" y="60000"/>
                </a:moveTo>
                <a:lnTo>
                  <a:pt x="17773" y="15000"/>
                </a:lnTo>
                <a:lnTo>
                  <a:pt x="17773" y="105000"/>
                </a:lnTo>
                <a:close/>
              </a:path>
              <a:path extrusionOk="0" fill="darken" h="120000" w="120000">
                <a:moveTo>
                  <a:pt x="102227" y="60000"/>
                </a:moveTo>
                <a:lnTo>
                  <a:pt x="17773" y="15000"/>
                </a:lnTo>
                <a:lnTo>
                  <a:pt x="17773" y="105000"/>
                </a:lnTo>
                <a:close/>
              </a:path>
              <a:path extrusionOk="0" fill="none" h="120000" w="120000">
                <a:moveTo>
                  <a:pt x="102227" y="60000"/>
                </a:moveTo>
                <a:lnTo>
                  <a:pt x="17773" y="105000"/>
                </a:lnTo>
                <a:lnTo>
                  <a:pt x="17773" y="15000"/>
                </a:lnTo>
                <a:close/>
              </a:path>
              <a:path extrusionOk="0" fill="none" h="120000" w="120000">
                <a:moveTo>
                  <a:pt x="0" y="0"/>
                </a:moveTo>
                <a:lnTo>
                  <a:pt x="120000" y="0"/>
                </a:lnTo>
                <a:lnTo>
                  <a:pt x="120000" y="120000"/>
                </a:lnTo>
                <a:lnTo>
                  <a:pt x="0" y="12000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269" name="Google Shape;269;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70" name="Google Shape;270;p1"/>
          <p:cNvPicPr preferRelativeResize="0"/>
          <p:nvPr>
            <p:ph idx="1" type="body"/>
          </p:nvPr>
        </p:nvPicPr>
        <p:blipFill rotWithShape="1">
          <a:blip r:embed="rId4">
            <a:alphaModFix/>
          </a:blip>
          <a:srcRect b="0" l="0" r="0" t="0"/>
          <a:stretch/>
        </p:blipFill>
        <p:spPr>
          <a:xfrm>
            <a:off x="-7226" y="23415"/>
            <a:ext cx="12347933" cy="7058978"/>
          </a:xfrm>
          <a:prstGeom prst="rect">
            <a:avLst/>
          </a:prstGeom>
          <a:solidFill>
            <a:schemeClr val="accent1"/>
          </a:solidFill>
          <a:ln cap="flat" cmpd="sng" w="9525">
            <a:solidFill>
              <a:schemeClr val="dk1"/>
            </a:solidFill>
            <a:prstDash val="solid"/>
            <a:round/>
            <a:headEnd len="sm" w="sm" type="none"/>
            <a:tailEnd len="sm" w="sm" type="none"/>
          </a:ln>
        </p:spPr>
      </p:pic>
      <p:sp>
        <p:nvSpPr>
          <p:cNvPr id="271" name="Google Shape;271;p1"/>
          <p:cNvSpPr/>
          <p:nvPr/>
        </p:nvSpPr>
        <p:spPr>
          <a:xfrm>
            <a:off x="1230166" y="556905"/>
            <a:ext cx="1235243" cy="1098341"/>
          </a:xfrm>
          <a:prstGeom prst="hexagon">
            <a:avLst>
              <a:gd fmla="val 25000" name="adj"/>
              <a:gd fmla="val 115470" name="vf"/>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2" name="Google Shape;272;p1"/>
          <p:cNvSpPr/>
          <p:nvPr/>
        </p:nvSpPr>
        <p:spPr>
          <a:xfrm>
            <a:off x="2239849" y="17153"/>
            <a:ext cx="1235243" cy="1098341"/>
          </a:xfrm>
          <a:prstGeom prst="hexagon">
            <a:avLst>
              <a:gd fmla="val 25000" name="adj"/>
              <a:gd fmla="val 115470" name="vf"/>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3" name="Google Shape;273;p1"/>
          <p:cNvSpPr/>
          <p:nvPr/>
        </p:nvSpPr>
        <p:spPr>
          <a:xfrm>
            <a:off x="3244880" y="583080"/>
            <a:ext cx="1185118" cy="1055164"/>
          </a:xfrm>
          <a:prstGeom prst="hexagon">
            <a:avLst>
              <a:gd fmla="val 25000" name="adj"/>
              <a:gd fmla="val 115470" name="vf"/>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4" name="Google Shape;274;p1"/>
          <p:cNvSpPr/>
          <p:nvPr/>
        </p:nvSpPr>
        <p:spPr>
          <a:xfrm>
            <a:off x="3231218" y="1698453"/>
            <a:ext cx="1223216" cy="1113239"/>
          </a:xfrm>
          <a:prstGeom prst="hexagon">
            <a:avLst>
              <a:gd fmla="val 25000" name="adj"/>
              <a:gd fmla="val 115470" name="vf"/>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5" name="Google Shape;275;p1"/>
          <p:cNvSpPr/>
          <p:nvPr/>
        </p:nvSpPr>
        <p:spPr>
          <a:xfrm>
            <a:off x="1210547" y="1703739"/>
            <a:ext cx="1235243" cy="1098341"/>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6" name="Google Shape;276;p1"/>
          <p:cNvSpPr/>
          <p:nvPr/>
        </p:nvSpPr>
        <p:spPr>
          <a:xfrm>
            <a:off x="2228715" y="2277723"/>
            <a:ext cx="1235243" cy="1098341"/>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sp>
        <p:nvSpPr>
          <p:cNvPr id="277" name="Google Shape;277;p1"/>
          <p:cNvSpPr/>
          <p:nvPr/>
        </p:nvSpPr>
        <p:spPr>
          <a:xfrm>
            <a:off x="319520" y="2293242"/>
            <a:ext cx="1108917" cy="1043439"/>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latin typeface="Calibri"/>
              <a:ea typeface="Calibri"/>
              <a:cs typeface="Calibri"/>
              <a:sym typeface="Calibri"/>
            </a:endParaRPr>
          </a:p>
        </p:txBody>
      </p:sp>
      <p:sp>
        <p:nvSpPr>
          <p:cNvPr id="278" name="Google Shape;278;p1"/>
          <p:cNvSpPr/>
          <p:nvPr/>
        </p:nvSpPr>
        <p:spPr>
          <a:xfrm>
            <a:off x="4209956" y="2278878"/>
            <a:ext cx="1235243" cy="1098341"/>
          </a:xfrm>
          <a:prstGeom prst="hexagon">
            <a:avLst>
              <a:gd fmla="val 25000"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latin typeface="Calibri"/>
              <a:ea typeface="Calibri"/>
              <a:cs typeface="Calibri"/>
              <a:sym typeface="Calibri"/>
            </a:endParaRPr>
          </a:p>
        </p:txBody>
      </p:sp>
      <p:sp>
        <p:nvSpPr>
          <p:cNvPr id="279" name="Google Shape;279;p1"/>
          <p:cNvSpPr/>
          <p:nvPr/>
        </p:nvSpPr>
        <p:spPr>
          <a:xfrm>
            <a:off x="4209956" y="27436"/>
            <a:ext cx="1235243" cy="1098341"/>
          </a:xfrm>
          <a:prstGeom prst="hexagon">
            <a:avLst>
              <a:gd fmla="val 25000" name="adj"/>
              <a:gd fmla="val 115470" name="vf"/>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pic>
        <p:nvPicPr>
          <p:cNvPr id="280" name="Google Shape;280;p1">
            <a:hlinkClick action="ppaction://hlinksldjump" r:id="rId5"/>
          </p:cNvPr>
          <p:cNvPicPr preferRelativeResize="0"/>
          <p:nvPr/>
        </p:nvPicPr>
        <p:blipFill rotWithShape="1">
          <a:blip r:embed="rId6">
            <a:alphaModFix/>
          </a:blip>
          <a:srcRect b="0" l="0" r="0" t="0"/>
          <a:stretch/>
        </p:blipFill>
        <p:spPr>
          <a:xfrm>
            <a:off x="2489958" y="167873"/>
            <a:ext cx="796117" cy="778064"/>
          </a:xfrm>
          <a:prstGeom prst="rect">
            <a:avLst/>
          </a:prstGeom>
          <a:noFill/>
          <a:ln>
            <a:noFill/>
          </a:ln>
        </p:spPr>
      </p:pic>
      <p:grpSp>
        <p:nvGrpSpPr>
          <p:cNvPr id="281" name="Google Shape;281;p1"/>
          <p:cNvGrpSpPr/>
          <p:nvPr/>
        </p:nvGrpSpPr>
        <p:grpSpPr>
          <a:xfrm>
            <a:off x="2284474" y="1184620"/>
            <a:ext cx="1146588" cy="1021918"/>
            <a:chOff x="1874923" y="1103478"/>
            <a:chExt cx="1235242" cy="1215354"/>
          </a:xfrm>
        </p:grpSpPr>
        <p:sp>
          <p:nvSpPr>
            <p:cNvPr id="282" name="Google Shape;282;p1"/>
            <p:cNvSpPr/>
            <p:nvPr/>
          </p:nvSpPr>
          <p:spPr>
            <a:xfrm>
              <a:off x="1874923" y="1103478"/>
              <a:ext cx="1235242" cy="1215354"/>
            </a:xfrm>
            <a:prstGeom prst="hexagon">
              <a:avLst>
                <a:gd fmla="val 28012"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latin typeface="Calibri"/>
                <a:ea typeface="Calibri"/>
                <a:cs typeface="Calibri"/>
                <a:sym typeface="Calibri"/>
              </a:endParaRPr>
            </a:p>
          </p:txBody>
        </p:sp>
        <p:pic>
          <p:nvPicPr>
            <p:cNvPr id="283" name="Google Shape;283;p1"/>
            <p:cNvPicPr preferRelativeResize="0"/>
            <p:nvPr/>
          </p:nvPicPr>
          <p:blipFill rotWithShape="1">
            <a:blip r:embed="rId7">
              <a:alphaModFix/>
            </a:blip>
            <a:srcRect b="0" l="0" r="0" t="0"/>
            <a:stretch/>
          </p:blipFill>
          <p:spPr>
            <a:xfrm>
              <a:off x="2134900" y="1410984"/>
              <a:ext cx="711030" cy="633243"/>
            </a:xfrm>
            <a:prstGeom prst="rect">
              <a:avLst/>
            </a:prstGeom>
            <a:noFill/>
            <a:ln cap="flat" cmpd="sng" w="38100">
              <a:solidFill>
                <a:schemeClr val="dk1"/>
              </a:solidFill>
              <a:prstDash val="solid"/>
              <a:round/>
              <a:headEnd len="sm" w="sm" type="none"/>
              <a:tailEnd len="sm" w="sm" type="none"/>
            </a:ln>
          </p:spPr>
        </p:pic>
      </p:grpSp>
      <p:pic>
        <p:nvPicPr>
          <p:cNvPr id="284" name="Google Shape;284;p1">
            <a:hlinkClick action="ppaction://hlinksldjump" r:id="rId8"/>
          </p:cNvPr>
          <p:cNvPicPr preferRelativeResize="0"/>
          <p:nvPr/>
        </p:nvPicPr>
        <p:blipFill rotWithShape="1">
          <a:blip r:embed="rId9">
            <a:alphaModFix/>
          </a:blip>
          <a:srcRect b="0" l="0" r="0" t="0"/>
          <a:stretch/>
        </p:blipFill>
        <p:spPr>
          <a:xfrm>
            <a:off x="3538637" y="1920633"/>
            <a:ext cx="649608" cy="649608"/>
          </a:xfrm>
          <a:prstGeom prst="rect">
            <a:avLst/>
          </a:prstGeom>
          <a:noFill/>
          <a:ln cap="flat" cmpd="sng" w="38100">
            <a:solidFill>
              <a:schemeClr val="dk1"/>
            </a:solidFill>
            <a:prstDash val="solid"/>
            <a:round/>
            <a:headEnd len="sm" w="sm" type="none"/>
            <a:tailEnd len="sm" w="sm" type="none"/>
          </a:ln>
        </p:spPr>
      </p:pic>
      <p:sp>
        <p:nvSpPr>
          <p:cNvPr id="285" name="Google Shape;285;p1"/>
          <p:cNvSpPr txBox="1"/>
          <p:nvPr/>
        </p:nvSpPr>
        <p:spPr>
          <a:xfrm>
            <a:off x="-67082" y="558641"/>
            <a:ext cx="1817511"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i="0" lang="es-AR" sz="2000" u="none" cap="none" strike="noStrike">
                <a:solidFill>
                  <a:schemeClr val="dk1"/>
                </a:solidFill>
                <a:latin typeface="Calibri"/>
                <a:ea typeface="Calibri"/>
                <a:cs typeface="Calibri"/>
                <a:sym typeface="Calibri"/>
              </a:rPr>
              <a:t>StoryTelling</a:t>
            </a:r>
            <a:endParaRPr b="1" sz="2000">
              <a:solidFill>
                <a:schemeClr val="dk1"/>
              </a:solidFill>
              <a:latin typeface="Calibri"/>
              <a:ea typeface="Calibri"/>
              <a:cs typeface="Calibri"/>
              <a:sym typeface="Calibri"/>
            </a:endParaRPr>
          </a:p>
        </p:txBody>
      </p:sp>
      <p:sp>
        <p:nvSpPr>
          <p:cNvPr id="286" name="Google Shape;286;p1"/>
          <p:cNvSpPr txBox="1"/>
          <p:nvPr/>
        </p:nvSpPr>
        <p:spPr>
          <a:xfrm>
            <a:off x="-7226" y="3950958"/>
            <a:ext cx="1347061"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Hipótesis </a:t>
            </a:r>
            <a:r>
              <a:rPr b="1" lang="es-AR" sz="2000">
                <a:solidFill>
                  <a:srgbClr val="FFD966"/>
                </a:solidFill>
                <a:latin typeface="Calibri"/>
                <a:ea typeface="Calibri"/>
                <a:cs typeface="Calibri"/>
                <a:sym typeface="Calibri"/>
              </a:rPr>
              <a:t> </a:t>
            </a:r>
            <a:endParaRPr sz="1800">
              <a:solidFill>
                <a:schemeClr val="lt1"/>
              </a:solidFill>
              <a:latin typeface="Trebuchet MS"/>
              <a:ea typeface="Trebuchet MS"/>
              <a:cs typeface="Trebuchet MS"/>
              <a:sym typeface="Trebuchet MS"/>
            </a:endParaRPr>
          </a:p>
        </p:txBody>
      </p:sp>
      <p:sp>
        <p:nvSpPr>
          <p:cNvPr id="287" name="Google Shape;287;p1"/>
          <p:cNvSpPr txBox="1"/>
          <p:nvPr/>
        </p:nvSpPr>
        <p:spPr>
          <a:xfrm>
            <a:off x="709434" y="0"/>
            <a:ext cx="764558"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EDA</a:t>
            </a:r>
            <a:endParaRPr sz="1800">
              <a:solidFill>
                <a:schemeClr val="lt1"/>
              </a:solidFill>
              <a:latin typeface="Calibri"/>
              <a:ea typeface="Calibri"/>
              <a:cs typeface="Calibri"/>
              <a:sym typeface="Calibri"/>
            </a:endParaRPr>
          </a:p>
        </p:txBody>
      </p:sp>
      <p:sp>
        <p:nvSpPr>
          <p:cNvPr id="288" name="Google Shape;288;p1">
            <a:hlinkClick action="ppaction://hlinksldjump" r:id="rId10"/>
          </p:cNvPr>
          <p:cNvSpPr/>
          <p:nvPr/>
        </p:nvSpPr>
        <p:spPr>
          <a:xfrm>
            <a:off x="520675" y="2391038"/>
            <a:ext cx="683903" cy="665904"/>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sp>
        <p:nvSpPr>
          <p:cNvPr id="289" name="Google Shape;289;p1">
            <a:hlinkClick action="ppaction://hlinksldjump" r:id="rId11"/>
          </p:cNvPr>
          <p:cNvSpPr/>
          <p:nvPr/>
        </p:nvSpPr>
        <p:spPr>
          <a:xfrm>
            <a:off x="1405288" y="659054"/>
            <a:ext cx="914400" cy="914400"/>
          </a:xfrm>
          <a:prstGeom prst="noSmoking">
            <a:avLst>
              <a:gd fmla="val 1875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dk1"/>
              </a:solidFill>
              <a:latin typeface="Calibri"/>
              <a:ea typeface="Calibri"/>
              <a:cs typeface="Calibri"/>
              <a:sym typeface="Calibri"/>
            </a:endParaRPr>
          </a:p>
        </p:txBody>
      </p:sp>
      <p:cxnSp>
        <p:nvCxnSpPr>
          <p:cNvPr id="290" name="Google Shape;290;p1"/>
          <p:cNvCxnSpPr>
            <a:endCxn id="277" idx="3"/>
          </p:cNvCxnSpPr>
          <p:nvPr/>
        </p:nvCxnSpPr>
        <p:spPr>
          <a:xfrm flipH="1" rot="5400000">
            <a:off x="-82330" y="3216812"/>
            <a:ext cx="1182600" cy="378900"/>
          </a:xfrm>
          <a:prstGeom prst="bentConnector4">
            <a:avLst>
              <a:gd fmla="val 27940" name="adj1"/>
              <a:gd fmla="val 160332" name="adj2"/>
            </a:avLst>
          </a:prstGeom>
          <a:noFill/>
          <a:ln cap="flat" cmpd="sng" w="28575">
            <a:solidFill>
              <a:schemeClr val="dk1"/>
            </a:solidFill>
            <a:prstDash val="solid"/>
            <a:miter lim="800000"/>
            <a:headEnd len="sm" w="sm" type="none"/>
            <a:tailEnd len="sm" w="sm" type="none"/>
          </a:ln>
        </p:spPr>
      </p:cxnSp>
      <p:cxnSp>
        <p:nvCxnSpPr>
          <p:cNvPr id="291" name="Google Shape;291;p1"/>
          <p:cNvCxnSpPr>
            <a:stCxn id="285" idx="2"/>
            <a:endCxn id="271" idx="3"/>
          </p:cNvCxnSpPr>
          <p:nvPr/>
        </p:nvCxnSpPr>
        <p:spPr>
          <a:xfrm flipH="1" rot="-5400000">
            <a:off x="962274" y="838110"/>
            <a:ext cx="147300" cy="388500"/>
          </a:xfrm>
          <a:prstGeom prst="bentConnector2">
            <a:avLst/>
          </a:prstGeom>
          <a:noFill/>
          <a:ln cap="flat" cmpd="sng" w="28575">
            <a:solidFill>
              <a:schemeClr val="dk1"/>
            </a:solidFill>
            <a:prstDash val="solid"/>
            <a:miter lim="800000"/>
            <a:headEnd len="sm" w="sm" type="none"/>
            <a:tailEnd len="sm" w="sm" type="none"/>
          </a:ln>
        </p:spPr>
      </p:cxnSp>
      <p:cxnSp>
        <p:nvCxnSpPr>
          <p:cNvPr id="292" name="Google Shape;292;p1"/>
          <p:cNvCxnSpPr/>
          <p:nvPr/>
        </p:nvCxnSpPr>
        <p:spPr>
          <a:xfrm>
            <a:off x="1304278" y="165627"/>
            <a:ext cx="1070700" cy="149400"/>
          </a:xfrm>
          <a:prstGeom prst="bentConnector3">
            <a:avLst>
              <a:gd fmla="val 49995" name="adj1"/>
            </a:avLst>
          </a:prstGeom>
          <a:noFill/>
          <a:ln cap="flat" cmpd="sng" w="28575">
            <a:solidFill>
              <a:schemeClr val="dk1"/>
            </a:solidFill>
            <a:prstDash val="solid"/>
            <a:miter lim="800000"/>
            <a:headEnd len="sm" w="sm" type="none"/>
            <a:tailEnd len="sm" w="sm" type="none"/>
          </a:ln>
        </p:spPr>
      </p:cxnSp>
      <p:sp>
        <p:nvSpPr>
          <p:cNvPr id="293" name="Google Shape;293;p1"/>
          <p:cNvSpPr txBox="1"/>
          <p:nvPr/>
        </p:nvSpPr>
        <p:spPr>
          <a:xfrm>
            <a:off x="7064700" y="2226660"/>
            <a:ext cx="11066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Inflación</a:t>
            </a:r>
            <a:endParaRPr sz="1800">
              <a:solidFill>
                <a:schemeClr val="lt1"/>
              </a:solidFill>
              <a:latin typeface="Trebuchet MS"/>
              <a:ea typeface="Trebuchet MS"/>
              <a:cs typeface="Trebuchet MS"/>
              <a:sym typeface="Trebuchet MS"/>
            </a:endParaRPr>
          </a:p>
        </p:txBody>
      </p:sp>
      <p:cxnSp>
        <p:nvCxnSpPr>
          <p:cNvPr id="294" name="Google Shape;294;p1"/>
          <p:cNvCxnSpPr/>
          <p:nvPr/>
        </p:nvCxnSpPr>
        <p:spPr>
          <a:xfrm rot="10800000">
            <a:off x="4376142" y="2126020"/>
            <a:ext cx="2700300" cy="256200"/>
          </a:xfrm>
          <a:prstGeom prst="bentConnector3">
            <a:avLst>
              <a:gd fmla="val 49997" name="adj1"/>
            </a:avLst>
          </a:prstGeom>
          <a:noFill/>
          <a:ln cap="flat" cmpd="sng" w="28575">
            <a:solidFill>
              <a:schemeClr val="dk1"/>
            </a:solidFill>
            <a:prstDash val="solid"/>
            <a:miter lim="800000"/>
            <a:headEnd len="sm" w="sm" type="none"/>
            <a:tailEnd len="sm" w="sm" type="none"/>
          </a:ln>
        </p:spPr>
      </p:cxnSp>
      <p:pic>
        <p:nvPicPr>
          <p:cNvPr id="295" name="Google Shape;295;p1">
            <a:hlinkClick action="ppaction://hlinksldjump" r:id="rId12"/>
          </p:cNvPr>
          <p:cNvPicPr preferRelativeResize="0"/>
          <p:nvPr/>
        </p:nvPicPr>
        <p:blipFill rotWithShape="1">
          <a:blip r:embed="rId9">
            <a:alphaModFix/>
          </a:blip>
          <a:srcRect b="0" l="0" r="0" t="0"/>
          <a:stretch/>
        </p:blipFill>
        <p:spPr>
          <a:xfrm>
            <a:off x="1518719" y="1910594"/>
            <a:ext cx="649608" cy="649608"/>
          </a:xfrm>
          <a:prstGeom prst="rect">
            <a:avLst/>
          </a:prstGeom>
          <a:noFill/>
          <a:ln cap="flat" cmpd="sng" w="38100">
            <a:solidFill>
              <a:schemeClr val="dk1"/>
            </a:solidFill>
            <a:prstDash val="solid"/>
            <a:round/>
            <a:headEnd len="sm" w="sm" type="none"/>
            <a:tailEnd len="sm" w="sm" type="none"/>
          </a:ln>
        </p:spPr>
      </p:pic>
      <p:pic>
        <p:nvPicPr>
          <p:cNvPr id="296" name="Google Shape;296;p1">
            <a:hlinkClick action="ppaction://hlinksldjump" r:id="rId13"/>
          </p:cNvPr>
          <p:cNvPicPr preferRelativeResize="0"/>
          <p:nvPr/>
        </p:nvPicPr>
        <p:blipFill rotWithShape="1">
          <a:blip r:embed="rId9">
            <a:alphaModFix/>
          </a:blip>
          <a:srcRect b="0" l="0" r="0" t="0"/>
          <a:stretch/>
        </p:blipFill>
        <p:spPr>
          <a:xfrm>
            <a:off x="2529051" y="2499222"/>
            <a:ext cx="649608" cy="649608"/>
          </a:xfrm>
          <a:prstGeom prst="rect">
            <a:avLst/>
          </a:prstGeom>
          <a:noFill/>
          <a:ln cap="flat" cmpd="sng" w="38100">
            <a:solidFill>
              <a:schemeClr val="dk1"/>
            </a:solidFill>
            <a:prstDash val="solid"/>
            <a:round/>
            <a:headEnd len="sm" w="sm" type="none"/>
            <a:tailEnd len="sm" w="sm" type="none"/>
          </a:ln>
        </p:spPr>
      </p:pic>
      <p:pic>
        <p:nvPicPr>
          <p:cNvPr id="297" name="Google Shape;297;p1">
            <a:hlinkClick action="ppaction://hlinksldjump" r:id="rId14"/>
          </p:cNvPr>
          <p:cNvPicPr preferRelativeResize="0"/>
          <p:nvPr/>
        </p:nvPicPr>
        <p:blipFill rotWithShape="1">
          <a:blip r:embed="rId9">
            <a:alphaModFix/>
          </a:blip>
          <a:srcRect b="0" l="0" r="0" t="0"/>
          <a:stretch/>
        </p:blipFill>
        <p:spPr>
          <a:xfrm>
            <a:off x="3504452" y="749422"/>
            <a:ext cx="649608" cy="649608"/>
          </a:xfrm>
          <a:prstGeom prst="rect">
            <a:avLst/>
          </a:prstGeom>
          <a:noFill/>
          <a:ln cap="flat" cmpd="sng" w="38100">
            <a:solidFill>
              <a:schemeClr val="dk1"/>
            </a:solidFill>
            <a:prstDash val="solid"/>
            <a:round/>
            <a:headEnd len="sm" w="sm" type="none"/>
            <a:tailEnd len="sm" w="sm" type="none"/>
          </a:ln>
        </p:spPr>
      </p:pic>
      <p:sp>
        <p:nvSpPr>
          <p:cNvPr id="298" name="Google Shape;298;p1"/>
          <p:cNvSpPr txBox="1"/>
          <p:nvPr/>
        </p:nvSpPr>
        <p:spPr>
          <a:xfrm>
            <a:off x="882688" y="3396893"/>
            <a:ext cx="23463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Índice Per cápita </a:t>
            </a:r>
            <a:endParaRPr sz="1800">
              <a:solidFill>
                <a:schemeClr val="lt1"/>
              </a:solidFill>
              <a:latin typeface="Trebuchet MS"/>
              <a:ea typeface="Trebuchet MS"/>
              <a:cs typeface="Trebuchet MS"/>
              <a:sym typeface="Trebuchet MS"/>
            </a:endParaRPr>
          </a:p>
        </p:txBody>
      </p:sp>
      <p:cxnSp>
        <p:nvCxnSpPr>
          <p:cNvPr id="299" name="Google Shape;299;p1"/>
          <p:cNvCxnSpPr/>
          <p:nvPr/>
        </p:nvCxnSpPr>
        <p:spPr>
          <a:xfrm flipH="1">
            <a:off x="1663864" y="3056941"/>
            <a:ext cx="686100" cy="339900"/>
          </a:xfrm>
          <a:prstGeom prst="bentConnector3">
            <a:avLst>
              <a:gd fmla="val 50010" name="adj1"/>
            </a:avLst>
          </a:prstGeom>
          <a:noFill/>
          <a:ln cap="flat" cmpd="sng" w="28575">
            <a:solidFill>
              <a:schemeClr val="dk1"/>
            </a:solidFill>
            <a:prstDash val="solid"/>
            <a:miter lim="800000"/>
            <a:headEnd len="sm" w="sm" type="none"/>
            <a:tailEnd len="sm" w="sm" type="none"/>
          </a:ln>
        </p:spPr>
      </p:cxnSp>
      <p:sp>
        <p:nvSpPr>
          <p:cNvPr id="300" name="Google Shape;300;p1"/>
          <p:cNvSpPr txBox="1"/>
          <p:nvPr/>
        </p:nvSpPr>
        <p:spPr>
          <a:xfrm>
            <a:off x="-61483" y="1538839"/>
            <a:ext cx="24114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U$D Petróleo</a:t>
            </a:r>
            <a:endParaRPr sz="1800">
              <a:solidFill>
                <a:schemeClr val="lt1"/>
              </a:solidFill>
              <a:latin typeface="Trebuchet MS"/>
              <a:ea typeface="Trebuchet MS"/>
              <a:cs typeface="Trebuchet MS"/>
              <a:sym typeface="Trebuchet MS"/>
            </a:endParaRPr>
          </a:p>
        </p:txBody>
      </p:sp>
      <p:cxnSp>
        <p:nvCxnSpPr>
          <p:cNvPr id="301" name="Google Shape;301;p1"/>
          <p:cNvCxnSpPr/>
          <p:nvPr/>
        </p:nvCxnSpPr>
        <p:spPr>
          <a:xfrm>
            <a:off x="791852" y="1860378"/>
            <a:ext cx="462600" cy="234900"/>
          </a:xfrm>
          <a:prstGeom prst="bentConnector3">
            <a:avLst>
              <a:gd fmla="val 50000" name="adj1"/>
            </a:avLst>
          </a:prstGeom>
          <a:noFill/>
          <a:ln cap="flat" cmpd="sng" w="28575">
            <a:solidFill>
              <a:schemeClr val="dk1"/>
            </a:solidFill>
            <a:prstDash val="solid"/>
            <a:miter lim="800000"/>
            <a:headEnd len="sm" w="sm" type="none"/>
            <a:tailEnd len="sm" w="sm" type="none"/>
          </a:ln>
        </p:spPr>
      </p:cxnSp>
      <p:sp>
        <p:nvSpPr>
          <p:cNvPr id="302" name="Google Shape;302;p1"/>
          <p:cNvSpPr txBox="1"/>
          <p:nvPr/>
        </p:nvSpPr>
        <p:spPr>
          <a:xfrm>
            <a:off x="4951281" y="1752144"/>
            <a:ext cx="474940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Precio Histórico de acciones  </a:t>
            </a:r>
            <a:endParaRPr sz="1800">
              <a:solidFill>
                <a:schemeClr val="lt1"/>
              </a:solidFill>
              <a:latin typeface="Trebuchet MS"/>
              <a:ea typeface="Trebuchet MS"/>
              <a:cs typeface="Trebuchet MS"/>
              <a:sym typeface="Trebuchet MS"/>
            </a:endParaRPr>
          </a:p>
        </p:txBody>
      </p:sp>
      <p:cxnSp>
        <p:nvCxnSpPr>
          <p:cNvPr id="303" name="Google Shape;303;p1"/>
          <p:cNvCxnSpPr/>
          <p:nvPr/>
        </p:nvCxnSpPr>
        <p:spPr>
          <a:xfrm>
            <a:off x="4250770" y="1478216"/>
            <a:ext cx="724800" cy="500700"/>
          </a:xfrm>
          <a:prstGeom prst="bentConnector3">
            <a:avLst>
              <a:gd fmla="val 49997" name="adj1"/>
            </a:avLst>
          </a:prstGeom>
          <a:noFill/>
          <a:ln cap="flat" cmpd="sng" w="28575">
            <a:solidFill>
              <a:schemeClr val="dk1"/>
            </a:solidFill>
            <a:prstDash val="solid"/>
            <a:miter lim="800000"/>
            <a:headEnd len="sm" w="sm" type="none"/>
            <a:tailEnd len="sm" w="sm" type="none"/>
          </a:ln>
        </p:spPr>
      </p:cxnSp>
      <p:pic>
        <p:nvPicPr>
          <p:cNvPr id="304" name="Google Shape;304;p1">
            <a:hlinkClick action="ppaction://hlinksldjump" r:id="rId15"/>
          </p:cNvPr>
          <p:cNvPicPr preferRelativeResize="0"/>
          <p:nvPr/>
        </p:nvPicPr>
        <p:blipFill rotWithShape="1">
          <a:blip r:embed="rId9">
            <a:alphaModFix/>
          </a:blip>
          <a:srcRect b="0" l="0" r="0" t="0"/>
          <a:stretch/>
        </p:blipFill>
        <p:spPr>
          <a:xfrm>
            <a:off x="4517201" y="2463291"/>
            <a:ext cx="649608" cy="649608"/>
          </a:xfrm>
          <a:prstGeom prst="rect">
            <a:avLst/>
          </a:prstGeom>
          <a:noFill/>
          <a:ln cap="flat" cmpd="sng" w="38100">
            <a:solidFill>
              <a:schemeClr val="dk1"/>
            </a:solidFill>
            <a:prstDash val="solid"/>
            <a:round/>
            <a:headEnd len="sm" w="sm" type="none"/>
            <a:tailEnd len="sm" w="sm" type="none"/>
          </a:ln>
        </p:spPr>
      </p:pic>
      <p:sp>
        <p:nvSpPr>
          <p:cNvPr id="305" name="Google Shape;305;p1"/>
          <p:cNvSpPr txBox="1"/>
          <p:nvPr/>
        </p:nvSpPr>
        <p:spPr>
          <a:xfrm>
            <a:off x="6096000" y="2952439"/>
            <a:ext cx="47905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Balanza Comercial </a:t>
            </a:r>
            <a:endParaRPr sz="1800">
              <a:solidFill>
                <a:schemeClr val="lt1"/>
              </a:solidFill>
              <a:latin typeface="Trebuchet MS"/>
              <a:ea typeface="Trebuchet MS"/>
              <a:cs typeface="Trebuchet MS"/>
              <a:sym typeface="Trebuchet MS"/>
            </a:endParaRPr>
          </a:p>
        </p:txBody>
      </p:sp>
      <p:cxnSp>
        <p:nvCxnSpPr>
          <p:cNvPr id="306" name="Google Shape;306;p1"/>
          <p:cNvCxnSpPr>
            <a:stCxn id="278" idx="0"/>
            <a:endCxn id="305" idx="1"/>
          </p:cNvCxnSpPr>
          <p:nvPr/>
        </p:nvCxnSpPr>
        <p:spPr>
          <a:xfrm>
            <a:off x="5445199" y="2828049"/>
            <a:ext cx="650700" cy="324300"/>
          </a:xfrm>
          <a:prstGeom prst="bentConnector3">
            <a:avLst>
              <a:gd fmla="val 50008" name="adj1"/>
            </a:avLst>
          </a:prstGeom>
          <a:noFill/>
          <a:ln cap="flat" cmpd="sng" w="28575">
            <a:solidFill>
              <a:schemeClr val="dk1"/>
            </a:solidFill>
            <a:prstDash val="solid"/>
            <a:miter lim="800000"/>
            <a:headEnd len="sm" w="sm" type="none"/>
            <a:tailEnd len="sm" w="sm" type="none"/>
          </a:ln>
        </p:spPr>
      </p:cxnSp>
      <p:pic>
        <p:nvPicPr>
          <p:cNvPr id="307" name="Google Shape;307;p1">
            <a:hlinkClick action="ppaction://hlinksldjump" r:id="rId16"/>
          </p:cNvPr>
          <p:cNvPicPr preferRelativeResize="0"/>
          <p:nvPr/>
        </p:nvPicPr>
        <p:blipFill rotWithShape="1">
          <a:blip r:embed="rId9">
            <a:alphaModFix/>
          </a:blip>
          <a:srcRect b="0" l="0" r="0" t="0"/>
          <a:stretch/>
        </p:blipFill>
        <p:spPr>
          <a:xfrm>
            <a:off x="4500996" y="271497"/>
            <a:ext cx="649608" cy="649608"/>
          </a:xfrm>
          <a:prstGeom prst="rect">
            <a:avLst/>
          </a:prstGeom>
          <a:noFill/>
          <a:ln cap="flat" cmpd="sng" w="38100">
            <a:solidFill>
              <a:schemeClr val="dk1"/>
            </a:solidFill>
            <a:prstDash val="solid"/>
            <a:round/>
            <a:headEnd len="sm" w="sm" type="none"/>
            <a:tailEnd len="sm" w="sm" type="none"/>
          </a:ln>
        </p:spPr>
      </p:pic>
      <p:sp>
        <p:nvSpPr>
          <p:cNvPr id="308" name="Google Shape;308;p1"/>
          <p:cNvSpPr txBox="1"/>
          <p:nvPr/>
        </p:nvSpPr>
        <p:spPr>
          <a:xfrm>
            <a:off x="6520912" y="63428"/>
            <a:ext cx="62020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Producción en Manufactura </a:t>
            </a:r>
            <a:endParaRPr sz="1800">
              <a:solidFill>
                <a:schemeClr val="lt1"/>
              </a:solidFill>
              <a:latin typeface="Trebuchet MS"/>
              <a:ea typeface="Trebuchet MS"/>
              <a:cs typeface="Trebuchet MS"/>
              <a:sym typeface="Trebuchet MS"/>
            </a:endParaRPr>
          </a:p>
        </p:txBody>
      </p:sp>
      <p:cxnSp>
        <p:nvCxnSpPr>
          <p:cNvPr id="309" name="Google Shape;309;p1"/>
          <p:cNvCxnSpPr/>
          <p:nvPr/>
        </p:nvCxnSpPr>
        <p:spPr>
          <a:xfrm flipH="1" rot="10800000">
            <a:off x="5338535" y="243115"/>
            <a:ext cx="1215000" cy="135000"/>
          </a:xfrm>
          <a:prstGeom prst="bentConnector3">
            <a:avLst>
              <a:gd fmla="val 50000" name="adj1"/>
            </a:avLst>
          </a:prstGeom>
          <a:noFill/>
          <a:ln cap="flat" cmpd="sng" w="28575">
            <a:solidFill>
              <a:schemeClr val="dk1"/>
            </a:solidFill>
            <a:prstDash val="solid"/>
            <a:miter lim="800000"/>
            <a:headEnd len="sm" w="sm" type="none"/>
            <a:tailEnd len="sm" w="sm" type="none"/>
          </a:ln>
        </p:spPr>
      </p:cxnSp>
      <p:sp>
        <p:nvSpPr>
          <p:cNvPr id="310" name="Google Shape;310;p1"/>
          <p:cNvSpPr/>
          <p:nvPr/>
        </p:nvSpPr>
        <p:spPr>
          <a:xfrm>
            <a:off x="8501860" y="2026268"/>
            <a:ext cx="1235243" cy="1098341"/>
          </a:xfrm>
          <a:prstGeom prst="hexagon">
            <a:avLst>
              <a:gd fmla="val 25000"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sp>
        <p:nvSpPr>
          <p:cNvPr id="311" name="Google Shape;311;p1"/>
          <p:cNvSpPr/>
          <p:nvPr/>
        </p:nvSpPr>
        <p:spPr>
          <a:xfrm>
            <a:off x="9499206" y="2594164"/>
            <a:ext cx="1235243" cy="1098341"/>
          </a:xfrm>
          <a:prstGeom prst="hexagon">
            <a:avLst>
              <a:gd fmla="val 25000"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312" name="Google Shape;312;p1">
            <a:hlinkClick action="ppaction://hlinksldjump" r:id="rId17"/>
          </p:cNvPr>
          <p:cNvPicPr preferRelativeResize="0"/>
          <p:nvPr/>
        </p:nvPicPr>
        <p:blipFill rotWithShape="1">
          <a:blip r:embed="rId9">
            <a:alphaModFix/>
          </a:blip>
          <a:srcRect b="0" l="0" r="0" t="0"/>
          <a:stretch/>
        </p:blipFill>
        <p:spPr>
          <a:xfrm>
            <a:off x="9816513" y="2843557"/>
            <a:ext cx="649608" cy="649608"/>
          </a:xfrm>
          <a:prstGeom prst="rect">
            <a:avLst/>
          </a:prstGeom>
          <a:noFill/>
          <a:ln cap="flat" cmpd="sng" w="38100">
            <a:solidFill>
              <a:schemeClr val="dk1"/>
            </a:solidFill>
            <a:prstDash val="solid"/>
            <a:round/>
            <a:headEnd len="sm" w="sm" type="none"/>
            <a:tailEnd len="sm" w="sm" type="none"/>
          </a:ln>
        </p:spPr>
      </p:pic>
      <p:pic>
        <p:nvPicPr>
          <p:cNvPr id="313" name="Google Shape;313;p1">
            <a:hlinkClick action="ppaction://hlinksldjump" r:id="rId18"/>
          </p:cNvPr>
          <p:cNvPicPr preferRelativeResize="0"/>
          <p:nvPr/>
        </p:nvPicPr>
        <p:blipFill rotWithShape="1">
          <a:blip r:embed="rId9">
            <a:alphaModFix/>
          </a:blip>
          <a:srcRect b="0" l="0" r="0" t="0"/>
          <a:stretch/>
        </p:blipFill>
        <p:spPr>
          <a:xfrm>
            <a:off x="8768727" y="2242845"/>
            <a:ext cx="693791" cy="691896"/>
          </a:xfrm>
          <a:prstGeom prst="rect">
            <a:avLst/>
          </a:prstGeom>
          <a:noFill/>
          <a:ln cap="flat" cmpd="sng" w="38100">
            <a:solidFill>
              <a:schemeClr val="dk1"/>
            </a:solidFill>
            <a:prstDash val="solid"/>
            <a:round/>
            <a:headEnd len="sm" w="sm" type="none"/>
            <a:tailEnd len="sm" w="sm" type="none"/>
          </a:ln>
        </p:spPr>
      </p:pic>
      <p:cxnSp>
        <p:nvCxnSpPr>
          <p:cNvPr id="314" name="Google Shape;314;p1"/>
          <p:cNvCxnSpPr>
            <a:stCxn id="311" idx="0"/>
          </p:cNvCxnSpPr>
          <p:nvPr/>
        </p:nvCxnSpPr>
        <p:spPr>
          <a:xfrm>
            <a:off x="10734449" y="3143335"/>
            <a:ext cx="89400" cy="1505400"/>
          </a:xfrm>
          <a:prstGeom prst="bentConnector2">
            <a:avLst/>
          </a:prstGeom>
          <a:noFill/>
          <a:ln cap="flat" cmpd="sng" w="28575">
            <a:solidFill>
              <a:schemeClr val="dk1"/>
            </a:solidFill>
            <a:prstDash val="solid"/>
            <a:miter lim="800000"/>
            <a:headEnd len="sm" w="sm" type="none"/>
            <a:tailEnd len="sm" w="sm" type="none"/>
          </a:ln>
        </p:spPr>
      </p:cxnSp>
      <p:sp>
        <p:nvSpPr>
          <p:cNvPr id="315" name="Google Shape;315;p1"/>
          <p:cNvSpPr txBox="1"/>
          <p:nvPr/>
        </p:nvSpPr>
        <p:spPr>
          <a:xfrm>
            <a:off x="10025022" y="4590953"/>
            <a:ext cx="1817640"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Histogramas 2 </a:t>
            </a:r>
            <a:endParaRPr sz="2000">
              <a:solidFill>
                <a:schemeClr val="lt1"/>
              </a:solidFill>
              <a:latin typeface="Trebuchet MS"/>
              <a:ea typeface="Trebuchet MS"/>
              <a:cs typeface="Trebuchet MS"/>
              <a:sym typeface="Trebuchet MS"/>
            </a:endParaRPr>
          </a:p>
        </p:txBody>
      </p:sp>
      <p:sp>
        <p:nvSpPr>
          <p:cNvPr id="316" name="Google Shape;316;p1"/>
          <p:cNvSpPr txBox="1"/>
          <p:nvPr/>
        </p:nvSpPr>
        <p:spPr>
          <a:xfrm>
            <a:off x="10357697" y="1284783"/>
            <a:ext cx="155639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Análisis Univariado y Bivariado</a:t>
            </a:r>
            <a:endParaRPr sz="1800">
              <a:solidFill>
                <a:schemeClr val="lt1"/>
              </a:solidFill>
              <a:latin typeface="Trebuchet MS"/>
              <a:ea typeface="Trebuchet MS"/>
              <a:cs typeface="Trebuchet MS"/>
              <a:sym typeface="Trebuchet MS"/>
            </a:endParaRPr>
          </a:p>
        </p:txBody>
      </p:sp>
      <p:sp>
        <p:nvSpPr>
          <p:cNvPr id="317" name="Google Shape;317;p1"/>
          <p:cNvSpPr/>
          <p:nvPr/>
        </p:nvSpPr>
        <p:spPr>
          <a:xfrm>
            <a:off x="8492928" y="3167877"/>
            <a:ext cx="1235243" cy="1098341"/>
          </a:xfrm>
          <a:prstGeom prst="hexagon">
            <a:avLst>
              <a:gd fmla="val 25000"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318" name="Google Shape;318;p1">
            <a:hlinkClick action="ppaction://hlinksldjump" r:id="rId19"/>
          </p:cNvPr>
          <p:cNvPicPr preferRelativeResize="0"/>
          <p:nvPr/>
        </p:nvPicPr>
        <p:blipFill rotWithShape="1">
          <a:blip r:embed="rId9">
            <a:alphaModFix/>
          </a:blip>
          <a:srcRect b="0" l="0" r="0" t="0"/>
          <a:stretch/>
        </p:blipFill>
        <p:spPr>
          <a:xfrm>
            <a:off x="8768727" y="3413333"/>
            <a:ext cx="715656" cy="687174"/>
          </a:xfrm>
          <a:prstGeom prst="rect">
            <a:avLst/>
          </a:prstGeom>
          <a:noFill/>
          <a:ln cap="flat" cmpd="sng" w="38100">
            <a:solidFill>
              <a:schemeClr val="dk1"/>
            </a:solidFill>
            <a:prstDash val="solid"/>
            <a:round/>
            <a:headEnd len="sm" w="sm" type="none"/>
            <a:tailEnd len="sm" w="sm" type="none"/>
          </a:ln>
        </p:spPr>
      </p:pic>
      <p:sp>
        <p:nvSpPr>
          <p:cNvPr id="319" name="Google Shape;319;p1"/>
          <p:cNvSpPr txBox="1"/>
          <p:nvPr/>
        </p:nvSpPr>
        <p:spPr>
          <a:xfrm>
            <a:off x="6129211" y="4498930"/>
            <a:ext cx="45329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 petróleo análisis Multivariado</a:t>
            </a:r>
            <a:endParaRPr sz="1800">
              <a:solidFill>
                <a:schemeClr val="lt1"/>
              </a:solidFill>
              <a:latin typeface="Trebuchet MS"/>
              <a:ea typeface="Trebuchet MS"/>
              <a:cs typeface="Trebuchet MS"/>
              <a:sym typeface="Trebuchet MS"/>
            </a:endParaRPr>
          </a:p>
        </p:txBody>
      </p:sp>
      <p:sp>
        <p:nvSpPr>
          <p:cNvPr id="320" name="Google Shape;320;p1"/>
          <p:cNvSpPr/>
          <p:nvPr/>
        </p:nvSpPr>
        <p:spPr>
          <a:xfrm>
            <a:off x="3196634" y="3514969"/>
            <a:ext cx="1235243" cy="1098341"/>
          </a:xfrm>
          <a:prstGeom prst="hexagon">
            <a:avLst>
              <a:gd fmla="val 25000" name="adj"/>
              <a:gd fmla="val 115470" name="vf"/>
            </a:avLst>
          </a:prstGeom>
          <a:solidFill>
            <a:schemeClr val="accent1"/>
          </a:solid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321" name="Google Shape;321;p1">
            <a:hlinkClick action="ppaction://hlinksldjump" r:id="rId20"/>
          </p:cNvPr>
          <p:cNvPicPr preferRelativeResize="0"/>
          <p:nvPr/>
        </p:nvPicPr>
        <p:blipFill rotWithShape="1">
          <a:blip r:embed="rId9">
            <a:alphaModFix/>
          </a:blip>
          <a:srcRect b="0" l="0" r="0" t="0"/>
          <a:stretch/>
        </p:blipFill>
        <p:spPr>
          <a:xfrm>
            <a:off x="3502947" y="3742638"/>
            <a:ext cx="649608" cy="649608"/>
          </a:xfrm>
          <a:prstGeom prst="rect">
            <a:avLst/>
          </a:prstGeom>
          <a:noFill/>
          <a:ln cap="flat" cmpd="sng" w="38100">
            <a:solidFill>
              <a:schemeClr val="dk1"/>
            </a:solidFill>
            <a:prstDash val="solid"/>
            <a:round/>
            <a:headEnd len="sm" w="sm" type="none"/>
            <a:tailEnd len="sm" w="sm" type="none"/>
          </a:ln>
        </p:spPr>
      </p:pic>
      <p:cxnSp>
        <p:nvCxnSpPr>
          <p:cNvPr id="322" name="Google Shape;322;p1"/>
          <p:cNvCxnSpPr>
            <a:stCxn id="317" idx="3"/>
          </p:cNvCxnSpPr>
          <p:nvPr/>
        </p:nvCxnSpPr>
        <p:spPr>
          <a:xfrm flipH="1">
            <a:off x="7951728" y="3717048"/>
            <a:ext cx="541200" cy="722400"/>
          </a:xfrm>
          <a:prstGeom prst="bentConnector2">
            <a:avLst/>
          </a:prstGeom>
          <a:noFill/>
          <a:ln cap="flat" cmpd="sng" w="28575">
            <a:solidFill>
              <a:schemeClr val="dk1"/>
            </a:solidFill>
            <a:prstDash val="solid"/>
            <a:miter lim="800000"/>
            <a:headEnd len="sm" w="sm" type="none"/>
            <a:tailEnd len="sm" w="sm" type="none"/>
          </a:ln>
        </p:spPr>
      </p:cxnSp>
      <p:cxnSp>
        <p:nvCxnSpPr>
          <p:cNvPr id="323" name="Google Shape;323;p1"/>
          <p:cNvCxnSpPr>
            <a:stCxn id="310" idx="5"/>
          </p:cNvCxnSpPr>
          <p:nvPr/>
        </p:nvCxnSpPr>
        <p:spPr>
          <a:xfrm rot="-5400000">
            <a:off x="9716168" y="1384718"/>
            <a:ext cx="387900" cy="895200"/>
          </a:xfrm>
          <a:prstGeom prst="bentConnector2">
            <a:avLst/>
          </a:prstGeom>
          <a:noFill/>
          <a:ln cap="flat" cmpd="sng" w="28575">
            <a:solidFill>
              <a:schemeClr val="dk1"/>
            </a:solidFill>
            <a:prstDash val="solid"/>
            <a:miter lim="800000"/>
            <a:headEnd len="sm" w="sm" type="none"/>
            <a:tailEnd len="sm" w="sm" type="none"/>
          </a:ln>
        </p:spPr>
      </p:cxnSp>
      <p:cxnSp>
        <p:nvCxnSpPr>
          <p:cNvPr id="324" name="Google Shape;324;p1"/>
          <p:cNvCxnSpPr>
            <a:stCxn id="320" idx="0"/>
          </p:cNvCxnSpPr>
          <p:nvPr/>
        </p:nvCxnSpPr>
        <p:spPr>
          <a:xfrm flipH="1" rot="10800000">
            <a:off x="4431877" y="4053040"/>
            <a:ext cx="1358100" cy="11100"/>
          </a:xfrm>
          <a:prstGeom prst="straightConnector1">
            <a:avLst/>
          </a:prstGeom>
          <a:noFill/>
          <a:ln cap="flat" cmpd="sng" w="28575">
            <a:solidFill>
              <a:schemeClr val="dk1"/>
            </a:solidFill>
            <a:prstDash val="solid"/>
            <a:miter lim="800000"/>
            <a:headEnd len="sm" w="sm" type="none"/>
            <a:tailEnd len="sm" w="sm" type="none"/>
          </a:ln>
        </p:spPr>
      </p:cxnSp>
      <p:sp>
        <p:nvSpPr>
          <p:cNvPr id="325" name="Google Shape;325;p1"/>
          <p:cNvSpPr txBox="1"/>
          <p:nvPr/>
        </p:nvSpPr>
        <p:spPr>
          <a:xfrm>
            <a:off x="5779308" y="3823579"/>
            <a:ext cx="1789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HeatMap</a:t>
            </a:r>
            <a:endParaRPr b="1" sz="2000">
              <a:solidFill>
                <a:schemeClr val="dk1"/>
              </a:solidFill>
              <a:latin typeface="Calibri"/>
              <a:ea typeface="Calibri"/>
              <a:cs typeface="Calibri"/>
              <a:sym typeface="Calibri"/>
            </a:endParaRPr>
          </a:p>
        </p:txBody>
      </p:sp>
      <p:sp>
        <p:nvSpPr>
          <p:cNvPr id="326" name="Google Shape;326;p1">
            <a:hlinkClick action="ppaction://hlinksldjump" r:id="rId21"/>
          </p:cNvPr>
          <p:cNvSpPr/>
          <p:nvPr/>
        </p:nvSpPr>
        <p:spPr>
          <a:xfrm>
            <a:off x="8867174" y="5681351"/>
            <a:ext cx="1235243" cy="1064864"/>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4800">
                <a:solidFill>
                  <a:schemeClr val="dk1"/>
                </a:solidFill>
                <a:latin typeface="Calibri"/>
                <a:ea typeface="Calibri"/>
                <a:cs typeface="Calibri"/>
                <a:sym typeface="Calibri"/>
              </a:rPr>
              <a:t>A</a:t>
            </a:r>
            <a:endParaRPr/>
          </a:p>
          <a:p>
            <a:pPr indent="0" lvl="0" marL="0" marR="0" rtl="0" algn="ctr">
              <a:spcBef>
                <a:spcPts val="0"/>
              </a:spcBef>
              <a:spcAft>
                <a:spcPts val="0"/>
              </a:spcAft>
              <a:buClr>
                <a:schemeClr val="lt1"/>
              </a:buClr>
              <a:buSzPts val="1800"/>
              <a:buFont typeface="Trebuchet MS"/>
              <a:buNone/>
            </a:pPr>
            <a:r>
              <a:t/>
            </a:r>
            <a:endParaRPr sz="1800">
              <a:solidFill>
                <a:schemeClr val="lt1"/>
              </a:solidFill>
              <a:highlight>
                <a:srgbClr val="FFFF00"/>
              </a:highlight>
              <a:latin typeface="Calibri"/>
              <a:ea typeface="Calibri"/>
              <a:cs typeface="Calibri"/>
              <a:sym typeface="Calibri"/>
            </a:endParaRPr>
          </a:p>
        </p:txBody>
      </p:sp>
      <p:sp>
        <p:nvSpPr>
          <p:cNvPr id="327" name="Google Shape;327;p1"/>
          <p:cNvSpPr/>
          <p:nvPr/>
        </p:nvSpPr>
        <p:spPr>
          <a:xfrm>
            <a:off x="1357411" y="3798419"/>
            <a:ext cx="1235243" cy="1098341"/>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highlight>
                <a:srgbClr val="FFFF00"/>
              </a:highlight>
              <a:latin typeface="Calibri"/>
              <a:ea typeface="Calibri"/>
              <a:cs typeface="Calibri"/>
              <a:sym typeface="Calibri"/>
            </a:endParaRPr>
          </a:p>
        </p:txBody>
      </p:sp>
      <p:sp>
        <p:nvSpPr>
          <p:cNvPr id="328" name="Google Shape;328;p1"/>
          <p:cNvSpPr/>
          <p:nvPr/>
        </p:nvSpPr>
        <p:spPr>
          <a:xfrm>
            <a:off x="1534429" y="5225024"/>
            <a:ext cx="1235243" cy="1098341"/>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highlight>
                <a:srgbClr val="FFFF00"/>
              </a:highlight>
              <a:latin typeface="Calibri"/>
              <a:ea typeface="Calibri"/>
              <a:cs typeface="Calibri"/>
              <a:sym typeface="Calibri"/>
            </a:endParaRPr>
          </a:p>
        </p:txBody>
      </p:sp>
      <p:sp>
        <p:nvSpPr>
          <p:cNvPr id="329" name="Google Shape;329;p1"/>
          <p:cNvSpPr/>
          <p:nvPr/>
        </p:nvSpPr>
        <p:spPr>
          <a:xfrm>
            <a:off x="2486568" y="4633570"/>
            <a:ext cx="1235243" cy="1098341"/>
          </a:xfrm>
          <a:prstGeom prst="hexagon">
            <a:avLst>
              <a:gd fmla="val 25000" name="adj"/>
              <a:gd fmla="val 115470" name="vf"/>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highlight>
                <a:srgbClr val="FFFF00"/>
              </a:highlight>
              <a:latin typeface="Calibri"/>
              <a:ea typeface="Calibri"/>
              <a:cs typeface="Calibri"/>
              <a:sym typeface="Calibri"/>
            </a:endParaRPr>
          </a:p>
        </p:txBody>
      </p:sp>
      <p:pic>
        <p:nvPicPr>
          <p:cNvPr id="330" name="Google Shape;330;p1">
            <a:hlinkClick action="ppaction://hlinksldjump" r:id="rId22"/>
          </p:cNvPr>
          <p:cNvPicPr preferRelativeResize="0"/>
          <p:nvPr/>
        </p:nvPicPr>
        <p:blipFill rotWithShape="1">
          <a:blip r:embed="rId9">
            <a:alphaModFix/>
          </a:blip>
          <a:srcRect b="0" l="0" r="0" t="0"/>
          <a:stretch/>
        </p:blipFill>
        <p:spPr>
          <a:xfrm>
            <a:off x="2781437" y="4845488"/>
            <a:ext cx="649608" cy="649608"/>
          </a:xfrm>
          <a:prstGeom prst="rect">
            <a:avLst/>
          </a:prstGeom>
          <a:noFill/>
          <a:ln cap="flat" cmpd="sng" w="38100">
            <a:solidFill>
              <a:schemeClr val="dk1"/>
            </a:solidFill>
            <a:prstDash val="solid"/>
            <a:round/>
            <a:headEnd len="sm" w="sm" type="none"/>
            <a:tailEnd len="sm" w="sm" type="none"/>
          </a:ln>
        </p:spPr>
      </p:pic>
      <p:pic>
        <p:nvPicPr>
          <p:cNvPr id="331" name="Google Shape;331;p1">
            <a:hlinkClick action="ppaction://hlinksldjump" r:id="rId23"/>
          </p:cNvPr>
          <p:cNvPicPr preferRelativeResize="0"/>
          <p:nvPr/>
        </p:nvPicPr>
        <p:blipFill rotWithShape="1">
          <a:blip r:embed="rId9">
            <a:alphaModFix/>
          </a:blip>
          <a:srcRect b="0" l="0" r="0" t="0"/>
          <a:stretch/>
        </p:blipFill>
        <p:spPr>
          <a:xfrm>
            <a:off x="1839628" y="5433866"/>
            <a:ext cx="649608" cy="649608"/>
          </a:xfrm>
          <a:prstGeom prst="rect">
            <a:avLst/>
          </a:prstGeom>
          <a:noFill/>
          <a:ln cap="flat" cmpd="sng" w="38100">
            <a:solidFill>
              <a:schemeClr val="dk1"/>
            </a:solidFill>
            <a:prstDash val="solid"/>
            <a:round/>
            <a:headEnd len="sm" w="sm" type="none"/>
            <a:tailEnd len="sm" w="sm" type="none"/>
          </a:ln>
        </p:spPr>
      </p:pic>
      <p:pic>
        <p:nvPicPr>
          <p:cNvPr id="332" name="Google Shape;332;p1">
            <a:hlinkClick action="ppaction://hlinksldjump" r:id="rId24"/>
          </p:cNvPr>
          <p:cNvPicPr preferRelativeResize="0"/>
          <p:nvPr/>
        </p:nvPicPr>
        <p:blipFill rotWithShape="1">
          <a:blip r:embed="rId9">
            <a:alphaModFix/>
          </a:blip>
          <a:srcRect b="0" l="0" r="0" t="0"/>
          <a:stretch/>
        </p:blipFill>
        <p:spPr>
          <a:xfrm>
            <a:off x="1663730" y="4018084"/>
            <a:ext cx="649608" cy="649608"/>
          </a:xfrm>
          <a:prstGeom prst="rect">
            <a:avLst/>
          </a:prstGeom>
          <a:noFill/>
          <a:ln cap="flat" cmpd="sng" w="38100">
            <a:solidFill>
              <a:schemeClr val="dk1"/>
            </a:solidFill>
            <a:prstDash val="solid"/>
            <a:round/>
            <a:headEnd len="sm" w="sm" type="none"/>
            <a:tailEnd len="sm" w="sm" type="none"/>
          </a:ln>
        </p:spPr>
      </p:pic>
      <p:sp>
        <p:nvSpPr>
          <p:cNvPr id="333" name="Google Shape;333;p1">
            <a:hlinkClick action="ppaction://hlinksldjump" r:id="rId25"/>
          </p:cNvPr>
          <p:cNvSpPr/>
          <p:nvPr/>
        </p:nvSpPr>
        <p:spPr>
          <a:xfrm>
            <a:off x="7126821" y="5752150"/>
            <a:ext cx="1006368" cy="746159"/>
          </a:xfrm>
          <a:prstGeom prst="rect">
            <a:avLst/>
          </a:prstGeom>
          <a:solidFill>
            <a:schemeClr val="accent1"/>
          </a:solidFill>
          <a:ln cap="flat" cmpd="sng" w="5715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334" name="Google Shape;334;p1">
            <a:hlinkClick action="ppaction://hlinksldjump" r:id="rId26"/>
          </p:cNvPr>
          <p:cNvPicPr preferRelativeResize="0"/>
          <p:nvPr/>
        </p:nvPicPr>
        <p:blipFill rotWithShape="1">
          <a:blip r:embed="rId27">
            <a:alphaModFix/>
          </a:blip>
          <a:srcRect b="0" l="0" r="0" t="0"/>
          <a:stretch/>
        </p:blipFill>
        <p:spPr>
          <a:xfrm>
            <a:off x="7336812" y="5802588"/>
            <a:ext cx="638647" cy="633537"/>
          </a:xfrm>
          <a:prstGeom prst="rect">
            <a:avLst/>
          </a:prstGeom>
          <a:noFill/>
          <a:ln>
            <a:noFill/>
          </a:ln>
        </p:spPr>
      </p:pic>
      <p:sp>
        <p:nvSpPr>
          <p:cNvPr id="335" name="Google Shape;335;p1"/>
          <p:cNvSpPr txBox="1"/>
          <p:nvPr/>
        </p:nvSpPr>
        <p:spPr>
          <a:xfrm>
            <a:off x="5402188" y="6516922"/>
            <a:ext cx="342752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2000"/>
              <a:buFont typeface="Arial"/>
              <a:buNone/>
            </a:pPr>
            <a:r>
              <a:rPr b="1" lang="es-AR" sz="2000">
                <a:solidFill>
                  <a:schemeClr val="accent1"/>
                </a:solidFill>
                <a:latin typeface="Arial"/>
                <a:ea typeface="Arial"/>
                <a:cs typeface="Arial"/>
                <a:sym typeface="Arial"/>
              </a:rPr>
              <a:t>Diccionario de variables</a:t>
            </a:r>
            <a:endParaRPr sz="1800">
              <a:solidFill>
                <a:schemeClr val="accent1"/>
              </a:solidFill>
              <a:latin typeface="Trebuchet MS"/>
              <a:ea typeface="Trebuchet MS"/>
              <a:cs typeface="Trebuchet MS"/>
              <a:sym typeface="Trebuchet MS"/>
            </a:endParaRPr>
          </a:p>
        </p:txBody>
      </p:sp>
      <p:sp>
        <p:nvSpPr>
          <p:cNvPr id="336" name="Google Shape;336;p1"/>
          <p:cNvSpPr txBox="1"/>
          <p:nvPr/>
        </p:nvSpPr>
        <p:spPr>
          <a:xfrm>
            <a:off x="5693353" y="4994257"/>
            <a:ext cx="35544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Index Price vs Log Index Price</a:t>
            </a:r>
            <a:endParaRPr sz="1800">
              <a:solidFill>
                <a:schemeClr val="lt1"/>
              </a:solidFill>
              <a:latin typeface="Trebuchet MS"/>
              <a:ea typeface="Trebuchet MS"/>
              <a:cs typeface="Trebuchet MS"/>
              <a:sym typeface="Trebuchet MS"/>
            </a:endParaRPr>
          </a:p>
        </p:txBody>
      </p:sp>
      <p:cxnSp>
        <p:nvCxnSpPr>
          <p:cNvPr id="337" name="Google Shape;337;p1"/>
          <p:cNvCxnSpPr>
            <a:endCxn id="336" idx="1"/>
          </p:cNvCxnSpPr>
          <p:nvPr/>
        </p:nvCxnSpPr>
        <p:spPr>
          <a:xfrm>
            <a:off x="3712153" y="4990912"/>
            <a:ext cx="1981200" cy="203400"/>
          </a:xfrm>
          <a:prstGeom prst="bentConnector3">
            <a:avLst>
              <a:gd fmla="val 49998" name="adj1"/>
            </a:avLst>
          </a:prstGeom>
          <a:noFill/>
          <a:ln cap="flat" cmpd="sng" w="28575">
            <a:solidFill>
              <a:schemeClr val="dk1"/>
            </a:solidFill>
            <a:prstDash val="solid"/>
            <a:miter lim="800000"/>
            <a:headEnd len="sm" w="sm" type="none"/>
            <a:tailEnd len="sm" w="sm" type="none"/>
          </a:ln>
        </p:spPr>
      </p:cxnSp>
      <p:sp>
        <p:nvSpPr>
          <p:cNvPr id="338" name="Google Shape;338;p1"/>
          <p:cNvSpPr txBox="1"/>
          <p:nvPr/>
        </p:nvSpPr>
        <p:spPr>
          <a:xfrm>
            <a:off x="10739080" y="6109336"/>
            <a:ext cx="14170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s-AR" sz="2000">
                <a:solidFill>
                  <a:schemeClr val="dk1"/>
                </a:solidFill>
                <a:latin typeface="Arial"/>
                <a:ea typeface="Arial"/>
                <a:cs typeface="Arial"/>
                <a:sym typeface="Arial"/>
              </a:rPr>
              <a:t>Abstrac</a:t>
            </a:r>
            <a:r>
              <a:rPr lang="es-AR" sz="2000">
                <a:solidFill>
                  <a:schemeClr val="dk1"/>
                </a:solidFill>
                <a:latin typeface="Arial"/>
                <a:ea typeface="Arial"/>
                <a:cs typeface="Arial"/>
                <a:sym typeface="Arial"/>
              </a:rPr>
              <a:t>t</a:t>
            </a:r>
            <a:endParaRPr sz="2000">
              <a:solidFill>
                <a:schemeClr val="dk1"/>
              </a:solidFill>
              <a:latin typeface="Arial"/>
              <a:ea typeface="Arial"/>
              <a:cs typeface="Arial"/>
              <a:sym typeface="Arial"/>
            </a:endParaRPr>
          </a:p>
        </p:txBody>
      </p:sp>
      <p:cxnSp>
        <p:nvCxnSpPr>
          <p:cNvPr id="339" name="Google Shape;339;p1"/>
          <p:cNvCxnSpPr/>
          <p:nvPr/>
        </p:nvCxnSpPr>
        <p:spPr>
          <a:xfrm>
            <a:off x="9873454" y="5812105"/>
            <a:ext cx="952500" cy="488400"/>
          </a:xfrm>
          <a:prstGeom prst="bentConnector3">
            <a:avLst>
              <a:gd fmla="val 50000" name="adj1"/>
            </a:avLst>
          </a:prstGeom>
          <a:noFill/>
          <a:ln cap="flat" cmpd="sng" w="28575">
            <a:solidFill>
              <a:schemeClr val="dk1"/>
            </a:solidFill>
            <a:prstDash val="solid"/>
            <a:miter lim="800000"/>
            <a:headEnd len="sm" w="sm" type="none"/>
            <a:tailEnd len="sm" w="sm" type="none"/>
          </a:ln>
        </p:spPr>
      </p:cxnSp>
      <p:pic>
        <p:nvPicPr>
          <p:cNvPr id="340" name="Google Shape;340;p1"/>
          <p:cNvPicPr preferRelativeResize="0"/>
          <p:nvPr/>
        </p:nvPicPr>
        <p:blipFill rotWithShape="1">
          <a:blip r:embed="rId7">
            <a:alphaModFix/>
          </a:blip>
          <a:srcRect b="0" l="0" r="0" t="0"/>
          <a:stretch/>
        </p:blipFill>
        <p:spPr>
          <a:xfrm>
            <a:off x="11156338" y="119736"/>
            <a:ext cx="721754" cy="721754"/>
          </a:xfrm>
          <a:prstGeom prst="rect">
            <a:avLst/>
          </a:prstGeom>
          <a:noFill/>
          <a:ln cap="flat" cmpd="sng" w="38100">
            <a:solidFill>
              <a:schemeClr val="dk1"/>
            </a:solidFill>
            <a:prstDash val="solid"/>
            <a:round/>
            <a:headEnd len="sm" w="sm" type="none"/>
            <a:tailEnd len="sm" w="sm" type="none"/>
          </a:ln>
        </p:spPr>
      </p:pic>
      <p:sp>
        <p:nvSpPr>
          <p:cNvPr id="341" name="Google Shape;341;p1"/>
          <p:cNvSpPr txBox="1"/>
          <p:nvPr/>
        </p:nvSpPr>
        <p:spPr>
          <a:xfrm>
            <a:off x="791851" y="6376883"/>
            <a:ext cx="31308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1800"/>
              <a:buFont typeface="Calibri"/>
              <a:buNone/>
            </a:pPr>
            <a:r>
              <a:rPr b="1" lang="es-AR" sz="1800">
                <a:solidFill>
                  <a:schemeClr val="accent1"/>
                </a:solidFill>
                <a:latin typeface="Calibri"/>
                <a:ea typeface="Calibri"/>
                <a:cs typeface="Calibri"/>
                <a:sym typeface="Calibri"/>
              </a:rPr>
              <a:t>Relación Lineal de las Variables</a:t>
            </a:r>
            <a:endParaRPr sz="1800">
              <a:solidFill>
                <a:schemeClr val="accent1"/>
              </a:solidFill>
              <a:latin typeface="Trebuchet MS"/>
              <a:ea typeface="Trebuchet MS"/>
              <a:cs typeface="Trebuchet MS"/>
              <a:sym typeface="Trebuchet MS"/>
            </a:endParaRPr>
          </a:p>
        </p:txBody>
      </p:sp>
      <p:sp>
        <p:nvSpPr>
          <p:cNvPr id="342" name="Google Shape;342;p1"/>
          <p:cNvSpPr txBox="1"/>
          <p:nvPr/>
        </p:nvSpPr>
        <p:spPr>
          <a:xfrm>
            <a:off x="125348" y="5070325"/>
            <a:ext cx="66650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Join</a:t>
            </a:r>
            <a:endParaRPr b="1" sz="2000">
              <a:solidFill>
                <a:schemeClr val="dk1"/>
              </a:solidFill>
              <a:latin typeface="Calibri"/>
              <a:ea typeface="Calibri"/>
              <a:cs typeface="Calibri"/>
              <a:sym typeface="Calibri"/>
            </a:endParaRPr>
          </a:p>
        </p:txBody>
      </p:sp>
      <p:cxnSp>
        <p:nvCxnSpPr>
          <p:cNvPr id="343" name="Google Shape;343;p1"/>
          <p:cNvCxnSpPr>
            <a:stCxn id="342" idx="3"/>
          </p:cNvCxnSpPr>
          <p:nvPr/>
        </p:nvCxnSpPr>
        <p:spPr>
          <a:xfrm flipH="1" rot="10800000">
            <a:off x="791851" y="4631680"/>
            <a:ext cx="788100" cy="638700"/>
          </a:xfrm>
          <a:prstGeom prst="bentConnector3">
            <a:avLst>
              <a:gd fmla="val 49997" name="adj1"/>
            </a:avLst>
          </a:prstGeom>
          <a:noFill/>
          <a:ln cap="flat" cmpd="sng" w="28575">
            <a:solidFill>
              <a:schemeClr val="accent1"/>
            </a:solidFill>
            <a:prstDash val="solid"/>
            <a:miter lim="800000"/>
            <a:headEnd len="sm" w="sm" type="none"/>
            <a:tailEnd len="sm" w="sm" type="none"/>
          </a:ln>
        </p:spPr>
      </p:cxnSp>
      <p:sp>
        <p:nvSpPr>
          <p:cNvPr id="344" name="Google Shape;344;p1"/>
          <p:cNvSpPr/>
          <p:nvPr/>
        </p:nvSpPr>
        <p:spPr>
          <a:xfrm>
            <a:off x="10797216" y="2449101"/>
            <a:ext cx="1358903" cy="892439"/>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800">
                <a:solidFill>
                  <a:schemeClr val="dk1"/>
                </a:solidFill>
                <a:latin typeface="Arial"/>
                <a:ea typeface="Arial"/>
                <a:cs typeface="Arial"/>
                <a:sym typeface="Arial"/>
              </a:rPr>
              <a:t>ÍNDICE</a:t>
            </a:r>
            <a:endParaRPr sz="1800">
              <a:solidFill>
                <a:schemeClr val="lt1"/>
              </a:solidFill>
              <a:latin typeface="Trebuchet MS"/>
              <a:ea typeface="Trebuchet MS"/>
              <a:cs typeface="Trebuchet MS"/>
              <a:sym typeface="Trebuchet MS"/>
            </a:endParaRPr>
          </a:p>
        </p:txBody>
      </p:sp>
      <p:sp>
        <p:nvSpPr>
          <p:cNvPr id="345" name="Google Shape;345;p1"/>
          <p:cNvSpPr/>
          <p:nvPr/>
        </p:nvSpPr>
        <p:spPr>
          <a:xfrm rot="-5400000">
            <a:off x="225974" y="610496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6" name="Google Shape;346;p1"/>
          <p:cNvSpPr/>
          <p:nvPr/>
        </p:nvSpPr>
        <p:spPr>
          <a:xfrm rot="10800000">
            <a:off x="11462617" y="6025927"/>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7" name="Google Shape;347;p1">
            <a:hlinkClick action="ppaction://hlinksldjump" r:id="rId28"/>
          </p:cNvPr>
          <p:cNvSpPr/>
          <p:nvPr/>
        </p:nvSpPr>
        <p:spPr>
          <a:xfrm>
            <a:off x="5741592" y="5752151"/>
            <a:ext cx="1006369" cy="746159"/>
          </a:xfrm>
          <a:prstGeom prst="rect">
            <a:avLst/>
          </a:prstGeom>
          <a:solidFill>
            <a:schemeClr val="accent1"/>
          </a:solidFill>
          <a:ln cap="flat" cmpd="sng" w="5715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sz="1800">
              <a:solidFill>
                <a:schemeClr val="lt1"/>
              </a:solidFill>
              <a:latin typeface="Calibri"/>
              <a:ea typeface="Calibri"/>
              <a:cs typeface="Calibri"/>
              <a:sym typeface="Calibri"/>
            </a:endParaRPr>
          </a:p>
        </p:txBody>
      </p:sp>
      <p:pic>
        <p:nvPicPr>
          <p:cNvPr id="348" name="Google Shape;348;p1">
            <a:hlinkClick action="ppaction://hlinksldjump" r:id="rId29"/>
          </p:cNvPr>
          <p:cNvPicPr preferRelativeResize="0"/>
          <p:nvPr/>
        </p:nvPicPr>
        <p:blipFill rotWithShape="1">
          <a:blip r:embed="rId27">
            <a:alphaModFix/>
          </a:blip>
          <a:srcRect b="0" l="0" r="0" t="0"/>
          <a:stretch/>
        </p:blipFill>
        <p:spPr>
          <a:xfrm>
            <a:off x="5925505" y="5810844"/>
            <a:ext cx="677322" cy="615757"/>
          </a:xfrm>
          <a:prstGeom prst="rect">
            <a:avLst/>
          </a:prstGeom>
          <a:noFill/>
          <a:ln>
            <a:noFill/>
          </a:ln>
        </p:spPr>
      </p:pic>
      <p:cxnSp>
        <p:nvCxnSpPr>
          <p:cNvPr id="349" name="Google Shape;349;p1"/>
          <p:cNvCxnSpPr/>
          <p:nvPr/>
        </p:nvCxnSpPr>
        <p:spPr>
          <a:xfrm flipH="1" rot="-5400000">
            <a:off x="2621618" y="6092227"/>
            <a:ext cx="410100" cy="277500"/>
          </a:xfrm>
          <a:prstGeom prst="bentConnector3">
            <a:avLst>
              <a:gd fmla="val 50000" name="adj1"/>
            </a:avLst>
          </a:prstGeom>
          <a:noFill/>
          <a:ln cap="flat" cmpd="sng" w="28575">
            <a:solidFill>
              <a:schemeClr val="accent1"/>
            </a:solidFill>
            <a:prstDash val="solid"/>
            <a:round/>
            <a:headEnd len="sm" w="sm" type="none"/>
            <a:tailEnd len="med" w="med" type="triangle"/>
          </a:ln>
        </p:spPr>
      </p:cxnSp>
      <p:sp>
        <p:nvSpPr>
          <p:cNvPr id="350" name="Google Shape;350;p1"/>
          <p:cNvSpPr txBox="1"/>
          <p:nvPr/>
        </p:nvSpPr>
        <p:spPr>
          <a:xfrm>
            <a:off x="5385972" y="5947535"/>
            <a:ext cx="520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accent1"/>
                </a:solidFill>
                <a:latin typeface="Trebuchet MS"/>
                <a:ea typeface="Trebuchet MS"/>
                <a:cs typeface="Trebuchet MS"/>
                <a:sym typeface="Trebuchet MS"/>
              </a:rPr>
              <a:t>1</a:t>
            </a:r>
            <a:endParaRPr/>
          </a:p>
        </p:txBody>
      </p:sp>
      <p:sp>
        <p:nvSpPr>
          <p:cNvPr id="351" name="Google Shape;351;p1"/>
          <p:cNvSpPr txBox="1"/>
          <p:nvPr/>
        </p:nvSpPr>
        <p:spPr>
          <a:xfrm>
            <a:off x="8192071" y="5917947"/>
            <a:ext cx="520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accent1"/>
                </a:solidFill>
                <a:latin typeface="Trebuchet MS"/>
                <a:ea typeface="Trebuchet MS"/>
                <a:cs typeface="Trebuchet MS"/>
                <a:sym typeface="Trebuchet MS"/>
              </a:rPr>
              <a:t>2</a:t>
            </a:r>
            <a:endParaRPr/>
          </a:p>
        </p:txBody>
      </p:sp>
      <p:sp>
        <p:nvSpPr>
          <p:cNvPr id="352" name="Google Shape;352;p1"/>
          <p:cNvSpPr/>
          <p:nvPr/>
        </p:nvSpPr>
        <p:spPr>
          <a:xfrm>
            <a:off x="5200410" y="614821"/>
            <a:ext cx="1235243" cy="1098341"/>
          </a:xfrm>
          <a:prstGeom prst="hexagon">
            <a:avLst>
              <a:gd fmla="val 25000" name="adj"/>
              <a:gd fmla="val 115470" name="vf"/>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Trebuchet MS"/>
              <a:buNone/>
            </a:pPr>
            <a:r>
              <a:t/>
            </a:r>
            <a:endParaRPr b="0" i="0" sz="1800" u="none" cap="none" strike="noStrike">
              <a:solidFill>
                <a:schemeClr val="lt1"/>
              </a:solidFill>
              <a:highlight>
                <a:srgbClr val="FFFF00"/>
              </a:highlight>
              <a:latin typeface="Calibri"/>
              <a:ea typeface="Calibri"/>
              <a:cs typeface="Calibri"/>
              <a:sym typeface="Calibri"/>
            </a:endParaRPr>
          </a:p>
        </p:txBody>
      </p:sp>
      <p:pic>
        <p:nvPicPr>
          <p:cNvPr id="353" name="Google Shape;353;p1">
            <a:hlinkClick action="ppaction://hlinksldjump" r:id="rId30"/>
          </p:cNvPr>
          <p:cNvPicPr preferRelativeResize="0"/>
          <p:nvPr/>
        </p:nvPicPr>
        <p:blipFill rotWithShape="1">
          <a:blip r:embed="rId9">
            <a:alphaModFix/>
          </a:blip>
          <a:srcRect b="0" l="0" r="0" t="0"/>
          <a:stretch/>
        </p:blipFill>
        <p:spPr>
          <a:xfrm>
            <a:off x="5525480" y="851886"/>
            <a:ext cx="649608" cy="649608"/>
          </a:xfrm>
          <a:prstGeom prst="rect">
            <a:avLst/>
          </a:prstGeom>
          <a:noFill/>
          <a:ln cap="flat" cmpd="sng" w="38100">
            <a:solidFill>
              <a:schemeClr val="dk1"/>
            </a:solidFill>
            <a:prstDash val="solid"/>
            <a:round/>
            <a:headEnd len="sm" w="sm" type="none"/>
            <a:tailEnd len="sm" w="sm" type="none"/>
          </a:ln>
        </p:spPr>
      </p:pic>
      <p:sp>
        <p:nvSpPr>
          <p:cNvPr id="354" name="Google Shape;354;p1"/>
          <p:cNvSpPr txBox="1"/>
          <p:nvPr/>
        </p:nvSpPr>
        <p:spPr>
          <a:xfrm>
            <a:off x="6807426" y="907739"/>
            <a:ext cx="1697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s-AR" sz="2000">
                <a:solidFill>
                  <a:schemeClr val="dk1"/>
                </a:solidFill>
                <a:latin typeface="Calibri"/>
                <a:ea typeface="Calibri"/>
                <a:cs typeface="Calibri"/>
                <a:sym typeface="Calibri"/>
              </a:rPr>
              <a:t>Histogramas 1  </a:t>
            </a:r>
            <a:endParaRPr sz="1800">
              <a:solidFill>
                <a:schemeClr val="lt1"/>
              </a:solidFill>
              <a:latin typeface="Trebuchet MS"/>
              <a:ea typeface="Trebuchet MS"/>
              <a:cs typeface="Trebuchet MS"/>
              <a:sym typeface="Trebuchet MS"/>
            </a:endParaRPr>
          </a:p>
        </p:txBody>
      </p:sp>
      <p:cxnSp>
        <p:nvCxnSpPr>
          <p:cNvPr id="355" name="Google Shape;355;p1"/>
          <p:cNvCxnSpPr>
            <a:endCxn id="332" idx="1"/>
          </p:cNvCxnSpPr>
          <p:nvPr/>
        </p:nvCxnSpPr>
        <p:spPr>
          <a:xfrm flipH="1" rot="10800000">
            <a:off x="701330" y="4342888"/>
            <a:ext cx="962400" cy="1038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356" name="Google Shape;356;p1"/>
          <p:cNvCxnSpPr>
            <a:stCxn id="352" idx="0"/>
            <a:endCxn id="354" idx="1"/>
          </p:cNvCxnSpPr>
          <p:nvPr/>
        </p:nvCxnSpPr>
        <p:spPr>
          <a:xfrm flipH="1" rot="10800000">
            <a:off x="6435653" y="1107892"/>
            <a:ext cx="371700" cy="5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p:nvPr/>
        </p:nvSpPr>
        <p:spPr>
          <a:xfrm>
            <a:off x="583474" y="836023"/>
            <a:ext cx="1898469" cy="892439"/>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2" name="Google Shape;362;p36"/>
          <p:cNvSpPr txBox="1"/>
          <p:nvPr>
            <p:ph type="title"/>
          </p:nvPr>
        </p:nvSpPr>
        <p:spPr>
          <a:xfrm>
            <a:off x="680322" y="753228"/>
            <a:ext cx="2136305" cy="11030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AR" u="sng">
                <a:solidFill>
                  <a:schemeClr val="dk1"/>
                </a:solidFill>
                <a:latin typeface="Arial"/>
                <a:ea typeface="Arial"/>
                <a:cs typeface="Arial"/>
                <a:sym typeface="Arial"/>
                <a:hlinkClick action="ppaction://hlinksldjump" r:id="rId3">
                  <a:extLst>
                    <a:ext uri="{A12FA001-AC4F-418D-AE19-62706E023703}">
                      <ahyp:hlinkClr val="tx"/>
                    </a:ext>
                  </a:extLst>
                </a:hlinkClick>
              </a:rPr>
              <a:t>ÍNDICE</a:t>
            </a:r>
            <a:endParaRPr b="1">
              <a:solidFill>
                <a:schemeClr val="dk1"/>
              </a:solidFill>
              <a:latin typeface="Arial"/>
              <a:ea typeface="Arial"/>
              <a:cs typeface="Arial"/>
              <a:sym typeface="Arial"/>
            </a:endParaRPr>
          </a:p>
        </p:txBody>
      </p:sp>
      <p:sp>
        <p:nvSpPr>
          <p:cNvPr id="363" name="Google Shape;363;p36">
            <a:hlinkClick action="ppaction://hlinksldjump" r:id="rId4"/>
          </p:cNvPr>
          <p:cNvSpPr/>
          <p:nvPr/>
        </p:nvSpPr>
        <p:spPr>
          <a:xfrm>
            <a:off x="194398" y="224225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a:t>
            </a:r>
            <a:endParaRPr/>
          </a:p>
        </p:txBody>
      </p:sp>
      <p:sp>
        <p:nvSpPr>
          <p:cNvPr id="364" name="Google Shape;364;p36">
            <a:hlinkClick action="ppaction://hlinksldjump" r:id="rId5"/>
          </p:cNvPr>
          <p:cNvSpPr/>
          <p:nvPr/>
        </p:nvSpPr>
        <p:spPr>
          <a:xfrm>
            <a:off x="661517" y="2936600"/>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2</a:t>
            </a:r>
            <a:endParaRPr/>
          </a:p>
        </p:txBody>
      </p:sp>
      <p:sp>
        <p:nvSpPr>
          <p:cNvPr id="365" name="Google Shape;365;p36">
            <a:hlinkClick action="ppaction://hlinksldjump" r:id="rId6"/>
          </p:cNvPr>
          <p:cNvSpPr/>
          <p:nvPr/>
        </p:nvSpPr>
        <p:spPr>
          <a:xfrm>
            <a:off x="1508046" y="4325292"/>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5</a:t>
            </a:r>
            <a:endParaRPr/>
          </a:p>
        </p:txBody>
      </p:sp>
      <p:sp>
        <p:nvSpPr>
          <p:cNvPr id="366" name="Google Shape;366;p36">
            <a:hlinkClick action="ppaction://hlinksldjump" r:id="rId7"/>
          </p:cNvPr>
          <p:cNvSpPr/>
          <p:nvPr/>
        </p:nvSpPr>
        <p:spPr>
          <a:xfrm>
            <a:off x="2816627" y="5729267"/>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8</a:t>
            </a:r>
            <a:endParaRPr/>
          </a:p>
        </p:txBody>
      </p:sp>
      <p:sp>
        <p:nvSpPr>
          <p:cNvPr id="367" name="Google Shape;367;p36">
            <a:hlinkClick action="ppaction://hlinksldjump" r:id="rId8"/>
          </p:cNvPr>
          <p:cNvSpPr/>
          <p:nvPr/>
        </p:nvSpPr>
        <p:spPr>
          <a:xfrm>
            <a:off x="3479188" y="6076440"/>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9</a:t>
            </a:r>
            <a:endParaRPr/>
          </a:p>
        </p:txBody>
      </p:sp>
      <p:sp>
        <p:nvSpPr>
          <p:cNvPr id="368" name="Google Shape;368;p36">
            <a:hlinkClick action="ppaction://hlinksldjump" r:id="rId9"/>
          </p:cNvPr>
          <p:cNvSpPr/>
          <p:nvPr/>
        </p:nvSpPr>
        <p:spPr>
          <a:xfrm>
            <a:off x="850413" y="3978119"/>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4</a:t>
            </a:r>
            <a:endParaRPr/>
          </a:p>
        </p:txBody>
      </p:sp>
      <p:sp>
        <p:nvSpPr>
          <p:cNvPr id="369" name="Google Shape;369;p36">
            <a:hlinkClick action="ppaction://hlinksldjump" r:id="rId10"/>
          </p:cNvPr>
          <p:cNvSpPr/>
          <p:nvPr/>
        </p:nvSpPr>
        <p:spPr>
          <a:xfrm>
            <a:off x="201727" y="3630946"/>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3</a:t>
            </a:r>
            <a:endParaRPr/>
          </a:p>
        </p:txBody>
      </p:sp>
      <p:sp>
        <p:nvSpPr>
          <p:cNvPr id="370" name="Google Shape;370;p36">
            <a:hlinkClick action="ppaction://hlinksldjump" r:id="rId11"/>
          </p:cNvPr>
          <p:cNvSpPr/>
          <p:nvPr/>
        </p:nvSpPr>
        <p:spPr>
          <a:xfrm>
            <a:off x="1513107" y="5019638"/>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6</a:t>
            </a:r>
            <a:endParaRPr/>
          </a:p>
        </p:txBody>
      </p:sp>
      <p:sp>
        <p:nvSpPr>
          <p:cNvPr id="371" name="Google Shape;371;p36">
            <a:hlinkClick action="ppaction://hlinksldjump" r:id="rId12"/>
          </p:cNvPr>
          <p:cNvSpPr/>
          <p:nvPr/>
        </p:nvSpPr>
        <p:spPr>
          <a:xfrm>
            <a:off x="4032590" y="2088518"/>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10</a:t>
            </a:r>
            <a:endParaRPr/>
          </a:p>
        </p:txBody>
      </p:sp>
      <p:sp>
        <p:nvSpPr>
          <p:cNvPr id="372" name="Google Shape;372;p36">
            <a:hlinkClick action="ppaction://hlinksldjump" r:id="rId13"/>
          </p:cNvPr>
          <p:cNvSpPr/>
          <p:nvPr/>
        </p:nvSpPr>
        <p:spPr>
          <a:xfrm>
            <a:off x="2172870" y="5382094"/>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7</a:t>
            </a:r>
            <a:endParaRPr/>
          </a:p>
        </p:txBody>
      </p:sp>
      <p:sp>
        <p:nvSpPr>
          <p:cNvPr id="373" name="Google Shape;373;p36">
            <a:hlinkClick action="ppaction://hlinksldjump" r:id="rId14"/>
          </p:cNvPr>
          <p:cNvSpPr/>
          <p:nvPr/>
        </p:nvSpPr>
        <p:spPr>
          <a:xfrm>
            <a:off x="4693647" y="2410493"/>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11</a:t>
            </a:r>
            <a:endParaRPr/>
          </a:p>
        </p:txBody>
      </p:sp>
      <p:sp>
        <p:nvSpPr>
          <p:cNvPr id="374" name="Google Shape;374;p36"/>
          <p:cNvSpPr txBox="1"/>
          <p:nvPr/>
        </p:nvSpPr>
        <p:spPr>
          <a:xfrm>
            <a:off x="985366" y="2301906"/>
            <a:ext cx="23317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EQUIPO</a:t>
            </a:r>
            <a:endParaRPr/>
          </a:p>
        </p:txBody>
      </p:sp>
      <p:sp>
        <p:nvSpPr>
          <p:cNvPr id="375" name="Google Shape;375;p36"/>
          <p:cNvSpPr txBox="1"/>
          <p:nvPr/>
        </p:nvSpPr>
        <p:spPr>
          <a:xfrm>
            <a:off x="1440274" y="2995541"/>
            <a:ext cx="21193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INTRODUCCIÓN</a:t>
            </a:r>
            <a:endParaRPr/>
          </a:p>
        </p:txBody>
      </p:sp>
      <p:sp>
        <p:nvSpPr>
          <p:cNvPr id="376" name="Google Shape;376;p36"/>
          <p:cNvSpPr txBox="1"/>
          <p:nvPr/>
        </p:nvSpPr>
        <p:spPr>
          <a:xfrm>
            <a:off x="937155" y="3589825"/>
            <a:ext cx="25420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CASO/PROBLEMA</a:t>
            </a:r>
            <a:endParaRPr/>
          </a:p>
        </p:txBody>
      </p:sp>
      <p:sp>
        <p:nvSpPr>
          <p:cNvPr id="377" name="Google Shape;377;p36"/>
          <p:cNvSpPr txBox="1"/>
          <p:nvPr/>
        </p:nvSpPr>
        <p:spPr>
          <a:xfrm>
            <a:off x="2263527" y="4462503"/>
            <a:ext cx="38224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DICCIONARIO DE VARIABLES</a:t>
            </a:r>
            <a:endParaRPr/>
          </a:p>
        </p:txBody>
      </p:sp>
      <p:sp>
        <p:nvSpPr>
          <p:cNvPr id="378" name="Google Shape;378;p36"/>
          <p:cNvSpPr txBox="1"/>
          <p:nvPr/>
        </p:nvSpPr>
        <p:spPr>
          <a:xfrm>
            <a:off x="1531515" y="3945683"/>
            <a:ext cx="46352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 HIPÓTESIS </a:t>
            </a:r>
            <a:endParaRPr/>
          </a:p>
        </p:txBody>
      </p:sp>
      <p:sp>
        <p:nvSpPr>
          <p:cNvPr id="379" name="Google Shape;379;p36"/>
          <p:cNvSpPr txBox="1"/>
          <p:nvPr/>
        </p:nvSpPr>
        <p:spPr>
          <a:xfrm>
            <a:off x="2208171" y="4958071"/>
            <a:ext cx="46352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EDA</a:t>
            </a:r>
            <a:endParaRPr/>
          </a:p>
        </p:txBody>
      </p:sp>
      <p:sp>
        <p:nvSpPr>
          <p:cNvPr id="380" name="Google Shape;380;p36"/>
          <p:cNvSpPr txBox="1"/>
          <p:nvPr/>
        </p:nvSpPr>
        <p:spPr>
          <a:xfrm>
            <a:off x="2851724" y="5327403"/>
            <a:ext cx="23132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DATA-WRANGLING</a:t>
            </a:r>
            <a:endParaRPr sz="1800">
              <a:solidFill>
                <a:schemeClr val="dk1"/>
              </a:solidFill>
              <a:latin typeface="Arial"/>
              <a:ea typeface="Arial"/>
              <a:cs typeface="Arial"/>
              <a:sym typeface="Arial"/>
            </a:endParaRPr>
          </a:p>
        </p:txBody>
      </p:sp>
      <p:sp>
        <p:nvSpPr>
          <p:cNvPr id="381" name="Google Shape;381;p36"/>
          <p:cNvSpPr txBox="1"/>
          <p:nvPr/>
        </p:nvSpPr>
        <p:spPr>
          <a:xfrm>
            <a:off x="3511486" y="5702183"/>
            <a:ext cx="5440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ENREQUECIMIENTO DE LOS DATOS(api pública)</a:t>
            </a:r>
            <a:endParaRPr/>
          </a:p>
        </p:txBody>
      </p:sp>
      <p:sp>
        <p:nvSpPr>
          <p:cNvPr id="382" name="Google Shape;382;p36"/>
          <p:cNvSpPr txBox="1"/>
          <p:nvPr/>
        </p:nvSpPr>
        <p:spPr>
          <a:xfrm>
            <a:off x="4280780" y="6158472"/>
            <a:ext cx="56221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ANÁLISIS DE DISPERSION [</a:t>
            </a:r>
            <a:r>
              <a:rPr i="0" lang="es-AR" sz="1800">
                <a:solidFill>
                  <a:srgbClr val="212121"/>
                </a:solidFill>
                <a:latin typeface="Arial"/>
                <a:ea typeface="Arial"/>
                <a:cs typeface="Arial"/>
                <a:sym typeface="Arial"/>
              </a:rPr>
              <a:t>oil prices, manufacturingoutput,close</a:t>
            </a:r>
            <a:r>
              <a:rPr lang="es-AR" sz="1800">
                <a:solidFill>
                  <a:srgbClr val="212121"/>
                </a:solidFill>
                <a:latin typeface="Arial"/>
                <a:ea typeface="Arial"/>
                <a:cs typeface="Arial"/>
                <a:sym typeface="Arial"/>
              </a:rPr>
              <a:t>,Volume]</a:t>
            </a:r>
            <a:endParaRPr sz="1800">
              <a:solidFill>
                <a:schemeClr val="dk1"/>
              </a:solidFill>
              <a:latin typeface="Arial"/>
              <a:ea typeface="Arial"/>
              <a:cs typeface="Arial"/>
              <a:sym typeface="Arial"/>
            </a:endParaRPr>
          </a:p>
        </p:txBody>
      </p:sp>
      <p:sp>
        <p:nvSpPr>
          <p:cNvPr id="383" name="Google Shape;383;p36"/>
          <p:cNvSpPr txBox="1"/>
          <p:nvPr/>
        </p:nvSpPr>
        <p:spPr>
          <a:xfrm>
            <a:off x="5463150" y="2374296"/>
            <a:ext cx="6393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DATOS ESTANDARIZADOS Y MATRIZ DE COVARIANZA</a:t>
            </a:r>
            <a:endParaRPr/>
          </a:p>
        </p:txBody>
      </p:sp>
      <p:sp>
        <p:nvSpPr>
          <p:cNvPr id="384" name="Google Shape;384;p36"/>
          <p:cNvSpPr txBox="1"/>
          <p:nvPr/>
        </p:nvSpPr>
        <p:spPr>
          <a:xfrm>
            <a:off x="6592633" y="3565950"/>
            <a:ext cx="3673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EVALUACIÓN DEL MODELO</a:t>
            </a:r>
            <a:endParaRPr/>
          </a:p>
        </p:txBody>
      </p:sp>
      <p:sp>
        <p:nvSpPr>
          <p:cNvPr id="385" name="Google Shape;385;p36">
            <a:hlinkClick action="ppaction://hlinksldjump" r:id="rId15"/>
          </p:cNvPr>
          <p:cNvSpPr/>
          <p:nvPr/>
        </p:nvSpPr>
        <p:spPr>
          <a:xfrm>
            <a:off x="5317623" y="2767441"/>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12</a:t>
            </a:r>
            <a:endParaRPr/>
          </a:p>
        </p:txBody>
      </p:sp>
      <p:sp>
        <p:nvSpPr>
          <p:cNvPr id="386" name="Google Shape;386;p36"/>
          <p:cNvSpPr txBox="1"/>
          <p:nvPr/>
        </p:nvSpPr>
        <p:spPr>
          <a:xfrm>
            <a:off x="6096000" y="2882529"/>
            <a:ext cx="41700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MODELO ML </a:t>
            </a:r>
            <a:r>
              <a:rPr lang="es-AR" sz="2000">
                <a:solidFill>
                  <a:schemeClr val="dk1"/>
                </a:solidFill>
                <a:latin typeface="Arial"/>
                <a:ea typeface="Arial"/>
                <a:cs typeface="Arial"/>
                <a:sym typeface="Arial"/>
              </a:rPr>
              <a:t>(</a:t>
            </a:r>
            <a:r>
              <a:rPr lang="es-AR" sz="2000">
                <a:solidFill>
                  <a:schemeClr val="dk1"/>
                </a:solidFill>
                <a:latin typeface="Trebuchet MS"/>
                <a:ea typeface="Trebuchet MS"/>
                <a:cs typeface="Trebuchet MS"/>
                <a:sym typeface="Trebuchet MS"/>
              </a:rPr>
              <a:t>LinearRegression)</a:t>
            </a:r>
            <a:endParaRPr sz="2000">
              <a:solidFill>
                <a:schemeClr val="dk1"/>
              </a:solidFill>
              <a:latin typeface="Arial"/>
              <a:ea typeface="Arial"/>
              <a:cs typeface="Arial"/>
              <a:sym typeface="Arial"/>
            </a:endParaRPr>
          </a:p>
        </p:txBody>
      </p:sp>
      <p:sp>
        <p:nvSpPr>
          <p:cNvPr id="387" name="Google Shape;387;p36">
            <a:hlinkClick action="ppaction://hlinksldjump" r:id="rId16"/>
          </p:cNvPr>
          <p:cNvSpPr/>
          <p:nvPr/>
        </p:nvSpPr>
        <p:spPr>
          <a:xfrm>
            <a:off x="5798824" y="3448980"/>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13</a:t>
            </a:r>
            <a:endParaRPr/>
          </a:p>
        </p:txBody>
      </p:sp>
      <p:sp>
        <p:nvSpPr>
          <p:cNvPr id="388" name="Google Shape;388;p36"/>
          <p:cNvSpPr txBox="1"/>
          <p:nvPr/>
        </p:nvSpPr>
        <p:spPr>
          <a:xfrm>
            <a:off x="7052126" y="4303133"/>
            <a:ext cx="19927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CONCLUSIÓN</a:t>
            </a:r>
            <a:endParaRPr/>
          </a:p>
        </p:txBody>
      </p:sp>
      <p:pic>
        <p:nvPicPr>
          <p:cNvPr id="389" name="Google Shape;389;p36"/>
          <p:cNvPicPr preferRelativeResize="0"/>
          <p:nvPr/>
        </p:nvPicPr>
        <p:blipFill rotWithShape="1">
          <a:blip r:embed="rId17">
            <a:alphaModFix/>
          </a:blip>
          <a:srcRect b="0" l="0" r="0" t="0"/>
          <a:stretch/>
        </p:blipFill>
        <p:spPr>
          <a:xfrm>
            <a:off x="10781211" y="731096"/>
            <a:ext cx="1243195" cy="1125202"/>
          </a:xfrm>
          <a:prstGeom prst="rect">
            <a:avLst/>
          </a:prstGeom>
          <a:noFill/>
          <a:ln>
            <a:noFill/>
          </a:ln>
        </p:spPr>
      </p:pic>
      <p:sp>
        <p:nvSpPr>
          <p:cNvPr id="390" name="Google Shape;390;p36"/>
          <p:cNvSpPr/>
          <p:nvPr/>
        </p:nvSpPr>
        <p:spPr>
          <a:xfrm rot="-5400000">
            <a:off x="409257" y="5867691"/>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1" name="Google Shape;391;p36"/>
          <p:cNvSpPr/>
          <p:nvPr/>
        </p:nvSpPr>
        <p:spPr>
          <a:xfrm rot="10800000">
            <a:off x="11347716" y="5727653"/>
            <a:ext cx="676690" cy="820397"/>
          </a:xfrm>
          <a:prstGeom prst="halfFrame">
            <a:avLst>
              <a:gd fmla="val 33333" name="adj1"/>
              <a:gd fmla="val 33333" name="adj2"/>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2" name="Google Shape;392;p36"/>
          <p:cNvSpPr txBox="1"/>
          <p:nvPr/>
        </p:nvSpPr>
        <p:spPr>
          <a:xfrm>
            <a:off x="4745244" y="2050203"/>
            <a:ext cx="4397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DATAFRAME CONCATENADO</a:t>
            </a:r>
            <a:endParaRPr/>
          </a:p>
        </p:txBody>
      </p:sp>
      <p:sp>
        <p:nvSpPr>
          <p:cNvPr id="393" name="Google Shape;393;p36">
            <a:hlinkClick action="ppaction://hlinksldjump" r:id="rId18"/>
          </p:cNvPr>
          <p:cNvSpPr/>
          <p:nvPr/>
        </p:nvSpPr>
        <p:spPr>
          <a:xfrm>
            <a:off x="6231730" y="4163426"/>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s-AR">
                <a:latin typeface="Arial"/>
                <a:ea typeface="Arial"/>
                <a:cs typeface="Arial"/>
                <a:sym typeface="Arial"/>
              </a:rPr>
              <a:t>DICCIONARIO DE VARIABLES</a:t>
            </a:r>
            <a:endParaRPr/>
          </a:p>
        </p:txBody>
      </p:sp>
      <p:graphicFrame>
        <p:nvGraphicFramePr>
          <p:cNvPr id="399" name="Google Shape;399;p37"/>
          <p:cNvGraphicFramePr/>
          <p:nvPr/>
        </p:nvGraphicFramePr>
        <p:xfrm>
          <a:off x="0" y="1965960"/>
          <a:ext cx="3000000" cy="3000000"/>
        </p:xfrm>
        <a:graphic>
          <a:graphicData uri="http://schemas.openxmlformats.org/drawingml/2006/table">
            <a:tbl>
              <a:tblPr bandRow="1" firstCol="1" firstRow="1">
                <a:noFill/>
                <a:tableStyleId>{B8F3B91B-5F7C-4CFB-8619-60E90C1C05FC}</a:tableStyleId>
              </a:tblPr>
              <a:tblGrid>
                <a:gridCol w="3048000"/>
                <a:gridCol w="3048000"/>
              </a:tblGrid>
              <a:tr h="1545325">
                <a:tc>
                  <a:txBody>
                    <a:bodyPr/>
                    <a:lstStyle/>
                    <a:p>
                      <a:pPr indent="0" lvl="0" marL="0" marR="0" rtl="0" algn="l">
                        <a:lnSpc>
                          <a:spcPct val="107000"/>
                        </a:lnSpc>
                        <a:spcBef>
                          <a:spcPts val="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STOCK INDEX</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Índice bursátil: Un índice bursátil corresponde a un registro </a:t>
                      </a:r>
                      <a:r>
                        <a:rPr lang="es-AR" sz="800" u="sng" cap="none" strike="noStrike">
                          <a:solidFill>
                            <a:schemeClr val="dk1"/>
                          </a:solidFill>
                          <a:latin typeface="Arial"/>
                          <a:ea typeface="Arial"/>
                          <a:cs typeface="Arial"/>
                          <a:sym typeface="Arial"/>
                          <a:hlinkClick r:id="rId3">
                            <a:extLst>
                              <a:ext uri="{A12FA001-AC4F-418D-AE19-62706E023703}">
                                <ahyp:hlinkClr val="tx"/>
                              </a:ext>
                            </a:extLst>
                          </a:hlinkClick>
                        </a:rPr>
                        <a:t>estadístico</a:t>
                      </a:r>
                      <a:r>
                        <a:rPr lang="es-AR" sz="800" u="none" cap="none" strike="noStrike">
                          <a:solidFill>
                            <a:schemeClr val="dk1"/>
                          </a:solidFill>
                          <a:latin typeface="Arial"/>
                          <a:ea typeface="Arial"/>
                          <a:cs typeface="Arial"/>
                          <a:sym typeface="Arial"/>
                        </a:rPr>
                        <a:t> compuesto usualmente de un número, que trata de reflejar las variaciones de valor o rentabilidades promedio de las </a:t>
                      </a:r>
                      <a:r>
                        <a:rPr lang="es-AR" sz="800" u="sng" cap="none" strike="noStrike">
                          <a:solidFill>
                            <a:schemeClr val="dk1"/>
                          </a:solidFill>
                          <a:latin typeface="Arial"/>
                          <a:ea typeface="Arial"/>
                          <a:cs typeface="Arial"/>
                          <a:sym typeface="Arial"/>
                          <a:hlinkClick r:id="rId4">
                            <a:extLst>
                              <a:ext uri="{A12FA001-AC4F-418D-AE19-62706E023703}">
                                <ahyp:hlinkClr val="tx"/>
                              </a:ext>
                            </a:extLst>
                          </a:hlinkClick>
                        </a:rPr>
                        <a:t>acciones</a:t>
                      </a:r>
                      <a:r>
                        <a:rPr lang="es-AR" sz="800" u="none" cap="none" strike="noStrike">
                          <a:solidFill>
                            <a:schemeClr val="dk1"/>
                          </a:solidFill>
                          <a:latin typeface="Arial"/>
                          <a:ea typeface="Arial"/>
                          <a:cs typeface="Arial"/>
                          <a:sym typeface="Arial"/>
                        </a:rPr>
                        <a:t> que lo componen. Generalmente, las acciones que componen el índice tienen características comunes tales como: pertenecer a una misma </a:t>
                      </a:r>
                      <a:r>
                        <a:rPr lang="es-AR" sz="800" u="sng" cap="none" strike="noStrike">
                          <a:solidFill>
                            <a:schemeClr val="dk1"/>
                          </a:solidFill>
                          <a:latin typeface="Arial"/>
                          <a:ea typeface="Arial"/>
                          <a:cs typeface="Arial"/>
                          <a:sym typeface="Arial"/>
                          <a:hlinkClick r:id="rId5">
                            <a:extLst>
                              <a:ext uri="{A12FA001-AC4F-418D-AE19-62706E023703}">
                                <ahyp:hlinkClr val="tx"/>
                              </a:ext>
                            </a:extLst>
                          </a:hlinkClick>
                        </a:rPr>
                        <a:t>bolsa de valores</a:t>
                      </a:r>
                      <a:r>
                        <a:rPr lang="es-AR" sz="800" u="none" cap="none" strike="noStrike">
                          <a:solidFill>
                            <a:schemeClr val="dk1"/>
                          </a:solidFill>
                          <a:latin typeface="Arial"/>
                          <a:ea typeface="Arial"/>
                          <a:cs typeface="Arial"/>
                          <a:sym typeface="Arial"/>
                        </a:rPr>
                        <a:t>, tener una </a:t>
                      </a:r>
                      <a:r>
                        <a:rPr lang="es-AR" sz="800" u="sng" cap="none" strike="noStrike">
                          <a:solidFill>
                            <a:schemeClr val="dk1"/>
                          </a:solidFill>
                          <a:latin typeface="Arial"/>
                          <a:ea typeface="Arial"/>
                          <a:cs typeface="Arial"/>
                          <a:sym typeface="Arial"/>
                          <a:hlinkClick r:id="rId6">
                            <a:extLst>
                              <a:ext uri="{A12FA001-AC4F-418D-AE19-62706E023703}">
                                <ahyp:hlinkClr val="tx"/>
                              </a:ext>
                            </a:extLst>
                          </a:hlinkClick>
                        </a:rPr>
                        <a:t>capitalización bursátil</a:t>
                      </a:r>
                      <a:r>
                        <a:rPr lang="es-AR" sz="800" u="none" cap="none" strike="noStrike">
                          <a:solidFill>
                            <a:schemeClr val="dk1"/>
                          </a:solidFill>
                          <a:latin typeface="Arial"/>
                          <a:ea typeface="Arial"/>
                          <a:cs typeface="Arial"/>
                          <a:sym typeface="Arial"/>
                        </a:rPr>
                        <a:t> similar o pertenecer a una misma </a:t>
                      </a:r>
                      <a:r>
                        <a:rPr lang="es-AR" sz="800" u="sng" cap="none" strike="noStrike">
                          <a:solidFill>
                            <a:schemeClr val="dk1"/>
                          </a:solidFill>
                          <a:latin typeface="Arial"/>
                          <a:ea typeface="Arial"/>
                          <a:cs typeface="Arial"/>
                          <a:sym typeface="Arial"/>
                          <a:hlinkClick r:id="rId7">
                            <a:extLst>
                              <a:ext uri="{A12FA001-AC4F-418D-AE19-62706E023703}">
                                <ahyp:hlinkClr val="tx"/>
                              </a:ext>
                            </a:extLst>
                          </a:hlinkClick>
                        </a:rPr>
                        <a:t>industria</a:t>
                      </a:r>
                      <a:r>
                        <a:rPr lang="es-AR" sz="800" u="none" cap="none" strike="noStrike">
                          <a:solidFill>
                            <a:schemeClr val="dk1"/>
                          </a:solidFill>
                          <a:latin typeface="Arial"/>
                          <a:ea typeface="Arial"/>
                          <a:cs typeface="Arial"/>
                          <a:sym typeface="Arial"/>
                        </a:rPr>
                        <a:t>. Estas son usualmente usadas como punto de referencia para distintas carteras, tales como los </a:t>
                      </a:r>
                      <a:r>
                        <a:rPr lang="es-AR" sz="800" u="sng" cap="none" strike="noStrike">
                          <a:solidFill>
                            <a:schemeClr val="dk1"/>
                          </a:solidFill>
                          <a:latin typeface="Arial"/>
                          <a:ea typeface="Arial"/>
                          <a:cs typeface="Arial"/>
                          <a:sym typeface="Arial"/>
                          <a:hlinkClick r:id="rId8">
                            <a:extLst>
                              <a:ext uri="{A12FA001-AC4F-418D-AE19-62706E023703}">
                                <ahyp:hlinkClr val="tx"/>
                              </a:ext>
                            </a:extLst>
                          </a:hlinkClick>
                        </a:rPr>
                        <a:t>fondos mutuos</a:t>
                      </a: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0" name="Google Shape;400;p37"/>
          <p:cNvGraphicFramePr/>
          <p:nvPr/>
        </p:nvGraphicFramePr>
        <p:xfrm>
          <a:off x="0" y="3511296"/>
          <a:ext cx="3000000" cy="3000000"/>
        </p:xfrm>
        <a:graphic>
          <a:graphicData uri="http://schemas.openxmlformats.org/drawingml/2006/table">
            <a:tbl>
              <a:tblPr bandRow="1" firstCol="1" firstRow="1">
                <a:noFill/>
                <a:tableStyleId>{B8F3B91B-5F7C-4CFB-8619-60E90C1C05FC}</a:tableStyleId>
              </a:tblPr>
              <a:tblGrid>
                <a:gridCol w="3048000"/>
                <a:gridCol w="3048000"/>
              </a:tblGrid>
              <a:tr h="101600">
                <a:tc>
                  <a:txBody>
                    <a:bodyPr/>
                    <a:lstStyle/>
                    <a:p>
                      <a:pPr indent="0" lvl="0" marL="0" marR="0" rtl="0" algn="l">
                        <a:lnSpc>
                          <a:spcPct val="107000"/>
                        </a:lnSpc>
                        <a:spcBef>
                          <a:spcPts val="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t/>
                      </a:r>
                      <a:endParaRPr sz="800" u="none" cap="none" strike="noStrike">
                        <a:solidFill>
                          <a:schemeClr val="dk1"/>
                        </a:solidFill>
                      </a:endParaRPr>
                    </a:p>
                    <a:p>
                      <a:pPr indent="0" lvl="0" marL="0" marR="0" rtl="0" algn="l">
                        <a:lnSpc>
                          <a:spcPct val="107000"/>
                        </a:lnSpc>
                        <a:spcBef>
                          <a:spcPts val="800"/>
                        </a:spcBef>
                        <a:spcAft>
                          <a:spcPts val="0"/>
                        </a:spcAft>
                        <a:buNone/>
                      </a:pPr>
                      <a:r>
                        <a:rPr lang="es-AR" sz="800" u="none" cap="none" strike="noStrike">
                          <a:solidFill>
                            <a:schemeClr val="dk1"/>
                          </a:solidFill>
                        </a:rPr>
                        <a:t>                                   COUNTRY</a:t>
                      </a:r>
                      <a:endParaRPr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Países que integran el estudio de variables económicas de los últimos 40 años. El conjunto de datos contiene datos de 9 países y una región administrativa especial (China, Francia, Alemania, Hong Kong, India, Japón, España, Reino Unido y Estados Unidos de América) desde 1980 hasta 2020. Incluye factores macroeconómicos importantes como inflación, desempleo, PIB, tipo de cambio (base USD) e ingreso per cápita, precios de las acciones del principal índice bursátil del país respectivo que pueden ayudar a analizar el conjunto de datos para identificar el impacto de las principales variables macroeconómicas en el movimiento de los precios del índice bursátil y el índice de la variable target que es el precio del petróleo.</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t> </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401" name="Google Shape;401;p37"/>
          <p:cNvGraphicFramePr/>
          <p:nvPr/>
        </p:nvGraphicFramePr>
        <p:xfrm>
          <a:off x="0" y="5432425"/>
          <a:ext cx="3000000" cy="3000000"/>
        </p:xfrm>
        <a:graphic>
          <a:graphicData uri="http://schemas.openxmlformats.org/drawingml/2006/table">
            <a:tbl>
              <a:tblPr bandRow="1" firstCol="1" firstRow="1">
                <a:noFill/>
                <a:tableStyleId>{B8F3B91B-5F7C-4CFB-8619-60E90C1C05FC}</a:tableStyleId>
              </a:tblPr>
              <a:tblGrid>
                <a:gridCol w="3048000"/>
                <a:gridCol w="3048000"/>
              </a:tblGrid>
              <a:tr h="1425575">
                <a:tc>
                  <a:txBody>
                    <a:bodyPr/>
                    <a:lstStyle/>
                    <a:p>
                      <a:pPr indent="0" lvl="0" marL="0" marR="0" rtl="0" algn="l">
                        <a:lnSpc>
                          <a:spcPct val="107000"/>
                        </a:lnSpc>
                        <a:spcBef>
                          <a:spcPts val="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t>                            </a:t>
                      </a:r>
                      <a:endParaRPr/>
                    </a:p>
                    <a:p>
                      <a:pPr indent="0" lvl="0" marL="0" marR="0" rtl="0" algn="l">
                        <a:lnSpc>
                          <a:spcPct val="107000"/>
                        </a:lnSpc>
                        <a:spcBef>
                          <a:spcPts val="800"/>
                        </a:spcBef>
                        <a:spcAft>
                          <a:spcPts val="0"/>
                        </a:spcAft>
                        <a:buNone/>
                      </a:pPr>
                      <a:r>
                        <a:rPr lang="es-AR" sz="800" u="none" cap="none" strike="noStrike"/>
                        <a:t>                                  </a:t>
                      </a:r>
                      <a:r>
                        <a:rPr lang="es-AR" sz="800" u="none" cap="none" strike="noStrike">
                          <a:solidFill>
                            <a:schemeClr val="dk1"/>
                          </a:solidFill>
                          <a:latin typeface="Arial"/>
                          <a:ea typeface="Arial"/>
                          <a:cs typeface="Arial"/>
                          <a:sym typeface="Arial"/>
                        </a:rPr>
                        <a:t>INDEX PRICE</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t/>
                      </a:r>
                      <a:endParaRPr sz="800" u="none" cap="none" strike="noStrike"/>
                    </a:p>
                    <a:p>
                      <a:pPr indent="0" lvl="0" marL="0" marR="0" rtl="0" algn="l">
                        <a:lnSpc>
                          <a:spcPct val="107000"/>
                        </a:lnSpc>
                        <a:spcBef>
                          <a:spcPts val="800"/>
                        </a:spcBef>
                        <a:spcAft>
                          <a:spcPts val="0"/>
                        </a:spcAft>
                        <a:buNone/>
                      </a:pPr>
                      <a:r>
                        <a:rPr b="1" lang="es-AR" sz="800" u="none" cap="none" strike="noStrike">
                          <a:solidFill>
                            <a:schemeClr val="dk1"/>
                          </a:solidFill>
                          <a:latin typeface="Arial"/>
                          <a:ea typeface="Arial"/>
                          <a:cs typeface="Arial"/>
                          <a:sym typeface="Arial"/>
                        </a:rPr>
                        <a:t>Un índice de precios es un </a:t>
                      </a:r>
                      <a:r>
                        <a:rPr b="1" lang="es-AR" sz="800" u="sng" cap="none" strike="noStrike">
                          <a:solidFill>
                            <a:schemeClr val="dk1"/>
                          </a:solidFill>
                          <a:latin typeface="Arial"/>
                          <a:ea typeface="Arial"/>
                          <a:cs typeface="Arial"/>
                          <a:sym typeface="Arial"/>
                          <a:hlinkClick r:id="rId9">
                            <a:extLst>
                              <a:ext uri="{A12FA001-AC4F-418D-AE19-62706E023703}">
                                <ahyp:hlinkClr val="tx"/>
                              </a:ext>
                            </a:extLst>
                          </a:hlinkClick>
                        </a:rPr>
                        <a:t>número índice</a:t>
                      </a:r>
                      <a:r>
                        <a:rPr b="1" lang="es-AR" sz="800" u="none" cap="none" strike="noStrike">
                          <a:solidFill>
                            <a:schemeClr val="dk1"/>
                          </a:solidFill>
                          <a:latin typeface="Arial"/>
                          <a:ea typeface="Arial"/>
                          <a:cs typeface="Arial"/>
                          <a:sym typeface="Arial"/>
                        </a:rPr>
                        <a:t> calculado a partir de los precios y cantidades de un período. El más utilizado es el </a:t>
                      </a:r>
                      <a:r>
                        <a:rPr b="1" lang="es-AR" sz="800" u="sng" cap="none" strike="noStrike">
                          <a:solidFill>
                            <a:schemeClr val="dk1"/>
                          </a:solidFill>
                          <a:latin typeface="Arial"/>
                          <a:ea typeface="Arial"/>
                          <a:cs typeface="Arial"/>
                          <a:sym typeface="Arial"/>
                          <a:hlinkClick r:id="rId10">
                            <a:extLst>
                              <a:ext uri="{A12FA001-AC4F-418D-AE19-62706E023703}">
                                <ahyp:hlinkClr val="tx"/>
                              </a:ext>
                            </a:extLst>
                          </a:hlinkClick>
                        </a:rPr>
                        <a:t>Índice de precios al consumo</a:t>
                      </a:r>
                      <a:r>
                        <a:rPr b="1" lang="es-AR" sz="800" u="none" cap="none" strike="noStrike">
                          <a:solidFill>
                            <a:schemeClr val="dk1"/>
                          </a:solidFill>
                          <a:latin typeface="Arial"/>
                          <a:ea typeface="Arial"/>
                          <a:cs typeface="Arial"/>
                          <a:sym typeface="Arial"/>
                        </a:rPr>
                        <a:t>, que mide cómo evoluciona el gasto de una familia media.</a:t>
                      </a:r>
                      <a:endParaRPr b="1"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2" name="Google Shape;402;p37"/>
          <p:cNvGraphicFramePr/>
          <p:nvPr/>
        </p:nvGraphicFramePr>
        <p:xfrm>
          <a:off x="6096000" y="1965960"/>
          <a:ext cx="3000000" cy="3000000"/>
        </p:xfrm>
        <a:graphic>
          <a:graphicData uri="http://schemas.openxmlformats.org/drawingml/2006/table">
            <a:tbl>
              <a:tblPr bandRow="1" firstCol="1" firstRow="1">
                <a:noFill/>
                <a:tableStyleId>{B8F3B91B-5F7C-4CFB-8619-60E90C1C05FC}</a:tableStyleId>
              </a:tblPr>
              <a:tblGrid>
                <a:gridCol w="3048000"/>
                <a:gridCol w="3048000"/>
              </a:tblGrid>
              <a:tr h="594350">
                <a:tc>
                  <a:txBody>
                    <a:bodyPr/>
                    <a:lstStyle/>
                    <a:p>
                      <a:pPr indent="0" lvl="0" marL="0" marR="0" rtl="0" algn="l">
                        <a:lnSpc>
                          <a:spcPct val="107000"/>
                        </a:lnSpc>
                        <a:spcBef>
                          <a:spcPts val="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t>                              </a:t>
                      </a:r>
                      <a:r>
                        <a:rPr lang="es-AR" sz="800" u="none" cap="none" strike="noStrike">
                          <a:solidFill>
                            <a:schemeClr val="dk1"/>
                          </a:solidFill>
                          <a:latin typeface="Arial"/>
                          <a:ea typeface="Arial"/>
                          <a:cs typeface="Arial"/>
                          <a:sym typeface="Arial"/>
                        </a:rPr>
                        <a:t>LOG_INDEX PRICE</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Es un registro, son datos logarítmicos, logaritmo, logaritmo natural de los precios para tener una mejor visualización de los datos y ver con detalles los periodos ej: log10  100= 2,  ln 100= 4.56 =&gt;  e**4.56=100</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3" name="Google Shape;403;p37"/>
          <p:cNvGraphicFramePr/>
          <p:nvPr/>
        </p:nvGraphicFramePr>
        <p:xfrm>
          <a:off x="6096000" y="2560321"/>
          <a:ext cx="3000000" cy="3000000"/>
        </p:xfrm>
        <a:graphic>
          <a:graphicData uri="http://schemas.openxmlformats.org/drawingml/2006/table">
            <a:tbl>
              <a:tblPr bandRow="1" firstCol="1" firstRow="1">
                <a:noFill/>
                <a:tableStyleId>{B8F3B91B-5F7C-4CFB-8619-60E90C1C05FC}</a:tableStyleId>
              </a:tblPr>
              <a:tblGrid>
                <a:gridCol w="3048000"/>
                <a:gridCol w="3048000"/>
              </a:tblGrid>
              <a:tr h="835450">
                <a:tc>
                  <a:txBody>
                    <a:bodyPr/>
                    <a:lstStyle/>
                    <a:p>
                      <a:pPr indent="0" lvl="0" marL="0" marR="0" rtl="0" algn="l">
                        <a:lnSpc>
                          <a:spcPct val="107000"/>
                        </a:lnSpc>
                        <a:spcBef>
                          <a:spcPts val="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b="1" lang="es-AR" sz="1100" u="none" cap="none" strike="noStrike">
                          <a:solidFill>
                            <a:schemeClr val="dk1"/>
                          </a:solidFill>
                          <a:latin typeface="Arial"/>
                          <a:ea typeface="Arial"/>
                          <a:cs typeface="Arial"/>
                          <a:sym typeface="Arial"/>
                        </a:rPr>
                        <a:t>                        </a:t>
                      </a:r>
                      <a:r>
                        <a:rPr b="1" lang="es-AR" sz="800" u="none" cap="none" strike="noStrike">
                          <a:solidFill>
                            <a:schemeClr val="dk1"/>
                          </a:solidFill>
                          <a:latin typeface="Arial"/>
                          <a:ea typeface="Arial"/>
                          <a:cs typeface="Arial"/>
                          <a:sym typeface="Arial"/>
                        </a:rPr>
                        <a:t>INFLATION RATIO</a:t>
                      </a:r>
                      <a:endParaRPr b="1"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La tasa de inflación es el coeficiente que muestra la variación porcentual de los precios de un determinado territorio, durante un periodo determinado. La tasa de inflación recoge las variaciones que experimentan los precios en un periodo determinado, en un lugar determinado.</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4" name="Google Shape;404;p37"/>
          <p:cNvGraphicFramePr/>
          <p:nvPr/>
        </p:nvGraphicFramePr>
        <p:xfrm>
          <a:off x="6096000" y="3395759"/>
          <a:ext cx="3000000" cy="3000000"/>
        </p:xfrm>
        <a:graphic>
          <a:graphicData uri="http://schemas.openxmlformats.org/drawingml/2006/table">
            <a:tbl>
              <a:tblPr bandRow="1" firstCol="1" firstRow="1">
                <a:noFill/>
                <a:tableStyleId>{B8F3B91B-5F7C-4CFB-8619-60E90C1C05FC}</a:tableStyleId>
              </a:tblPr>
              <a:tblGrid>
                <a:gridCol w="3048000"/>
                <a:gridCol w="3048000"/>
              </a:tblGrid>
              <a:tr h="624700">
                <a:tc>
                  <a:txBody>
                    <a:bodyPr/>
                    <a:lstStyle/>
                    <a:p>
                      <a:pPr indent="0" lvl="0" marL="0" marR="0" rtl="0" algn="l">
                        <a:lnSpc>
                          <a:spcPct val="107000"/>
                        </a:lnSpc>
                        <a:spcBef>
                          <a:spcPts val="0"/>
                        </a:spcBef>
                        <a:spcAft>
                          <a:spcPts val="0"/>
                        </a:spcAft>
                        <a:buNone/>
                      </a:pPr>
                      <a:r>
                        <a:rPr lang="es-AR" sz="800" u="none" cap="none" strike="noStrike"/>
                        <a:t> </a:t>
                      </a:r>
                      <a:endParaRPr sz="1100" u="none" cap="none" strike="noStrike"/>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r>
                        <a:rPr lang="es-AR" sz="1100" u="none" cap="none" strike="noStrike">
                          <a:solidFill>
                            <a:schemeClr val="dk1"/>
                          </a:solidFill>
                          <a:latin typeface="Arial"/>
                          <a:ea typeface="Arial"/>
                          <a:cs typeface="Arial"/>
                          <a:sym typeface="Arial"/>
                        </a:rPr>
                        <a:t>                     </a:t>
                      </a:r>
                      <a:r>
                        <a:rPr lang="es-AR" sz="800" u="none" cap="none" strike="noStrike">
                          <a:solidFill>
                            <a:schemeClr val="dk1"/>
                          </a:solidFill>
                          <a:latin typeface="Arial"/>
                          <a:ea typeface="Arial"/>
                          <a:cs typeface="Arial"/>
                          <a:sym typeface="Arial"/>
                        </a:rPr>
                        <a:t>   OIL PRICES</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b="1" lang="es-AR" sz="800" u="none" cap="none" strike="noStrike">
                          <a:solidFill>
                            <a:schemeClr val="dk1"/>
                          </a:solidFill>
                          <a:latin typeface="Arial"/>
                          <a:ea typeface="Arial"/>
                          <a:cs typeface="Arial"/>
                          <a:sym typeface="Arial"/>
                        </a:rPr>
                        <a:t>Precio del petróleo en el transcurso de los últimos 40 años el West Texas Intermediate (WTI) es una corriente de crudo producido en </a:t>
                      </a:r>
                      <a:r>
                        <a:rPr b="1" lang="es-AR" sz="800" u="sng" cap="none" strike="noStrike">
                          <a:solidFill>
                            <a:schemeClr val="dk1"/>
                          </a:solidFill>
                          <a:latin typeface="Arial"/>
                          <a:ea typeface="Arial"/>
                          <a:cs typeface="Arial"/>
                          <a:sym typeface="Arial"/>
                          <a:hlinkClick r:id="rId11">
                            <a:extLst>
                              <a:ext uri="{A12FA001-AC4F-418D-AE19-62706E023703}">
                                <ahyp:hlinkClr val="tx"/>
                              </a:ext>
                            </a:extLst>
                          </a:hlinkClick>
                        </a:rPr>
                        <a:t>Texas</a:t>
                      </a:r>
                      <a:r>
                        <a:rPr b="1" lang="es-AR" sz="800" u="none" cap="none" strike="noStrike">
                          <a:solidFill>
                            <a:schemeClr val="dk1"/>
                          </a:solidFill>
                          <a:latin typeface="Arial"/>
                          <a:ea typeface="Arial"/>
                          <a:cs typeface="Arial"/>
                          <a:sym typeface="Arial"/>
                        </a:rPr>
                        <a:t> y el sur de </a:t>
                      </a:r>
                      <a:r>
                        <a:rPr b="1" lang="es-AR" sz="800" u="sng" cap="none" strike="noStrike">
                          <a:solidFill>
                            <a:schemeClr val="dk1"/>
                          </a:solidFill>
                          <a:latin typeface="Arial"/>
                          <a:ea typeface="Arial"/>
                          <a:cs typeface="Arial"/>
                          <a:sym typeface="Arial"/>
                          <a:hlinkClick r:id="rId12">
                            <a:extLst>
                              <a:ext uri="{A12FA001-AC4F-418D-AE19-62706E023703}">
                                <ahyp:hlinkClr val="tx"/>
                              </a:ext>
                            </a:extLst>
                          </a:hlinkClick>
                        </a:rPr>
                        <a:t>Oklahoma</a:t>
                      </a:r>
                      <a:r>
                        <a:rPr b="1" lang="es-AR" sz="800" u="none" cap="none" strike="noStrike">
                          <a:solidFill>
                            <a:schemeClr val="dk1"/>
                          </a:solidFill>
                          <a:latin typeface="Arial"/>
                          <a:ea typeface="Arial"/>
                          <a:cs typeface="Arial"/>
                          <a:sym typeface="Arial"/>
                        </a:rPr>
                        <a:t> y es utilizado como punto de referencia en la fijación de precios del </a:t>
                      </a:r>
                      <a:r>
                        <a:rPr b="1" lang="es-AR" sz="800" u="sng" cap="none" strike="noStrike">
                          <a:solidFill>
                            <a:schemeClr val="dk1"/>
                          </a:solidFill>
                          <a:latin typeface="Arial"/>
                          <a:ea typeface="Arial"/>
                          <a:cs typeface="Arial"/>
                          <a:sym typeface="Arial"/>
                          <a:hlinkClick r:id="rId13">
                            <a:extLst>
                              <a:ext uri="{A12FA001-AC4F-418D-AE19-62706E023703}">
                                <ahyp:hlinkClr val="tx"/>
                              </a:ext>
                            </a:extLst>
                          </a:hlinkClick>
                        </a:rPr>
                        <a:t>petróleo</a:t>
                      </a:r>
                      <a:r>
                        <a:rPr b="1" lang="es-AR" sz="800" u="none" cap="none" strike="noStrike">
                          <a:solidFill>
                            <a:schemeClr val="dk1"/>
                          </a:solidFill>
                          <a:latin typeface="Arial"/>
                          <a:ea typeface="Arial"/>
                          <a:cs typeface="Arial"/>
                          <a:sym typeface="Arial"/>
                        </a:rPr>
                        <a:t>.</a:t>
                      </a:r>
                      <a:endParaRPr b="1"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5" name="Google Shape;405;p37"/>
          <p:cNvGraphicFramePr/>
          <p:nvPr/>
        </p:nvGraphicFramePr>
        <p:xfrm>
          <a:off x="6096000" y="4038442"/>
          <a:ext cx="3000000" cy="3000000"/>
        </p:xfrm>
        <a:graphic>
          <a:graphicData uri="http://schemas.openxmlformats.org/drawingml/2006/table">
            <a:tbl>
              <a:tblPr bandRow="1" firstCol="1" firstRow="1">
                <a:noFill/>
                <a:tableStyleId>{B8F3B91B-5F7C-4CFB-8619-60E90C1C05FC}</a:tableStyleId>
              </a:tblPr>
              <a:tblGrid>
                <a:gridCol w="3048000"/>
                <a:gridCol w="3048000"/>
              </a:tblGrid>
              <a:tr h="1541100">
                <a:tc>
                  <a:txBody>
                    <a:bodyPr/>
                    <a:lstStyle/>
                    <a:p>
                      <a:pPr indent="0" lvl="0" marL="0" marR="0" rtl="0" algn="l">
                        <a:lnSpc>
                          <a:spcPct val="107000"/>
                        </a:lnSpc>
                        <a:spcBef>
                          <a:spcPts val="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sz="8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EXCHANGE RATIO</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El concepto de razón de cambio se refiere a la medida en la cual una variable se modifica con relación a otra. Se trata de la magnitud que compara dos variables a partir de sus unidades de cambio. En caso de que las variables no estén relacionadas, tendrán una razón de cambio igual a cero. El cociente de las diferencias △y △x = f(x2) − f(x1) x2 − x1 se llama razón de cambio promedio de y con respecto a x en el intervalo [x1,x2] y se puede interpretar como la pendiente de la línea secante PQ. con respecto al tiempo).</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graphicFrame>
        <p:nvGraphicFramePr>
          <p:cNvPr id="406" name="Google Shape;406;p37"/>
          <p:cNvGraphicFramePr/>
          <p:nvPr/>
        </p:nvGraphicFramePr>
        <p:xfrm>
          <a:off x="6096000" y="5579554"/>
          <a:ext cx="3000000" cy="3000000"/>
        </p:xfrm>
        <a:graphic>
          <a:graphicData uri="http://schemas.openxmlformats.org/drawingml/2006/table">
            <a:tbl>
              <a:tblPr bandRow="1" firstCol="1" firstRow="1">
                <a:noFill/>
                <a:tableStyleId>{B8F3B91B-5F7C-4CFB-8619-60E90C1C05FC}</a:tableStyleId>
              </a:tblPr>
              <a:tblGrid>
                <a:gridCol w="3048000"/>
                <a:gridCol w="3048000"/>
              </a:tblGrid>
              <a:tr h="1278450">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                                GDP PERCENT</a:t>
                      </a:r>
                      <a:endParaRPr sz="11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s-AR" sz="800" u="none" cap="none" strike="noStrike">
                          <a:solidFill>
                            <a:schemeClr val="dk1"/>
                          </a:solidFill>
                          <a:latin typeface="Arial"/>
                          <a:ea typeface="Arial"/>
                          <a:cs typeface="Arial"/>
                          <a:sym typeface="Arial"/>
                        </a:rPr>
                        <a:t>El PIB (Producto Interno Bruto) es un indicador económico que muestra el valor (en dinero) de todos los bienes y servicios en una economía. </a:t>
                      </a:r>
                      <a:endParaRPr sz="11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lang="es-AR" sz="800" u="none" cap="none" strike="noStrike">
                          <a:solidFill>
                            <a:schemeClr val="dk1"/>
                          </a:solidFill>
                          <a:latin typeface="Arial"/>
                          <a:ea typeface="Arial"/>
                          <a:cs typeface="Arial"/>
                          <a:sym typeface="Arial"/>
                        </a:rPr>
                        <a:t>El PIB mide la riqueza económica de un país. Cuanto más crece este indicador, mayor es la capacidad de esa economía para generar empleo e inversión. PBI=C+G+I+(X-IM)</a:t>
                      </a:r>
                      <a:endParaRPr sz="1100" u="none" cap="none" strike="noStrike">
                        <a:solidFill>
                          <a:schemeClr val="dk1"/>
                        </a:solidFill>
                        <a:latin typeface="Arial"/>
                        <a:ea typeface="Arial"/>
                        <a:cs typeface="Arial"/>
                        <a:sym typeface="Arial"/>
                      </a:endParaRPr>
                    </a:p>
                  </a:txBody>
                  <a:tcPr marT="0" marB="0" marR="68575" marL="68575"/>
                </a:tc>
              </a:tr>
            </a:tbl>
          </a:graphicData>
        </a:graphic>
      </p:graphicFrame>
      <p:pic>
        <p:nvPicPr>
          <p:cNvPr id="407" name="Google Shape;407;p37"/>
          <p:cNvPicPr preferRelativeResize="0"/>
          <p:nvPr/>
        </p:nvPicPr>
        <p:blipFill rotWithShape="1">
          <a:blip r:embed="rId14">
            <a:alphaModFix/>
          </a:blip>
          <a:srcRect b="0" l="0" r="0" t="0"/>
          <a:stretch/>
        </p:blipFill>
        <p:spPr>
          <a:xfrm>
            <a:off x="10773911" y="753228"/>
            <a:ext cx="1174900" cy="1125202"/>
          </a:xfrm>
          <a:prstGeom prst="rect">
            <a:avLst/>
          </a:prstGeom>
          <a:noFill/>
          <a:ln>
            <a:noFill/>
          </a:ln>
        </p:spPr>
      </p:pic>
      <p:pic>
        <p:nvPicPr>
          <p:cNvPr id="408" name="Google Shape;408;p37">
            <a:hlinkClick action="ppaction://hlinksldjump" r:id="rId15"/>
          </p:cNvPr>
          <p:cNvPicPr preferRelativeResize="0"/>
          <p:nvPr/>
        </p:nvPicPr>
        <p:blipFill rotWithShape="1">
          <a:blip r:embed="rId16">
            <a:alphaModFix/>
          </a:blip>
          <a:srcRect b="0" l="0" r="0" t="0"/>
          <a:stretch/>
        </p:blipFill>
        <p:spPr>
          <a:xfrm>
            <a:off x="8151535" y="1026097"/>
            <a:ext cx="608036" cy="594360"/>
          </a:xfrm>
          <a:prstGeom prst="rect">
            <a:avLst/>
          </a:prstGeom>
          <a:solidFill>
            <a:schemeClr val="lt1"/>
          </a:solidFill>
          <a:ln>
            <a:noFill/>
          </a:ln>
        </p:spPr>
      </p:pic>
      <p:sp>
        <p:nvSpPr>
          <p:cNvPr id="409" name="Google Shape;409;p37">
            <a:hlinkClick action="ppaction://hlinksldjump" r:id="rId17"/>
          </p:cNvPr>
          <p:cNvSpPr/>
          <p:nvPr/>
        </p:nvSpPr>
        <p:spPr>
          <a:xfrm>
            <a:off x="9414724" y="953692"/>
            <a:ext cx="820396" cy="694346"/>
          </a:xfrm>
          <a:prstGeom prst="hexagon">
            <a:avLst>
              <a:gd fmla="val 25000" name="adj"/>
              <a:gd fmla="val 115470" name="vf"/>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1800">
                <a:solidFill>
                  <a:schemeClr val="lt1"/>
                </a:solidFill>
                <a:latin typeface="Trebuchet MS"/>
                <a:ea typeface="Trebuchet MS"/>
                <a:cs typeface="Trebuchet MS"/>
                <a:sym typeface="Trebuchet MS"/>
              </a:rPr>
              <a:t>5</a:t>
            </a:r>
            <a:endParaRPr/>
          </a:p>
        </p:txBody>
      </p:sp>
      <p:sp>
        <p:nvSpPr>
          <p:cNvPr id="410" name="Google Shape;410;p37"/>
          <p:cNvSpPr txBox="1"/>
          <p:nvPr/>
        </p:nvSpPr>
        <p:spPr>
          <a:xfrm>
            <a:off x="243189" y="976581"/>
            <a:ext cx="52020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3200">
                <a:solidFill>
                  <a:schemeClr val="accent1"/>
                </a:solidFill>
                <a:latin typeface="Trebuchet MS"/>
                <a:ea typeface="Trebuchet MS"/>
                <a:cs typeface="Trebuchet MS"/>
                <a:sym typeface="Trebuchet MS"/>
              </a:rPr>
              <a:t>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ín">
  <a:themeElements>
    <a:clrScheme name="Berlí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2022-10-13T19:38:28Z</dcterms:created>
  <dc:creator>gaston gimenez</dc:creator>
</cp:coreProperties>
</file>