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12D005-70C3-42FD-876A-C797AEBC5FE8}">
  <a:tblStyle styleId="{F012D005-70C3-42FD-876A-C797AEBC5F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abdcbf60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abdcbf60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a7ff15ef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a7ff15ef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a7ff15ef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a7ff15ef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a7ff15ef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a7ff15ef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abdcbf6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abdcbf6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abdcbf6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abdcbf6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abcd9314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abcd9314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abdcbf6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abdcbf6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316dc32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316dc32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316dc32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316dc32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a7ff15e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a7ff15e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a7ff15e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a7ff15e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43100" y="358625"/>
            <a:ext cx="7801500" cy="113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20">
                <a:solidFill>
                  <a:srgbClr val="B7B7B7"/>
                </a:solidFill>
              </a:rPr>
              <a:t>TP Data Science</a:t>
            </a:r>
            <a:r>
              <a:rPr lang="es" sz="3220">
                <a:solidFill>
                  <a:srgbClr val="B7B7B7"/>
                </a:solidFill>
              </a:rPr>
              <a:t> </a:t>
            </a:r>
            <a:endParaRPr sz="322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Ignacio Gonzalez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Manuel Osses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Manuel Colombain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17225" y="1077550"/>
            <a:ext cx="849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43100" y="1106275"/>
            <a:ext cx="82077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s" sz="532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Análisis de cambios de trabajo de data scientists</a:t>
            </a:r>
            <a:endParaRPr b="1" sz="56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870"/>
            <a:ext cx="3088974" cy="8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Prueba del modelo (Versión 1) - Métricas (cont.)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49725" y="951100"/>
            <a:ext cx="8520600" cy="22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partir de la matriz de confusión se obtienen las siguientes métricas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952500" y="16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{F012D005-70C3-42FD-876A-C797AEBC5FE8}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2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F1 Score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77.90%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40.77%  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59.05%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48.24%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22"/>
          <p:cNvSpPr/>
          <p:nvPr/>
        </p:nvSpPr>
        <p:spPr>
          <a:xfrm>
            <a:off x="4150150" y="2320200"/>
            <a:ext cx="345600" cy="29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5938550" y="2320200"/>
            <a:ext cx="345600" cy="29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7726950" y="2320200"/>
            <a:ext cx="345600" cy="29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 rot="10800000">
            <a:off x="2361750" y="2320200"/>
            <a:ext cx="345600" cy="29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34625" y="3371150"/>
            <a:ext cx="8328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El accuracy (predicciones correctas sobre las totales) del modelo se considera con un valor aceptable.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Pero analizando el recall y precision (se calculan tomando como referencia el resultado de las predicciones para cada valor de la variable target) se corrobora que </a:t>
            </a:r>
            <a:r>
              <a:rPr lang="es" sz="2000">
                <a:solidFill>
                  <a:schemeClr val="dk1"/>
                </a:solidFill>
                <a:highlight>
                  <a:srgbClr val="FF0000"/>
                </a:highlight>
                <a:latin typeface="Oswald"/>
                <a:ea typeface="Oswald"/>
                <a:cs typeface="Oswald"/>
                <a:sym typeface="Oswald"/>
              </a:rPr>
              <a:t>el modelo no es óptimo</a:t>
            </a:r>
            <a:r>
              <a:rPr lang="e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 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Versión 2 del Modelo: </a:t>
            </a:r>
            <a:r>
              <a:rPr b="1" lang="es">
                <a:solidFill>
                  <a:srgbClr val="999999"/>
                </a:solidFill>
              </a:rPr>
              <a:t>RANDOM FOREST CON OVERSAMPLING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partir del resultado de la versión anterior, se agrega una técnica de oversampling con el objetivo de balancear los datos y lograr su optimización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Prueba del modelo (Versión 2) - Métricas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El resultado de la matriz de confusión resultante luego de probar el modelo es el siguiente: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" name="Google Shape;144;p2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{F012D005-70C3-42FD-876A-C797AEBC5FE8}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dk1"/>
                          </a:solidFill>
                        </a:rPr>
                        <a:t>Verdadero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dk1"/>
                          </a:solidFill>
                        </a:rPr>
                        <a:t>Falso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dk1"/>
                          </a:solidFill>
                        </a:rPr>
                        <a:t>Verdadero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6AA84F"/>
                          </a:solidFill>
                        </a:rPr>
                        <a:t>3515</a:t>
                      </a:r>
                      <a:endParaRPr sz="2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0000"/>
                          </a:solidFill>
                        </a:rPr>
                        <a:t>762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dk1"/>
                          </a:solidFill>
                        </a:rPr>
                        <a:t>Falso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0000"/>
                          </a:solidFill>
                        </a:rPr>
                        <a:t>741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6AA84F"/>
                          </a:solidFill>
                        </a:rPr>
                        <a:t>3586</a:t>
                      </a:r>
                      <a:endParaRPr sz="2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24"/>
          <p:cNvSpPr txBox="1"/>
          <p:nvPr/>
        </p:nvSpPr>
        <p:spPr>
          <a:xfrm>
            <a:off x="1053500" y="1611225"/>
            <a:ext cx="71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P R E D I C C I O N E S</a:t>
            </a:r>
            <a:endParaRPr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11700" y="2038700"/>
            <a:ext cx="43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R E A L E </a:t>
            </a:r>
            <a:endParaRPr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S</a:t>
            </a:r>
            <a:endParaRPr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Prueba del modelo (Versión 2) - Métricas (cont.)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49725" y="951100"/>
            <a:ext cx="8520600" cy="22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partir de la matriz de confusión se obtienen las siguientes métricas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952500" y="16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{F012D005-70C3-42FD-876A-C797AEBC5FE8}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2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F1 Score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83</a:t>
                      </a: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%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83</a:t>
                      </a: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%  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82</a:t>
                      </a: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%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83</a:t>
                      </a:r>
                      <a:r>
                        <a:rPr lang="es" sz="2200">
                          <a:solidFill>
                            <a:srgbClr val="FFFFFF"/>
                          </a:solidFill>
                        </a:rPr>
                        <a:t>%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25"/>
          <p:cNvSpPr/>
          <p:nvPr/>
        </p:nvSpPr>
        <p:spPr>
          <a:xfrm rot="10800000">
            <a:off x="2361750" y="2320200"/>
            <a:ext cx="345600" cy="29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334625" y="3371150"/>
            <a:ext cx="832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 observa que mejoraron considerablemente las métricas. A partir de esto se considera que se ha logrado el objetivo de optimizarlo.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25"/>
          <p:cNvSpPr/>
          <p:nvPr/>
        </p:nvSpPr>
        <p:spPr>
          <a:xfrm rot="10800000">
            <a:off x="4114350" y="2320200"/>
            <a:ext cx="345600" cy="29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 rot="10800000">
            <a:off x="5943150" y="2320200"/>
            <a:ext cx="345600" cy="29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 rot="10800000">
            <a:off x="7695750" y="2320200"/>
            <a:ext cx="345600" cy="29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00">
                <a:solidFill>
                  <a:srgbClr val="999999"/>
                </a:solidFill>
              </a:rPr>
              <a:t>Contexto comercial</a:t>
            </a:r>
            <a:endParaRPr sz="2500">
              <a:solidFill>
                <a:srgbClr val="999999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017725"/>
            <a:ext cx="8520600" cy="27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Una empresa dedicada a dictar cursos de Data Science cuenta con datos de las personas que participaron de los mismos. A partir de los datos recolectados y con el fin de sumarlos como recursos propios, se genera la necesidad de identificar aquellos individuos que están predispuestos al cambio laboral.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7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00">
                <a:solidFill>
                  <a:srgbClr val="999999"/>
                </a:solidFill>
              </a:rPr>
              <a:t>Problema </a:t>
            </a:r>
            <a:r>
              <a:rPr lang="es" sz="2500">
                <a:solidFill>
                  <a:srgbClr val="999999"/>
                </a:solidFill>
              </a:rPr>
              <a:t>comercial</a:t>
            </a:r>
            <a:endParaRPr sz="2500">
              <a:solidFill>
                <a:srgbClr val="999999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3742925"/>
            <a:ext cx="85206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617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Detectar patrones que faciliten la detección de empleados que están dispuestos al cambio de trabajo</a:t>
            </a:r>
            <a:endParaRPr sz="5617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Contexto analítico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 dispone de los datos de las personas que aprobaron alguno de los cursos dictados por la empresa indicando para cada caso si están dispuestos al cambio laboral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5128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00">
                <a:solidFill>
                  <a:srgbClr val="999999"/>
                </a:solidFill>
              </a:rPr>
              <a:t>Objetivos</a:t>
            </a:r>
            <a:endParaRPr sz="2500">
              <a:solidFill>
                <a:srgbClr val="999999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-"/>
            </a:pPr>
            <a:r>
              <a:rPr lang="e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Identificar cuales son los factores que llevan a una persona a cambiar de empresa.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-"/>
            </a:pPr>
            <a:r>
              <a:rPr lang="e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Predecir la probabilidad de que los candidatos estén dispuestos a cambiar de puesto basado en los factores antes mencionados. 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-"/>
            </a:pPr>
            <a:r>
              <a:rPr lang="e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Crear un modelo de Machine Learning capaz de predecir esta probabilidad.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Análisis exploratorio de datos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 detectó que los datos a analizar se encuentran desbalanceados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125" y="1752125"/>
            <a:ext cx="6784774" cy="2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Análisis exploratorio de datos (cont.)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 observa que aquellas personas sin inscripción universitaria y con experiencia relevante no son propensos al cambio laboral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00" y="2113250"/>
            <a:ext cx="7284224" cy="28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Análisis exploratorio de datos (cont.)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 distribución según género entre quienes están en búsqueda del cambio laboral y las que no, se visualiza con una relación similar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350" y="1882100"/>
            <a:ext cx="5955300" cy="30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Versión 1 del Modelo: </a:t>
            </a:r>
            <a:r>
              <a:rPr b="1" lang="es">
                <a:solidFill>
                  <a:srgbClr val="999999"/>
                </a:solidFill>
              </a:rPr>
              <a:t>RANDOM FOREST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Debido a que el modelo posee los datos necesarios para realizar un entrenamiento supervisado y de clasificación, se opta en primera instancia por Random Forest.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</a:rPr>
              <a:t>Prueba del modelo (Versión 1) - Métricas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El resultado de la matriz de confusión resultante luego de probar el modelo es el siguiente: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{F012D005-70C3-42FD-876A-C797AEBC5FE8}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dk1"/>
                          </a:solidFill>
                        </a:rPr>
                        <a:t>Verdadero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dk1"/>
                          </a:solidFill>
                        </a:rPr>
                        <a:t>Falso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dk1"/>
                          </a:solidFill>
                        </a:rPr>
                        <a:t>Verdadero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6AA84F"/>
                          </a:solidFill>
                        </a:rPr>
                        <a:t>3871</a:t>
                      </a:r>
                      <a:endParaRPr sz="2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0000"/>
                          </a:solidFill>
                        </a:rPr>
                        <a:t>410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dk1"/>
                          </a:solidFill>
                        </a:rPr>
                        <a:t>Falso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FF0000"/>
                          </a:solidFill>
                        </a:rPr>
                        <a:t>846</a:t>
                      </a:r>
                      <a:endParaRPr sz="2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rgbClr val="6AA84F"/>
                          </a:solidFill>
                        </a:rPr>
                        <a:t>601</a:t>
                      </a:r>
                      <a:endParaRPr sz="2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21"/>
          <p:cNvSpPr txBox="1"/>
          <p:nvPr/>
        </p:nvSpPr>
        <p:spPr>
          <a:xfrm>
            <a:off x="1053500" y="1611225"/>
            <a:ext cx="71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P R E D I C C I O N E S</a:t>
            </a:r>
            <a:endParaRPr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11700" y="2038700"/>
            <a:ext cx="433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R E A L E </a:t>
            </a:r>
            <a:endParaRPr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9999"/>
                </a:solidFill>
                <a:latin typeface="Average"/>
                <a:ea typeface="Average"/>
                <a:cs typeface="Average"/>
                <a:sym typeface="Average"/>
              </a:rPr>
              <a:t>S</a:t>
            </a:r>
            <a:endParaRPr>
              <a:solidFill>
                <a:srgbClr val="99999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