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32"/>
    <p:restoredTop sz="96327"/>
  </p:normalViewPr>
  <p:slideViewPr>
    <p:cSldViewPr snapToGrid="0" snapToObjects="1">
      <p:cViewPr>
        <p:scale>
          <a:sx n="69" d="100"/>
          <a:sy n="69" d="100"/>
        </p:scale>
        <p:origin x="456" y="2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BD77-19FB-C948-8916-7C0C5B7A6A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Proyecto Final</a:t>
            </a:r>
            <a:br>
              <a:rPr lang="es-ES_tradnl" dirty="0"/>
            </a:br>
            <a:r>
              <a:rPr lang="es-ES_tradnl" dirty="0"/>
              <a:t>Jaime León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584D2D-1C33-BE4B-92E6-D4C7843B7FB4}"/>
              </a:ext>
            </a:extLst>
          </p:cNvPr>
          <p:cNvSpPr txBox="1">
            <a:spLocks/>
          </p:cNvSpPr>
          <p:nvPr/>
        </p:nvSpPr>
        <p:spPr>
          <a:xfrm>
            <a:off x="2611808" y="464125"/>
            <a:ext cx="5518066" cy="22685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/>
              <a:t>Predicción de rentas de bicicletas</a:t>
            </a:r>
          </a:p>
          <a:p>
            <a:r>
              <a:rPr lang="es-ES_tradnl" dirty="0"/>
              <a:t>07/12/2021</a:t>
            </a:r>
          </a:p>
        </p:txBody>
      </p:sp>
    </p:spTree>
    <p:extLst>
      <p:ext uri="{BB962C8B-B14F-4D97-AF65-F5344CB8AC3E}">
        <p14:creationId xmlns:p14="http://schemas.microsoft.com/office/powerpoint/2010/main" val="7296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258CC7B-E71E-4D4D-9529-69CF5BFBD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1B95759-BEA9-4738-B278-67116A122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7DE481E-D0A0-4799-BAEA-42F613A31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2888993-EC1A-4E84-B6C4-0BD52919A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DF2DC6-CB7C-4759-8EDE-51ED47501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522491F-236C-4859-A0EF-BB96BA75C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9DEA2BA-9783-4FC5-8C49-1D64ED651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919" y="1252521"/>
            <a:ext cx="2660561" cy="3997828"/>
          </a:xfrm>
        </p:spPr>
        <p:txBody>
          <a:bodyPr>
            <a:normAutofit/>
          </a:bodyPr>
          <a:lstStyle/>
          <a:p>
            <a:r>
              <a:rPr lang="en-US" sz="1800" dirty="0" err="1"/>
              <a:t>Observando</a:t>
            </a:r>
            <a:r>
              <a:rPr lang="en-US" sz="1800" dirty="0"/>
              <a:t> las </a:t>
            </a:r>
            <a:r>
              <a:rPr lang="en-US" sz="1800" dirty="0" err="1"/>
              <a:t>graficas</a:t>
            </a:r>
            <a:r>
              <a:rPr lang="en-US" sz="1800" dirty="0"/>
              <a:t> de </a:t>
            </a:r>
            <a:r>
              <a:rPr lang="en-US" sz="1800" dirty="0" err="1"/>
              <a:t>arriba</a:t>
            </a:r>
            <a:r>
              <a:rPr lang="en-US" sz="1800" dirty="0"/>
              <a:t> a </a:t>
            </a:r>
            <a:r>
              <a:rPr lang="en-US" sz="1800" dirty="0" err="1"/>
              <a:t>abajo</a:t>
            </a:r>
            <a:r>
              <a:rPr lang="en-US" sz="1800" dirty="0"/>
              <a:t>, Podemos </a:t>
            </a:r>
            <a:r>
              <a:rPr lang="en-US" sz="1800" dirty="0" err="1"/>
              <a:t>ver</a:t>
            </a:r>
            <a:r>
              <a:rPr lang="en-US" sz="1800" dirty="0"/>
              <a:t> que el </a:t>
            </a:r>
            <a:r>
              <a:rPr lang="en-US" sz="1800" dirty="0" err="1"/>
              <a:t>modelo</a:t>
            </a:r>
            <a:r>
              <a:rPr lang="en-US" sz="1800" dirty="0"/>
              <a:t> </a:t>
            </a:r>
            <a:r>
              <a:rPr lang="en-US" sz="1800" dirty="0" err="1"/>
              <a:t>comienza</a:t>
            </a:r>
            <a:r>
              <a:rPr lang="en-US" sz="1800" dirty="0"/>
              <a:t> a </a:t>
            </a:r>
            <a:r>
              <a:rPr lang="en-US" sz="1800" dirty="0" err="1"/>
              <a:t>predecir</a:t>
            </a:r>
            <a:r>
              <a:rPr lang="en-US" sz="1800" dirty="0"/>
              <a:t> major una </a:t>
            </a:r>
            <a:r>
              <a:rPr lang="en-US" sz="1800" dirty="0" err="1"/>
              <a:t>vez</a:t>
            </a:r>
            <a:r>
              <a:rPr lang="en-US" sz="1800" dirty="0"/>
              <a:t> </a:t>
            </a:r>
            <a:r>
              <a:rPr lang="en-US" sz="1800" dirty="0" err="1"/>
              <a:t>agregando</a:t>
            </a:r>
            <a:r>
              <a:rPr lang="en-US" sz="1800" dirty="0"/>
              <a:t> </a:t>
            </a:r>
            <a:r>
              <a:rPr lang="en-US" sz="1800" dirty="0" err="1"/>
              <a:t>diferentes</a:t>
            </a:r>
            <a:r>
              <a:rPr lang="en-US" sz="1800" dirty="0"/>
              <a:t> features y </a:t>
            </a:r>
            <a:r>
              <a:rPr lang="en-US" sz="1800" dirty="0" err="1"/>
              <a:t>utilizando</a:t>
            </a:r>
            <a:r>
              <a:rPr lang="en-US" sz="1800" dirty="0"/>
              <a:t> el </a:t>
            </a:r>
            <a:r>
              <a:rPr lang="en-US" sz="1800" dirty="0" err="1"/>
              <a:t>onehotencoder</a:t>
            </a:r>
            <a:endParaRPr lang="en-US" sz="1800" dirty="0"/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6E28526B-EFA5-704B-8B2B-519FFA9B8A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04" r="27110" b="-2"/>
          <a:stretch/>
        </p:blipFill>
        <p:spPr>
          <a:xfrm>
            <a:off x="4244497" y="2718"/>
            <a:ext cx="7945370" cy="249960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9BDF2DE3-4108-4844-B525-B15145D68A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076" r="25458" b="-2"/>
          <a:stretch/>
        </p:blipFill>
        <p:spPr>
          <a:xfrm>
            <a:off x="4244497" y="4584236"/>
            <a:ext cx="7945370" cy="225999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7" name="Picture 6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408C20FC-C929-2244-870F-C8FABE67D67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417" r="23385" b="1"/>
          <a:stretch/>
        </p:blipFill>
        <p:spPr>
          <a:xfrm>
            <a:off x="4242365" y="2331250"/>
            <a:ext cx="7945370" cy="225162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77EF324-D563-44AF-8F65-3E30C83D1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42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12">
            <a:extLst>
              <a:ext uri="{FF2B5EF4-FFF2-40B4-BE49-F238E27FC236}">
                <a16:creationId xmlns:a16="http://schemas.microsoft.com/office/drawing/2014/main" id="{796AFA90-1DF2-427D-B002-A09D93A15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14">
            <a:extLst>
              <a:ext uri="{FF2B5EF4-FFF2-40B4-BE49-F238E27FC236}">
                <a16:creationId xmlns:a16="http://schemas.microsoft.com/office/drawing/2014/main" id="{805602A8-6E8C-46E5-8FDD-2BC227550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1" name="Picture 16">
            <a:extLst>
              <a:ext uri="{FF2B5EF4-FFF2-40B4-BE49-F238E27FC236}">
                <a16:creationId xmlns:a16="http://schemas.microsoft.com/office/drawing/2014/main" id="{BB2E129B-3512-41A6-94F1-4B4FEA817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2" name="Rectangle 18">
            <a:extLst>
              <a:ext uri="{FF2B5EF4-FFF2-40B4-BE49-F238E27FC236}">
                <a16:creationId xmlns:a16="http://schemas.microsoft.com/office/drawing/2014/main" id="{891C00A1-D917-4D03-B713-9881557CE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0">
            <a:extLst>
              <a:ext uri="{FF2B5EF4-FFF2-40B4-BE49-F238E27FC236}">
                <a16:creationId xmlns:a16="http://schemas.microsoft.com/office/drawing/2014/main" id="{1BA3F0C2-72FC-4945-8B22-3BE47B397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2">
            <a:extLst>
              <a:ext uri="{FF2B5EF4-FFF2-40B4-BE49-F238E27FC236}">
                <a16:creationId xmlns:a16="http://schemas.microsoft.com/office/drawing/2014/main" id="{3410D66C-3847-4B32-B505-01B23358B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E9195-B7A7-554C-B19A-75D356C3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>
            <a:normAutofit/>
          </a:bodyPr>
          <a:lstStyle/>
          <a:p>
            <a:pPr algn="l"/>
            <a:r>
              <a:rPr lang="es-ES_tradnl" sz="2200"/>
              <a:t>Métricas finales del modelo optimizado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8F2A83-3348-463A-B880-0D4079B93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2664217" cy="3997828"/>
          </a:xfrm>
        </p:spPr>
        <p:txBody>
          <a:bodyPr>
            <a:normAutofit/>
          </a:bodyPr>
          <a:lstStyle/>
          <a:p>
            <a:r>
              <a:rPr lang="en-US" sz="1600" dirty="0" err="1"/>
              <a:t>Logramos</a:t>
            </a:r>
            <a:r>
              <a:rPr lang="en-US" sz="1600" dirty="0"/>
              <a:t> </a:t>
            </a:r>
            <a:r>
              <a:rPr lang="en-US" sz="1600" dirty="0" err="1"/>
              <a:t>obtener</a:t>
            </a:r>
            <a:r>
              <a:rPr lang="en-US" sz="1600" dirty="0"/>
              <a:t> una R^2 de 0.85, Tambien </a:t>
            </a:r>
            <a:r>
              <a:rPr lang="en-US" sz="1600" dirty="0" err="1"/>
              <a:t>pudimos</a:t>
            </a:r>
            <a:r>
              <a:rPr lang="en-US" sz="1600" dirty="0"/>
              <a:t> </a:t>
            </a:r>
            <a:r>
              <a:rPr lang="en-US" sz="1600" dirty="0" err="1"/>
              <a:t>conocer</a:t>
            </a:r>
            <a:r>
              <a:rPr lang="en-US" sz="1600" dirty="0"/>
              <a:t> las features con mayor </a:t>
            </a:r>
            <a:r>
              <a:rPr lang="en-US" sz="1600" dirty="0" err="1"/>
              <a:t>importancia</a:t>
            </a:r>
            <a:r>
              <a:rPr lang="en-US" sz="1600" dirty="0"/>
              <a:t> dentro del </a:t>
            </a:r>
            <a:r>
              <a:rPr lang="en-US" sz="1600" dirty="0" err="1"/>
              <a:t>modelo</a:t>
            </a:r>
            <a:r>
              <a:rPr lang="en-US" sz="1600" dirty="0"/>
              <a:t>.</a:t>
            </a:r>
          </a:p>
        </p:txBody>
      </p:sp>
      <p:sp>
        <p:nvSpPr>
          <p:cNvPr id="45" name="Rectangle 24">
            <a:extLst>
              <a:ext uri="{FF2B5EF4-FFF2-40B4-BE49-F238E27FC236}">
                <a16:creationId xmlns:a16="http://schemas.microsoft.com/office/drawing/2014/main" id="{C43DB4DB-4F6A-4E8D-B9A3-74E5A8453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4647" y="0"/>
            <a:ext cx="594354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64A0F411-3E47-C849-950C-9748A03C0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1411" y="316486"/>
            <a:ext cx="5178332" cy="2951648"/>
          </a:xfrm>
          <a:prstGeom prst="rect">
            <a:avLst/>
          </a:prstGeom>
          <a:ln w="12700">
            <a:noFill/>
          </a:ln>
        </p:spPr>
      </p:pic>
      <p:sp>
        <p:nvSpPr>
          <p:cNvPr id="46" name="Rectangle 26">
            <a:extLst>
              <a:ext uri="{FF2B5EF4-FFF2-40B4-BE49-F238E27FC236}">
                <a16:creationId xmlns:a16="http://schemas.microsoft.com/office/drawing/2014/main" id="{431FCBDC-FCD6-46FA-989A-9B7496896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2490" y="232459"/>
            <a:ext cx="5446447" cy="3114340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eature Importance&#10;">
            <a:extLst>
              <a:ext uri="{FF2B5EF4-FFF2-40B4-BE49-F238E27FC236}">
                <a16:creationId xmlns:a16="http://schemas.microsoft.com/office/drawing/2014/main" id="{F43BF2AB-64FC-CE4E-AAE3-C8659953171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564" r="29136" b="3"/>
          <a:stretch/>
        </p:blipFill>
        <p:spPr>
          <a:xfrm>
            <a:off x="5757967" y="3673897"/>
            <a:ext cx="5305219" cy="2766610"/>
          </a:xfrm>
          <a:prstGeom prst="rect">
            <a:avLst/>
          </a:prstGeom>
          <a:ln w="12700">
            <a:noFill/>
          </a:ln>
        </p:spPr>
      </p:pic>
      <p:sp>
        <p:nvSpPr>
          <p:cNvPr id="47" name="Rectangle 28">
            <a:extLst>
              <a:ext uri="{FF2B5EF4-FFF2-40B4-BE49-F238E27FC236}">
                <a16:creationId xmlns:a16="http://schemas.microsoft.com/office/drawing/2014/main" id="{C66EB2AB-6794-4C3C-A92D-4876AB0BE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2490" y="3500835"/>
            <a:ext cx="5446447" cy="3114340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0">
            <a:extLst>
              <a:ext uri="{FF2B5EF4-FFF2-40B4-BE49-F238E27FC236}">
                <a16:creationId xmlns:a16="http://schemas.microsoft.com/office/drawing/2014/main" id="{A34BD4E6-C736-4064-AF1F-3C5B402E1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32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62BF0A0-B64C-4A93-8918-F11412783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CD5395-7CFC-4A48-AC00-A04326CA3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CF2868-CAF0-49A7-8E77-2F6E733CB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F5D4D4B-3D5D-49AC-973B-2EF962D9D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50B604-8141-4B3D-804A-DF7C594B8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4D52DE-B748-4EA3-8D45-D2851D7D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CB39-EC99-864F-BD3F-84A50E8E0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s-ES_tradnl" dirty="0"/>
              <a:t>Futuras </a:t>
            </a:r>
            <a:r>
              <a:rPr lang="es-ES_tradnl" dirty="0" err="1"/>
              <a:t>Lineas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E1C11-6681-7547-87F4-469A4335E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120" y="1642690"/>
            <a:ext cx="9526720" cy="4164659"/>
          </a:xfrm>
        </p:spPr>
        <p:txBody>
          <a:bodyPr>
            <a:normAutofit/>
          </a:bodyPr>
          <a:lstStyle/>
          <a:p>
            <a:r>
              <a:rPr lang="es-ES_tradnl" sz="3200" dirty="0"/>
              <a:t>Para mejorar el modelo, podríamos hacer un </a:t>
            </a:r>
            <a:r>
              <a:rPr lang="es-ES_tradnl" sz="3200" dirty="0" err="1"/>
              <a:t>cross</a:t>
            </a:r>
            <a:r>
              <a:rPr lang="es-ES_tradnl" sz="3200" dirty="0"/>
              <a:t> </a:t>
            </a:r>
            <a:r>
              <a:rPr lang="es-ES_tradnl" sz="3200" dirty="0" err="1"/>
              <a:t>validation</a:t>
            </a:r>
            <a:r>
              <a:rPr lang="es-ES_tradnl" sz="3200" dirty="0"/>
              <a:t> y un k-</a:t>
            </a:r>
            <a:r>
              <a:rPr lang="es-ES_tradnl" sz="3200" dirty="0" err="1"/>
              <a:t>folds</a:t>
            </a:r>
            <a:r>
              <a:rPr lang="es-ES_tradnl" sz="3200" dirty="0"/>
              <a:t> para tunera los </a:t>
            </a:r>
            <a:r>
              <a:rPr lang="es-ES_tradnl" sz="3200" dirty="0" err="1"/>
              <a:t>hyperparametros</a:t>
            </a:r>
            <a:r>
              <a:rPr lang="es-ES_tradnl" sz="3200" dirty="0"/>
              <a:t> del modelo </a:t>
            </a:r>
            <a:r>
              <a:rPr lang="es-ES_tradnl" sz="3200" dirty="0" err="1"/>
              <a:t>LinearRegresiion</a:t>
            </a:r>
            <a:r>
              <a:rPr lang="es-ES_tradnl" sz="3200" dirty="0"/>
              <a:t>, también poder comparar contra un modelo de red neuronal y ver si este modelo puede mejorar.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10DB22-FA48-4A87-9373-894F800CF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7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FF12-3B3C-524E-8A7E-0E703C4F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Conclusiones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021AF-DABD-6C40-A7A5-9ED063966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959" y="1679510"/>
            <a:ext cx="8144180" cy="4370434"/>
          </a:xfrm>
        </p:spPr>
        <p:txBody>
          <a:bodyPr>
            <a:normAutofit/>
          </a:bodyPr>
          <a:lstStyle/>
          <a:p>
            <a:r>
              <a:rPr lang="es-ES_tradnl" sz="3200" dirty="0"/>
              <a:t>Logramos predecir el modelo con un R^2 de 0.85, que se comporta mejor dependiendo cada </a:t>
            </a:r>
            <a:r>
              <a:rPr lang="es-ES_tradnl" sz="3200" dirty="0" err="1"/>
              <a:t>dia</a:t>
            </a:r>
            <a:r>
              <a:rPr lang="es-ES_tradnl" sz="3200" dirty="0"/>
              <a:t> de la semana y la hora, también encontramos la importancia (coeficientes) de los diferentes </a:t>
            </a:r>
            <a:r>
              <a:rPr lang="es-ES_tradnl" sz="3200" dirty="0" err="1"/>
              <a:t>features</a:t>
            </a:r>
            <a:r>
              <a:rPr lang="es-ES_tradnl" sz="3200" dirty="0"/>
              <a:t> los cuales nos ayudan a predecir el modelo.</a:t>
            </a:r>
          </a:p>
        </p:txBody>
      </p:sp>
    </p:spTree>
    <p:extLst>
      <p:ext uri="{BB962C8B-B14F-4D97-AF65-F5344CB8AC3E}">
        <p14:creationId xmlns:p14="http://schemas.microsoft.com/office/powerpoint/2010/main" val="44419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F0A8E-F60F-8B47-AC53-6BA932BD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Tabla de Contenidos: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3376F-6039-9D4F-AE93-EC26264E0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1" y="1698171"/>
            <a:ext cx="8948278" cy="4351773"/>
          </a:xfrm>
        </p:spPr>
        <p:txBody>
          <a:bodyPr>
            <a:normAutofit fontScale="92500" lnSpcReduction="20000"/>
          </a:bodyPr>
          <a:lstStyle/>
          <a:p>
            <a:r>
              <a:rPr lang="es-ES_tradnl" sz="1600" dirty="0" err="1"/>
              <a:t>Descripcion</a:t>
            </a:r>
            <a:r>
              <a:rPr lang="es-ES_tradnl" sz="1600" dirty="0"/>
              <a:t> del caso de negocio</a:t>
            </a:r>
          </a:p>
          <a:p>
            <a:r>
              <a:rPr lang="es-ES_tradnl" sz="1600" dirty="0"/>
              <a:t>Objetivos del modelo</a:t>
            </a:r>
          </a:p>
          <a:p>
            <a:r>
              <a:rPr lang="es-ES_tradnl" sz="1600" dirty="0" err="1"/>
              <a:t>Descripcion</a:t>
            </a:r>
            <a:r>
              <a:rPr lang="es-ES_tradnl" sz="1600" dirty="0"/>
              <a:t> de los datos</a:t>
            </a:r>
          </a:p>
          <a:p>
            <a:r>
              <a:rPr lang="es-ES_tradnl" sz="1600" dirty="0"/>
              <a:t>Hallazgos encontrados por el EDA</a:t>
            </a:r>
          </a:p>
          <a:p>
            <a:r>
              <a:rPr lang="es-ES_tradnl" sz="1600" dirty="0"/>
              <a:t>Algoritmo Elegido</a:t>
            </a:r>
          </a:p>
          <a:p>
            <a:r>
              <a:rPr lang="es-ES_tradnl" sz="1600" dirty="0" err="1"/>
              <a:t>Metricas</a:t>
            </a:r>
            <a:r>
              <a:rPr lang="es-ES_tradnl" sz="1600" dirty="0"/>
              <a:t> de desempeño</a:t>
            </a:r>
          </a:p>
          <a:p>
            <a:r>
              <a:rPr lang="es-ES_tradnl" sz="1600" dirty="0"/>
              <a:t>Iteraciones de optimización</a:t>
            </a:r>
          </a:p>
          <a:p>
            <a:r>
              <a:rPr lang="es-ES_tradnl" sz="1600" dirty="0" err="1"/>
              <a:t>Metrias</a:t>
            </a:r>
            <a:r>
              <a:rPr lang="es-ES_tradnl" sz="1600" dirty="0"/>
              <a:t> finales del modelo optimizado</a:t>
            </a:r>
          </a:p>
          <a:p>
            <a:r>
              <a:rPr lang="es-ES_tradnl" sz="1600" dirty="0"/>
              <a:t>Futuras </a:t>
            </a:r>
            <a:r>
              <a:rPr lang="es-ES_tradnl" sz="1600" dirty="0" err="1"/>
              <a:t>Lineas</a:t>
            </a:r>
            <a:endParaRPr lang="es-ES_tradnl" sz="1600" dirty="0"/>
          </a:p>
          <a:p>
            <a:r>
              <a:rPr lang="es-ES_tradnl" sz="1600" dirty="0"/>
              <a:t>Concusiones</a:t>
            </a:r>
          </a:p>
        </p:txBody>
      </p:sp>
    </p:spTree>
    <p:extLst>
      <p:ext uri="{BB962C8B-B14F-4D97-AF65-F5344CB8AC3E}">
        <p14:creationId xmlns:p14="http://schemas.microsoft.com/office/powerpoint/2010/main" val="261261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82F89-F81A-A945-9E7E-EF5DEF2B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Descripción del caso de negocio: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B87A6-8F22-6E49-8974-7DF308AA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1" y="1885285"/>
            <a:ext cx="8948278" cy="4164659"/>
          </a:xfrm>
        </p:spPr>
        <p:txBody>
          <a:bodyPr>
            <a:normAutofit/>
          </a:bodyPr>
          <a:lstStyle/>
          <a:p>
            <a:r>
              <a:rPr lang="es-ES_tradnl" sz="2800" dirty="0"/>
              <a:t>El </a:t>
            </a:r>
            <a:r>
              <a:rPr lang="es-ES_tradnl" sz="2800" dirty="0" err="1"/>
              <a:t>dataset</a:t>
            </a:r>
            <a:r>
              <a:rPr lang="es-ES_tradnl" sz="2800" dirty="0"/>
              <a:t> de </a:t>
            </a:r>
            <a:r>
              <a:rPr lang="es-ES_tradnl" sz="2800" dirty="0" err="1"/>
              <a:t>citibike</a:t>
            </a:r>
            <a:r>
              <a:rPr lang="es-ES_tradnl" sz="2800" dirty="0"/>
              <a:t> opera una red de estaciones de alquiler de bicicletas con un sistema de suscripción. Las estaciones están repartidas por toda la ciudad y ofrecen una forma cómoda de desplazarse. Lo que queremos resolver es predecir durante un día y una hora determinada cuántas personas alquilarán una bicicleta frente a la casa de Andreas, para que sepa si le quedará alguna bicicleta.</a:t>
            </a:r>
          </a:p>
        </p:txBody>
      </p:sp>
    </p:spTree>
    <p:extLst>
      <p:ext uri="{BB962C8B-B14F-4D97-AF65-F5344CB8AC3E}">
        <p14:creationId xmlns:p14="http://schemas.microsoft.com/office/powerpoint/2010/main" val="362205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A452-9709-5146-880B-0F462E4B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Objetivos del modelo: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41611-BB80-1D45-9112-9C4C690BC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3200" dirty="0"/>
              <a:t>Predecir durante un día y una hora determinada, cuántas personas alquilarán una bicicleta frente a la casa de Andreas, para que sepa si le quedará alguna bicicleta.</a:t>
            </a:r>
          </a:p>
        </p:txBody>
      </p:sp>
    </p:spTree>
    <p:extLst>
      <p:ext uri="{BB962C8B-B14F-4D97-AF65-F5344CB8AC3E}">
        <p14:creationId xmlns:p14="http://schemas.microsoft.com/office/powerpoint/2010/main" val="240492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B2CD-C12D-4442-A052-8BBDFC8F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Descripción de los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F9BF8-6776-FA40-98F9-54D159952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478" y="1885285"/>
            <a:ext cx="8778661" cy="4164659"/>
          </a:xfrm>
        </p:spPr>
        <p:txBody>
          <a:bodyPr>
            <a:normAutofit/>
          </a:bodyPr>
          <a:lstStyle/>
          <a:p>
            <a:r>
              <a:rPr lang="es-ES_tradnl" sz="3200" dirty="0"/>
              <a:t>El </a:t>
            </a:r>
            <a:r>
              <a:rPr lang="es-ES_tradnl" sz="3200" dirty="0" err="1"/>
              <a:t>dataset</a:t>
            </a:r>
            <a:r>
              <a:rPr lang="es-ES_tradnl" sz="3200" dirty="0"/>
              <a:t> se conforma de 10 columnas, el tiempo del viaje, id de la estación, latitud y longitud del comienzo de la estación, id de la estación final, latitud y longitud del final del viaje, id de la bicicleta, año de nacimiento, genero, y conteo de bicicletas utilizadas.</a:t>
            </a:r>
          </a:p>
        </p:txBody>
      </p:sp>
    </p:spTree>
    <p:extLst>
      <p:ext uri="{BB962C8B-B14F-4D97-AF65-F5344CB8AC3E}">
        <p14:creationId xmlns:p14="http://schemas.microsoft.com/office/powerpoint/2010/main" val="407905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9EEB229-3EBA-4333-B94C-ED62EC101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4666C73-1C44-4BD3-9529-A7E02C6A8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23E4E2F-EA2E-477B-A595-C5A5F62E9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6500FA0-D185-45FF-9F47-EF5FB7158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273825F-243F-467C-8349-B97E81C3E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55659AF-6F61-42EF-B761-0862A79DB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2DF92-97B4-704A-8BB3-BB97E5F9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>
            <a:normAutofit/>
          </a:bodyPr>
          <a:lstStyle/>
          <a:p>
            <a:pPr algn="l"/>
            <a:r>
              <a:rPr lang="es-ES_tradnl" sz="2900" dirty="0"/>
              <a:t>Hallazgos encontrados por el EDA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95957A0C-8B57-414F-9C75-3579E15F9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969505" cy="3997828"/>
          </a:xfrm>
        </p:spPr>
        <p:txBody>
          <a:bodyPr>
            <a:normAutofit fontScale="92500" lnSpcReduction="20000"/>
          </a:bodyPr>
          <a:lstStyle/>
          <a:p>
            <a:r>
              <a:rPr lang="es-ES_tradnl" sz="1800"/>
              <a:t>En la primer grafica Podemos ver que existe una correlacion entre la edad del usuario y la duracion del viaje (positive) esto significa que entre mas grande de edad el usuario, mas probable que la duracion del viaje sea mayor.</a:t>
            </a:r>
          </a:p>
          <a:p>
            <a:endParaRPr lang="es-ES_tradnl" sz="1800"/>
          </a:p>
          <a:p>
            <a:r>
              <a:rPr lang="es-ES_tradnl" sz="1800"/>
              <a:t>En la segunda grafica Podemos observer que los dias que son fines de semana, existe un pico muy grande a comparacion de los dias de trabajo.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97773928-7097-AD4A-9E5B-AE683B3BF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9601" y="641207"/>
            <a:ext cx="3798950" cy="262127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14" name="Content Placeholder 13" descr="Chart&#10;&#10;Description automatically generated with low confidence">
            <a:extLst>
              <a:ext uri="{FF2B5EF4-FFF2-40B4-BE49-F238E27FC236}">
                <a16:creationId xmlns:a16="http://schemas.microsoft.com/office/drawing/2014/main" id="{1BCF0647-1C0F-184D-BF09-CC6CBAFEBC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1768" y="4007040"/>
            <a:ext cx="3994617" cy="1787590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0650157-038B-4377-BAFA-B12FF57E0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9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ADF9-290D-4B4A-A741-CB23186A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Algoritmo Elegido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0B6B6-EA7B-5546-AFD3-617340F6A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753536"/>
            <a:ext cx="7796540" cy="3997828"/>
          </a:xfrm>
        </p:spPr>
        <p:txBody>
          <a:bodyPr>
            <a:normAutofit/>
          </a:bodyPr>
          <a:lstStyle/>
          <a:p>
            <a:r>
              <a:rPr lang="es-ES_tradnl" sz="3600" dirty="0"/>
              <a:t>Para el proyecto comparamos dos tipos de algoritmos, </a:t>
            </a:r>
            <a:r>
              <a:rPr lang="es-ES_tradnl" sz="3600" dirty="0" err="1"/>
              <a:t>Random</a:t>
            </a:r>
            <a:r>
              <a:rPr lang="es-ES_tradnl" sz="3600" dirty="0"/>
              <a:t> </a:t>
            </a:r>
            <a:r>
              <a:rPr lang="es-ES_tradnl" sz="3600" dirty="0" err="1"/>
              <a:t>Forest</a:t>
            </a:r>
            <a:r>
              <a:rPr lang="es-ES_tradnl" sz="3600" dirty="0"/>
              <a:t> y Linear </a:t>
            </a:r>
            <a:r>
              <a:rPr lang="es-ES_tradnl" sz="3600" dirty="0" err="1"/>
              <a:t>Regression</a:t>
            </a:r>
            <a:r>
              <a:rPr lang="es-ES_tradnl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1215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1093-C91D-DF45-AE15-879C8D99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Métricas de Desempeño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73BCE-89E5-0741-92C9-58979D57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3600" dirty="0"/>
              <a:t>La métrica de desempeño para cada modelo, utilizamos R^2 (Pearson)</a:t>
            </a:r>
          </a:p>
        </p:txBody>
      </p:sp>
    </p:spTree>
    <p:extLst>
      <p:ext uri="{BB962C8B-B14F-4D97-AF65-F5344CB8AC3E}">
        <p14:creationId xmlns:p14="http://schemas.microsoft.com/office/powerpoint/2010/main" val="3124155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CA2F-6FF3-2848-8BA8-9D534C8F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Iteraciones de Optimización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5EF20-74C3-D54F-B0FA-0B6264228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461" y="1679510"/>
            <a:ext cx="8722678" cy="4370434"/>
          </a:xfrm>
        </p:spPr>
        <p:txBody>
          <a:bodyPr>
            <a:normAutofit/>
          </a:bodyPr>
          <a:lstStyle/>
          <a:p>
            <a:r>
              <a:rPr lang="es-ES_tradnl" sz="2400"/>
              <a:t>Para ir mejorando el modelo, y optimizar el modelo, comenzamos utiizando primero únicamente la hora como feature para el modelo, esta nos daba un R^2 de 0.60, para mejorarlo utilizamos como segunda feature el dia de la semana, esto hizo que aumentara el modelo a 0.84, finalmente se decidio por hacer un OneHotEncoding a cada hora de la semana y utilizar el método de transformación PolynomialFeatures para  permitir que el modelo aprenda un coeficiente para cada combinación de dia y hora del dia.</a:t>
            </a:r>
          </a:p>
        </p:txBody>
      </p:sp>
    </p:spTree>
    <p:extLst>
      <p:ext uri="{BB962C8B-B14F-4D97-AF65-F5344CB8AC3E}">
        <p14:creationId xmlns:p14="http://schemas.microsoft.com/office/powerpoint/2010/main" val="4257594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115</TotalTime>
  <Words>565</Words>
  <Application>Microsoft Macintosh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MS Shell Dlg 2</vt:lpstr>
      <vt:lpstr>Wingdings</vt:lpstr>
      <vt:lpstr>Wingdings 3</vt:lpstr>
      <vt:lpstr>Madison</vt:lpstr>
      <vt:lpstr>Proyecto Final Jaime León</vt:lpstr>
      <vt:lpstr>Tabla de Contenidos:</vt:lpstr>
      <vt:lpstr>Descripción del caso de negocio:</vt:lpstr>
      <vt:lpstr>Objetivos del modelo:</vt:lpstr>
      <vt:lpstr>Descripción de los datos</vt:lpstr>
      <vt:lpstr>Hallazgos encontrados por el EDA</vt:lpstr>
      <vt:lpstr>Algoritmo Elegido</vt:lpstr>
      <vt:lpstr>Métricas de Desempeño</vt:lpstr>
      <vt:lpstr>Iteraciones de Optimización</vt:lpstr>
      <vt:lpstr>PowerPoint Presentation</vt:lpstr>
      <vt:lpstr>Métricas finales del modelo optimizado</vt:lpstr>
      <vt:lpstr>Futuras Lineas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Jaime León</dc:title>
  <dc:creator>Jaime Yussef León Contreras</dc:creator>
  <cp:lastModifiedBy>Jaime Yussef León Contreras</cp:lastModifiedBy>
  <cp:revision>1</cp:revision>
  <dcterms:created xsi:type="dcterms:W3CDTF">2021-12-06T18:22:34Z</dcterms:created>
  <dcterms:modified xsi:type="dcterms:W3CDTF">2021-12-06T20:17:42Z</dcterms:modified>
</cp:coreProperties>
</file>