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3dbbf28a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3dbbf28a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dbbf28a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dbbf28a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3dbbf28a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3dbbf28a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3dbbf28a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3dbbf28a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3dbbf28a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3dbbf28a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ba3a45365_2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ba3a45365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ba3a453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ba3a453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ba3a4536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ba3a4536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3dbbf28a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3dbbf28a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7.jpg"/><Relationship Id="rId4" Type="http://schemas.openxmlformats.org/officeDocument/2006/relationships/image" Target="../media/image2.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6" y="2408400"/>
            <a:ext cx="2715806" cy="2719201"/>
          </a:xfrm>
          <a:prstGeom prst="rect">
            <a:avLst/>
          </a:prstGeom>
          <a:noFill/>
          <a:ln cap="flat" cmpd="sng" w="9525">
            <a:solidFill>
              <a:schemeClr val="lt1"/>
            </a:solidFill>
            <a:prstDash val="solid"/>
            <a:round/>
            <a:headEnd len="sm" w="sm" type="none"/>
            <a:tailEnd len="sm" w="sm" type="none"/>
          </a:ln>
        </p:spPr>
      </p:pic>
      <p:sp>
        <p:nvSpPr>
          <p:cNvPr id="60" name="Google Shape;60;p13"/>
          <p:cNvSpPr txBox="1"/>
          <p:nvPr>
            <p:ph idx="4294967295" type="body"/>
          </p:nvPr>
        </p:nvSpPr>
        <p:spPr>
          <a:xfrm>
            <a:off x="3080700" y="3763050"/>
            <a:ext cx="22908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000">
                <a:solidFill>
                  <a:schemeClr val="dk1"/>
                </a:solidFill>
              </a:rPr>
              <a:t>Rodrigo Exposito</a:t>
            </a:r>
            <a:endParaRPr sz="2000">
              <a:solidFill>
                <a:schemeClr val="dk1"/>
              </a:solidFill>
            </a:endParaRPr>
          </a:p>
        </p:txBody>
      </p:sp>
      <p:sp>
        <p:nvSpPr>
          <p:cNvPr id="61" name="Google Shape;61;p13"/>
          <p:cNvSpPr/>
          <p:nvPr/>
        </p:nvSpPr>
        <p:spPr>
          <a:xfrm>
            <a:off x="0" y="0"/>
            <a:ext cx="9144000" cy="2484600"/>
          </a:xfrm>
          <a:prstGeom prst="rect">
            <a:avLst/>
          </a:pr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3"/>
          <p:cNvCxnSpPr/>
          <p:nvPr/>
        </p:nvCxnSpPr>
        <p:spPr>
          <a:xfrm>
            <a:off x="4090650" y="4551544"/>
            <a:ext cx="270900" cy="0"/>
          </a:xfrm>
          <a:prstGeom prst="straightConnector1">
            <a:avLst/>
          </a:prstGeom>
          <a:noFill/>
          <a:ln cap="flat" cmpd="sng" w="9525">
            <a:solidFill>
              <a:schemeClr val="dk2"/>
            </a:solidFill>
            <a:prstDash val="solid"/>
            <a:round/>
            <a:headEnd len="sm" w="sm" type="none"/>
            <a:tailEnd len="sm" w="sm" type="none"/>
          </a:ln>
        </p:spPr>
      </p:cxnSp>
      <p:sp>
        <p:nvSpPr>
          <p:cNvPr id="63" name="Google Shape;63;p13"/>
          <p:cNvSpPr txBox="1"/>
          <p:nvPr>
            <p:ph idx="4294967295" type="body"/>
          </p:nvPr>
        </p:nvSpPr>
        <p:spPr>
          <a:xfrm>
            <a:off x="2817750" y="2795150"/>
            <a:ext cx="2816700" cy="50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000">
                <a:solidFill>
                  <a:schemeClr val="dk1"/>
                </a:solidFill>
              </a:rPr>
              <a:t>Sebastián Kuperman</a:t>
            </a:r>
            <a:endParaRPr sz="2000">
              <a:solidFill>
                <a:schemeClr val="dk1"/>
              </a:solidFill>
            </a:endParaRPr>
          </a:p>
        </p:txBody>
      </p:sp>
      <p:cxnSp>
        <p:nvCxnSpPr>
          <p:cNvPr id="64" name="Google Shape;64;p13"/>
          <p:cNvCxnSpPr/>
          <p:nvPr/>
        </p:nvCxnSpPr>
        <p:spPr>
          <a:xfrm>
            <a:off x="4090650" y="3545094"/>
            <a:ext cx="270900" cy="0"/>
          </a:xfrm>
          <a:prstGeom prst="straightConnector1">
            <a:avLst/>
          </a:prstGeom>
          <a:noFill/>
          <a:ln cap="flat" cmpd="sng" w="9525">
            <a:solidFill>
              <a:schemeClr val="dk2"/>
            </a:solidFill>
            <a:prstDash val="solid"/>
            <a:round/>
            <a:headEnd len="sm" w="sm" type="none"/>
            <a:tailEnd len="sm" w="sm" type="none"/>
          </a:ln>
        </p:spPr>
      </p:cxnSp>
      <p:sp>
        <p:nvSpPr>
          <p:cNvPr id="65" name="Google Shape;65;p13"/>
          <p:cNvSpPr txBox="1"/>
          <p:nvPr>
            <p:ph idx="4294967295" type="body"/>
          </p:nvPr>
        </p:nvSpPr>
        <p:spPr>
          <a:xfrm>
            <a:off x="6393680" y="2795150"/>
            <a:ext cx="2177400" cy="4362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lang="es" sz="2000">
                <a:solidFill>
                  <a:schemeClr val="dk1"/>
                </a:solidFill>
              </a:rPr>
              <a:t>Romina Lorente</a:t>
            </a:r>
            <a:endParaRPr sz="2000">
              <a:solidFill>
                <a:schemeClr val="dk1"/>
              </a:solidFill>
            </a:endParaRPr>
          </a:p>
        </p:txBody>
      </p:sp>
      <p:cxnSp>
        <p:nvCxnSpPr>
          <p:cNvPr id="66" name="Google Shape;66;p13"/>
          <p:cNvCxnSpPr/>
          <p:nvPr/>
        </p:nvCxnSpPr>
        <p:spPr>
          <a:xfrm>
            <a:off x="7363575" y="3545094"/>
            <a:ext cx="270900" cy="0"/>
          </a:xfrm>
          <a:prstGeom prst="straightConnector1">
            <a:avLst/>
          </a:prstGeom>
          <a:noFill/>
          <a:ln cap="flat" cmpd="sng" w="9525">
            <a:solidFill>
              <a:schemeClr val="dk2"/>
            </a:solidFill>
            <a:prstDash val="solid"/>
            <a:round/>
            <a:headEnd len="sm" w="sm" type="none"/>
            <a:tailEnd len="sm" w="sm" type="none"/>
          </a:ln>
        </p:spPr>
      </p:cxnSp>
      <p:sp>
        <p:nvSpPr>
          <p:cNvPr id="67" name="Google Shape;67;p13"/>
          <p:cNvSpPr txBox="1"/>
          <p:nvPr>
            <p:ph idx="4294967295" type="body"/>
          </p:nvPr>
        </p:nvSpPr>
        <p:spPr>
          <a:xfrm>
            <a:off x="6336980" y="3830225"/>
            <a:ext cx="22908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000">
                <a:solidFill>
                  <a:schemeClr val="dk1"/>
                </a:solidFill>
              </a:rPr>
              <a:t>Horacio Torregrosa</a:t>
            </a:r>
            <a:endParaRPr sz="2000">
              <a:solidFill>
                <a:schemeClr val="dk1"/>
              </a:solidFill>
            </a:endParaRPr>
          </a:p>
        </p:txBody>
      </p:sp>
      <p:cxnSp>
        <p:nvCxnSpPr>
          <p:cNvPr id="68" name="Google Shape;68;p13"/>
          <p:cNvCxnSpPr/>
          <p:nvPr/>
        </p:nvCxnSpPr>
        <p:spPr>
          <a:xfrm>
            <a:off x="7346925" y="4551544"/>
            <a:ext cx="270900" cy="0"/>
          </a:xfrm>
          <a:prstGeom prst="straightConnector1">
            <a:avLst/>
          </a:prstGeom>
          <a:noFill/>
          <a:ln cap="flat" cmpd="sng" w="9525">
            <a:solidFill>
              <a:schemeClr val="dk2"/>
            </a:solidFill>
            <a:prstDash val="solid"/>
            <a:round/>
            <a:headEnd len="sm" w="sm" type="none"/>
            <a:tailEnd len="sm" w="sm" type="none"/>
          </a:ln>
        </p:spPr>
      </p:cxnSp>
      <p:pic>
        <p:nvPicPr>
          <p:cNvPr id="69" name="Google Shape;69;p13"/>
          <p:cNvPicPr preferRelativeResize="0"/>
          <p:nvPr/>
        </p:nvPicPr>
        <p:blipFill>
          <a:blip r:embed="rId4">
            <a:alphaModFix amt="31000"/>
          </a:blip>
          <a:stretch>
            <a:fillRect/>
          </a:stretch>
        </p:blipFill>
        <p:spPr>
          <a:xfrm>
            <a:off x="0" y="0"/>
            <a:ext cx="4291101" cy="2484601"/>
          </a:xfrm>
          <a:prstGeom prst="rect">
            <a:avLst/>
          </a:prstGeom>
          <a:noFill/>
          <a:ln cap="flat" cmpd="sng" w="9525">
            <a:solidFill>
              <a:schemeClr val="lt1"/>
            </a:solidFill>
            <a:prstDash val="solid"/>
            <a:round/>
            <a:headEnd len="sm" w="sm" type="none"/>
            <a:tailEnd len="sm" w="sm" type="none"/>
          </a:ln>
        </p:spPr>
      </p:pic>
      <p:sp>
        <p:nvSpPr>
          <p:cNvPr id="70" name="Google Shape;70;p13"/>
          <p:cNvSpPr txBox="1"/>
          <p:nvPr>
            <p:ph idx="4294967295" type="ctrTitle"/>
          </p:nvPr>
        </p:nvSpPr>
        <p:spPr>
          <a:xfrm>
            <a:off x="4975875" y="533450"/>
            <a:ext cx="3595200" cy="101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2700">
                <a:solidFill>
                  <a:srgbClr val="4D5156"/>
                </a:solidFill>
              </a:rPr>
              <a:t>NBA players </a:t>
            </a:r>
            <a:r>
              <a:rPr b="1" lang="es" sz="2700">
                <a:solidFill>
                  <a:srgbClr val="4D5156"/>
                </a:solidFill>
              </a:rPr>
              <a:t>Season 2020-2021</a:t>
            </a:r>
            <a:endParaRPr b="1" sz="2700">
              <a:solidFill>
                <a:srgbClr val="4D5156"/>
              </a:solidFill>
            </a:endParaRPr>
          </a:p>
        </p:txBody>
      </p:sp>
      <p:sp>
        <p:nvSpPr>
          <p:cNvPr id="71" name="Google Shape;71;p13"/>
          <p:cNvSpPr txBox="1"/>
          <p:nvPr>
            <p:ph idx="4294967295" type="subTitle"/>
          </p:nvPr>
        </p:nvSpPr>
        <p:spPr>
          <a:xfrm>
            <a:off x="5535825" y="1545950"/>
            <a:ext cx="24753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solidFill>
                  <a:schemeClr val="dk2"/>
                </a:solidFill>
              </a:rPr>
              <a:t>7</a:t>
            </a:r>
            <a:r>
              <a:rPr lang="es">
                <a:solidFill>
                  <a:schemeClr val="dk2"/>
                </a:solidFill>
              </a:rPr>
              <a:t> de diciembre del 2021</a:t>
            </a:r>
            <a:endParaRPr>
              <a:solidFill>
                <a:schemeClr val="dk2"/>
              </a:solidFill>
            </a:endParaRPr>
          </a:p>
        </p:txBody>
      </p:sp>
      <p:pic>
        <p:nvPicPr>
          <p:cNvPr id="72" name="Google Shape;72;p13"/>
          <p:cNvPicPr preferRelativeResize="0"/>
          <p:nvPr/>
        </p:nvPicPr>
        <p:blipFill>
          <a:blip r:embed="rId5">
            <a:alphaModFix/>
          </a:blip>
          <a:stretch>
            <a:fillRect/>
          </a:stretch>
        </p:blipFill>
        <p:spPr>
          <a:xfrm>
            <a:off x="8440100" y="129542"/>
            <a:ext cx="598000" cy="5997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2699900" y="321225"/>
            <a:ext cx="35724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900"/>
              <a:t>Principal comparación</a:t>
            </a:r>
            <a:endParaRPr sz="2900"/>
          </a:p>
        </p:txBody>
      </p:sp>
      <p:sp>
        <p:nvSpPr>
          <p:cNvPr id="146" name="Google Shape;146;p22"/>
          <p:cNvSpPr txBox="1"/>
          <p:nvPr>
            <p:ph idx="4294967295" type="body"/>
          </p:nvPr>
        </p:nvSpPr>
        <p:spPr>
          <a:xfrm>
            <a:off x="190375" y="887675"/>
            <a:ext cx="8302800" cy="16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En esta presentación, compartiremos los resultados de dos implementaciones de ML bien distintas entre sí, con la intención de analizar si es conveniente o no implementar modelos complejos al momento de disponer de un dataset con escasos registros:</a:t>
            </a:r>
            <a:endParaRPr sz="1300">
              <a:solidFill>
                <a:schemeClr val="lt2"/>
              </a:solidFill>
            </a:endParaRPr>
          </a:p>
          <a:p>
            <a:pPr indent="0" lvl="0" marL="914400" rtl="0" algn="just">
              <a:spcBef>
                <a:spcPts val="1600"/>
              </a:spcBef>
              <a:spcAft>
                <a:spcPts val="0"/>
              </a:spcAft>
              <a:buNone/>
            </a:pPr>
            <a:r>
              <a:rPr lang="es" sz="1400">
                <a:solidFill>
                  <a:schemeClr val="lt2"/>
                </a:solidFill>
              </a:rPr>
              <a:t>   </a:t>
            </a:r>
            <a:r>
              <a:rPr b="1" lang="es" sz="1400">
                <a:solidFill>
                  <a:schemeClr val="lt2"/>
                </a:solidFill>
              </a:rPr>
              <a:t>                  Decision Tree              </a:t>
            </a:r>
            <a:r>
              <a:rPr lang="es" sz="1600">
                <a:solidFill>
                  <a:schemeClr val="lt2"/>
                </a:solidFill>
              </a:rPr>
              <a:t>vs                </a:t>
            </a:r>
            <a:r>
              <a:rPr b="1" lang="es" sz="1400">
                <a:solidFill>
                  <a:schemeClr val="lt2"/>
                </a:solidFill>
              </a:rPr>
              <a:t>XGBoost múltiples árboles</a:t>
            </a:r>
            <a:endParaRPr b="1" sz="1400">
              <a:solidFill>
                <a:schemeClr val="lt2"/>
              </a:solidFill>
            </a:endParaRPr>
          </a:p>
          <a:p>
            <a:pPr indent="0" lvl="0" marL="0" rtl="0" algn="just">
              <a:spcBef>
                <a:spcPts val="1600"/>
              </a:spcBef>
              <a:spcAft>
                <a:spcPts val="1600"/>
              </a:spcAft>
              <a:buNone/>
            </a:pPr>
            <a:r>
              <a:t/>
            </a:r>
            <a:endParaRPr sz="1000">
              <a:solidFill>
                <a:schemeClr val="lt2"/>
              </a:solidFill>
            </a:endParaRPr>
          </a:p>
        </p:txBody>
      </p:sp>
      <p:pic>
        <p:nvPicPr>
          <p:cNvPr id="147" name="Google Shape;147;p22"/>
          <p:cNvPicPr preferRelativeResize="0"/>
          <p:nvPr/>
        </p:nvPicPr>
        <p:blipFill>
          <a:blip r:embed="rId3">
            <a:alphaModFix/>
          </a:blip>
          <a:stretch>
            <a:fillRect/>
          </a:stretch>
        </p:blipFill>
        <p:spPr>
          <a:xfrm>
            <a:off x="2083025" y="2625250"/>
            <a:ext cx="1079200" cy="1235750"/>
          </a:xfrm>
          <a:prstGeom prst="rect">
            <a:avLst/>
          </a:prstGeom>
          <a:noFill/>
          <a:ln>
            <a:noFill/>
          </a:ln>
        </p:spPr>
      </p:pic>
      <p:pic>
        <p:nvPicPr>
          <p:cNvPr id="148" name="Google Shape;148;p22"/>
          <p:cNvPicPr preferRelativeResize="0"/>
          <p:nvPr/>
        </p:nvPicPr>
        <p:blipFill>
          <a:blip r:embed="rId4">
            <a:alphaModFix/>
          </a:blip>
          <a:stretch>
            <a:fillRect/>
          </a:stretch>
        </p:blipFill>
        <p:spPr>
          <a:xfrm>
            <a:off x="4701593" y="2625250"/>
            <a:ext cx="2187589" cy="1137450"/>
          </a:xfrm>
          <a:prstGeom prst="rect">
            <a:avLst/>
          </a:prstGeom>
          <a:noFill/>
          <a:ln>
            <a:noFill/>
          </a:ln>
        </p:spPr>
      </p:pic>
      <p:sp>
        <p:nvSpPr>
          <p:cNvPr id="149" name="Google Shape;149;p22"/>
          <p:cNvSpPr txBox="1"/>
          <p:nvPr>
            <p:ph idx="4294967295" type="body"/>
          </p:nvPr>
        </p:nvSpPr>
        <p:spPr>
          <a:xfrm>
            <a:off x="46950" y="3869625"/>
            <a:ext cx="8302800" cy="16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Nuestra métrica principal será la </a:t>
            </a:r>
            <a:r>
              <a:rPr b="1" lang="es" sz="1300">
                <a:solidFill>
                  <a:schemeClr val="lt2"/>
                </a:solidFill>
              </a:rPr>
              <a:t>especificidad</a:t>
            </a:r>
            <a:r>
              <a:rPr lang="es" sz="1300">
                <a:solidFill>
                  <a:schemeClr val="lt2"/>
                </a:solidFill>
              </a:rPr>
              <a:t>, debido a que queremos evitar predecir como titulares a jugadores de baja performance o que se caractericen por presentar atributos que los excluyan de la titularidad.</a:t>
            </a:r>
            <a:endParaRPr sz="10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p:nvPr/>
        </p:nvSpPr>
        <p:spPr>
          <a:xfrm>
            <a:off x="499875" y="2834525"/>
            <a:ext cx="3203100" cy="207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 name="Google Shape;155;p23"/>
          <p:cNvSpPr txBox="1"/>
          <p:nvPr>
            <p:ph type="title"/>
          </p:nvPr>
        </p:nvSpPr>
        <p:spPr>
          <a:xfrm>
            <a:off x="2699900" y="549825"/>
            <a:ext cx="35724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900"/>
              <a:t>Resultados</a:t>
            </a:r>
            <a:endParaRPr sz="2900"/>
          </a:p>
        </p:txBody>
      </p:sp>
      <p:sp>
        <p:nvSpPr>
          <p:cNvPr id="156" name="Google Shape;156;p23"/>
          <p:cNvSpPr txBox="1"/>
          <p:nvPr>
            <p:ph idx="4294967295" type="body"/>
          </p:nvPr>
        </p:nvSpPr>
        <p:spPr>
          <a:xfrm>
            <a:off x="4303225" y="1607100"/>
            <a:ext cx="2157300" cy="272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300">
                <a:solidFill>
                  <a:schemeClr val="lt2"/>
                </a:solidFill>
              </a:rPr>
              <a:t>Accuracy train set: 0.66</a:t>
            </a:r>
            <a:endParaRPr sz="1300">
              <a:solidFill>
                <a:schemeClr val="lt2"/>
              </a:solidFill>
            </a:endParaRPr>
          </a:p>
          <a:p>
            <a:pPr indent="0" lvl="0" marL="0" rtl="0" algn="just">
              <a:spcBef>
                <a:spcPts val="1600"/>
              </a:spcBef>
              <a:spcAft>
                <a:spcPts val="0"/>
              </a:spcAft>
              <a:buNone/>
            </a:pPr>
            <a:r>
              <a:rPr b="1" lang="es" sz="1300">
                <a:solidFill>
                  <a:schemeClr val="lt2"/>
                </a:solidFill>
              </a:rPr>
              <a:t>Accuracy test set</a:t>
            </a:r>
            <a:r>
              <a:rPr b="1" lang="es" sz="1300">
                <a:solidFill>
                  <a:schemeClr val="lt2"/>
                </a:solidFill>
              </a:rPr>
              <a:t>: 0.69</a:t>
            </a:r>
            <a:endParaRPr b="1" sz="1300">
              <a:solidFill>
                <a:schemeClr val="lt2"/>
              </a:solidFill>
            </a:endParaRPr>
          </a:p>
          <a:p>
            <a:pPr indent="0" lvl="0" marL="0" rtl="0" algn="just">
              <a:spcBef>
                <a:spcPts val="1600"/>
              </a:spcBef>
              <a:spcAft>
                <a:spcPts val="0"/>
              </a:spcAft>
              <a:buNone/>
            </a:pPr>
            <a:r>
              <a:rPr lang="es" sz="1300">
                <a:solidFill>
                  <a:schemeClr val="lt2"/>
                </a:solidFill>
              </a:rPr>
              <a:t>Precision for 0: 0.3</a:t>
            </a:r>
            <a:r>
              <a:rPr lang="es" sz="1300">
                <a:solidFill>
                  <a:schemeClr val="lt2"/>
                </a:solidFill>
              </a:rPr>
              <a:t>4</a:t>
            </a:r>
            <a:endParaRPr sz="1300">
              <a:solidFill>
                <a:schemeClr val="lt2"/>
              </a:solidFill>
            </a:endParaRPr>
          </a:p>
          <a:p>
            <a:pPr indent="0" lvl="0" marL="0" rtl="0" algn="just">
              <a:spcBef>
                <a:spcPts val="1600"/>
              </a:spcBef>
              <a:spcAft>
                <a:spcPts val="0"/>
              </a:spcAft>
              <a:buNone/>
            </a:pPr>
            <a:r>
              <a:rPr lang="es" sz="1300">
                <a:solidFill>
                  <a:schemeClr val="lt2"/>
                </a:solidFill>
              </a:rPr>
              <a:t>Precision for 1: 0.94</a:t>
            </a:r>
            <a:endParaRPr sz="1300">
              <a:solidFill>
                <a:schemeClr val="lt2"/>
              </a:solidFill>
            </a:endParaRPr>
          </a:p>
          <a:p>
            <a:pPr indent="0" lvl="0" marL="0" rtl="0" algn="just">
              <a:spcBef>
                <a:spcPts val="1600"/>
              </a:spcBef>
              <a:spcAft>
                <a:spcPts val="0"/>
              </a:spcAft>
              <a:buNone/>
            </a:pPr>
            <a:r>
              <a:rPr lang="es" sz="1300">
                <a:solidFill>
                  <a:schemeClr val="lt2"/>
                </a:solidFill>
              </a:rPr>
              <a:t>Sensibilidad (TPR): 0.67</a:t>
            </a:r>
            <a:endParaRPr sz="1300">
              <a:solidFill>
                <a:schemeClr val="lt2"/>
              </a:solidFill>
            </a:endParaRPr>
          </a:p>
          <a:p>
            <a:pPr indent="0" lvl="0" marL="0" rtl="0" algn="just">
              <a:spcBef>
                <a:spcPts val="1600"/>
              </a:spcBef>
              <a:spcAft>
                <a:spcPts val="0"/>
              </a:spcAft>
              <a:buNone/>
            </a:pPr>
            <a:r>
              <a:rPr b="1" lang="es" sz="1300">
                <a:solidFill>
                  <a:schemeClr val="lt2"/>
                </a:solidFill>
              </a:rPr>
              <a:t>Especificidad (TNR): 0.80</a:t>
            </a:r>
            <a:endParaRPr sz="1300">
              <a:solidFill>
                <a:schemeClr val="lt2"/>
              </a:solidFill>
            </a:endParaRPr>
          </a:p>
          <a:p>
            <a:pPr indent="0" lvl="0" marL="0" rtl="0" algn="just">
              <a:spcBef>
                <a:spcPts val="1600"/>
              </a:spcBef>
              <a:spcAft>
                <a:spcPts val="1600"/>
              </a:spcAft>
              <a:buNone/>
            </a:pPr>
            <a:r>
              <a:rPr lang="es" sz="1300">
                <a:solidFill>
                  <a:schemeClr val="lt2"/>
                </a:solidFill>
              </a:rPr>
              <a:t>  </a:t>
            </a:r>
            <a:endParaRPr sz="1300">
              <a:solidFill>
                <a:schemeClr val="lt2"/>
              </a:solidFill>
            </a:endParaRPr>
          </a:p>
        </p:txBody>
      </p:sp>
      <p:pic>
        <p:nvPicPr>
          <p:cNvPr id="157" name="Google Shape;157;p23"/>
          <p:cNvPicPr preferRelativeResize="0"/>
          <p:nvPr/>
        </p:nvPicPr>
        <p:blipFill>
          <a:blip r:embed="rId3">
            <a:alphaModFix/>
          </a:blip>
          <a:stretch>
            <a:fillRect/>
          </a:stretch>
        </p:blipFill>
        <p:spPr>
          <a:xfrm>
            <a:off x="499907" y="1750226"/>
            <a:ext cx="3202987" cy="1351950"/>
          </a:xfrm>
          <a:prstGeom prst="rect">
            <a:avLst/>
          </a:prstGeom>
          <a:noFill/>
          <a:ln>
            <a:noFill/>
          </a:ln>
        </p:spPr>
      </p:pic>
      <p:sp>
        <p:nvSpPr>
          <p:cNvPr id="158" name="Google Shape;158;p23"/>
          <p:cNvSpPr txBox="1"/>
          <p:nvPr/>
        </p:nvSpPr>
        <p:spPr>
          <a:xfrm>
            <a:off x="429425" y="1342200"/>
            <a:ext cx="14505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b="1" lang="es" sz="1700">
                <a:solidFill>
                  <a:schemeClr val="lt2"/>
                </a:solidFill>
                <a:latin typeface="Average"/>
                <a:ea typeface="Average"/>
                <a:cs typeface="Average"/>
                <a:sym typeface="Average"/>
              </a:rPr>
              <a:t>Decision Tree  </a:t>
            </a:r>
            <a:endParaRPr>
              <a:solidFill>
                <a:schemeClr val="lt2"/>
              </a:solidFill>
            </a:endParaRPr>
          </a:p>
        </p:txBody>
      </p:sp>
      <p:pic>
        <p:nvPicPr>
          <p:cNvPr id="159" name="Google Shape;159;p23"/>
          <p:cNvPicPr preferRelativeResize="0"/>
          <p:nvPr/>
        </p:nvPicPr>
        <p:blipFill>
          <a:blip r:embed="rId4">
            <a:alphaModFix/>
          </a:blip>
          <a:stretch>
            <a:fillRect/>
          </a:stretch>
        </p:blipFill>
        <p:spPr>
          <a:xfrm>
            <a:off x="629525" y="3194825"/>
            <a:ext cx="2587067" cy="1736524"/>
          </a:xfrm>
          <a:prstGeom prst="rect">
            <a:avLst/>
          </a:prstGeom>
          <a:noFill/>
          <a:ln>
            <a:noFill/>
          </a:ln>
        </p:spPr>
      </p:pic>
      <p:sp>
        <p:nvSpPr>
          <p:cNvPr id="160" name="Google Shape;160;p23"/>
          <p:cNvSpPr txBox="1"/>
          <p:nvPr>
            <p:ph idx="4294967295" type="body"/>
          </p:nvPr>
        </p:nvSpPr>
        <p:spPr>
          <a:xfrm>
            <a:off x="6726775" y="1607100"/>
            <a:ext cx="1947600" cy="314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300">
                <a:solidFill>
                  <a:schemeClr val="lt2"/>
                </a:solidFill>
              </a:rPr>
              <a:t>Principales características segmentadoras del DT:</a:t>
            </a:r>
            <a:endParaRPr sz="1300">
              <a:solidFill>
                <a:schemeClr val="lt2"/>
              </a:solidFill>
            </a:endParaRPr>
          </a:p>
          <a:p>
            <a:pPr indent="-311150" lvl="0" marL="457200" rtl="0" algn="just">
              <a:spcBef>
                <a:spcPts val="1600"/>
              </a:spcBef>
              <a:spcAft>
                <a:spcPts val="0"/>
              </a:spcAft>
              <a:buClr>
                <a:schemeClr val="lt2"/>
              </a:buClr>
              <a:buSzPts val="1300"/>
              <a:buChar char="-"/>
            </a:pPr>
            <a:r>
              <a:rPr lang="es" sz="1300">
                <a:solidFill>
                  <a:schemeClr val="lt2"/>
                </a:solidFill>
              </a:rPr>
              <a:t>Cluster 1</a:t>
            </a:r>
            <a:endParaRPr sz="13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Ala pívot (power forward)</a:t>
            </a:r>
            <a:endParaRPr sz="13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Posición de escolta (shotting guard)</a:t>
            </a:r>
            <a:endParaRPr sz="13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Experiencia en temporadas</a:t>
            </a:r>
            <a:endParaRPr sz="13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Puntos </a:t>
            </a:r>
            <a:endParaRPr sz="13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Asistencias</a:t>
            </a:r>
            <a:endParaRPr sz="1300">
              <a:solidFill>
                <a:schemeClr val="lt2"/>
              </a:solidFill>
            </a:endParaRPr>
          </a:p>
          <a:p>
            <a:pPr indent="0" lvl="0" marL="0" rtl="0" algn="just">
              <a:spcBef>
                <a:spcPts val="1600"/>
              </a:spcBef>
              <a:spcAft>
                <a:spcPts val="1600"/>
              </a:spcAft>
              <a:buNone/>
            </a:pPr>
            <a:r>
              <a:t/>
            </a:r>
            <a:endParaRPr sz="13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2699900" y="549825"/>
            <a:ext cx="35724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900"/>
              <a:t>Resultados</a:t>
            </a:r>
            <a:endParaRPr sz="2900"/>
          </a:p>
        </p:txBody>
      </p:sp>
      <p:sp>
        <p:nvSpPr>
          <p:cNvPr id="166" name="Google Shape;166;p24"/>
          <p:cNvSpPr txBox="1"/>
          <p:nvPr>
            <p:ph idx="4294967295" type="body"/>
          </p:nvPr>
        </p:nvSpPr>
        <p:spPr>
          <a:xfrm>
            <a:off x="4303225" y="1607100"/>
            <a:ext cx="2157300" cy="272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300">
                <a:solidFill>
                  <a:schemeClr val="lt2"/>
                </a:solidFill>
              </a:rPr>
              <a:t>Accuracy train set: 0.901</a:t>
            </a:r>
            <a:endParaRPr sz="1300">
              <a:solidFill>
                <a:schemeClr val="lt2"/>
              </a:solidFill>
            </a:endParaRPr>
          </a:p>
          <a:p>
            <a:pPr indent="0" lvl="0" marL="0" rtl="0" algn="just">
              <a:spcBef>
                <a:spcPts val="1600"/>
              </a:spcBef>
              <a:spcAft>
                <a:spcPts val="0"/>
              </a:spcAft>
              <a:buNone/>
            </a:pPr>
            <a:r>
              <a:rPr lang="es" sz="1300">
                <a:solidFill>
                  <a:schemeClr val="lt2"/>
                </a:solidFill>
              </a:rPr>
              <a:t>Accuracy test set: 0.865</a:t>
            </a:r>
            <a:endParaRPr sz="1300">
              <a:solidFill>
                <a:schemeClr val="lt2"/>
              </a:solidFill>
            </a:endParaRPr>
          </a:p>
          <a:p>
            <a:pPr indent="0" lvl="0" marL="0" rtl="0" algn="just">
              <a:spcBef>
                <a:spcPts val="1600"/>
              </a:spcBef>
              <a:spcAft>
                <a:spcPts val="0"/>
              </a:spcAft>
              <a:buNone/>
            </a:pPr>
            <a:r>
              <a:rPr lang="es" sz="1300">
                <a:solidFill>
                  <a:schemeClr val="lt2"/>
                </a:solidFill>
              </a:rPr>
              <a:t>Precision for 0: 0.63</a:t>
            </a:r>
            <a:endParaRPr sz="1300">
              <a:solidFill>
                <a:schemeClr val="lt2"/>
              </a:solidFill>
            </a:endParaRPr>
          </a:p>
          <a:p>
            <a:pPr indent="0" lvl="0" marL="0" rtl="0" algn="just">
              <a:spcBef>
                <a:spcPts val="1600"/>
              </a:spcBef>
              <a:spcAft>
                <a:spcPts val="0"/>
              </a:spcAft>
              <a:buNone/>
            </a:pPr>
            <a:r>
              <a:rPr lang="es" sz="1300">
                <a:solidFill>
                  <a:schemeClr val="lt2"/>
                </a:solidFill>
              </a:rPr>
              <a:t>Precision for 1: 0.91</a:t>
            </a:r>
            <a:endParaRPr sz="1300">
              <a:solidFill>
                <a:schemeClr val="lt2"/>
              </a:solidFill>
            </a:endParaRPr>
          </a:p>
          <a:p>
            <a:pPr indent="0" lvl="0" marL="0" rtl="0" algn="just">
              <a:spcBef>
                <a:spcPts val="1600"/>
              </a:spcBef>
              <a:spcAft>
                <a:spcPts val="0"/>
              </a:spcAft>
              <a:buNone/>
            </a:pPr>
            <a:r>
              <a:rPr lang="es" sz="1300">
                <a:solidFill>
                  <a:schemeClr val="lt2"/>
                </a:solidFill>
              </a:rPr>
              <a:t>Sensibilidad (TPR): 0.93</a:t>
            </a:r>
            <a:endParaRPr sz="1300">
              <a:solidFill>
                <a:schemeClr val="lt2"/>
              </a:solidFill>
            </a:endParaRPr>
          </a:p>
          <a:p>
            <a:pPr indent="0" lvl="0" marL="0" rtl="0" algn="just">
              <a:spcBef>
                <a:spcPts val="1600"/>
              </a:spcBef>
              <a:spcAft>
                <a:spcPts val="0"/>
              </a:spcAft>
              <a:buNone/>
            </a:pPr>
            <a:r>
              <a:rPr b="1" lang="es" sz="1300">
                <a:solidFill>
                  <a:schemeClr val="lt2"/>
                </a:solidFill>
              </a:rPr>
              <a:t>Especificidad (TNR): 0.55</a:t>
            </a:r>
            <a:endParaRPr sz="1300">
              <a:solidFill>
                <a:schemeClr val="lt2"/>
              </a:solidFill>
            </a:endParaRPr>
          </a:p>
          <a:p>
            <a:pPr indent="0" lvl="0" marL="0" rtl="0" algn="just">
              <a:spcBef>
                <a:spcPts val="1600"/>
              </a:spcBef>
              <a:spcAft>
                <a:spcPts val="1600"/>
              </a:spcAft>
              <a:buNone/>
            </a:pPr>
            <a:r>
              <a:rPr lang="es" sz="1300">
                <a:solidFill>
                  <a:schemeClr val="lt2"/>
                </a:solidFill>
              </a:rPr>
              <a:t>  </a:t>
            </a:r>
            <a:endParaRPr sz="1300">
              <a:solidFill>
                <a:schemeClr val="lt2"/>
              </a:solidFill>
            </a:endParaRPr>
          </a:p>
        </p:txBody>
      </p:sp>
      <p:sp>
        <p:nvSpPr>
          <p:cNvPr id="167" name="Google Shape;167;p24"/>
          <p:cNvSpPr txBox="1"/>
          <p:nvPr/>
        </p:nvSpPr>
        <p:spPr>
          <a:xfrm>
            <a:off x="429425" y="1342200"/>
            <a:ext cx="27873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b="1" lang="es" sz="1700">
                <a:solidFill>
                  <a:schemeClr val="lt2"/>
                </a:solidFill>
                <a:latin typeface="Average"/>
                <a:ea typeface="Average"/>
                <a:cs typeface="Average"/>
                <a:sym typeface="Average"/>
              </a:rPr>
              <a:t>XGBoost múltiples árboles</a:t>
            </a:r>
            <a:r>
              <a:rPr b="1" lang="es" sz="1700">
                <a:solidFill>
                  <a:schemeClr val="lt2"/>
                </a:solidFill>
                <a:latin typeface="Average"/>
                <a:ea typeface="Average"/>
                <a:cs typeface="Average"/>
                <a:sym typeface="Average"/>
              </a:rPr>
              <a:t> </a:t>
            </a:r>
            <a:endParaRPr>
              <a:solidFill>
                <a:schemeClr val="lt2"/>
              </a:solidFill>
            </a:endParaRPr>
          </a:p>
        </p:txBody>
      </p:sp>
      <p:sp>
        <p:nvSpPr>
          <p:cNvPr id="168" name="Google Shape;168;p24"/>
          <p:cNvSpPr/>
          <p:nvPr/>
        </p:nvSpPr>
        <p:spPr>
          <a:xfrm>
            <a:off x="521525" y="1788600"/>
            <a:ext cx="3076200" cy="327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 name="Google Shape;169;p24"/>
          <p:cNvSpPr txBox="1"/>
          <p:nvPr>
            <p:ph idx="4294967295" type="body"/>
          </p:nvPr>
        </p:nvSpPr>
        <p:spPr>
          <a:xfrm>
            <a:off x="6726775" y="1607100"/>
            <a:ext cx="1947600" cy="314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300">
                <a:solidFill>
                  <a:schemeClr val="lt2"/>
                </a:solidFill>
              </a:rPr>
              <a:t>Principales características del XGB:</a:t>
            </a:r>
            <a:endParaRPr sz="1300">
              <a:solidFill>
                <a:schemeClr val="lt2"/>
              </a:solidFill>
            </a:endParaRPr>
          </a:p>
          <a:p>
            <a:pPr indent="-311150" lvl="0" marL="457200" rtl="0" algn="just">
              <a:spcBef>
                <a:spcPts val="1600"/>
              </a:spcBef>
              <a:spcAft>
                <a:spcPts val="0"/>
              </a:spcAft>
              <a:buClr>
                <a:schemeClr val="lt2"/>
              </a:buClr>
              <a:buSzPts val="1300"/>
              <a:buChar char="-"/>
            </a:pPr>
            <a:r>
              <a:rPr lang="es" sz="1300">
                <a:solidFill>
                  <a:schemeClr val="lt2"/>
                </a:solidFill>
              </a:rPr>
              <a:t>Cluster 1</a:t>
            </a:r>
            <a:endParaRPr sz="13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Posición de escolta (shotting guard)</a:t>
            </a:r>
            <a:endParaRPr sz="13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Rebotes</a:t>
            </a:r>
            <a:endParaRPr sz="13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Experiencia en temporadas</a:t>
            </a:r>
            <a:endParaRPr sz="13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Puntos </a:t>
            </a:r>
            <a:endParaRPr sz="1300">
              <a:solidFill>
                <a:schemeClr val="lt2"/>
              </a:solidFill>
            </a:endParaRPr>
          </a:p>
          <a:p>
            <a:pPr indent="-311150" lvl="0" marL="457200" rtl="0" algn="just">
              <a:spcBef>
                <a:spcPts val="0"/>
              </a:spcBef>
              <a:spcAft>
                <a:spcPts val="0"/>
              </a:spcAft>
              <a:buClr>
                <a:schemeClr val="lt2"/>
              </a:buClr>
              <a:buSzPts val="1300"/>
              <a:buChar char="-"/>
            </a:pPr>
            <a:r>
              <a:rPr lang="es" sz="1300">
                <a:solidFill>
                  <a:schemeClr val="lt2"/>
                </a:solidFill>
              </a:rPr>
              <a:t>Asistencias</a:t>
            </a:r>
            <a:endParaRPr sz="1300">
              <a:solidFill>
                <a:schemeClr val="lt2"/>
              </a:solidFill>
            </a:endParaRPr>
          </a:p>
          <a:p>
            <a:pPr indent="0" lvl="0" marL="0" rtl="0" algn="just">
              <a:spcBef>
                <a:spcPts val="1600"/>
              </a:spcBef>
              <a:spcAft>
                <a:spcPts val="1600"/>
              </a:spcAft>
              <a:buNone/>
            </a:pPr>
            <a:r>
              <a:t/>
            </a:r>
            <a:endParaRPr sz="1300">
              <a:solidFill>
                <a:schemeClr val="lt2"/>
              </a:solidFill>
            </a:endParaRPr>
          </a:p>
        </p:txBody>
      </p:sp>
      <p:pic>
        <p:nvPicPr>
          <p:cNvPr id="170" name="Google Shape;170;p24"/>
          <p:cNvPicPr preferRelativeResize="0"/>
          <p:nvPr/>
        </p:nvPicPr>
        <p:blipFill>
          <a:blip r:embed="rId3">
            <a:alphaModFix/>
          </a:blip>
          <a:stretch>
            <a:fillRect/>
          </a:stretch>
        </p:blipFill>
        <p:spPr>
          <a:xfrm>
            <a:off x="521525" y="1888832"/>
            <a:ext cx="3018890" cy="1602663"/>
          </a:xfrm>
          <a:prstGeom prst="rect">
            <a:avLst/>
          </a:prstGeom>
          <a:noFill/>
          <a:ln>
            <a:noFill/>
          </a:ln>
        </p:spPr>
      </p:pic>
      <p:pic>
        <p:nvPicPr>
          <p:cNvPr id="171" name="Google Shape;171;p24"/>
          <p:cNvPicPr preferRelativeResize="0"/>
          <p:nvPr/>
        </p:nvPicPr>
        <p:blipFill>
          <a:blip r:embed="rId4">
            <a:alphaModFix/>
          </a:blip>
          <a:stretch>
            <a:fillRect/>
          </a:stretch>
        </p:blipFill>
        <p:spPr>
          <a:xfrm>
            <a:off x="936279" y="3575271"/>
            <a:ext cx="2099489" cy="142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2699900" y="549825"/>
            <a:ext cx="35724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900"/>
              <a:t>Observaciones</a:t>
            </a:r>
            <a:endParaRPr sz="2900"/>
          </a:p>
        </p:txBody>
      </p:sp>
      <p:sp>
        <p:nvSpPr>
          <p:cNvPr id="177" name="Google Shape;177;p25"/>
          <p:cNvSpPr txBox="1"/>
          <p:nvPr/>
        </p:nvSpPr>
        <p:spPr>
          <a:xfrm>
            <a:off x="639100" y="1561550"/>
            <a:ext cx="7793400" cy="2539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lt2"/>
              </a:buClr>
              <a:buSzPts val="1500"/>
              <a:buFont typeface="Average"/>
              <a:buChar char="●"/>
            </a:pPr>
            <a:r>
              <a:rPr lang="es" sz="1500">
                <a:solidFill>
                  <a:schemeClr val="lt2"/>
                </a:solidFill>
                <a:latin typeface="Average"/>
                <a:ea typeface="Average"/>
                <a:cs typeface="Average"/>
                <a:sym typeface="Average"/>
              </a:rPr>
              <a:t>El cluster 1 es la variable que mejor segmenta la condición de titular o suplente para el caso de los dos modelos. Esto confirma nuestra suposición respecto a que los jugadores con menor promedio de puntos y un valor de mercado bajo (posibles rookies) son más propensos a ser suplentes. Asimismo, la posición dentro del campo de juego, los rebotes, la experiencia y las asistencias también tienen un peso a considerar.</a:t>
            </a:r>
            <a:endParaRPr sz="1500">
              <a:solidFill>
                <a:schemeClr val="lt2"/>
              </a:solidFill>
              <a:latin typeface="Average"/>
              <a:ea typeface="Average"/>
              <a:cs typeface="Average"/>
              <a:sym typeface="Average"/>
            </a:endParaRPr>
          </a:p>
          <a:p>
            <a:pPr indent="-323850" lvl="0" marL="457200" rtl="0" algn="just">
              <a:lnSpc>
                <a:spcPct val="115000"/>
              </a:lnSpc>
              <a:spcBef>
                <a:spcPts val="0"/>
              </a:spcBef>
              <a:spcAft>
                <a:spcPts val="0"/>
              </a:spcAft>
              <a:buClr>
                <a:schemeClr val="lt2"/>
              </a:buClr>
              <a:buSzPts val="1500"/>
              <a:buFont typeface="Average"/>
              <a:buChar char="●"/>
            </a:pPr>
            <a:r>
              <a:rPr lang="es" sz="1500">
                <a:solidFill>
                  <a:schemeClr val="lt2"/>
                </a:solidFill>
                <a:latin typeface="Average"/>
                <a:ea typeface="Average"/>
                <a:cs typeface="Average"/>
                <a:sym typeface="Average"/>
              </a:rPr>
              <a:t>Como posible mejora, entendemos la necesidad de contar a futuro con un dataset con mayores observaciones al momento de implementar nuestros modelos de ML. Asimismo, esto nos permitirá obtener estadísticas más robustas y hacer comparaciones inter-temporadas.</a:t>
            </a:r>
            <a:endParaRPr sz="1500">
              <a:solidFill>
                <a:schemeClr val="lt2"/>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2699900" y="549825"/>
            <a:ext cx="35724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900"/>
              <a:t>Conclusión</a:t>
            </a:r>
            <a:endParaRPr sz="2900"/>
          </a:p>
        </p:txBody>
      </p:sp>
      <p:sp>
        <p:nvSpPr>
          <p:cNvPr id="183" name="Google Shape;183;p26"/>
          <p:cNvSpPr txBox="1"/>
          <p:nvPr/>
        </p:nvSpPr>
        <p:spPr>
          <a:xfrm>
            <a:off x="429425" y="1342200"/>
            <a:ext cx="8302200" cy="296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700">
                <a:solidFill>
                  <a:schemeClr val="lt2"/>
                </a:solidFill>
                <a:latin typeface="Average"/>
                <a:ea typeface="Average"/>
                <a:cs typeface="Average"/>
                <a:sym typeface="Average"/>
              </a:rPr>
              <a:t>Podemos concluir que, si bien los modelos avanzados como el XGBOOST nos </a:t>
            </a:r>
            <a:r>
              <a:rPr lang="es" sz="1700">
                <a:solidFill>
                  <a:schemeClr val="lt2"/>
                </a:solidFill>
                <a:latin typeface="Average"/>
                <a:ea typeface="Average"/>
                <a:cs typeface="Average"/>
                <a:sym typeface="Average"/>
              </a:rPr>
              <a:t>brindan</a:t>
            </a:r>
            <a:r>
              <a:rPr lang="es" sz="1700">
                <a:solidFill>
                  <a:schemeClr val="lt2"/>
                </a:solidFill>
                <a:latin typeface="Average"/>
                <a:ea typeface="Average"/>
                <a:cs typeface="Average"/>
                <a:sym typeface="Average"/>
              </a:rPr>
              <a:t> métricas de accuracy más altas y una mejor sensibilidad (TPR), priorizaremos tener un modelo que no tienda al overfitting y que nos brinde una métrica de especificidad los más óptima posible. </a:t>
            </a:r>
            <a:endParaRPr sz="1700">
              <a:solidFill>
                <a:schemeClr val="lt2"/>
              </a:solidFill>
              <a:latin typeface="Average"/>
              <a:ea typeface="Average"/>
              <a:cs typeface="Average"/>
              <a:sym typeface="Average"/>
            </a:endParaRPr>
          </a:p>
          <a:p>
            <a:pPr indent="0" lvl="0" marL="0" rtl="0" algn="just">
              <a:lnSpc>
                <a:spcPct val="115000"/>
              </a:lnSpc>
              <a:spcBef>
                <a:spcPts val="1600"/>
              </a:spcBef>
              <a:spcAft>
                <a:spcPts val="0"/>
              </a:spcAft>
              <a:buNone/>
            </a:pPr>
            <a:r>
              <a:rPr lang="es" sz="1700">
                <a:solidFill>
                  <a:schemeClr val="lt2"/>
                </a:solidFill>
                <a:latin typeface="Average"/>
                <a:ea typeface="Average"/>
                <a:cs typeface="Average"/>
                <a:sym typeface="Average"/>
              </a:rPr>
              <a:t>Por lo tanto, podemos concluir que el modelo de Decision Tree con las clases de la variable target balanceadas es la solución más acorde a nuestro problema de clasificación. </a:t>
            </a:r>
            <a:endParaRPr sz="1700">
              <a:solidFill>
                <a:schemeClr val="lt2"/>
              </a:solidFill>
              <a:latin typeface="Average"/>
              <a:ea typeface="Average"/>
              <a:cs typeface="Average"/>
              <a:sym typeface="Average"/>
            </a:endParaRPr>
          </a:p>
          <a:p>
            <a:pPr indent="0" lvl="0" marL="0" rtl="0" algn="ctr">
              <a:lnSpc>
                <a:spcPct val="115000"/>
              </a:lnSpc>
              <a:spcBef>
                <a:spcPts val="1600"/>
              </a:spcBef>
              <a:spcAft>
                <a:spcPts val="1600"/>
              </a:spcAft>
              <a:buNone/>
            </a:pPr>
            <a:r>
              <a:rPr b="1" lang="es" sz="1700">
                <a:solidFill>
                  <a:schemeClr val="accent5"/>
                </a:solidFill>
                <a:latin typeface="Average"/>
                <a:ea typeface="Average"/>
                <a:cs typeface="Average"/>
                <a:sym typeface="Average"/>
              </a:rPr>
              <a:t>¡Ahora nuestra agencia está en condiciones de implementar machine learning para predecir qué jugadores tienen mayores probabilidades de ser titulares a futuro!</a:t>
            </a:r>
            <a:endParaRPr b="1" sz="1700">
              <a:solidFill>
                <a:schemeClr val="accent5"/>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Misión</a:t>
            </a:r>
            <a:endParaRPr/>
          </a:p>
        </p:txBody>
      </p:sp>
      <p:sp>
        <p:nvSpPr>
          <p:cNvPr id="78" name="Google Shape;7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100">
                <a:solidFill>
                  <a:schemeClr val="lt2"/>
                </a:solidFill>
              </a:rPr>
              <a:t>Somos una </a:t>
            </a:r>
            <a:r>
              <a:rPr b="1" lang="es" sz="2100">
                <a:solidFill>
                  <a:schemeClr val="lt2"/>
                </a:solidFill>
              </a:rPr>
              <a:t>agencia de basketball</a:t>
            </a:r>
            <a:r>
              <a:rPr lang="es" sz="2100">
                <a:solidFill>
                  <a:schemeClr val="lt2"/>
                </a:solidFill>
              </a:rPr>
              <a:t> </a:t>
            </a:r>
            <a:r>
              <a:rPr b="1" lang="es" sz="2100">
                <a:solidFill>
                  <a:schemeClr val="lt2"/>
                </a:solidFill>
              </a:rPr>
              <a:t>analytics </a:t>
            </a:r>
            <a:r>
              <a:rPr lang="es" sz="2100">
                <a:solidFill>
                  <a:schemeClr val="lt2"/>
                </a:solidFill>
              </a:rPr>
              <a:t>dedicada al servicio de asesoramiento profesional a clubes profesionales y basquetbolistas. Desarrollamos carreras y exportamos talento alrededor del mundo.</a:t>
            </a:r>
            <a:endParaRPr sz="2100">
              <a:solidFill>
                <a:schemeClr val="lt2"/>
              </a:solidFill>
            </a:endParaRPr>
          </a:p>
          <a:p>
            <a:pPr indent="0" lvl="0" marL="0" rtl="0" algn="just">
              <a:spcBef>
                <a:spcPts val="1600"/>
              </a:spcBef>
              <a:spcAft>
                <a:spcPts val="1600"/>
              </a:spcAft>
              <a:buNone/>
            </a:pPr>
            <a:r>
              <a:rPr lang="es" sz="2100">
                <a:solidFill>
                  <a:schemeClr val="lt2"/>
                </a:solidFill>
              </a:rPr>
              <a:t>Vinculamos jugadores con clubes de distintos lugares del mundo de acuerdo a su perfil, ayudamos en el desarrollo y búsqueda de las mejores oportunidades para la carrera del jugador previo a la expiración de su contrato. Para lograr ello, implementamos </a:t>
            </a:r>
            <a:r>
              <a:rPr b="1" lang="es" sz="2100">
                <a:solidFill>
                  <a:schemeClr val="lt2"/>
                </a:solidFill>
              </a:rPr>
              <a:t>modelos de aprendizaje automático</a:t>
            </a:r>
            <a:r>
              <a:rPr lang="es" sz="2100">
                <a:solidFill>
                  <a:schemeClr val="lt2"/>
                </a:solidFill>
              </a:rPr>
              <a:t> con el fin de tomar </a:t>
            </a:r>
            <a:r>
              <a:rPr lang="es" sz="2100">
                <a:solidFill>
                  <a:schemeClr val="lt2"/>
                </a:solidFill>
              </a:rPr>
              <a:t>decisiones</a:t>
            </a:r>
            <a:r>
              <a:rPr lang="es" sz="2100">
                <a:solidFill>
                  <a:schemeClr val="lt2"/>
                </a:solidFill>
              </a:rPr>
              <a:t> de negocios basadas en datos.</a:t>
            </a:r>
            <a:endParaRPr sz="21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Etapas del proyecto</a:t>
            </a:r>
            <a:endParaRPr/>
          </a:p>
        </p:txBody>
      </p:sp>
      <p:grpSp>
        <p:nvGrpSpPr>
          <p:cNvPr id="84" name="Google Shape;84;p15"/>
          <p:cNvGrpSpPr/>
          <p:nvPr/>
        </p:nvGrpSpPr>
        <p:grpSpPr>
          <a:xfrm>
            <a:off x="431925" y="1304875"/>
            <a:ext cx="2628925" cy="3416400"/>
            <a:chOff x="431925" y="1304875"/>
            <a:chExt cx="2628925" cy="3416400"/>
          </a:xfrm>
        </p:grpSpPr>
        <p:sp>
          <p:nvSpPr>
            <p:cNvPr id="85" name="Google Shape;85;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lt1"/>
                </a:solidFill>
              </a:rPr>
              <a:t>EDA</a:t>
            </a:r>
            <a:endParaRPr b="1">
              <a:solidFill>
                <a:schemeClr val="lt1"/>
              </a:solidFill>
            </a:endParaRPr>
          </a:p>
        </p:txBody>
      </p:sp>
      <p:sp>
        <p:nvSpPr>
          <p:cNvPr id="88" name="Google Shape;88;p15"/>
          <p:cNvSpPr txBox="1"/>
          <p:nvPr>
            <p:ph idx="4294967295" type="body"/>
          </p:nvPr>
        </p:nvSpPr>
        <p:spPr>
          <a:xfrm>
            <a:off x="355925" y="1850300"/>
            <a:ext cx="2628900" cy="2871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Char char="●"/>
            </a:pPr>
            <a:r>
              <a:rPr lang="es" sz="1600">
                <a:solidFill>
                  <a:schemeClr val="lt2"/>
                </a:solidFill>
              </a:rPr>
              <a:t>Análisis exploratorio y limpieza de datos</a:t>
            </a:r>
            <a:endParaRPr sz="1600">
              <a:solidFill>
                <a:schemeClr val="lt2"/>
              </a:solidFill>
            </a:endParaRPr>
          </a:p>
          <a:p>
            <a:pPr indent="0" lvl="0" marL="457200" rtl="0" algn="l">
              <a:spcBef>
                <a:spcPts val="1600"/>
              </a:spcBef>
              <a:spcAft>
                <a:spcPts val="0"/>
              </a:spcAft>
              <a:buNone/>
            </a:pPr>
            <a:r>
              <a:t/>
            </a:r>
            <a:endParaRPr sz="100">
              <a:solidFill>
                <a:schemeClr val="lt2"/>
              </a:solidFill>
            </a:endParaRPr>
          </a:p>
          <a:p>
            <a:pPr indent="-330200" lvl="0" marL="457200" rtl="0" algn="l">
              <a:spcBef>
                <a:spcPts val="1600"/>
              </a:spcBef>
              <a:spcAft>
                <a:spcPts val="0"/>
              </a:spcAft>
              <a:buClr>
                <a:schemeClr val="lt2"/>
              </a:buClr>
              <a:buSzPts val="1600"/>
              <a:buChar char="●"/>
            </a:pPr>
            <a:r>
              <a:rPr lang="es" sz="1600">
                <a:solidFill>
                  <a:schemeClr val="lt2"/>
                </a:solidFill>
              </a:rPr>
              <a:t>Análisis univariado</a:t>
            </a:r>
            <a:endParaRPr sz="1600">
              <a:solidFill>
                <a:schemeClr val="lt2"/>
              </a:solidFill>
            </a:endParaRPr>
          </a:p>
          <a:p>
            <a:pPr indent="0" lvl="0" marL="457200" rtl="0" algn="l">
              <a:spcBef>
                <a:spcPts val="1600"/>
              </a:spcBef>
              <a:spcAft>
                <a:spcPts val="0"/>
              </a:spcAft>
              <a:buNone/>
            </a:pPr>
            <a:r>
              <a:t/>
            </a:r>
            <a:endParaRPr sz="100">
              <a:solidFill>
                <a:schemeClr val="lt2"/>
              </a:solidFill>
            </a:endParaRPr>
          </a:p>
          <a:p>
            <a:pPr indent="-330200" lvl="0" marL="457200" rtl="0" algn="l">
              <a:spcBef>
                <a:spcPts val="1600"/>
              </a:spcBef>
              <a:spcAft>
                <a:spcPts val="0"/>
              </a:spcAft>
              <a:buClr>
                <a:schemeClr val="lt2"/>
              </a:buClr>
              <a:buSzPts val="1600"/>
              <a:buChar char="●"/>
            </a:pPr>
            <a:r>
              <a:rPr lang="es" sz="1600">
                <a:solidFill>
                  <a:schemeClr val="lt2"/>
                </a:solidFill>
              </a:rPr>
              <a:t>Análisis bivariado</a:t>
            </a:r>
            <a:endParaRPr sz="1600">
              <a:solidFill>
                <a:schemeClr val="lt2"/>
              </a:solidFill>
            </a:endParaRPr>
          </a:p>
          <a:p>
            <a:pPr indent="0" lvl="0" marL="457200" rtl="0" algn="l">
              <a:spcBef>
                <a:spcPts val="1600"/>
              </a:spcBef>
              <a:spcAft>
                <a:spcPts val="0"/>
              </a:spcAft>
              <a:buNone/>
            </a:pPr>
            <a:r>
              <a:t/>
            </a:r>
            <a:endParaRPr sz="100">
              <a:solidFill>
                <a:schemeClr val="lt2"/>
              </a:solidFill>
            </a:endParaRPr>
          </a:p>
          <a:p>
            <a:pPr indent="-330200" lvl="0" marL="457200" rtl="0" algn="l">
              <a:spcBef>
                <a:spcPts val="1600"/>
              </a:spcBef>
              <a:spcAft>
                <a:spcPts val="0"/>
              </a:spcAft>
              <a:buClr>
                <a:schemeClr val="lt2"/>
              </a:buClr>
              <a:buSzPts val="1600"/>
              <a:buChar char="●"/>
            </a:pPr>
            <a:r>
              <a:rPr lang="es" sz="1600">
                <a:solidFill>
                  <a:schemeClr val="lt2"/>
                </a:solidFill>
              </a:rPr>
              <a:t>Análisis multivariado</a:t>
            </a:r>
            <a:endParaRPr sz="1600">
              <a:solidFill>
                <a:schemeClr val="lt2"/>
              </a:solidFill>
            </a:endParaRPr>
          </a:p>
          <a:p>
            <a:pPr indent="0" lvl="0" marL="0" rtl="0" algn="l">
              <a:spcBef>
                <a:spcPts val="1600"/>
              </a:spcBef>
              <a:spcAft>
                <a:spcPts val="1600"/>
              </a:spcAft>
              <a:buNone/>
            </a:pPr>
            <a:r>
              <a:t/>
            </a:r>
            <a:endParaRPr sz="1600"/>
          </a:p>
        </p:txBody>
      </p:sp>
      <p:grpSp>
        <p:nvGrpSpPr>
          <p:cNvPr id="89" name="Google Shape;89;p15"/>
          <p:cNvGrpSpPr/>
          <p:nvPr/>
        </p:nvGrpSpPr>
        <p:grpSpPr>
          <a:xfrm>
            <a:off x="3320450" y="1304875"/>
            <a:ext cx="2632500" cy="3416400"/>
            <a:chOff x="3320450" y="1304875"/>
            <a:chExt cx="2632500" cy="3416400"/>
          </a:xfrm>
        </p:grpSpPr>
        <p:sp>
          <p:nvSpPr>
            <p:cNvPr id="90" name="Google Shape;90;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lt1"/>
                </a:solidFill>
              </a:rPr>
              <a:t>Machine learning</a:t>
            </a:r>
            <a:endParaRPr b="1">
              <a:solidFill>
                <a:schemeClr val="lt1"/>
              </a:solidFill>
            </a:endParaRPr>
          </a:p>
        </p:txBody>
      </p:sp>
      <p:sp>
        <p:nvSpPr>
          <p:cNvPr id="93" name="Google Shape;93;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2"/>
              </a:buClr>
              <a:buSzPts val="1300"/>
              <a:buChar char="●"/>
            </a:pPr>
            <a:r>
              <a:rPr lang="es" sz="1300">
                <a:solidFill>
                  <a:schemeClr val="lt2"/>
                </a:solidFill>
              </a:rPr>
              <a:t>Supervised Learning </a:t>
            </a:r>
            <a:endParaRPr sz="1300">
              <a:solidFill>
                <a:schemeClr val="lt2"/>
              </a:solidFill>
            </a:endParaRPr>
          </a:p>
          <a:p>
            <a:pPr indent="0" lvl="0" marL="457200" rtl="0" algn="l">
              <a:spcBef>
                <a:spcPts val="1600"/>
              </a:spcBef>
              <a:spcAft>
                <a:spcPts val="0"/>
              </a:spcAft>
              <a:buNone/>
            </a:pPr>
            <a:r>
              <a:t/>
            </a:r>
            <a:endParaRPr sz="100">
              <a:solidFill>
                <a:schemeClr val="lt2"/>
              </a:solidFill>
            </a:endParaRPr>
          </a:p>
          <a:p>
            <a:pPr indent="-311150" lvl="0" marL="457200" rtl="0" algn="l">
              <a:spcBef>
                <a:spcPts val="1600"/>
              </a:spcBef>
              <a:spcAft>
                <a:spcPts val="0"/>
              </a:spcAft>
              <a:buClr>
                <a:schemeClr val="lt2"/>
              </a:buClr>
              <a:buSzPts val="1300"/>
              <a:buChar char="●"/>
            </a:pPr>
            <a:r>
              <a:rPr lang="es" sz="1300">
                <a:solidFill>
                  <a:schemeClr val="lt2"/>
                </a:solidFill>
              </a:rPr>
              <a:t>Classification Models</a:t>
            </a:r>
            <a:endParaRPr sz="1300">
              <a:solidFill>
                <a:schemeClr val="lt2"/>
              </a:solidFill>
            </a:endParaRPr>
          </a:p>
          <a:p>
            <a:pPr indent="0" lvl="0" marL="457200" rtl="0" algn="l">
              <a:spcBef>
                <a:spcPts val="1600"/>
              </a:spcBef>
              <a:spcAft>
                <a:spcPts val="0"/>
              </a:spcAft>
              <a:buNone/>
            </a:pPr>
            <a:r>
              <a:t/>
            </a:r>
            <a:endParaRPr sz="100">
              <a:solidFill>
                <a:schemeClr val="lt2"/>
              </a:solidFill>
            </a:endParaRPr>
          </a:p>
          <a:p>
            <a:pPr indent="-311150" lvl="0" marL="457200" rtl="0" algn="l">
              <a:spcBef>
                <a:spcPts val="1600"/>
              </a:spcBef>
              <a:spcAft>
                <a:spcPts val="0"/>
              </a:spcAft>
              <a:buClr>
                <a:schemeClr val="lt2"/>
              </a:buClr>
              <a:buSzPts val="1300"/>
              <a:buChar char="●"/>
            </a:pPr>
            <a:r>
              <a:rPr lang="es" sz="1300">
                <a:solidFill>
                  <a:schemeClr val="lt2"/>
                </a:solidFill>
              </a:rPr>
              <a:t>Balanced Methods</a:t>
            </a:r>
            <a:endParaRPr sz="1300">
              <a:solidFill>
                <a:schemeClr val="lt2"/>
              </a:solidFill>
            </a:endParaRPr>
          </a:p>
          <a:p>
            <a:pPr indent="0" lvl="0" marL="457200" rtl="0" algn="l">
              <a:spcBef>
                <a:spcPts val="1600"/>
              </a:spcBef>
              <a:spcAft>
                <a:spcPts val="0"/>
              </a:spcAft>
              <a:buNone/>
            </a:pPr>
            <a:r>
              <a:t/>
            </a:r>
            <a:endParaRPr sz="100">
              <a:solidFill>
                <a:schemeClr val="lt2"/>
              </a:solidFill>
            </a:endParaRPr>
          </a:p>
          <a:p>
            <a:pPr indent="-311150" lvl="0" marL="457200" rtl="0" algn="l">
              <a:spcBef>
                <a:spcPts val="1600"/>
              </a:spcBef>
              <a:spcAft>
                <a:spcPts val="0"/>
              </a:spcAft>
              <a:buClr>
                <a:schemeClr val="lt2"/>
              </a:buClr>
              <a:buSzPts val="1300"/>
              <a:buChar char="●"/>
            </a:pPr>
            <a:r>
              <a:rPr lang="es" sz="1300">
                <a:solidFill>
                  <a:schemeClr val="lt2"/>
                </a:solidFill>
              </a:rPr>
              <a:t>Cross Validation and Hyperparameter Tuning Tecnics</a:t>
            </a:r>
            <a:endParaRPr sz="1300">
              <a:solidFill>
                <a:schemeClr val="lt2"/>
              </a:solidFill>
            </a:endParaRPr>
          </a:p>
        </p:txBody>
      </p:sp>
      <p:grpSp>
        <p:nvGrpSpPr>
          <p:cNvPr id="94" name="Google Shape;94;p15"/>
          <p:cNvGrpSpPr/>
          <p:nvPr/>
        </p:nvGrpSpPr>
        <p:grpSpPr>
          <a:xfrm>
            <a:off x="6212550" y="1304875"/>
            <a:ext cx="2632500" cy="3416400"/>
            <a:chOff x="6212550" y="1304875"/>
            <a:chExt cx="2632500" cy="3416400"/>
          </a:xfrm>
        </p:grpSpPr>
        <p:sp>
          <p:nvSpPr>
            <p:cNvPr id="95" name="Google Shape;95;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lt1"/>
                </a:solidFill>
              </a:rPr>
              <a:t>Etapa final</a:t>
            </a:r>
            <a:endParaRPr b="1">
              <a:solidFill>
                <a:schemeClr val="lt1"/>
              </a:solidFill>
            </a:endParaRPr>
          </a:p>
        </p:txBody>
      </p:sp>
      <p:sp>
        <p:nvSpPr>
          <p:cNvPr id="98" name="Google Shape;98;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solidFill>
                  <a:schemeClr val="lt2"/>
                </a:solidFill>
              </a:rPr>
              <a:t>Conclusiones y recomendaciones.</a:t>
            </a:r>
            <a:endParaRPr sz="16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84900" y="334350"/>
            <a:ext cx="8187300" cy="347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4200"/>
              <a:t>Objetivo del proyecto</a:t>
            </a:r>
            <a:r>
              <a:rPr b="1" lang="es" sz="4200"/>
              <a:t>: </a:t>
            </a:r>
            <a:endParaRPr b="1" sz="4200"/>
          </a:p>
          <a:p>
            <a:pPr indent="0" lvl="0" marL="0" rtl="0" algn="l">
              <a:spcBef>
                <a:spcPts val="0"/>
              </a:spcBef>
              <a:spcAft>
                <a:spcPts val="0"/>
              </a:spcAft>
              <a:buNone/>
            </a:pPr>
            <a:r>
              <a:t/>
            </a:r>
            <a:endParaRPr b="1" sz="4200"/>
          </a:p>
          <a:p>
            <a:pPr indent="-387350" lvl="0" marL="457200" rtl="0" algn="just">
              <a:spcBef>
                <a:spcPts val="0"/>
              </a:spcBef>
              <a:spcAft>
                <a:spcPts val="0"/>
              </a:spcAft>
              <a:buSzPts val="2500"/>
              <a:buChar char="-"/>
            </a:pPr>
            <a:r>
              <a:rPr lang="es" sz="2500"/>
              <a:t>Predecir qué jugadores podrían ser titulares o suplentes, agrupándolos y describiendo sus características a través de modelos de machine learning.</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28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Variables de nuestro dataset</a:t>
            </a:r>
            <a:endParaRPr/>
          </a:p>
        </p:txBody>
      </p:sp>
      <p:pic>
        <p:nvPicPr>
          <p:cNvPr id="109" name="Google Shape;109;p17"/>
          <p:cNvPicPr preferRelativeResize="0"/>
          <p:nvPr/>
        </p:nvPicPr>
        <p:blipFill>
          <a:blip r:embed="rId3">
            <a:alphaModFix/>
          </a:blip>
          <a:stretch>
            <a:fillRect/>
          </a:stretch>
        </p:blipFill>
        <p:spPr>
          <a:xfrm>
            <a:off x="1079625" y="1127475"/>
            <a:ext cx="6427141" cy="382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4294967295" type="title"/>
          </p:nvPr>
        </p:nvSpPr>
        <p:spPr>
          <a:xfrm>
            <a:off x="311700" y="445025"/>
            <a:ext cx="355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Pattern discovery</a:t>
            </a:r>
            <a:r>
              <a:rPr lang="es"/>
              <a:t>:</a:t>
            </a:r>
            <a:endParaRPr/>
          </a:p>
        </p:txBody>
      </p:sp>
      <p:sp>
        <p:nvSpPr>
          <p:cNvPr id="115" name="Google Shape;115;p18"/>
          <p:cNvSpPr txBox="1"/>
          <p:nvPr>
            <p:ph idx="4294967295" type="body"/>
          </p:nvPr>
        </p:nvSpPr>
        <p:spPr>
          <a:xfrm>
            <a:off x="197200" y="1238350"/>
            <a:ext cx="4034700" cy="3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lt2"/>
              </a:solidFill>
            </a:endParaRPr>
          </a:p>
          <a:p>
            <a:pPr indent="-304800" lvl="0" marL="457200" rtl="0" algn="just">
              <a:spcBef>
                <a:spcPts val="0"/>
              </a:spcBef>
              <a:spcAft>
                <a:spcPts val="0"/>
              </a:spcAft>
              <a:buClr>
                <a:schemeClr val="lt2"/>
              </a:buClr>
              <a:buSzPts val="1200"/>
              <a:buChar char="●"/>
            </a:pPr>
            <a:r>
              <a:rPr lang="es" sz="1200">
                <a:solidFill>
                  <a:schemeClr val="lt2"/>
                </a:solidFill>
              </a:rPr>
              <a:t>Luego de transitar la fase de data wrangling y EDA, descubrimos que existen distintas características de los players que inducen a pensar que se pueden formar grupos peculiares.</a:t>
            </a:r>
            <a:endParaRPr sz="1200">
              <a:solidFill>
                <a:schemeClr val="lt2"/>
              </a:solidFill>
            </a:endParaRPr>
          </a:p>
          <a:p>
            <a:pPr indent="0" lvl="0" marL="457200" rtl="0" algn="just">
              <a:spcBef>
                <a:spcPts val="1600"/>
              </a:spcBef>
              <a:spcAft>
                <a:spcPts val="0"/>
              </a:spcAft>
              <a:buNone/>
            </a:pPr>
            <a:r>
              <a:rPr lang="es" sz="1200">
                <a:solidFill>
                  <a:schemeClr val="lt2"/>
                </a:solidFill>
              </a:rPr>
              <a:t>En este gráfico notamos que existe una relación entre el promedio de </a:t>
            </a:r>
            <a:r>
              <a:rPr b="1" lang="es" sz="1200">
                <a:solidFill>
                  <a:schemeClr val="lt2"/>
                </a:solidFill>
              </a:rPr>
              <a:t>puntos convertidos, el valor del player</a:t>
            </a:r>
            <a:r>
              <a:rPr lang="es" sz="1200">
                <a:solidFill>
                  <a:schemeClr val="lt2"/>
                </a:solidFill>
              </a:rPr>
              <a:t> y su condición de </a:t>
            </a:r>
            <a:r>
              <a:rPr b="1" lang="es" sz="1200">
                <a:solidFill>
                  <a:schemeClr val="lt2"/>
                </a:solidFill>
              </a:rPr>
              <a:t>titular o suplente</a:t>
            </a:r>
            <a:r>
              <a:rPr lang="es" sz="1200">
                <a:solidFill>
                  <a:schemeClr val="lt2"/>
                </a:solidFill>
              </a:rPr>
              <a:t>.</a:t>
            </a:r>
            <a:endParaRPr sz="1200">
              <a:solidFill>
                <a:schemeClr val="lt2"/>
              </a:solidFill>
            </a:endParaRPr>
          </a:p>
          <a:p>
            <a:pPr indent="0" lvl="0" marL="457200" rtl="0" algn="just">
              <a:spcBef>
                <a:spcPts val="1600"/>
              </a:spcBef>
              <a:spcAft>
                <a:spcPts val="0"/>
              </a:spcAft>
              <a:buNone/>
            </a:pPr>
            <a:r>
              <a:rPr lang="es" sz="1200">
                <a:solidFill>
                  <a:schemeClr val="lt2"/>
                </a:solidFill>
              </a:rPr>
              <a:t>Asimismo notamos que las clases relativas al puesto están desbalanceadas en nuestro dataset:</a:t>
            </a:r>
            <a:endParaRPr sz="1200">
              <a:solidFill>
                <a:schemeClr val="lt2"/>
              </a:solidFill>
            </a:endParaRPr>
          </a:p>
          <a:p>
            <a:pPr indent="0" lvl="0" marL="457200" rtl="0" algn="just">
              <a:spcBef>
                <a:spcPts val="1600"/>
              </a:spcBef>
              <a:spcAft>
                <a:spcPts val="1600"/>
              </a:spcAft>
              <a:buNone/>
            </a:pPr>
            <a:r>
              <a:t/>
            </a:r>
            <a:endParaRPr sz="1400"/>
          </a:p>
        </p:txBody>
      </p:sp>
      <p:pic>
        <p:nvPicPr>
          <p:cNvPr id="116" name="Google Shape;116;p18"/>
          <p:cNvPicPr preferRelativeResize="0"/>
          <p:nvPr/>
        </p:nvPicPr>
        <p:blipFill>
          <a:blip r:embed="rId3">
            <a:alphaModFix/>
          </a:blip>
          <a:stretch>
            <a:fillRect/>
          </a:stretch>
        </p:blipFill>
        <p:spPr>
          <a:xfrm>
            <a:off x="4412925" y="922025"/>
            <a:ext cx="4607299" cy="3575063"/>
          </a:xfrm>
          <a:prstGeom prst="rect">
            <a:avLst/>
          </a:prstGeom>
          <a:noFill/>
          <a:ln>
            <a:noFill/>
          </a:ln>
        </p:spPr>
      </p:pic>
      <p:pic>
        <p:nvPicPr>
          <p:cNvPr id="117" name="Google Shape;117;p18"/>
          <p:cNvPicPr preferRelativeResize="0"/>
          <p:nvPr/>
        </p:nvPicPr>
        <p:blipFill>
          <a:blip r:embed="rId4">
            <a:alphaModFix/>
          </a:blip>
          <a:stretch>
            <a:fillRect/>
          </a:stretch>
        </p:blipFill>
        <p:spPr>
          <a:xfrm>
            <a:off x="748500" y="3941450"/>
            <a:ext cx="1862611" cy="968400"/>
          </a:xfrm>
          <a:prstGeom prst="rect">
            <a:avLst/>
          </a:prstGeom>
          <a:noFill/>
          <a:ln>
            <a:noFill/>
          </a:ln>
        </p:spPr>
      </p:pic>
      <p:pic>
        <p:nvPicPr>
          <p:cNvPr id="118" name="Google Shape;118;p18"/>
          <p:cNvPicPr preferRelativeResize="0"/>
          <p:nvPr/>
        </p:nvPicPr>
        <p:blipFill>
          <a:blip r:embed="rId5">
            <a:alphaModFix/>
          </a:blip>
          <a:stretch>
            <a:fillRect/>
          </a:stretch>
        </p:blipFill>
        <p:spPr>
          <a:xfrm>
            <a:off x="2775572" y="4031092"/>
            <a:ext cx="1337277" cy="8787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30150"/>
            <a:ext cx="37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Cluster de jugadores</a:t>
            </a:r>
            <a:endParaRPr/>
          </a:p>
        </p:txBody>
      </p:sp>
      <p:pic>
        <p:nvPicPr>
          <p:cNvPr id="124" name="Google Shape;124;p19"/>
          <p:cNvPicPr preferRelativeResize="0"/>
          <p:nvPr/>
        </p:nvPicPr>
        <p:blipFill>
          <a:blip r:embed="rId3">
            <a:alphaModFix/>
          </a:blip>
          <a:stretch>
            <a:fillRect/>
          </a:stretch>
        </p:blipFill>
        <p:spPr>
          <a:xfrm>
            <a:off x="152400" y="1231450"/>
            <a:ext cx="4653801" cy="3380023"/>
          </a:xfrm>
          <a:prstGeom prst="rect">
            <a:avLst/>
          </a:prstGeom>
          <a:noFill/>
          <a:ln>
            <a:noFill/>
          </a:ln>
        </p:spPr>
      </p:pic>
      <p:sp>
        <p:nvSpPr>
          <p:cNvPr id="125" name="Google Shape;125;p19"/>
          <p:cNvSpPr txBox="1"/>
          <p:nvPr>
            <p:ph idx="4294967295" type="body"/>
          </p:nvPr>
        </p:nvSpPr>
        <p:spPr>
          <a:xfrm>
            <a:off x="4806200" y="503525"/>
            <a:ext cx="4034700" cy="44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317500" lvl="0" marL="457200" rtl="0" algn="just">
              <a:spcBef>
                <a:spcPts val="0"/>
              </a:spcBef>
              <a:spcAft>
                <a:spcPts val="0"/>
              </a:spcAft>
              <a:buClr>
                <a:schemeClr val="lt2"/>
              </a:buClr>
              <a:buSzPts val="1400"/>
              <a:buChar char="●"/>
            </a:pPr>
            <a:r>
              <a:rPr lang="es" sz="1400">
                <a:solidFill>
                  <a:schemeClr val="lt2"/>
                </a:solidFill>
              </a:rPr>
              <a:t>Normalizamos las variables e implementamos un modelo de cluster k-means para agrupar a los jugadores en tres grupos:</a:t>
            </a:r>
            <a:endParaRPr sz="1400">
              <a:solidFill>
                <a:schemeClr val="lt2"/>
              </a:solidFill>
            </a:endParaRPr>
          </a:p>
          <a:p>
            <a:pPr indent="0" lvl="0" marL="457200" rtl="0" algn="just">
              <a:spcBef>
                <a:spcPts val="1600"/>
              </a:spcBef>
              <a:spcAft>
                <a:spcPts val="0"/>
              </a:spcAft>
              <a:buNone/>
            </a:pPr>
            <a:r>
              <a:rPr lang="es" sz="1400">
                <a:solidFill>
                  <a:schemeClr val="lt2"/>
                </a:solidFill>
              </a:rPr>
              <a:t>- </a:t>
            </a:r>
            <a:r>
              <a:rPr b="1" lang="es" sz="1400">
                <a:solidFill>
                  <a:schemeClr val="lt2"/>
                </a:solidFill>
              </a:rPr>
              <a:t>Azules </a:t>
            </a:r>
            <a:r>
              <a:rPr lang="es" sz="1400">
                <a:solidFill>
                  <a:schemeClr val="lt2"/>
                </a:solidFill>
              </a:rPr>
              <a:t>(players baratos/rookies)</a:t>
            </a:r>
            <a:endParaRPr sz="1400">
              <a:solidFill>
                <a:schemeClr val="lt2"/>
              </a:solidFill>
            </a:endParaRPr>
          </a:p>
          <a:p>
            <a:pPr indent="0" lvl="0" marL="457200" rtl="0" algn="just">
              <a:spcBef>
                <a:spcPts val="1600"/>
              </a:spcBef>
              <a:spcAft>
                <a:spcPts val="0"/>
              </a:spcAft>
              <a:buNone/>
            </a:pPr>
            <a:r>
              <a:rPr lang="es" sz="1400">
                <a:solidFill>
                  <a:schemeClr val="lt2"/>
                </a:solidFill>
              </a:rPr>
              <a:t>- </a:t>
            </a:r>
            <a:r>
              <a:rPr b="1" lang="es" sz="1400">
                <a:solidFill>
                  <a:schemeClr val="lt2"/>
                </a:solidFill>
              </a:rPr>
              <a:t>Rojos </a:t>
            </a:r>
            <a:r>
              <a:rPr lang="es" sz="1400">
                <a:solidFill>
                  <a:schemeClr val="lt2"/>
                </a:solidFill>
              </a:rPr>
              <a:t>(players con rendimiento promedio)</a:t>
            </a:r>
            <a:endParaRPr sz="1400">
              <a:solidFill>
                <a:schemeClr val="lt2"/>
              </a:solidFill>
            </a:endParaRPr>
          </a:p>
          <a:p>
            <a:pPr indent="0" lvl="0" marL="457200" rtl="0" algn="just">
              <a:spcBef>
                <a:spcPts val="1600"/>
              </a:spcBef>
              <a:spcAft>
                <a:spcPts val="0"/>
              </a:spcAft>
              <a:buNone/>
            </a:pPr>
            <a:r>
              <a:rPr lang="es" sz="1400">
                <a:solidFill>
                  <a:schemeClr val="lt2"/>
                </a:solidFill>
              </a:rPr>
              <a:t>- </a:t>
            </a:r>
            <a:r>
              <a:rPr b="1" lang="es" sz="1400">
                <a:solidFill>
                  <a:schemeClr val="lt2"/>
                </a:solidFill>
              </a:rPr>
              <a:t>Verdes </a:t>
            </a:r>
            <a:r>
              <a:rPr lang="es" sz="1400">
                <a:solidFill>
                  <a:schemeClr val="lt2"/>
                </a:solidFill>
              </a:rPr>
              <a:t>(stars players)</a:t>
            </a:r>
            <a:endParaRPr sz="1400">
              <a:solidFill>
                <a:schemeClr val="lt2"/>
              </a:solidFill>
            </a:endParaRPr>
          </a:p>
          <a:p>
            <a:pPr indent="-317500" lvl="0" marL="457200" rtl="0" algn="just">
              <a:spcBef>
                <a:spcPts val="1600"/>
              </a:spcBef>
              <a:spcAft>
                <a:spcPts val="0"/>
              </a:spcAft>
              <a:buSzPts val="1400"/>
              <a:buChar char="●"/>
            </a:pPr>
            <a:r>
              <a:rPr b="1" lang="es" sz="1400">
                <a:solidFill>
                  <a:schemeClr val="lt2"/>
                </a:solidFill>
              </a:rPr>
              <a:t>Insight: </a:t>
            </a:r>
            <a:r>
              <a:rPr lang="es" sz="1400">
                <a:solidFill>
                  <a:schemeClr val="lt2"/>
                </a:solidFill>
              </a:rPr>
              <a:t>interpretamos que la mayoría de los jugadores suplentes se encuentran dentro del grupo del cluster azul. Sin embargo, queremos saber si existen otras características relevantes al momento de determinar si un jugador es titular o suplente</a:t>
            </a:r>
            <a:r>
              <a:rPr lang="es" sz="1400"/>
              <a: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0"/>
          <p:cNvPicPr preferRelativeResize="0"/>
          <p:nvPr/>
        </p:nvPicPr>
        <p:blipFill>
          <a:blip r:embed="rId3">
            <a:alphaModFix amt="8000"/>
          </a:blip>
          <a:stretch>
            <a:fillRect/>
          </a:stretch>
        </p:blipFill>
        <p:spPr>
          <a:xfrm>
            <a:off x="0" y="0"/>
            <a:ext cx="9144000" cy="3175000"/>
          </a:xfrm>
          <a:prstGeom prst="rect">
            <a:avLst/>
          </a:prstGeom>
          <a:noFill/>
          <a:ln>
            <a:noFill/>
          </a:ln>
          <a:effectLst>
            <a:outerShdw blurRad="57150" rotWithShape="0" algn="bl" dir="5400000" dist="19050">
              <a:srgbClr val="000000">
                <a:alpha val="50000"/>
              </a:srgbClr>
            </a:outerShdw>
            <a:reflection blurRad="0" dir="0" dist="0" endA="0" endPos="20000" fadeDir="5400012" kx="0" rotWithShape="0" algn="bl" stA="85000" stPos="0" sy="-100000" ky="0"/>
          </a:effectLst>
        </p:spPr>
      </p:pic>
      <p:sp>
        <p:nvSpPr>
          <p:cNvPr id="131" name="Google Shape;131;p20"/>
          <p:cNvSpPr txBox="1"/>
          <p:nvPr>
            <p:ph type="title"/>
          </p:nvPr>
        </p:nvSpPr>
        <p:spPr>
          <a:xfrm>
            <a:off x="464100" y="339900"/>
            <a:ext cx="3572400" cy="15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Implementación de modelos de machine learning</a:t>
            </a:r>
            <a:r>
              <a:rPr lang="es"/>
              <a:t>:</a:t>
            </a:r>
            <a:endParaRPr/>
          </a:p>
        </p:txBody>
      </p:sp>
      <p:sp>
        <p:nvSpPr>
          <p:cNvPr id="132" name="Google Shape;132;p20"/>
          <p:cNvSpPr txBox="1"/>
          <p:nvPr>
            <p:ph idx="4294967295" type="body"/>
          </p:nvPr>
        </p:nvSpPr>
        <p:spPr>
          <a:xfrm>
            <a:off x="530900" y="1736875"/>
            <a:ext cx="7532400" cy="31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chemeClr val="lt2"/>
              </a:solidFill>
            </a:endParaRPr>
          </a:p>
          <a:p>
            <a:pPr indent="-323850" lvl="0" marL="457200" marR="0" rtl="0" algn="just">
              <a:lnSpc>
                <a:spcPct val="115000"/>
              </a:lnSpc>
              <a:spcBef>
                <a:spcPts val="0"/>
              </a:spcBef>
              <a:spcAft>
                <a:spcPts val="0"/>
              </a:spcAft>
              <a:buClr>
                <a:schemeClr val="lt2"/>
              </a:buClr>
              <a:buSzPts val="1500"/>
              <a:buChar char="●"/>
            </a:pPr>
            <a:r>
              <a:rPr lang="es" sz="1500">
                <a:solidFill>
                  <a:schemeClr val="lt2"/>
                </a:solidFill>
              </a:rPr>
              <a:t>Para enfrentar el desafío de descubrir cuáles son las características que más influyen al momento de predecir la condición de titular o suplente del player, implementamos los siguientes modelos de clasificación supervisada con técnicas de balanceo, oversampling, cross validation e hyperparameter tuning:</a:t>
            </a:r>
            <a:endParaRPr sz="1500">
              <a:solidFill>
                <a:schemeClr val="lt2"/>
              </a:solidFill>
            </a:endParaRPr>
          </a:p>
          <a:p>
            <a:pPr indent="-323850" lvl="0" marL="457200" marR="0" rtl="0" algn="just">
              <a:lnSpc>
                <a:spcPct val="115000"/>
              </a:lnSpc>
              <a:spcBef>
                <a:spcPts val="0"/>
              </a:spcBef>
              <a:spcAft>
                <a:spcPts val="0"/>
              </a:spcAft>
              <a:buClr>
                <a:schemeClr val="lt2"/>
              </a:buClr>
              <a:buSzPts val="1500"/>
              <a:buChar char="●"/>
            </a:pPr>
            <a:r>
              <a:rPr b="1" lang="es" sz="1500">
                <a:solidFill>
                  <a:schemeClr val="lt2"/>
                </a:solidFill>
              </a:rPr>
              <a:t>Decision Tree</a:t>
            </a:r>
            <a:endParaRPr b="1" sz="1500">
              <a:solidFill>
                <a:schemeClr val="lt2"/>
              </a:solidFill>
            </a:endParaRPr>
          </a:p>
          <a:p>
            <a:pPr indent="-323850" lvl="0" marL="457200" marR="0" rtl="0" algn="just">
              <a:lnSpc>
                <a:spcPct val="115000"/>
              </a:lnSpc>
              <a:spcBef>
                <a:spcPts val="0"/>
              </a:spcBef>
              <a:spcAft>
                <a:spcPts val="0"/>
              </a:spcAft>
              <a:buClr>
                <a:schemeClr val="lt2"/>
              </a:buClr>
              <a:buSzPts val="1500"/>
              <a:buChar char="●"/>
            </a:pPr>
            <a:r>
              <a:rPr b="1" lang="es" sz="1500">
                <a:solidFill>
                  <a:schemeClr val="lt2"/>
                </a:solidFill>
              </a:rPr>
              <a:t>Logistic Regression</a:t>
            </a:r>
            <a:endParaRPr b="1" sz="1500">
              <a:solidFill>
                <a:schemeClr val="lt2"/>
              </a:solidFill>
            </a:endParaRPr>
          </a:p>
          <a:p>
            <a:pPr indent="-323850" lvl="0" marL="457200" marR="0" rtl="0" algn="just">
              <a:lnSpc>
                <a:spcPct val="115000"/>
              </a:lnSpc>
              <a:spcBef>
                <a:spcPts val="0"/>
              </a:spcBef>
              <a:spcAft>
                <a:spcPts val="0"/>
              </a:spcAft>
              <a:buClr>
                <a:schemeClr val="lt2"/>
              </a:buClr>
              <a:buSzPts val="1500"/>
              <a:buChar char="●"/>
            </a:pPr>
            <a:r>
              <a:rPr b="1" lang="es" sz="1500">
                <a:solidFill>
                  <a:schemeClr val="lt2"/>
                </a:solidFill>
              </a:rPr>
              <a:t>Random Forest</a:t>
            </a:r>
            <a:endParaRPr b="1" sz="1500">
              <a:solidFill>
                <a:schemeClr val="lt2"/>
              </a:solidFill>
            </a:endParaRPr>
          </a:p>
          <a:p>
            <a:pPr indent="-323850" lvl="0" marL="457200" marR="0" rtl="0" algn="just">
              <a:lnSpc>
                <a:spcPct val="115000"/>
              </a:lnSpc>
              <a:spcBef>
                <a:spcPts val="0"/>
              </a:spcBef>
              <a:spcAft>
                <a:spcPts val="0"/>
              </a:spcAft>
              <a:buClr>
                <a:schemeClr val="lt2"/>
              </a:buClr>
              <a:buSzPts val="1500"/>
              <a:buChar char="●"/>
            </a:pPr>
            <a:r>
              <a:rPr b="1" lang="es" sz="1500">
                <a:solidFill>
                  <a:schemeClr val="lt2"/>
                </a:solidFill>
              </a:rPr>
              <a:t>Randomized Search CV aplicado a KNeighborsClassifier</a:t>
            </a:r>
            <a:endParaRPr b="1" sz="1500">
              <a:solidFill>
                <a:schemeClr val="lt2"/>
              </a:solidFill>
            </a:endParaRPr>
          </a:p>
          <a:p>
            <a:pPr indent="-323850" lvl="0" marL="457200" marR="0" rtl="0" algn="just">
              <a:lnSpc>
                <a:spcPct val="115000"/>
              </a:lnSpc>
              <a:spcBef>
                <a:spcPts val="0"/>
              </a:spcBef>
              <a:spcAft>
                <a:spcPts val="0"/>
              </a:spcAft>
              <a:buClr>
                <a:schemeClr val="lt2"/>
              </a:buClr>
              <a:buSzPts val="1500"/>
              <a:buChar char="●"/>
            </a:pPr>
            <a:r>
              <a:rPr b="1" lang="es" sz="1500">
                <a:solidFill>
                  <a:schemeClr val="lt2"/>
                </a:solidFill>
              </a:rPr>
              <a:t>Grid Search CV aplicado a Stratified K-Fold (SKF)</a:t>
            </a:r>
            <a:endParaRPr b="1" sz="1500">
              <a:solidFill>
                <a:schemeClr val="lt2"/>
              </a:solidFill>
            </a:endParaRPr>
          </a:p>
          <a:p>
            <a:pPr indent="-323850" lvl="0" marL="457200" marR="0" rtl="0" algn="just">
              <a:lnSpc>
                <a:spcPct val="115000"/>
              </a:lnSpc>
              <a:spcBef>
                <a:spcPts val="0"/>
              </a:spcBef>
              <a:spcAft>
                <a:spcPts val="0"/>
              </a:spcAft>
              <a:buClr>
                <a:schemeClr val="lt2"/>
              </a:buClr>
              <a:buSzPts val="1500"/>
              <a:buChar char="●"/>
            </a:pPr>
            <a:r>
              <a:rPr b="1" lang="es" sz="1500">
                <a:solidFill>
                  <a:schemeClr val="lt2"/>
                </a:solidFill>
              </a:rPr>
              <a:t>XGBClassifier aplicado a Logistic Regression y múltiples árboles.</a:t>
            </a:r>
            <a:endParaRPr b="1" sz="16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89900" y="342500"/>
            <a:ext cx="4082100" cy="15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Principio de parsimonia y ajuste de hiperparámetros</a:t>
            </a:r>
            <a:endParaRPr/>
          </a:p>
        </p:txBody>
      </p:sp>
      <p:pic>
        <p:nvPicPr>
          <p:cNvPr id="138" name="Google Shape;138;p21"/>
          <p:cNvPicPr preferRelativeResize="0"/>
          <p:nvPr/>
        </p:nvPicPr>
        <p:blipFill>
          <a:blip r:embed="rId3">
            <a:alphaModFix/>
          </a:blip>
          <a:stretch>
            <a:fillRect/>
          </a:stretch>
        </p:blipFill>
        <p:spPr>
          <a:xfrm>
            <a:off x="6818600" y="1930402"/>
            <a:ext cx="2094199" cy="1410547"/>
          </a:xfrm>
          <a:prstGeom prst="rect">
            <a:avLst/>
          </a:prstGeom>
          <a:noFill/>
          <a:ln>
            <a:noFill/>
          </a:ln>
        </p:spPr>
      </p:pic>
      <p:sp>
        <p:nvSpPr>
          <p:cNvPr id="139" name="Google Shape;139;p21"/>
          <p:cNvSpPr txBox="1"/>
          <p:nvPr>
            <p:ph idx="4294967295" type="body"/>
          </p:nvPr>
        </p:nvSpPr>
        <p:spPr>
          <a:xfrm>
            <a:off x="503400" y="1788900"/>
            <a:ext cx="5681100" cy="31590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chemeClr val="lt2"/>
              </a:buClr>
              <a:buSzPts val="1300"/>
              <a:buChar char="●"/>
            </a:pPr>
            <a:r>
              <a:rPr lang="es" sz="1300">
                <a:solidFill>
                  <a:schemeClr val="lt2"/>
                </a:solidFill>
              </a:rPr>
              <a:t>Al contar con solo </a:t>
            </a:r>
            <a:r>
              <a:rPr b="1" lang="es" sz="1300">
                <a:solidFill>
                  <a:schemeClr val="lt2"/>
                </a:solidFill>
              </a:rPr>
              <a:t>418 observaciones y </a:t>
            </a:r>
            <a:r>
              <a:rPr lang="es" sz="1300">
                <a:solidFill>
                  <a:schemeClr val="lt2"/>
                </a:solidFill>
              </a:rPr>
              <a:t>con clases desbalanceadas en nuestro dataset, sabemos que nuestros modelos son propensos al </a:t>
            </a:r>
            <a:r>
              <a:rPr b="1" lang="es" sz="1300">
                <a:solidFill>
                  <a:schemeClr val="lt2"/>
                </a:solidFill>
              </a:rPr>
              <a:t>overfitting </a:t>
            </a:r>
            <a:r>
              <a:rPr lang="es" sz="1300">
                <a:solidFill>
                  <a:schemeClr val="lt2"/>
                </a:solidFill>
              </a:rPr>
              <a:t>y, por lo tanto, a no generalizar correctamente. Por lo que procedimos a balancear las clases de nuestra variable target “Titular”.</a:t>
            </a:r>
            <a:endParaRPr sz="1300">
              <a:solidFill>
                <a:schemeClr val="lt2"/>
              </a:solidFill>
            </a:endParaRPr>
          </a:p>
          <a:p>
            <a:pPr indent="0" lvl="0" marL="457200" rtl="0" algn="just">
              <a:spcBef>
                <a:spcPts val="1600"/>
              </a:spcBef>
              <a:spcAft>
                <a:spcPts val="0"/>
              </a:spcAft>
              <a:buNone/>
            </a:pPr>
            <a:r>
              <a:rPr lang="es" sz="1300">
                <a:solidFill>
                  <a:schemeClr val="lt2"/>
                </a:solidFill>
              </a:rPr>
              <a:t>Tomamos como principal criterio entender que puede ser muy probable que los mejores resultados, en términos de performance, provengan de </a:t>
            </a:r>
            <a:r>
              <a:rPr b="1" lang="es" sz="1300">
                <a:solidFill>
                  <a:schemeClr val="lt2"/>
                </a:solidFill>
              </a:rPr>
              <a:t>modelos más simples</a:t>
            </a:r>
            <a:r>
              <a:rPr lang="es" sz="1300">
                <a:solidFill>
                  <a:schemeClr val="lt2"/>
                </a:solidFill>
              </a:rPr>
              <a:t> o del ajuste de </a:t>
            </a:r>
            <a:r>
              <a:rPr b="1" lang="es" sz="1300">
                <a:solidFill>
                  <a:schemeClr val="lt2"/>
                </a:solidFill>
              </a:rPr>
              <a:t>hiperparámetros </a:t>
            </a:r>
            <a:r>
              <a:rPr lang="es" sz="1300">
                <a:solidFill>
                  <a:schemeClr val="lt2"/>
                </a:solidFill>
              </a:rPr>
              <a:t>y no preferentemente de modelos más complejos.</a:t>
            </a:r>
            <a:endParaRPr sz="1300">
              <a:solidFill>
                <a:schemeClr val="lt2"/>
              </a:solidFill>
            </a:endParaRPr>
          </a:p>
          <a:p>
            <a:pPr indent="0" lvl="0" marL="457200" rtl="0" algn="just">
              <a:spcBef>
                <a:spcPts val="1600"/>
              </a:spcBef>
              <a:spcAft>
                <a:spcPts val="0"/>
              </a:spcAft>
              <a:buNone/>
            </a:pPr>
            <a:r>
              <a:rPr lang="es" sz="1300">
                <a:solidFill>
                  <a:schemeClr val="lt2"/>
                </a:solidFill>
              </a:rPr>
              <a:t>Las variables del dataset que ingresaron a nuestros modelos fueron: </a:t>
            </a:r>
            <a:r>
              <a:rPr b="1" lang="es" sz="1300">
                <a:solidFill>
                  <a:schemeClr val="lt2"/>
                </a:solidFill>
              </a:rPr>
              <a:t>“Titular”, “Experiencia_temporadas”, “Posición”, “Puntos”, “Asistencias”, “Rebotes” y “Cluster”</a:t>
            </a:r>
            <a:endParaRPr b="1" sz="1300">
              <a:solidFill>
                <a:schemeClr val="lt2"/>
              </a:solidFill>
            </a:endParaRPr>
          </a:p>
          <a:p>
            <a:pPr indent="0" lvl="0" marL="457200" rtl="0" algn="just">
              <a:spcBef>
                <a:spcPts val="1600"/>
              </a:spcBef>
              <a:spcAft>
                <a:spcPts val="1600"/>
              </a:spcAft>
              <a:buNone/>
            </a:pPr>
            <a:r>
              <a:t/>
            </a:r>
            <a:endParaRPr sz="1300">
              <a:solidFill>
                <a:schemeClr val="lt2"/>
              </a:solidFill>
            </a:endParaRPr>
          </a:p>
        </p:txBody>
      </p:sp>
      <p:pic>
        <p:nvPicPr>
          <p:cNvPr id="140" name="Google Shape;140;p21"/>
          <p:cNvPicPr preferRelativeResize="0"/>
          <p:nvPr/>
        </p:nvPicPr>
        <p:blipFill>
          <a:blip r:embed="rId4">
            <a:alphaModFix/>
          </a:blip>
          <a:stretch>
            <a:fillRect/>
          </a:stretch>
        </p:blipFill>
        <p:spPr>
          <a:xfrm>
            <a:off x="6818600" y="3531800"/>
            <a:ext cx="2094200" cy="128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