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5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78" r:id="rId25"/>
    <p:sldId id="279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7" r:id="rId35"/>
    <p:sldId id="276" r:id="rId36"/>
    <p:sldId id="297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567385"/>
            <a:ext cx="130175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‹Nº›</a:t>
            </a:fld>
            <a:endParaRPr spc="-5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‹Nº›</a:t>
            </a:fld>
            <a:endParaRPr spc="-5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‹Nº›</a:t>
            </a:fld>
            <a:endParaRPr spc="-5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‹Nº›</a:t>
            </a:fld>
            <a:endParaRPr spc="-5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‹Nº›</a:t>
            </a:fld>
            <a:endParaRPr spc="-5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67385"/>
            <a:ext cx="284987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672" y="1453083"/>
            <a:ext cx="10561955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52988" y="6216376"/>
            <a:ext cx="347979" cy="62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‹Nº›</a:t>
            </a:fld>
            <a:endParaRPr spc="-5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8.xml"/><Relationship Id="rId18" Type="http://schemas.openxmlformats.org/officeDocument/2006/relationships/slide" Target="slide13.xml"/><Relationship Id="rId26" Type="http://schemas.openxmlformats.org/officeDocument/2006/relationships/slide" Target="slide21.xml"/><Relationship Id="rId39" Type="http://schemas.openxmlformats.org/officeDocument/2006/relationships/slide" Target="slide34.xml"/><Relationship Id="rId21" Type="http://schemas.openxmlformats.org/officeDocument/2006/relationships/slide" Target="slide16.xml"/><Relationship Id="rId34" Type="http://schemas.openxmlformats.org/officeDocument/2006/relationships/slide" Target="slide29.xml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slide" Target="slide11.xml"/><Relationship Id="rId20" Type="http://schemas.openxmlformats.org/officeDocument/2006/relationships/slide" Target="slide15.xml"/><Relationship Id="rId29" Type="http://schemas.openxmlformats.org/officeDocument/2006/relationships/slide" Target="slide24.xml"/><Relationship Id="rId41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24" Type="http://schemas.openxmlformats.org/officeDocument/2006/relationships/slide" Target="slide19.xml"/><Relationship Id="rId32" Type="http://schemas.openxmlformats.org/officeDocument/2006/relationships/slide" Target="slide27.xml"/><Relationship Id="rId37" Type="http://schemas.openxmlformats.org/officeDocument/2006/relationships/slide" Target="slide32.xml"/><Relationship Id="rId40" Type="http://schemas.openxmlformats.org/officeDocument/2006/relationships/slide" Target="slide35.xml"/><Relationship Id="rId5" Type="http://schemas.openxmlformats.org/officeDocument/2006/relationships/image" Target="../media/image9.png"/><Relationship Id="rId15" Type="http://schemas.openxmlformats.org/officeDocument/2006/relationships/slide" Target="slide10.xml"/><Relationship Id="rId23" Type="http://schemas.openxmlformats.org/officeDocument/2006/relationships/slide" Target="slide18.xml"/><Relationship Id="rId28" Type="http://schemas.openxmlformats.org/officeDocument/2006/relationships/slide" Target="slide23.xml"/><Relationship Id="rId36" Type="http://schemas.openxmlformats.org/officeDocument/2006/relationships/slide" Target="slide31.xml"/><Relationship Id="rId10" Type="http://schemas.openxmlformats.org/officeDocument/2006/relationships/slide" Target="slide5.xml"/><Relationship Id="rId19" Type="http://schemas.openxmlformats.org/officeDocument/2006/relationships/slide" Target="slide14.xml"/><Relationship Id="rId31" Type="http://schemas.openxmlformats.org/officeDocument/2006/relationships/slide" Target="slide26.xml"/><Relationship Id="rId4" Type="http://schemas.openxmlformats.org/officeDocument/2006/relationships/image" Target="../media/image8.png"/><Relationship Id="rId9" Type="http://schemas.openxmlformats.org/officeDocument/2006/relationships/slide" Target="slide4.xml"/><Relationship Id="rId14" Type="http://schemas.openxmlformats.org/officeDocument/2006/relationships/slide" Target="slide9.xml"/><Relationship Id="rId22" Type="http://schemas.openxmlformats.org/officeDocument/2006/relationships/slide" Target="slide17.xml"/><Relationship Id="rId27" Type="http://schemas.openxmlformats.org/officeDocument/2006/relationships/slide" Target="slide22.xml"/><Relationship Id="rId30" Type="http://schemas.openxmlformats.org/officeDocument/2006/relationships/slide" Target="slide25.xml"/><Relationship Id="rId35" Type="http://schemas.openxmlformats.org/officeDocument/2006/relationships/slide" Target="slide30.xml"/><Relationship Id="rId8" Type="http://schemas.openxmlformats.org/officeDocument/2006/relationships/slide" Target="slide3.xml"/><Relationship Id="rId3" Type="http://schemas.openxmlformats.org/officeDocument/2006/relationships/image" Target="../media/image7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5" Type="http://schemas.openxmlformats.org/officeDocument/2006/relationships/slide" Target="slide20.xml"/><Relationship Id="rId33" Type="http://schemas.openxmlformats.org/officeDocument/2006/relationships/slide" Target="slide28.xml"/><Relationship Id="rId38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vivek468/superstore-dataset-final/data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11" y="3910025"/>
            <a:ext cx="5403850" cy="193738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90"/>
              </a:spcBef>
            </a:pPr>
            <a:r>
              <a:rPr sz="6600" b="1" spc="-695" dirty="0">
                <a:solidFill>
                  <a:srgbClr val="FFFFFF"/>
                </a:solidFill>
                <a:latin typeface="Verdana"/>
                <a:cs typeface="Verdana"/>
              </a:rPr>
              <a:t>ANÁLISIS</a:t>
            </a:r>
            <a:r>
              <a:rPr sz="66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600" b="1" spc="-49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6600" b="1" spc="-355" dirty="0">
                <a:solidFill>
                  <a:srgbClr val="FFFFFF"/>
                </a:solidFill>
                <a:latin typeface="Verdana"/>
                <a:cs typeface="Verdana"/>
              </a:rPr>
              <a:t>VEN</a:t>
            </a:r>
            <a:r>
              <a:rPr sz="6600" b="1" spc="-10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6600" b="1" spc="-3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600" b="1" spc="-3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6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9576" y="3587035"/>
            <a:ext cx="2821305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cs typeface="Liberation Sans Narrow"/>
              </a:rPr>
              <a:t>Autor</a:t>
            </a:r>
            <a:endParaRPr sz="24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Gastón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Verdana"/>
                <a:cs typeface="Verdana"/>
              </a:rPr>
              <a:t>Mariano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Verdana"/>
                <a:cs typeface="Verdana"/>
              </a:rPr>
              <a:t>Gil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5" y="794258"/>
            <a:ext cx="11633835" cy="1477010"/>
            <a:chOff x="9905" y="794258"/>
            <a:chExt cx="11633835" cy="1477010"/>
          </a:xfrm>
        </p:grpSpPr>
        <p:sp>
          <p:nvSpPr>
            <p:cNvPr id="5" name="object 5"/>
            <p:cNvSpPr/>
            <p:nvPr/>
          </p:nvSpPr>
          <p:spPr>
            <a:xfrm>
              <a:off x="9905" y="806958"/>
              <a:ext cx="8453755" cy="0"/>
            </a:xfrm>
            <a:custGeom>
              <a:avLst/>
              <a:gdLst/>
              <a:ahLst/>
              <a:cxnLst/>
              <a:rect l="l" t="t" r="r" b="b"/>
              <a:pathLst>
                <a:path w="8453755">
                  <a:moveTo>
                    <a:pt x="0" y="0"/>
                  </a:moveTo>
                  <a:lnTo>
                    <a:pt x="8453374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967" y="1225295"/>
              <a:ext cx="152400" cy="152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35155" y="1685544"/>
              <a:ext cx="108203" cy="108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039" y="2176272"/>
              <a:ext cx="96011" cy="944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</a:t>
            </a:fld>
            <a:endParaRPr spc="-59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LISTADO DE COLUMNAS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85604" y="6216376"/>
            <a:ext cx="1515364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10</a:t>
            </a:fld>
            <a:endParaRPr spc="-590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3CB15B2-E56D-683D-CAAC-ED0635678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74020"/>
              </p:ext>
            </p:extLst>
          </p:nvPr>
        </p:nvGraphicFramePr>
        <p:xfrm>
          <a:off x="1943100" y="1068228"/>
          <a:ext cx="8305800" cy="48280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36870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30987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215906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40233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Venta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Clave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ID_Venta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ID_Cliente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53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ID_Producto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27366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ID_Pedido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5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Cantidad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562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DECIMAL(12,2)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05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Descuento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DECIMAL(10,2)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0208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Venta_Bruta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DECIMAL(12,2)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114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Monto_Descuento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DECIMAL(12,2)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1786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Ganancia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DECIMAL(12,2)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1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9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LISTADO DE COLUMNAS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11</a:t>
            </a:fld>
            <a:endParaRPr spc="-590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3CB15B2-E56D-683D-CAAC-ED0635678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156"/>
              </p:ext>
            </p:extLst>
          </p:nvPr>
        </p:nvGraphicFramePr>
        <p:xfrm>
          <a:off x="1828800" y="889193"/>
          <a:ext cx="7789164" cy="269291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83855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2762296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3043013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82779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Pedido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Clave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ID_Pedido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ID_Geo_Pedido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966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Fecha_Pedido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5303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marL="0"/>
                      <a:r>
                        <a:rPr lang="es-AR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Fecha_Envio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27366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Modo_Envio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500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8E03B2E-D89A-90E4-36E4-E5913E7E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9368"/>
              </p:ext>
            </p:extLst>
          </p:nvPr>
        </p:nvGraphicFramePr>
        <p:xfrm>
          <a:off x="1828800" y="3684359"/>
          <a:ext cx="7789164" cy="307288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11202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2569535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2708427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7986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Geo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50646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Clave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35064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ID_Geo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Ciudad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5303"/>
                  </a:ext>
                </a:extLst>
              </a:tr>
              <a:tr h="350646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Pais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27366"/>
                  </a:ext>
                </a:extLst>
              </a:tr>
              <a:tr h="423924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5005"/>
                  </a:ext>
                </a:extLst>
              </a:tr>
              <a:tr h="350646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Codigo_Postal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74929"/>
                  </a:ext>
                </a:extLst>
              </a:tr>
              <a:tr h="423924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VARCHAR(40)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2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7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LISTADO DE COLUMNAS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12</a:t>
            </a:fld>
            <a:endParaRPr spc="-59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8E03B2E-D89A-90E4-36E4-E5913E7E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49598"/>
              </p:ext>
            </p:extLst>
          </p:nvPr>
        </p:nvGraphicFramePr>
        <p:xfrm>
          <a:off x="1207008" y="1246395"/>
          <a:ext cx="8546592" cy="21765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55394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2971798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3208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Cliente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32086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Clave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33208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ID_Cliente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524401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Nombre_Cliente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5303"/>
                  </a:ext>
                </a:extLst>
              </a:tr>
              <a:tr h="524401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Segmento_Cliente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2736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515ABAF-3ACE-9E27-CBB8-AFD7E7EAA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86125"/>
              </p:ext>
            </p:extLst>
          </p:nvPr>
        </p:nvGraphicFramePr>
        <p:xfrm>
          <a:off x="1203961" y="3587311"/>
          <a:ext cx="8546592" cy="292570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55394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2971798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3208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Producto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32086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Clave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33208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ID_Producto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524401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Nombre_Producto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5303"/>
                  </a:ext>
                </a:extLst>
              </a:tr>
              <a:tr h="524401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Categoria_Producto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27366"/>
                  </a:ext>
                </a:extLst>
              </a:tr>
              <a:tr h="749145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Sub-Categoria_Producto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7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LISTADO DE COLUMNAS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13</a:t>
            </a:fld>
            <a:endParaRPr spc="-590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57A68C0-1C34-27AB-04A1-3A09807E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91784"/>
              </p:ext>
            </p:extLst>
          </p:nvPr>
        </p:nvGraphicFramePr>
        <p:xfrm>
          <a:off x="1943100" y="1383020"/>
          <a:ext cx="8305800" cy="321868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36870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30987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215906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40233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Calendario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Campo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Tipo de Clave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Año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453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27366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/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dddd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5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562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Trimestre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0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14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30008"/>
              </p:ext>
            </p:extLst>
          </p:nvPr>
        </p:nvGraphicFramePr>
        <p:xfrm>
          <a:off x="228599" y="840282"/>
          <a:ext cx="11704321" cy="559874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24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586863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Ventas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401655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Total_Descuento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Calcula la suma de los descuentos.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Descuento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5623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Total_Ganancias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Caslcula</a:t>
                      </a:r>
                      <a:r>
                        <a:rPr lang="es-AR" dirty="0"/>
                        <a:t> la suma de las ganancias.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if(ISBLANK(SUM(Ventas[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Ganancia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])),0, SUM(Ventas[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Ganancia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059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Total_Montos_Descuentos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Calcula el total del monto de los descuentos.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if(ISBLANK(SUM(Ventas[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Monto_Descuento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])),0, SUM(Ventas[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Monto_Descuento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46769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Total_Pedidos_Ventas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cantidad de distintos pedidos que se encuentran en la tabla Ventas.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isblank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(COUNTROWS(DISTINCT(Ventas[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ID_Pedido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]))), 0, COUNTROWS(DISTINCT(Ventas[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ID_Pedido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3277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Total_Porcentaje_Descuentos_Aplicados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del total del monto de descuento en relación con el total de la venta bruta.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IF(ISBLANK([</a:t>
                      </a:r>
                      <a:r>
                        <a:rPr lang="es-E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Total_Montos_Descuentos</a:t>
                      </a: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]*100/[</a:t>
                      </a:r>
                      <a:r>
                        <a:rPr lang="es-E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Total_Venta_Bruta</a:t>
                      </a: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]), 0,[</a:t>
                      </a:r>
                      <a:r>
                        <a:rPr lang="es-E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Total_Montos_Descuentos</a:t>
                      </a: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]*100/[</a:t>
                      </a:r>
                      <a:r>
                        <a:rPr lang="es-E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Total_Venta_Bruta</a:t>
                      </a: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719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Total_Venta_Bruta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total de la venta bruta.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IF(ISBLANK(SUM(Ventas[</a:t>
                      </a:r>
                      <a:r>
                        <a:rPr lang="es-E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Venta_Bruta</a:t>
                      </a: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])),0,SUM(Ventas[</a:t>
                      </a:r>
                      <a:r>
                        <a:rPr lang="es-E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Venta_Bruta</a:t>
                      </a:r>
                      <a:r>
                        <a:rPr lang="es-E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6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0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15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05400"/>
              </p:ext>
            </p:extLst>
          </p:nvPr>
        </p:nvGraphicFramePr>
        <p:xfrm>
          <a:off x="217357" y="1017340"/>
          <a:ext cx="11704321" cy="222777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24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687048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Productos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470223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107050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Total_Productos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cantidad de distintos productos que se encuentran en la tabla Productos.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IF(ISBLANK(COUNTROWS(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Productos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)), 0 , COUNTROWS(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Productos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0DA0044-174D-CA61-7B4B-077325395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24521"/>
              </p:ext>
            </p:extLst>
          </p:nvPr>
        </p:nvGraphicFramePr>
        <p:xfrm>
          <a:off x="237067" y="3497603"/>
          <a:ext cx="11704321" cy="192525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24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593752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Pedidos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40637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925134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cantidad de pedidos que se encuentran en la tabla Pedidos.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COUNTROWS(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1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16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8108"/>
              </p:ext>
            </p:extLst>
          </p:nvPr>
        </p:nvGraphicFramePr>
        <p:xfrm>
          <a:off x="243839" y="1752600"/>
          <a:ext cx="11704321" cy="222777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24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687048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Clientes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470223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107050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Total_Clientes</a:t>
                      </a:r>
                      <a:endParaRPr lang="en-US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cantidad de clientes que se encuentran en la Tabla Clientes.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isblank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(COUNTROWS(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)), 0 , COUNTROWS(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9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17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3309"/>
              </p:ext>
            </p:extLst>
          </p:nvPr>
        </p:nvGraphicFramePr>
        <p:xfrm>
          <a:off x="228599" y="840283"/>
          <a:ext cx="11704321" cy="4693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56845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95453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270652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78847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Cantidad_Descuentos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cantidad de descuentos aplicados, o sea, a cuantas transacciones se le aplicaron descuentos. 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Cantidad_Descuentos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CALCULATE(COUNTROWS(Ventas),</a:t>
                      </a:r>
                    </a:p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FILTER(Ventas, 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&gt; 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151629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PC_Bruta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 venta bruta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Total_Venta_Bruta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Total_Venta_Bruta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151629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PC_Bruta_Prom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 venta bruta promedio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Promedio_Venta_Bruta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Promedio_Venta_Bruta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4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18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57047"/>
              </p:ext>
            </p:extLst>
          </p:nvPr>
        </p:nvGraphicFramePr>
        <p:xfrm>
          <a:off x="228599" y="840283"/>
          <a:ext cx="11704321" cy="518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55321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70531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42028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122560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PC_Cant_Descuentos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 cantidad de descuentos aplicados a transacciones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137209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PC_Descuento_Prom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del monto total de descuentos promedio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Promedio_Monto_Descuentos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Promedio_Monto_Descuentos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14536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PC_Ganancia_Prom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 ganancia promedio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Promedio_Ganancia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Promedio_Ganancia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45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19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78972"/>
              </p:ext>
            </p:extLst>
          </p:nvPr>
        </p:nvGraphicFramePr>
        <p:xfrm>
          <a:off x="228599" y="840283"/>
          <a:ext cx="11704321" cy="518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55321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70531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42028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122560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PC_Ganancias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las ganancias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Total_Ganancias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Total_Ganancias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137209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PC_M_Descuentos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del monto total de descuentos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Total_Montos_Descuentos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Total_Montos_Descuentos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14536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PC_Pedidos_Prom_Mes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 cantidad de pedidos promedio por mes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Pedidos_Promedio_Mes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PREVIOUSYEAR(Calendario[Fecha]))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diferencia =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Pedidos_Promedio_Mes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s-E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DIVIDE(diferencia,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CONTENIDO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35940" y="3429000"/>
            <a:ext cx="0" cy="3346450"/>
          </a:xfrm>
          <a:custGeom>
            <a:avLst/>
            <a:gdLst/>
            <a:ahLst/>
            <a:cxnLst/>
            <a:rect l="l" t="t" r="r" b="b"/>
            <a:pathLst>
              <a:path h="3346450">
                <a:moveTo>
                  <a:pt x="0" y="0"/>
                </a:moveTo>
                <a:lnTo>
                  <a:pt x="0" y="334608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6115" y="1453083"/>
            <a:ext cx="1099248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Tabla</a:t>
            </a:r>
            <a:r>
              <a:rPr sz="1800" spc="24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spc="5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1800" spc="24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spc="50" dirty="0" err="1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Versiones</a:t>
            </a:r>
            <a:r>
              <a:rPr sz="1800" spc="5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</a:t>
            </a:r>
            <a:r>
              <a:rPr lang="es-AR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sz="1800" spc="95" dirty="0">
                <a:solidFill>
                  <a:schemeClr val="bg1"/>
                </a:solidFill>
                <a:uFill>
                  <a:solidFill>
                    <a:srgbClr val="944F71"/>
                  </a:solidFill>
                </a:uFill>
                <a:latin typeface="Liberation Sans Narrow"/>
                <a:cs typeface="Liberation Sans Narrow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</a:t>
            </a:r>
            <a:r>
              <a:rPr lang="es-AR"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20" dirty="0">
                <a:solidFill>
                  <a:schemeClr val="bg1"/>
                </a:solidFill>
                <a:uFill>
                  <a:solidFill>
                    <a:srgbClr val="944F71"/>
                  </a:solidFill>
                </a:uFill>
                <a:latin typeface="Liberation Sans Narrow"/>
                <a:cs typeface="Liberation Sans Narrow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sz="1800" spc="8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Descripción</a:t>
            </a:r>
            <a:r>
              <a:rPr sz="1800" spc="15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spc="6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1800" spc="12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</a:t>
            </a:r>
            <a:r>
              <a:rPr sz="1800" spc="15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spc="7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temática</a:t>
            </a:r>
            <a:r>
              <a:rPr sz="1800" spc="14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spc="6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1800" spc="14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spc="60" dirty="0" err="1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sz="1800" spc="13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</a:t>
            </a:r>
            <a:r>
              <a:rPr lang="es-AR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sz="1800" spc="80" dirty="0" err="1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Hipótesis</a:t>
            </a:r>
            <a:r>
              <a:rPr sz="1800" spc="43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</a:t>
            </a:r>
            <a:r>
              <a:rPr lang="es-AR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endParaRPr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sz="1800" spc="55" dirty="0" err="1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sz="1800" spc="455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-----------------------</a:t>
            </a:r>
            <a:r>
              <a:rPr sz="1800" spc="80" dirty="0">
                <a:solidFill>
                  <a:schemeClr val="bg1"/>
                </a:solidFill>
                <a:latin typeface="Liberation Sans Narrow"/>
                <a:cs typeface="Liberation Sans Narrow"/>
              </a:rPr>
              <a:t>-</a:t>
            </a:r>
            <a:r>
              <a:rPr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-------</a:t>
            </a:r>
            <a:r>
              <a:rPr lang="es-AR" sz="1800" spc="95" dirty="0">
                <a:solidFill>
                  <a:schemeClr val="bg1"/>
                </a:solidFill>
                <a:latin typeface="Liberation Sans Narrow"/>
                <a:cs typeface="Liberation Sans Narrow"/>
              </a:rPr>
              <a:t> </a:t>
            </a:r>
            <a:r>
              <a:rPr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  <a:endParaRPr lang="es-AR" sz="1800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Entidad-Relación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-----------------------------------------------------------------------------------------------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  <a:endParaRPr lang="es-AR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Listado de Tablas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------------------------------------------------------------------------------------------------------------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endParaRPr lang="es-AR" sz="1800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Listado de Columnas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--------------------------------------------------------------------------------------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 ,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</a:t>
            </a:r>
            <a:endParaRPr lang="es-AR" sz="1800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4965" algn="l"/>
              </a:tabLst>
            </a:pP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Medidas de Power Bi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18,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20,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</a:t>
            </a:r>
            <a:endParaRPr lang="es-AR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12700" lvl="3">
              <a:buClr>
                <a:srgbClr val="FFFFFF"/>
              </a:buClr>
              <a:tabLst>
                <a:tab pos="354965" algn="l"/>
              </a:tabLst>
            </a:pP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11.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Diagrama-Entidad-Relación en Power BI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 -----------------------------------------------------------------------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  <a:endParaRPr lang="es-AR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354965" algn="l"/>
              </a:tabLst>
            </a:pP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12.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Solapas del </a:t>
            </a:r>
            <a:r>
              <a:rPr lang="es-AR" spc="20" dirty="0" err="1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–--------------------------------------------------------------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27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28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29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31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32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,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33</a:t>
            </a:r>
            <a:endParaRPr lang="es-AR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354965" algn="l"/>
              </a:tabLst>
            </a:pP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12.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Paleta de colores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----------------------------------------------------------------------------------------------------------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34</a:t>
            </a:r>
            <a:endParaRPr lang="es-AR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354965" algn="l"/>
              </a:tabLst>
            </a:pP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13.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Herramientas utilizadas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-------------------------------------------------------------------------------------------------- </a:t>
            </a:r>
            <a:r>
              <a:rPr lang="es-AR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35</a:t>
            </a:r>
            <a:endParaRPr lang="es-AR" spc="20" dirty="0">
              <a:solidFill>
                <a:schemeClr val="bg1"/>
              </a:solidFill>
              <a:uFill>
                <a:solidFill>
                  <a:srgbClr val="0462C1"/>
                </a:solidFill>
              </a:u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354965" algn="l"/>
              </a:tabLst>
            </a:pP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14.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Futuras Líneas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</a:rPr>
              <a:t>------------------------------------------------------------------------------------------------------------- </a:t>
            </a:r>
            <a:r>
              <a:rPr lang="es-AR" sz="1800" spc="20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Liberation Sans Narrow"/>
                <a:cs typeface="Liberation Sans Narrow"/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36</a:t>
            </a:r>
            <a:endParaRPr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</a:t>
            </a:fld>
            <a:endParaRPr spc="-59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20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11835"/>
              </p:ext>
            </p:extLst>
          </p:nvPr>
        </p:nvGraphicFramePr>
        <p:xfrm>
          <a:off x="228600" y="945842"/>
          <a:ext cx="11704321" cy="443621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49225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5348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1169224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PC_Q_Pedidos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crecimiento de la cantidad de pedidos en comparación con el año anterior.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CALCULATE([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PREVIOUSYEAR(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Calendario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[Fecha]))</a:t>
                      </a:r>
                    </a:p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diferencia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-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DIVIDE(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diferencia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anioPasado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95169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Pedidos_Promedio_Mes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promedio de la cantidad de pedidos realizados por mes.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(DISTINCTCOUNT(Calendario[Mes]), ALLSELECTED(Calendario[Fecha])))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129677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Porcentaje_Descuentos_Transacciones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la cantidad descuentos aplicados sobre la cantidad de transacciones.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Cantidad_Descuentos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es-E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Total_Transacciones</a:t>
                      </a:r>
                      <a:r>
                        <a:rPr lang="es-E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0)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85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21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3941"/>
              </p:ext>
            </p:extLst>
          </p:nvPr>
        </p:nvGraphicFramePr>
        <p:xfrm>
          <a:off x="228600" y="980168"/>
          <a:ext cx="11704321" cy="417969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5348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1169224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Porcentaje_Total_Descuentos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la cantidad de descuentos aplicados en ese contexto sobre la cantidad de descuentos aplicados total.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Total_Descuentos_Estatico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951694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Porcentaje_Total_Ganancias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la cantidad de ganancias en ese contexto sobre la cantidad total de ganancias.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Total_Ganancias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Total_Ganancias_Estática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0)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129677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Porcentaje_Total_Pedidos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de la cantidad de pedidos en ese contexto sobre la cantidad total de pedidos.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Total_Pedidos_Ventas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, 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Total_Pedidos_Estático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],0)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6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22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57720"/>
              </p:ext>
            </p:extLst>
          </p:nvPr>
        </p:nvGraphicFramePr>
        <p:xfrm>
          <a:off x="228600" y="980168"/>
          <a:ext cx="11704321" cy="490384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6370321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5348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620032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Promedio_Descuentos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porcentaje promedio de los descuentos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isblank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])),0,AVERAGE(Ventas[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Promedio_Ganancia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Calculal</a:t>
                      </a:r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ganancia promedio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isblank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Ganancia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])),0,AVERAGE(Ventas[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Ganancia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Promedio_Monto_Descuentos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monto de descuento promedio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Monto_Descuento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 0 , 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Monto_Descuento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Promedio_Venta_Bruta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venta bruta promedio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if(ISBLANK(AVERAGE(Ventas[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Venta_Bruta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])), 0, AVERAGE(Ventas[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Venta_Bruta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11421"/>
                  </a:ext>
                </a:extLst>
              </a:tr>
              <a:tr h="129677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Total_Descuentos_Estatico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monto de descuento total, sin que se vea afectado por ningún contexto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CALCULATE(SUM(Ventas[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Monto_Descuento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]), ALL(Ventas))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2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5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36042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MEDIDAS DE POWER BI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61" y="206298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898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420" y="658926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23</a:t>
            </a:fld>
            <a:endParaRPr spc="-59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69C5811-F0D0-4A22-6243-74F089D92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4813"/>
              </p:ext>
            </p:extLst>
          </p:nvPr>
        </p:nvGraphicFramePr>
        <p:xfrm>
          <a:off x="243839" y="1788377"/>
          <a:ext cx="11704321" cy="26700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3029371870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3676440228"/>
                    </a:ext>
                  </a:extLst>
                </a:gridCol>
                <a:gridCol w="5074921">
                  <a:extLst>
                    <a:ext uri="{9D8B030D-6E8A-4147-A177-3AD203B41FA5}">
                      <a16:colId xmlns:a16="http://schemas.microsoft.com/office/drawing/2014/main" val="909809120"/>
                    </a:ext>
                  </a:extLst>
                </a:gridCol>
              </a:tblGrid>
              <a:tr h="353486">
                <a:tc gridSpan="3">
                  <a:txBody>
                    <a:bodyPr/>
                    <a:lstStyle/>
                    <a:p>
                      <a:pPr algn="ctr"/>
                      <a:r>
                        <a:rPr lang="es-AR" sz="2000" b="1" dirty="0">
                          <a:latin typeface="Liberation Sans Narrow"/>
                        </a:rPr>
                        <a:t>Medidas Conclusión</a:t>
                      </a:r>
                      <a:endParaRPr lang="en-US" sz="2000" b="1" dirty="0">
                        <a:latin typeface="Liberation Sans Narro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7093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Nombre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Descripción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bg1"/>
                          </a:solidFill>
                          <a:latin typeface="Liberation Sans Narrow"/>
                        </a:rPr>
                        <a:t>Fórmula</a:t>
                      </a:r>
                      <a:endParaRPr lang="en-US" dirty="0">
                        <a:solidFill>
                          <a:schemeClr val="bg1"/>
                        </a:solidFill>
                        <a:latin typeface="Liberation Sans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449"/>
                  </a:ext>
                </a:extLst>
              </a:tr>
              <a:tr h="62003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Total_Ganancias_Estática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ganancia total, sin que se vea afectada por ningún contexto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CALCULATE(SUM(Ventas[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Ganancia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]), ALL(Ventas))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637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Total_Pedidos_Estático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la cantidad total de pedidos, sin que se vea afectada por ningún contexto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CALCULATE(COUNTROWS(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 ALL(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2974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Total_Transacciones</a:t>
                      </a:r>
                      <a:endParaRPr lang="en-US" sz="16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 el total de transacciones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COUNTROWS(Ventas)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9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DIAGRAMA ENTIDAD RELACIÓN EN POWER BI</a:t>
            </a:r>
            <a:endParaRPr spc="-4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24</a:t>
            </a:fld>
            <a:endParaRPr spc="-59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8DAAF086-9EC1-98A9-8806-6F21EE0B033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12" name="object 4">
            <a:extLst>
              <a:ext uri="{FF2B5EF4-FFF2-40B4-BE49-F238E27FC236}">
                <a16:creationId xmlns:a16="http://schemas.microsoft.com/office/drawing/2014/main" id="{413B6978-9CFD-A01E-76B8-8706E80C2BB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13" name="object 5">
            <a:extLst>
              <a:ext uri="{FF2B5EF4-FFF2-40B4-BE49-F238E27FC236}">
                <a16:creationId xmlns:a16="http://schemas.microsoft.com/office/drawing/2014/main" id="{84B8DA1B-111F-8EA6-C95F-286E680622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15" name="Imagen 1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C096148F-CC49-0BDF-CBEA-ECF3AB78E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5" y="1010888"/>
            <a:ext cx="11707369" cy="44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2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DIAGRAMA ENTIDAD RELACIÓN EN POWER BI</a:t>
            </a:r>
            <a:endParaRPr spc="-4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25</a:t>
            </a:fld>
            <a:endParaRPr spc="-59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8DAAF086-9EC1-98A9-8806-6F21EE0B033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12" name="object 4">
            <a:extLst>
              <a:ext uri="{FF2B5EF4-FFF2-40B4-BE49-F238E27FC236}">
                <a16:creationId xmlns:a16="http://schemas.microsoft.com/office/drawing/2014/main" id="{413B6978-9CFD-A01E-76B8-8706E80C2BB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13" name="object 5">
            <a:extLst>
              <a:ext uri="{FF2B5EF4-FFF2-40B4-BE49-F238E27FC236}">
                <a16:creationId xmlns:a16="http://schemas.microsoft.com/office/drawing/2014/main" id="{84B8DA1B-111F-8EA6-C95F-286E680622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165E1F-2FA3-0B49-BBD8-9EC396C57C54}"/>
              </a:ext>
            </a:extLst>
          </p:cNvPr>
          <p:cNvSpPr txBox="1"/>
          <p:nvPr/>
        </p:nvSpPr>
        <p:spPr>
          <a:xfrm>
            <a:off x="215484" y="1331146"/>
            <a:ext cx="11761032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6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En el Diagrama Entidad-Relación mostrado en la anterior diapositiva, se puede ver que todas las Dimensiones: Productos, Pedidos y Clientes se encuentran relacionadas a través de claves foráneas con la Tabla de Hechos: Ventas.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sz="16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6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Por otro lado, la Dimensión GEO está relacionada con la Dimensión Pedidos, a través de su clave foránea. Geo igualmente esta creada para que, si en un futuro otra Dimensión necesite de ella, se podrá relacionar sin problemas.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sz="16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6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Luego, tenemos la Tabla Calendario, la cual se encuentra relacionada con Pedidos a través de sus dos columnas de fechas (Fecha_Pedido y Fecha_Envio); pero al igual que la Dimensión Geo, esta puede ser reutilizada en un futuro por cualquier otra Tabla que necesite de ella.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sz="16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Y, por último, tenemos la Tabla Medidas, la cual contiene todas las Medidas creadas que fueron utilizadas en el Dashboard.</a:t>
            </a:r>
          </a:p>
        </p:txBody>
      </p:sp>
    </p:spTree>
    <p:extLst>
      <p:ext uri="{BB962C8B-B14F-4D97-AF65-F5344CB8AC3E}">
        <p14:creationId xmlns:p14="http://schemas.microsoft.com/office/powerpoint/2010/main" val="1457805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26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b="1" dirty="0">
                <a:solidFill>
                  <a:schemeClr val="bg1"/>
                </a:solidFill>
              </a:rPr>
              <a:t>Inicio: </a:t>
            </a:r>
            <a:r>
              <a:rPr lang="es-AR" dirty="0">
                <a:solidFill>
                  <a:schemeClr val="bg1"/>
                </a:solidFill>
              </a:rPr>
              <a:t>Esta solapa realiza el papel de presentación; en la cual a la izquierda, arriba del navegador de páginas, se encuentra un texto que describe un breve resumen del objetivo del análisis y en lo que consiste el mismo.</a:t>
            </a:r>
            <a:r>
              <a:rPr lang="en-US" dirty="0">
                <a:solidFill>
                  <a:schemeClr val="bg1"/>
                </a:solidFill>
              </a:rPr>
              <a:t> En la parte inferior derecha, se encuentra la fecha de la última actualización del </a:t>
            </a:r>
            <a:r>
              <a:rPr lang="es-AR" dirty="0">
                <a:solidFill>
                  <a:schemeClr val="bg1"/>
                </a:solidFill>
              </a:rPr>
              <a:t>tablero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CAB21C9-CFEF-F43C-7518-3EA29FEA7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7" y="1947972"/>
            <a:ext cx="8862104" cy="48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7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27</a:t>
            </a:fld>
            <a:endParaRPr spc="-590" dirty="0"/>
          </a:p>
        </p:txBody>
      </p:sp>
      <p:pic>
        <p:nvPicPr>
          <p:cNvPr id="12" name="Imagen 11" descr="Solapa Ventas">
            <a:extLst>
              <a:ext uri="{FF2B5EF4-FFF2-40B4-BE49-F238E27FC236}">
                <a16:creationId xmlns:a16="http://schemas.microsoft.com/office/drawing/2014/main" id="{DBDE6878-84A6-C731-9FEA-EAD8E5B1EB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62950"/>
            <a:ext cx="9296400" cy="443747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Análisis de Ventas: </a:t>
            </a:r>
            <a:r>
              <a:rPr lang="es-AR" dirty="0">
                <a:solidFill>
                  <a:schemeClr val="bg1"/>
                </a:solidFill>
              </a:rPr>
              <a:t>Esta solapa contiene un análisis general sobre las ventas a lo largo de los 4 años analizados (2014, 2015, 2016 y 2017),  contiene un segmentador por fecha, y KPIs, medidor, tabla y gráficos que permiten entender el comportamiento de estas.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28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Análisis de Productos: </a:t>
            </a:r>
            <a:r>
              <a:rPr lang="es-AR" dirty="0">
                <a:solidFill>
                  <a:schemeClr val="bg1"/>
                </a:solidFill>
              </a:rPr>
              <a:t>Esta solapa contiene un análisis sobre los productos, con segmentadores por Categorías, Sub Categorías y fecha; con KPIs y gráficos referidos al comportamiento de estos con las ventas, pedidos, clientes y el tiempo.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63DF6F7-C4A5-D2D1-7AFE-F857AC657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8" y="1954266"/>
            <a:ext cx="9105922" cy="47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2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29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Análisis de Pedidos: </a:t>
            </a:r>
            <a:r>
              <a:rPr lang="es-AR" dirty="0">
                <a:solidFill>
                  <a:schemeClr val="bg1"/>
                </a:solidFill>
              </a:rPr>
              <a:t>Esta solapa contiene un análisis sobre los pedidos, con segmentadores por Modo de Envío, Estado(Geográfico) y fecha; con KPIs y gráficos que describen el comportamiento de estos en relación con las ventas, clientes y el tiempo.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4758FDA-B487-0940-E723-6C0EF9104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8" y="1854118"/>
            <a:ext cx="9319791" cy="49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TABLA</a:t>
            </a:r>
            <a:r>
              <a:rPr spc="-95" dirty="0"/>
              <a:t> </a:t>
            </a:r>
            <a:r>
              <a:rPr spc="-130" dirty="0"/>
              <a:t>DE</a:t>
            </a:r>
            <a:r>
              <a:rPr spc="-75" dirty="0"/>
              <a:t> </a:t>
            </a:r>
            <a:r>
              <a:rPr spc="-180" dirty="0"/>
              <a:t>VERSIONES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7250" y="3504438"/>
            <a:ext cx="0" cy="3346450"/>
          </a:xfrm>
          <a:custGeom>
            <a:avLst/>
            <a:gdLst/>
            <a:ahLst/>
            <a:cxnLst/>
            <a:rect l="l" t="t" r="r" b="b"/>
            <a:pathLst>
              <a:path h="3346450">
                <a:moveTo>
                  <a:pt x="0" y="0"/>
                </a:moveTo>
                <a:lnTo>
                  <a:pt x="0" y="334608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7669"/>
              </p:ext>
            </p:extLst>
          </p:nvPr>
        </p:nvGraphicFramePr>
        <p:xfrm>
          <a:off x="2313432" y="1561846"/>
          <a:ext cx="8128000" cy="286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Versión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1F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Fecha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1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Liberation Sans Narrow"/>
                        </a:rPr>
                        <a:t>Versión 1.0</a:t>
                      </a: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Liberation Sans Narrow"/>
                        </a:rPr>
                        <a:t>17/04/2024</a:t>
                      </a: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s-AR"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Times New Roman"/>
                        </a:rPr>
                        <a:t>  Versión 2.0</a:t>
                      </a:r>
                      <a:endParaRPr sz="1800" spc="60" dirty="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s-AR"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Times New Roman"/>
                        </a:rPr>
                        <a:t>26/04/2024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s-AR"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Times New Roman"/>
                        </a:rPr>
                        <a:t>Versión 3.0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s-AR"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Times New Roman"/>
                        </a:rPr>
                        <a:t>05/06/2024</a:t>
                      </a:r>
                      <a:endParaRPr sz="1800" spc="60" dirty="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s-AR"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Times New Roman"/>
                        </a:rPr>
                        <a:t>Versión 4.0</a:t>
                      </a:r>
                      <a:endParaRPr sz="1800" spc="60" dirty="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s-AR" sz="1800" spc="60" dirty="0">
                          <a:solidFill>
                            <a:schemeClr val="tx1"/>
                          </a:solidFill>
                          <a:latin typeface="Liberation Sans Narrow"/>
                          <a:ea typeface="+mn-ea"/>
                          <a:cs typeface="Times New Roman"/>
                        </a:rPr>
                        <a:t>19/06/2024</a:t>
                      </a:r>
                      <a:endParaRPr sz="1800" spc="60" dirty="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spc="6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spc="60" dirty="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spc="6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1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spc="60" dirty="0">
                        <a:solidFill>
                          <a:schemeClr val="tx1"/>
                        </a:solidFill>
                        <a:latin typeface="Liberation Sans Narrow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</a:t>
            </a:fld>
            <a:endParaRPr spc="-59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30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Análisis de Clientes: </a:t>
            </a:r>
            <a:r>
              <a:rPr lang="es-AR" dirty="0">
                <a:solidFill>
                  <a:schemeClr val="bg1"/>
                </a:solidFill>
              </a:rPr>
              <a:t>Esta solapa contiene un análisis sobre los clientes, con segmentadores por Segmento y Estado(Geográfico); con KPIs y gráficos que describen el comportamiento de estos en relación con las ventas, pedidos y el tiempo.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7250A03-23BD-2D49-5749-7B6D69E4A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6" y="1989119"/>
            <a:ext cx="8929679" cy="48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31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Análisis Geográfico: </a:t>
            </a:r>
            <a:r>
              <a:rPr lang="es-AR" dirty="0">
                <a:solidFill>
                  <a:schemeClr val="bg1"/>
                </a:solidFill>
              </a:rPr>
              <a:t>Esta solapa contiene información sobre el comportamiento de las ventas en términos geográficos, con segmentadores por Región, Estado y Ciudad, con KPIs, gráficos y un mapa que dan más detalle sobre el comportamiento anteriormente nombrado.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1F7763A-B0DD-3A19-BA98-AD98C5530C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38046"/>
            <a:ext cx="8998099" cy="48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6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32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Conclusión: </a:t>
            </a:r>
            <a:r>
              <a:rPr lang="es-AR" dirty="0">
                <a:solidFill>
                  <a:schemeClr val="bg1"/>
                </a:solidFill>
              </a:rPr>
              <a:t>Esta solapa realiza la tarea de hacer una combinación de toda la información dada por las anteriores solapas descriptas con segmentador, marcadores, medidor, KPIs y gráficos que combinados interactivamente se intenta llegar al objetivo del análisis otorgando información clave sobre los puntos más importantes.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Imagen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8DF06E-A152-19FD-DA60-F8B818477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6562"/>
            <a:ext cx="9296400" cy="45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73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SOLAPAS DEL DASHBOARD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33</a:t>
            </a:fld>
            <a:endParaRPr spc="-5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447EFF-FDDF-FA20-B3D3-3EA51379697D}"/>
              </a:ext>
            </a:extLst>
          </p:cNvPr>
          <p:cNvSpPr txBox="1"/>
          <p:nvPr/>
        </p:nvSpPr>
        <p:spPr>
          <a:xfrm>
            <a:off x="228600" y="902922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- </a:t>
            </a:r>
            <a:r>
              <a:rPr lang="es-AR" b="1" dirty="0">
                <a:solidFill>
                  <a:schemeClr val="bg1"/>
                </a:solidFill>
              </a:rPr>
              <a:t>Conclusión Final: </a:t>
            </a:r>
            <a:r>
              <a:rPr lang="es-AR" dirty="0">
                <a:solidFill>
                  <a:schemeClr val="bg1"/>
                </a:solidFill>
              </a:rPr>
              <a:t>Esta solapa realiza la tarea de describir las conclusiones obtenidas en la solapa anteriormente descripta y adicionalmente se realizan recomendaciones y estrategias comerciales que se consideraron que pueden aportar valor.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2753985-58A4-A96D-698E-D4E68167CE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5" y="1945699"/>
            <a:ext cx="9298545" cy="48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9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PALETA DE COLORES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34</a:t>
            </a:fld>
            <a:endParaRPr spc="-59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4F5739-872D-67B5-6F4C-F06AF5982837}"/>
              </a:ext>
            </a:extLst>
          </p:cNvPr>
          <p:cNvSpPr txBox="1"/>
          <p:nvPr/>
        </p:nvSpPr>
        <p:spPr>
          <a:xfrm>
            <a:off x="226102" y="1310387"/>
            <a:ext cx="9673843" cy="268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Se utilizó la siguiente paleta de colores para la creación del Dashboard: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#8250C4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#5ECBC8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#438FFF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#FF977E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#EB5757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#5B2071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#EC5A96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#A43B76	</a:t>
            </a:r>
          </a:p>
        </p:txBody>
      </p:sp>
    </p:spTree>
    <p:extLst>
      <p:ext uri="{BB962C8B-B14F-4D97-AF65-F5344CB8AC3E}">
        <p14:creationId xmlns:p14="http://schemas.microsoft.com/office/powerpoint/2010/main" val="420065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HERRAMIENTAS UTILIZADAS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35</a:t>
            </a:fld>
            <a:endParaRPr spc="-59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4F5739-872D-67B5-6F4C-F06AF5982837}"/>
              </a:ext>
            </a:extLst>
          </p:cNvPr>
          <p:cNvSpPr txBox="1"/>
          <p:nvPr/>
        </p:nvSpPr>
        <p:spPr>
          <a:xfrm>
            <a:off x="226102" y="1310387"/>
            <a:ext cx="9673843" cy="206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Para este proyecto se utilizaron las siguientes herramientas: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Excel: </a:t>
            </a: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Se utilizó para la lectura y  análisis exploratorio de los datos; además; se separaron las dimensiones de la tabla de hechos y se transformaron y normalizaron los datos.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Power Point</a:t>
            </a: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Se utilizó para detallar el proyecto, realizando su documentación.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Power BI</a:t>
            </a: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Se utilizó para crear el Dashboard y  todos los cálculos necesarios para el mismo a través del lenguaje DAX.	</a:t>
            </a:r>
          </a:p>
        </p:txBody>
      </p:sp>
    </p:spTree>
    <p:extLst>
      <p:ext uri="{BB962C8B-B14F-4D97-AF65-F5344CB8AC3E}">
        <p14:creationId xmlns:p14="http://schemas.microsoft.com/office/powerpoint/2010/main" val="531597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344982"/>
            <a:ext cx="4572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FUTURAS LÍNEAS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556" y="13917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44982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323" y="774907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753600" y="6216376"/>
            <a:ext cx="154736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36</a:t>
            </a:fld>
            <a:endParaRPr spc="-59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4F5739-872D-67B5-6F4C-F06AF5982837}"/>
              </a:ext>
            </a:extLst>
          </p:cNvPr>
          <p:cNvSpPr txBox="1"/>
          <p:nvPr/>
        </p:nvSpPr>
        <p:spPr>
          <a:xfrm>
            <a:off x="226102" y="1310387"/>
            <a:ext cx="9673843" cy="234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A continuación, se detallarán puntos que se consideraron oportunos para incluirlos en futuros análisis: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Sería de gran aporte registrar los costos </a:t>
            </a:r>
            <a:r>
              <a:rPr lang="es-AR">
                <a:solidFill>
                  <a:schemeClr val="bg1"/>
                </a:solidFill>
                <a:latin typeface="Liberation Sans Narrow"/>
                <a:cs typeface="Liberation Sans Narrow"/>
              </a:rPr>
              <a:t>y precios de </a:t>
            </a: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los modos de envíos, ya que al no tenerlos no se puedo realizar un análisis de importancia sobre </a:t>
            </a:r>
            <a:r>
              <a:rPr lang="es-AR">
                <a:solidFill>
                  <a:schemeClr val="bg1"/>
                </a:solidFill>
                <a:latin typeface="Liberation Sans Narrow"/>
                <a:cs typeface="Liberation Sans Narrow"/>
              </a:rPr>
              <a:t>ellos.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También daría un gran valor registrar los costos de los productos y otros gastos en relación con ellos, ya que es una información clave y de gran importancia para poder tomar decisiones y profundizar aún más en los futuros análisis sobre las ventas.	</a:t>
            </a:r>
          </a:p>
        </p:txBody>
      </p:sp>
    </p:spTree>
    <p:extLst>
      <p:ext uri="{BB962C8B-B14F-4D97-AF65-F5344CB8AC3E}">
        <p14:creationId xmlns:p14="http://schemas.microsoft.com/office/powerpoint/2010/main" val="20196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INTRODUCCIÓN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7250" y="3504438"/>
            <a:ext cx="0" cy="3346450"/>
          </a:xfrm>
          <a:custGeom>
            <a:avLst/>
            <a:gdLst/>
            <a:ahLst/>
            <a:cxnLst/>
            <a:rect l="l" t="t" r="r" b="b"/>
            <a:pathLst>
              <a:path h="3346450">
                <a:moveTo>
                  <a:pt x="0" y="0"/>
                </a:moveTo>
                <a:lnTo>
                  <a:pt x="0" y="334608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77672" y="1453083"/>
            <a:ext cx="1056195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130" dirty="0"/>
              <a:t> </a:t>
            </a:r>
            <a:r>
              <a:rPr spc="80" dirty="0"/>
              <a:t>información</a:t>
            </a:r>
            <a:r>
              <a:rPr spc="130" dirty="0"/>
              <a:t> </a:t>
            </a:r>
            <a:r>
              <a:rPr spc="75" dirty="0"/>
              <a:t>obtenida</a:t>
            </a:r>
            <a:r>
              <a:rPr spc="110" dirty="0"/>
              <a:t> </a:t>
            </a:r>
            <a:r>
              <a:rPr spc="100" dirty="0"/>
              <a:t>trata</a:t>
            </a:r>
            <a:r>
              <a:rPr spc="150" dirty="0"/>
              <a:t> </a:t>
            </a:r>
            <a:r>
              <a:rPr spc="70" dirty="0"/>
              <a:t>sobre</a:t>
            </a:r>
            <a:r>
              <a:rPr spc="110" dirty="0"/>
              <a:t> </a:t>
            </a:r>
            <a:r>
              <a:rPr dirty="0"/>
              <a:t>las</a:t>
            </a:r>
            <a:r>
              <a:rPr spc="130" dirty="0"/>
              <a:t> </a:t>
            </a:r>
            <a:r>
              <a:rPr dirty="0"/>
              <a:t>ventas</a:t>
            </a:r>
            <a:r>
              <a:rPr spc="125" dirty="0"/>
              <a:t> </a:t>
            </a:r>
            <a:r>
              <a:rPr spc="55" dirty="0"/>
              <a:t>de</a:t>
            </a:r>
            <a:r>
              <a:rPr spc="130" dirty="0"/>
              <a:t> </a:t>
            </a:r>
            <a:r>
              <a:rPr spc="70" dirty="0"/>
              <a:t>un</a:t>
            </a:r>
            <a:r>
              <a:rPr spc="110" dirty="0"/>
              <a:t> </a:t>
            </a:r>
            <a:r>
              <a:rPr dirty="0"/>
              <a:t>gran</a:t>
            </a:r>
            <a:r>
              <a:rPr spc="120" dirty="0"/>
              <a:t> </a:t>
            </a:r>
            <a:r>
              <a:rPr spc="60" dirty="0"/>
              <a:t>SuperStore,</a:t>
            </a:r>
            <a:r>
              <a:rPr spc="135" dirty="0"/>
              <a:t> </a:t>
            </a:r>
            <a:r>
              <a:rPr dirty="0"/>
              <a:t>la</a:t>
            </a:r>
            <a:r>
              <a:rPr spc="120" dirty="0"/>
              <a:t> </a:t>
            </a:r>
            <a:r>
              <a:rPr dirty="0"/>
              <a:t>cual</a:t>
            </a:r>
            <a:r>
              <a:rPr spc="160" dirty="0"/>
              <a:t> </a:t>
            </a:r>
            <a:r>
              <a:rPr spc="80" dirty="0"/>
              <a:t>contiene</a:t>
            </a:r>
            <a:r>
              <a:rPr spc="120" dirty="0"/>
              <a:t> </a:t>
            </a:r>
            <a:r>
              <a:rPr spc="50" dirty="0"/>
              <a:t>indicadores</a:t>
            </a:r>
            <a:r>
              <a:rPr spc="150" dirty="0"/>
              <a:t> </a:t>
            </a:r>
            <a:r>
              <a:rPr spc="90" dirty="0"/>
              <a:t>muy</a:t>
            </a:r>
            <a:r>
              <a:rPr spc="110" dirty="0"/>
              <a:t> </a:t>
            </a:r>
            <a:r>
              <a:rPr spc="40" dirty="0"/>
              <a:t>detallados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75" dirty="0"/>
              <a:t>sobre</a:t>
            </a:r>
            <a:r>
              <a:rPr spc="120" dirty="0"/>
              <a:t> </a:t>
            </a:r>
            <a:r>
              <a:rPr dirty="0"/>
              <a:t>las</a:t>
            </a:r>
            <a:r>
              <a:rPr spc="135" dirty="0"/>
              <a:t> </a:t>
            </a:r>
            <a:r>
              <a:rPr dirty="0"/>
              <a:t>ganancias</a:t>
            </a:r>
            <a:r>
              <a:rPr spc="155" dirty="0"/>
              <a:t> </a:t>
            </a:r>
            <a:r>
              <a:rPr dirty="0"/>
              <a:t>y</a:t>
            </a:r>
            <a:r>
              <a:rPr spc="130" dirty="0"/>
              <a:t> </a:t>
            </a:r>
            <a:r>
              <a:rPr dirty="0"/>
              <a:t>pérdidas</a:t>
            </a:r>
            <a:r>
              <a:rPr spc="155" dirty="0"/>
              <a:t> </a:t>
            </a:r>
            <a:r>
              <a:rPr spc="60" dirty="0"/>
              <a:t>que</a:t>
            </a:r>
            <a:r>
              <a:rPr spc="125" dirty="0"/>
              <a:t> </a:t>
            </a:r>
            <a:r>
              <a:rPr spc="95" dirty="0"/>
              <a:t>dieron</a:t>
            </a:r>
            <a:r>
              <a:rPr spc="135" dirty="0"/>
              <a:t> </a:t>
            </a:r>
            <a:r>
              <a:rPr dirty="0"/>
              <a:t>estas</a:t>
            </a:r>
            <a:r>
              <a:rPr spc="125" dirty="0"/>
              <a:t> </a:t>
            </a:r>
            <a:r>
              <a:rPr spc="-10" dirty="0"/>
              <a:t>ventas.</a:t>
            </a:r>
          </a:p>
          <a:p>
            <a:pPr marL="12700" marR="55880">
              <a:lnSpc>
                <a:spcPct val="100000"/>
              </a:lnSpc>
            </a:pPr>
            <a:r>
              <a:rPr spc="10" dirty="0"/>
              <a:t>En</a:t>
            </a:r>
            <a:r>
              <a:rPr spc="90" dirty="0"/>
              <a:t> </a:t>
            </a:r>
            <a:r>
              <a:rPr spc="50" dirty="0"/>
              <a:t>este</a:t>
            </a:r>
            <a:r>
              <a:rPr spc="80" dirty="0"/>
              <a:t> trabajo</a:t>
            </a:r>
            <a:r>
              <a:rPr spc="120" dirty="0"/>
              <a:t> </a:t>
            </a:r>
            <a:r>
              <a:rPr spc="114" dirty="0"/>
              <a:t>lo</a:t>
            </a:r>
            <a:r>
              <a:rPr spc="100" dirty="0"/>
              <a:t> </a:t>
            </a:r>
            <a:r>
              <a:rPr spc="55" dirty="0"/>
              <a:t>que</a:t>
            </a:r>
            <a:r>
              <a:rPr spc="105" dirty="0"/>
              <a:t> </a:t>
            </a:r>
            <a:r>
              <a:rPr spc="10" dirty="0"/>
              <a:t>se</a:t>
            </a:r>
            <a:r>
              <a:rPr spc="95" dirty="0"/>
              <a:t> </a:t>
            </a:r>
            <a:r>
              <a:rPr spc="10" dirty="0"/>
              <a:t>va</a:t>
            </a:r>
            <a:r>
              <a:rPr spc="90" dirty="0"/>
              <a:t> </a:t>
            </a:r>
            <a:r>
              <a:rPr spc="10" dirty="0"/>
              <a:t>a</a:t>
            </a:r>
            <a:r>
              <a:rPr spc="105" dirty="0"/>
              <a:t> </a:t>
            </a:r>
            <a:r>
              <a:rPr spc="10" dirty="0"/>
              <a:t>buscar,</a:t>
            </a:r>
            <a:r>
              <a:rPr spc="120" dirty="0"/>
              <a:t> </a:t>
            </a:r>
            <a:r>
              <a:rPr spc="10" dirty="0"/>
              <a:t>a</a:t>
            </a:r>
            <a:r>
              <a:rPr spc="90" dirty="0"/>
              <a:t> </a:t>
            </a:r>
            <a:r>
              <a:rPr spc="114" dirty="0"/>
              <a:t>partir</a:t>
            </a:r>
            <a:r>
              <a:rPr spc="120" dirty="0"/>
              <a:t> </a:t>
            </a:r>
            <a:r>
              <a:rPr spc="55" dirty="0"/>
              <a:t>de</a:t>
            </a:r>
            <a:r>
              <a:rPr spc="95" dirty="0"/>
              <a:t> </a:t>
            </a:r>
            <a:r>
              <a:rPr spc="55" dirty="0"/>
              <a:t>los</a:t>
            </a:r>
            <a:r>
              <a:rPr spc="85" dirty="0"/>
              <a:t> </a:t>
            </a:r>
            <a:r>
              <a:rPr spc="10" dirty="0"/>
              <a:t>indicadores,</a:t>
            </a:r>
            <a:r>
              <a:rPr spc="114" dirty="0"/>
              <a:t> </a:t>
            </a:r>
            <a:r>
              <a:rPr spc="10" dirty="0"/>
              <a:t>es</a:t>
            </a:r>
            <a:r>
              <a:rPr spc="105" dirty="0"/>
              <a:t> </a:t>
            </a:r>
            <a:r>
              <a:rPr spc="95" dirty="0"/>
              <a:t>intentar </a:t>
            </a:r>
            <a:r>
              <a:rPr spc="100" dirty="0"/>
              <a:t>encontrar</a:t>
            </a:r>
            <a:r>
              <a:rPr spc="114" dirty="0"/>
              <a:t> </a:t>
            </a:r>
            <a:r>
              <a:rPr spc="70" dirty="0"/>
              <a:t>patrones</a:t>
            </a:r>
            <a:r>
              <a:rPr spc="100" dirty="0"/>
              <a:t> </a:t>
            </a:r>
            <a:r>
              <a:rPr spc="75" dirty="0"/>
              <a:t>sobre</a:t>
            </a:r>
            <a:r>
              <a:rPr lang="es-AR" spc="75" dirty="0"/>
              <a:t> los años en donde el crecimiento haya disminuido</a:t>
            </a:r>
            <a:r>
              <a:rPr dirty="0"/>
              <a:t>,</a:t>
            </a:r>
            <a:r>
              <a:rPr spc="145" dirty="0"/>
              <a:t> </a:t>
            </a:r>
            <a:r>
              <a:rPr dirty="0"/>
              <a:t>y</a:t>
            </a:r>
            <a:r>
              <a:rPr spc="130" dirty="0"/>
              <a:t> </a:t>
            </a:r>
            <a:r>
              <a:rPr dirty="0"/>
              <a:t>a</a:t>
            </a:r>
            <a:r>
              <a:rPr spc="130" dirty="0"/>
              <a:t> </a:t>
            </a:r>
            <a:r>
              <a:rPr spc="114" dirty="0"/>
              <a:t>partir</a:t>
            </a:r>
            <a:r>
              <a:rPr spc="150" dirty="0"/>
              <a:t> </a:t>
            </a:r>
            <a:r>
              <a:rPr spc="55" dirty="0"/>
              <a:t>de</a:t>
            </a:r>
            <a:r>
              <a:rPr spc="125" dirty="0"/>
              <a:t> </a:t>
            </a:r>
            <a:r>
              <a:rPr spc="50" dirty="0"/>
              <a:t>ellos</a:t>
            </a:r>
            <a:r>
              <a:rPr spc="105" dirty="0"/>
              <a:t> </a:t>
            </a:r>
            <a:r>
              <a:rPr spc="95" dirty="0"/>
              <a:t>intentar</a:t>
            </a:r>
            <a:r>
              <a:rPr spc="145" dirty="0"/>
              <a:t> </a:t>
            </a:r>
            <a:r>
              <a:rPr spc="95" dirty="0"/>
              <a:t>encontrar</a:t>
            </a:r>
            <a:r>
              <a:rPr spc="140" dirty="0"/>
              <a:t> </a:t>
            </a:r>
            <a:r>
              <a:rPr dirty="0"/>
              <a:t>una</a:t>
            </a:r>
            <a:r>
              <a:rPr spc="120" dirty="0"/>
              <a:t> </a:t>
            </a:r>
            <a:r>
              <a:rPr spc="70" dirty="0"/>
              <a:t>solución</a:t>
            </a:r>
            <a:r>
              <a:rPr spc="120" dirty="0"/>
              <a:t> </a:t>
            </a:r>
            <a:r>
              <a:rPr dirty="0"/>
              <a:t>para</a:t>
            </a:r>
            <a:r>
              <a:rPr spc="135" dirty="0"/>
              <a:t> </a:t>
            </a:r>
            <a:r>
              <a:rPr spc="75" dirty="0"/>
              <a:t>evitar</a:t>
            </a:r>
            <a:r>
              <a:rPr spc="125" dirty="0"/>
              <a:t> </a:t>
            </a:r>
            <a:r>
              <a:rPr spc="65" dirty="0"/>
              <a:t>que</a:t>
            </a:r>
            <a:r>
              <a:rPr spc="120" dirty="0"/>
              <a:t> </a:t>
            </a:r>
            <a:r>
              <a:rPr dirty="0"/>
              <a:t>se</a:t>
            </a:r>
            <a:r>
              <a:rPr spc="125" dirty="0"/>
              <a:t> </a:t>
            </a:r>
            <a:r>
              <a:rPr spc="80" dirty="0"/>
              <a:t>repitan</a:t>
            </a:r>
            <a:r>
              <a:rPr spc="135" dirty="0"/>
              <a:t> </a:t>
            </a:r>
            <a:r>
              <a:rPr spc="55" dirty="0"/>
              <a:t>estos</a:t>
            </a:r>
            <a:r>
              <a:rPr spc="100" dirty="0"/>
              <a:t> </a:t>
            </a:r>
            <a:r>
              <a:rPr spc="50" dirty="0"/>
              <a:t>patrones. </a:t>
            </a:r>
            <a:r>
              <a:rPr spc="10" dirty="0"/>
              <a:t>También</a:t>
            </a:r>
            <a:r>
              <a:rPr spc="130" dirty="0"/>
              <a:t> </a:t>
            </a:r>
            <a:r>
              <a:rPr spc="10" dirty="0"/>
              <a:t>se</a:t>
            </a:r>
            <a:r>
              <a:rPr spc="120" dirty="0"/>
              <a:t> </a:t>
            </a:r>
            <a:r>
              <a:rPr spc="10" dirty="0"/>
              <a:t>va</a:t>
            </a:r>
            <a:r>
              <a:rPr spc="125" dirty="0"/>
              <a:t> </a:t>
            </a:r>
            <a:r>
              <a:rPr spc="10" dirty="0"/>
              <a:t>a</a:t>
            </a:r>
            <a:r>
              <a:rPr spc="125" dirty="0"/>
              <a:t> </a:t>
            </a:r>
            <a:r>
              <a:rPr spc="95" dirty="0"/>
              <a:t>intentar</a:t>
            </a:r>
            <a:r>
              <a:rPr spc="140" dirty="0"/>
              <a:t> </a:t>
            </a:r>
            <a:r>
              <a:rPr spc="95" dirty="0"/>
              <a:t>encontrar</a:t>
            </a:r>
            <a:r>
              <a:rPr spc="145" dirty="0"/>
              <a:t> </a:t>
            </a:r>
            <a:r>
              <a:rPr spc="70" dirty="0"/>
              <a:t>patrones</a:t>
            </a:r>
            <a:r>
              <a:rPr spc="120" dirty="0"/>
              <a:t> </a:t>
            </a:r>
            <a:r>
              <a:rPr spc="55" dirty="0"/>
              <a:t>de</a:t>
            </a:r>
            <a:r>
              <a:rPr lang="es-AR" spc="55" dirty="0"/>
              <a:t> los años en donde el crecimiento haya aumentado en forma considerable</a:t>
            </a:r>
            <a:r>
              <a:rPr spc="10" dirty="0"/>
              <a:t>,</a:t>
            </a:r>
            <a:r>
              <a:rPr spc="120" dirty="0"/>
              <a:t> </a:t>
            </a:r>
            <a:r>
              <a:rPr spc="10" dirty="0"/>
              <a:t>para</a:t>
            </a:r>
            <a:r>
              <a:rPr spc="155" dirty="0"/>
              <a:t> </a:t>
            </a:r>
            <a:r>
              <a:rPr spc="80" dirty="0"/>
              <a:t>ver</a:t>
            </a:r>
            <a:r>
              <a:rPr spc="120" dirty="0"/>
              <a:t> </a:t>
            </a:r>
            <a:r>
              <a:rPr spc="60" dirty="0"/>
              <a:t>que</a:t>
            </a:r>
            <a:r>
              <a:rPr spc="120" dirty="0"/>
              <a:t> </a:t>
            </a:r>
            <a:r>
              <a:rPr spc="-25" dirty="0"/>
              <a:t>se </a:t>
            </a:r>
            <a:r>
              <a:rPr spc="55" dirty="0"/>
              <a:t>puede</a:t>
            </a:r>
            <a:r>
              <a:rPr spc="175" dirty="0"/>
              <a:t> </a:t>
            </a:r>
            <a:r>
              <a:rPr spc="130" dirty="0"/>
              <a:t>tomar</a:t>
            </a:r>
            <a:r>
              <a:rPr spc="185" dirty="0"/>
              <a:t> </a:t>
            </a:r>
            <a:r>
              <a:rPr spc="130" dirty="0"/>
              <a:t>como</a:t>
            </a:r>
            <a:r>
              <a:rPr spc="170" dirty="0"/>
              <a:t> </a:t>
            </a:r>
            <a:r>
              <a:rPr dirty="0"/>
              <a:t>acciones</a:t>
            </a:r>
            <a:r>
              <a:rPr spc="195" dirty="0"/>
              <a:t> </a:t>
            </a:r>
            <a:r>
              <a:rPr dirty="0"/>
              <a:t>buenas</a:t>
            </a:r>
            <a:r>
              <a:rPr spc="200" dirty="0"/>
              <a:t> </a:t>
            </a:r>
            <a:r>
              <a:rPr dirty="0"/>
              <a:t>y</a:t>
            </a:r>
            <a:r>
              <a:rPr spc="190" dirty="0"/>
              <a:t> </a:t>
            </a:r>
            <a:r>
              <a:rPr spc="55" dirty="0"/>
              <a:t>reutilizarlas</a:t>
            </a:r>
            <a:r>
              <a:rPr spc="220" dirty="0"/>
              <a:t> </a:t>
            </a:r>
            <a:r>
              <a:rPr spc="165" dirty="0"/>
              <a:t>o</a:t>
            </a:r>
            <a:r>
              <a:rPr spc="185" dirty="0"/>
              <a:t> </a:t>
            </a:r>
            <a:r>
              <a:rPr dirty="0"/>
              <a:t>hasta</a:t>
            </a:r>
            <a:r>
              <a:rPr spc="180" dirty="0"/>
              <a:t> </a:t>
            </a:r>
            <a:r>
              <a:rPr dirty="0"/>
              <a:t>aplicarles</a:t>
            </a:r>
            <a:r>
              <a:rPr spc="215" dirty="0"/>
              <a:t> </a:t>
            </a:r>
            <a:r>
              <a:rPr spc="50" dirty="0"/>
              <a:t>mejoras.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4</a:t>
            </a:fld>
            <a:endParaRPr spc="-59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254634"/>
            <a:ext cx="5519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DESCRIPCIÓN</a:t>
            </a:r>
            <a:r>
              <a:rPr spc="-114" dirty="0"/>
              <a:t> </a:t>
            </a:r>
            <a:r>
              <a:rPr spc="-130" dirty="0"/>
              <a:t>DE</a:t>
            </a:r>
            <a:r>
              <a:rPr spc="-90" dirty="0"/>
              <a:t> </a:t>
            </a:r>
            <a:r>
              <a:rPr spc="-50" dirty="0"/>
              <a:t>LA</a:t>
            </a:r>
            <a:r>
              <a:rPr spc="-90" dirty="0"/>
              <a:t> TEMÁTICA</a:t>
            </a:r>
            <a:r>
              <a:rPr spc="-114" dirty="0"/>
              <a:t> </a:t>
            </a:r>
            <a:r>
              <a:rPr spc="-130" dirty="0"/>
              <a:t>DE</a:t>
            </a:r>
            <a:r>
              <a:rPr spc="-75" dirty="0"/>
              <a:t> </a:t>
            </a:r>
            <a:r>
              <a:rPr spc="-110" dirty="0"/>
              <a:t>DATOS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7250" y="3504438"/>
            <a:ext cx="0" cy="3346450"/>
          </a:xfrm>
          <a:custGeom>
            <a:avLst/>
            <a:gdLst/>
            <a:ahLst/>
            <a:cxnLst/>
            <a:rect l="l" t="t" r="r" b="b"/>
            <a:pathLst>
              <a:path h="3346450">
                <a:moveTo>
                  <a:pt x="0" y="0"/>
                </a:moveTo>
                <a:lnTo>
                  <a:pt x="0" y="334608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77672" y="1453083"/>
            <a:ext cx="105619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spc="120" dirty="0"/>
              <a:t> </a:t>
            </a:r>
            <a:r>
              <a:rPr spc="60" dirty="0"/>
              <a:t>set</a:t>
            </a:r>
            <a:r>
              <a:rPr spc="114" dirty="0"/>
              <a:t> </a:t>
            </a:r>
            <a:r>
              <a:rPr spc="55" dirty="0"/>
              <a:t>de</a:t>
            </a:r>
            <a:r>
              <a:rPr spc="125" dirty="0"/>
              <a:t> </a:t>
            </a:r>
            <a:r>
              <a:rPr spc="65" dirty="0"/>
              <a:t>datos</a:t>
            </a:r>
            <a:r>
              <a:rPr spc="100" dirty="0"/>
              <a:t> </a:t>
            </a:r>
            <a:r>
              <a:rPr spc="50" dirty="0"/>
              <a:t>fue</a:t>
            </a:r>
            <a:r>
              <a:rPr spc="114" dirty="0"/>
              <a:t> </a:t>
            </a:r>
            <a:r>
              <a:rPr dirty="0"/>
              <a:t>descargado</a:t>
            </a:r>
            <a:r>
              <a:rPr spc="120" dirty="0"/>
              <a:t> </a:t>
            </a:r>
            <a:r>
              <a:rPr spc="55" dirty="0"/>
              <a:t>de</a:t>
            </a:r>
            <a:r>
              <a:rPr spc="125" dirty="0"/>
              <a:t> </a:t>
            </a:r>
            <a:r>
              <a:rPr dirty="0"/>
              <a:t>la</a:t>
            </a:r>
            <a:r>
              <a:rPr spc="135" dirty="0"/>
              <a:t> </a:t>
            </a:r>
            <a:r>
              <a:rPr spc="50" dirty="0"/>
              <a:t>siguiente</a:t>
            </a:r>
            <a:r>
              <a:rPr spc="100" dirty="0"/>
              <a:t> web</a:t>
            </a:r>
            <a:r>
              <a:rPr spc="125" dirty="0"/>
              <a:t> </a:t>
            </a:r>
            <a:r>
              <a:rPr dirty="0"/>
              <a:t>:</a:t>
            </a:r>
            <a:r>
              <a:rPr spc="130" dirty="0"/>
              <a:t> </a:t>
            </a:r>
            <a:r>
              <a:rPr u="sng" spc="7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hlinkClick r:id="rId8"/>
              </a:rPr>
              <a:t>Superstore</a:t>
            </a:r>
            <a:r>
              <a:rPr u="sng" spc="114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hlinkClick r:id="rId8"/>
              </a:rPr>
              <a:t> </a:t>
            </a:r>
            <a:r>
              <a:rPr u="sng" spc="7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hlinkClick r:id="rId8"/>
              </a:rPr>
              <a:t>Dataset</a:t>
            </a:r>
            <a:r>
              <a:rPr u="sng" spc="1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hlinkClick r:id="rId8"/>
              </a:rPr>
              <a:t> </a:t>
            </a:r>
            <a:r>
              <a:rPr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hlinkClick r:id="rId8"/>
              </a:rPr>
              <a:t>(kaggle.com)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155" dirty="0"/>
              <a:t> </a:t>
            </a:r>
            <a:r>
              <a:rPr spc="85" dirty="0"/>
              <a:t>contiene</a:t>
            </a:r>
            <a:r>
              <a:rPr spc="160" dirty="0"/>
              <a:t> </a:t>
            </a:r>
            <a:r>
              <a:rPr spc="80" dirty="0"/>
              <a:t>información</a:t>
            </a:r>
            <a:r>
              <a:rPr spc="155" dirty="0"/>
              <a:t> </a:t>
            </a:r>
            <a:r>
              <a:rPr dirty="0"/>
              <a:t>detallada</a:t>
            </a:r>
            <a:r>
              <a:rPr spc="190" dirty="0"/>
              <a:t> </a:t>
            </a:r>
            <a:r>
              <a:rPr spc="75" dirty="0"/>
              <a:t>sobre</a:t>
            </a:r>
            <a:r>
              <a:rPr spc="155" dirty="0"/>
              <a:t> </a:t>
            </a:r>
            <a:r>
              <a:rPr dirty="0"/>
              <a:t>las</a:t>
            </a:r>
            <a:r>
              <a:rPr spc="170" dirty="0"/>
              <a:t> </a:t>
            </a:r>
            <a:r>
              <a:rPr dirty="0"/>
              <a:t>ventas</a:t>
            </a:r>
            <a:r>
              <a:rPr spc="165" dirty="0"/>
              <a:t> </a:t>
            </a:r>
            <a:r>
              <a:rPr spc="65" dirty="0"/>
              <a:t>un</a:t>
            </a:r>
            <a:r>
              <a:rPr spc="155" dirty="0"/>
              <a:t> </a:t>
            </a:r>
            <a:r>
              <a:rPr spc="55" dirty="0"/>
              <a:t>de</a:t>
            </a:r>
            <a:r>
              <a:rPr spc="165" dirty="0"/>
              <a:t> </a:t>
            </a:r>
            <a:r>
              <a:rPr spc="60" dirty="0"/>
              <a:t>SuperStore,</a:t>
            </a:r>
            <a:r>
              <a:rPr spc="155" dirty="0"/>
              <a:t> </a:t>
            </a:r>
            <a:r>
              <a:rPr dirty="0"/>
              <a:t>las</a:t>
            </a:r>
            <a:r>
              <a:rPr spc="170" dirty="0"/>
              <a:t> </a:t>
            </a:r>
            <a:r>
              <a:rPr dirty="0"/>
              <a:t>mismas</a:t>
            </a:r>
            <a:r>
              <a:rPr spc="165" dirty="0"/>
              <a:t> </a:t>
            </a:r>
            <a:r>
              <a:rPr spc="90" dirty="0"/>
              <a:t>fueron</a:t>
            </a:r>
            <a:r>
              <a:rPr spc="140" dirty="0"/>
              <a:t> </a:t>
            </a:r>
            <a:r>
              <a:rPr dirty="0"/>
              <a:t>realizadas</a:t>
            </a:r>
            <a:r>
              <a:rPr spc="204" dirty="0"/>
              <a:t> </a:t>
            </a:r>
            <a:r>
              <a:rPr spc="55" dirty="0"/>
              <a:t>en</a:t>
            </a:r>
            <a:r>
              <a:rPr spc="150" dirty="0"/>
              <a:t> </a:t>
            </a:r>
            <a:r>
              <a:rPr dirty="0"/>
              <a:t>EE.UU,</a:t>
            </a:r>
            <a:r>
              <a:rPr spc="170" dirty="0"/>
              <a:t> </a:t>
            </a:r>
            <a:r>
              <a:rPr spc="30" dirty="0"/>
              <a:t>en </a:t>
            </a:r>
            <a:r>
              <a:rPr spc="105" dirty="0"/>
              <a:t>todos</a:t>
            </a:r>
            <a:r>
              <a:rPr spc="95" dirty="0"/>
              <a:t> </a:t>
            </a:r>
            <a:r>
              <a:rPr spc="60" dirty="0"/>
              <a:t>los</a:t>
            </a:r>
            <a:r>
              <a:rPr spc="125" dirty="0"/>
              <a:t> </a:t>
            </a:r>
            <a:r>
              <a:rPr dirty="0"/>
              <a:t>estados</a:t>
            </a:r>
            <a:r>
              <a:rPr spc="110" dirty="0"/>
              <a:t> </a:t>
            </a:r>
            <a:r>
              <a:rPr spc="60" dirty="0"/>
              <a:t>que</a:t>
            </a:r>
            <a:r>
              <a:rPr spc="120" dirty="0"/>
              <a:t> </a:t>
            </a:r>
            <a:r>
              <a:rPr spc="85" dirty="0"/>
              <a:t>contiene</a:t>
            </a:r>
            <a:r>
              <a:rPr spc="125" dirty="0"/>
              <a:t> </a:t>
            </a:r>
            <a:r>
              <a:rPr spc="50" dirty="0"/>
              <a:t>este</a:t>
            </a:r>
            <a:r>
              <a:rPr spc="120" dirty="0"/>
              <a:t> </a:t>
            </a:r>
            <a:r>
              <a:rPr dirty="0"/>
              <a:t>país,</a:t>
            </a:r>
            <a:r>
              <a:rPr spc="130" dirty="0"/>
              <a:t> </a:t>
            </a:r>
            <a:r>
              <a:rPr dirty="0"/>
              <a:t>y</a:t>
            </a:r>
            <a:r>
              <a:rPr spc="125" dirty="0"/>
              <a:t> </a:t>
            </a:r>
            <a:r>
              <a:rPr spc="55" dirty="0"/>
              <a:t>en</a:t>
            </a:r>
            <a:r>
              <a:rPr spc="130" dirty="0"/>
              <a:t> </a:t>
            </a:r>
            <a:r>
              <a:rPr dirty="0"/>
              <a:t>el</a:t>
            </a:r>
            <a:r>
              <a:rPr spc="125" dirty="0"/>
              <a:t> </a:t>
            </a:r>
            <a:r>
              <a:rPr dirty="0"/>
              <a:t>lapso</a:t>
            </a:r>
            <a:r>
              <a:rPr spc="125" dirty="0"/>
              <a:t> </a:t>
            </a:r>
            <a:r>
              <a:rPr spc="55" dirty="0"/>
              <a:t>de</a:t>
            </a:r>
            <a:r>
              <a:rPr spc="125" dirty="0"/>
              <a:t> </a:t>
            </a:r>
            <a:r>
              <a:rPr spc="70" dirty="0"/>
              <a:t>2014</a:t>
            </a:r>
            <a:r>
              <a:rPr spc="120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spc="-20" dirty="0"/>
              <a:t>2017.</a:t>
            </a:r>
          </a:p>
          <a:p>
            <a:pPr marL="12700" marR="50165">
              <a:lnSpc>
                <a:spcPct val="100000"/>
              </a:lnSpc>
            </a:pPr>
            <a:r>
              <a:rPr spc="55" dirty="0"/>
              <a:t>Los</a:t>
            </a:r>
            <a:r>
              <a:rPr spc="120" dirty="0"/>
              <a:t> </a:t>
            </a:r>
            <a:r>
              <a:rPr spc="65" dirty="0"/>
              <a:t>registros</a:t>
            </a:r>
            <a:r>
              <a:rPr spc="140" dirty="0"/>
              <a:t> </a:t>
            </a:r>
            <a:r>
              <a:rPr dirty="0"/>
              <a:t>almacenados,</a:t>
            </a:r>
            <a:r>
              <a:rPr spc="165" dirty="0"/>
              <a:t> </a:t>
            </a:r>
            <a:r>
              <a:rPr spc="80" dirty="0"/>
              <a:t>contienen</a:t>
            </a:r>
            <a:r>
              <a:rPr spc="130" dirty="0"/>
              <a:t> </a:t>
            </a:r>
            <a:r>
              <a:rPr spc="60" dirty="0"/>
              <a:t>datos</a:t>
            </a:r>
            <a:r>
              <a:rPr spc="140" dirty="0"/>
              <a:t> </a:t>
            </a:r>
            <a:r>
              <a:rPr spc="60" dirty="0"/>
              <a:t>sobre:</a:t>
            </a:r>
            <a:r>
              <a:rPr spc="135" dirty="0"/>
              <a:t>  </a:t>
            </a:r>
            <a:r>
              <a:rPr spc="50" dirty="0"/>
              <a:t>el</a:t>
            </a:r>
            <a:r>
              <a:rPr spc="135" dirty="0"/>
              <a:t> </a:t>
            </a:r>
            <a:r>
              <a:rPr spc="60" dirty="0"/>
              <a:t>pedido,</a:t>
            </a:r>
            <a:r>
              <a:rPr spc="145" dirty="0"/>
              <a:t> </a:t>
            </a:r>
            <a:r>
              <a:rPr dirty="0"/>
              <a:t>el</a:t>
            </a:r>
            <a:r>
              <a:rPr spc="140" dirty="0"/>
              <a:t> </a:t>
            </a:r>
            <a:r>
              <a:rPr spc="60" dirty="0"/>
              <a:t>cliente,</a:t>
            </a:r>
            <a:r>
              <a:rPr spc="160" dirty="0"/>
              <a:t> </a:t>
            </a:r>
            <a:r>
              <a:rPr dirty="0"/>
              <a:t>el</a:t>
            </a:r>
            <a:r>
              <a:rPr spc="150" dirty="0"/>
              <a:t> </a:t>
            </a:r>
            <a:r>
              <a:rPr spc="95" dirty="0"/>
              <a:t>producto,</a:t>
            </a:r>
            <a:r>
              <a:rPr spc="135" dirty="0"/>
              <a:t> </a:t>
            </a:r>
            <a:r>
              <a:rPr dirty="0"/>
              <a:t>la</a:t>
            </a:r>
            <a:r>
              <a:rPr spc="155" dirty="0"/>
              <a:t> </a:t>
            </a:r>
            <a:r>
              <a:rPr spc="70" dirty="0"/>
              <a:t>región</a:t>
            </a:r>
            <a:r>
              <a:rPr spc="130" dirty="0"/>
              <a:t> </a:t>
            </a:r>
            <a:r>
              <a:rPr dirty="0"/>
              <a:t>geográfica,</a:t>
            </a:r>
            <a:r>
              <a:rPr spc="145" dirty="0"/>
              <a:t> </a:t>
            </a:r>
            <a:r>
              <a:rPr spc="-10" dirty="0"/>
              <a:t>detalles </a:t>
            </a:r>
            <a:r>
              <a:rPr spc="75" dirty="0"/>
              <a:t>sobre</a:t>
            </a:r>
            <a:r>
              <a:rPr spc="125" dirty="0"/>
              <a:t> </a:t>
            </a:r>
            <a:r>
              <a:rPr dirty="0"/>
              <a:t>la</a:t>
            </a:r>
            <a:r>
              <a:rPr spc="140" dirty="0"/>
              <a:t> </a:t>
            </a:r>
            <a:r>
              <a:rPr spc="55" dirty="0"/>
              <a:t>venta</a:t>
            </a:r>
            <a:r>
              <a:rPr spc="125" dirty="0"/>
              <a:t> </a:t>
            </a:r>
            <a:r>
              <a:rPr spc="114" dirty="0"/>
              <a:t>(importe,</a:t>
            </a:r>
            <a:r>
              <a:rPr spc="140" dirty="0"/>
              <a:t> </a:t>
            </a:r>
            <a:r>
              <a:rPr spc="55" dirty="0"/>
              <a:t>descuento,</a:t>
            </a:r>
            <a:r>
              <a:rPr spc="120" dirty="0"/>
              <a:t> </a:t>
            </a:r>
            <a:r>
              <a:rPr dirty="0" err="1"/>
              <a:t>ganancia</a:t>
            </a:r>
            <a:r>
              <a:rPr spc="65" dirty="0"/>
              <a:t>)</a:t>
            </a:r>
            <a:r>
              <a:rPr spc="195" dirty="0"/>
              <a:t> </a:t>
            </a:r>
            <a:r>
              <a:rPr dirty="0"/>
              <a:t>y</a:t>
            </a:r>
            <a:r>
              <a:rPr spc="140" dirty="0"/>
              <a:t> </a:t>
            </a:r>
            <a:r>
              <a:rPr dirty="0"/>
              <a:t>detalles</a:t>
            </a:r>
            <a:r>
              <a:rPr spc="145" dirty="0"/>
              <a:t> </a:t>
            </a:r>
            <a:r>
              <a:rPr spc="60" dirty="0"/>
              <a:t>del</a:t>
            </a:r>
            <a:r>
              <a:rPr spc="140" dirty="0"/>
              <a:t> </a:t>
            </a:r>
            <a:r>
              <a:rPr spc="145" dirty="0"/>
              <a:t>modo</a:t>
            </a:r>
            <a:r>
              <a:rPr spc="110" dirty="0"/>
              <a:t> </a:t>
            </a:r>
            <a:r>
              <a:rPr spc="60" dirty="0"/>
              <a:t>del</a:t>
            </a:r>
            <a:r>
              <a:rPr spc="135" dirty="0"/>
              <a:t> </a:t>
            </a:r>
            <a:r>
              <a:rPr spc="-10" dirty="0"/>
              <a:t>envío.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5</a:t>
            </a:fld>
            <a:endParaRPr spc="-5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HIPÓTESIS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7250" y="3504438"/>
            <a:ext cx="0" cy="3346450"/>
          </a:xfrm>
          <a:custGeom>
            <a:avLst/>
            <a:gdLst/>
            <a:ahLst/>
            <a:cxnLst/>
            <a:rect l="l" t="t" r="r" b="b"/>
            <a:pathLst>
              <a:path h="3346450">
                <a:moveTo>
                  <a:pt x="0" y="0"/>
                </a:moveTo>
                <a:lnTo>
                  <a:pt x="0" y="334608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3490" y="1453083"/>
            <a:ext cx="10205085" cy="400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s-ES" dirty="0">
                <a:solidFill>
                  <a:srgbClr val="FFFFFF"/>
                </a:solidFill>
                <a:latin typeface="Liberation Sans Narrow"/>
              </a:rPr>
              <a:t>El objetivo es comprender el motivo del porque se supone que hubo años en donde las ventas han disminuido considerablemente y otros en donde ellas han aumentado de forma abrupta.</a:t>
            </a:r>
          </a:p>
          <a:p>
            <a:pPr marL="12700" marR="5080">
              <a:spcBef>
                <a:spcPts val="100"/>
              </a:spcBef>
            </a:pPr>
            <a:endParaRPr lang="es-ES" dirty="0">
              <a:solidFill>
                <a:srgbClr val="FFFFFF"/>
              </a:solidFill>
              <a:latin typeface="Liberation Sans Narrow"/>
            </a:endParaRPr>
          </a:p>
          <a:p>
            <a:pPr marL="12700" marR="5080">
              <a:spcBef>
                <a:spcPts val="100"/>
              </a:spcBef>
            </a:pPr>
            <a:r>
              <a:rPr lang="es-ES" dirty="0">
                <a:solidFill>
                  <a:srgbClr val="FFFFFF"/>
                </a:solidFill>
                <a:latin typeface="Liberation Sans Narrow"/>
              </a:rPr>
              <a:t>Por otro lado, se cree que hay categorías de productos que han hecho crecer la demanda de pedidos, pero que no son tan rentables en términos de ganancias.</a:t>
            </a:r>
          </a:p>
          <a:p>
            <a:pPr marL="12700" marR="5080">
              <a:spcBef>
                <a:spcPts val="100"/>
              </a:spcBef>
            </a:pPr>
            <a:endParaRPr lang="es-ES" dirty="0">
              <a:solidFill>
                <a:srgbClr val="FFFFFF"/>
              </a:solidFill>
              <a:latin typeface="Liberation Sans Narrow"/>
            </a:endParaRPr>
          </a:p>
          <a:p>
            <a:pPr marL="12700" marR="5080">
              <a:spcBef>
                <a:spcPts val="100"/>
              </a:spcBef>
            </a:pPr>
            <a:r>
              <a:rPr lang="es-ES" dirty="0">
                <a:solidFill>
                  <a:srgbClr val="FFFFFF"/>
                </a:solidFill>
                <a:latin typeface="Liberation Sans Narrow"/>
              </a:rPr>
              <a:t>También se necesita saber cómo es el comportamiento de los distintos segmentos de clientes. </a:t>
            </a:r>
          </a:p>
          <a:p>
            <a:pPr marL="12700" marR="5080">
              <a:spcBef>
                <a:spcPts val="100"/>
              </a:spcBef>
            </a:pPr>
            <a:endParaRPr lang="es-ES" dirty="0">
              <a:solidFill>
                <a:srgbClr val="FFFFFF"/>
              </a:solidFill>
              <a:latin typeface="Liberation Sans Narrow"/>
            </a:endParaRPr>
          </a:p>
          <a:p>
            <a:pPr marL="12700" marR="5080">
              <a:spcBef>
                <a:spcPts val="100"/>
              </a:spcBef>
            </a:pPr>
            <a:r>
              <a:rPr lang="es-ES" dirty="0">
                <a:solidFill>
                  <a:srgbClr val="FFFFFF"/>
                </a:solidFill>
                <a:latin typeface="Liberation Sans Narrow"/>
              </a:rPr>
              <a:t>En términos de ganancias y descuentos, se tiene la hipótesis de que cuando se bajó el porcentaje de descuento aplicado, las ganancias han disminuido, por lo que se buscará verificarlo. </a:t>
            </a:r>
          </a:p>
          <a:p>
            <a:pPr marL="12700" marR="5080">
              <a:spcBef>
                <a:spcPts val="100"/>
              </a:spcBef>
            </a:pPr>
            <a:endParaRPr lang="es-ES" dirty="0">
              <a:solidFill>
                <a:srgbClr val="FFFFFF"/>
              </a:solidFill>
              <a:latin typeface="Liberation Sans Narrow"/>
            </a:endParaRPr>
          </a:p>
          <a:p>
            <a:pPr marL="12700" marR="5080">
              <a:spcBef>
                <a:spcPts val="100"/>
              </a:spcBef>
            </a:pPr>
            <a:r>
              <a:rPr lang="es-ES" dirty="0">
                <a:solidFill>
                  <a:srgbClr val="FFFFFF"/>
                </a:solidFill>
                <a:latin typeface="Liberation Sans Narrow"/>
              </a:rPr>
              <a:t>Por último, se creé que la región Central ha sido la más rentable en algunos años, pero no en otros. Se buscará determinarlo.</a:t>
            </a:r>
          </a:p>
          <a:p>
            <a:pPr marL="12700" marR="78105">
              <a:lnSpc>
                <a:spcPct val="100000"/>
              </a:lnSpc>
              <a:spcBef>
                <a:spcPts val="100"/>
              </a:spcBef>
            </a:pPr>
            <a:endParaRPr lang="es-AR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6</a:t>
            </a:fld>
            <a:endParaRPr spc="-59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ALCANCE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7250" y="3504438"/>
            <a:ext cx="0" cy="3346450"/>
          </a:xfrm>
          <a:custGeom>
            <a:avLst/>
            <a:gdLst/>
            <a:ahLst/>
            <a:cxnLst/>
            <a:rect l="l" t="t" r="r" b="b"/>
            <a:pathLst>
              <a:path h="3346450">
                <a:moveTo>
                  <a:pt x="0" y="0"/>
                </a:moveTo>
                <a:lnTo>
                  <a:pt x="0" y="334608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3490" y="1453083"/>
            <a:ext cx="100615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El</a:t>
            </a:r>
            <a:r>
              <a:rPr sz="1800" spc="11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alcance</a:t>
            </a:r>
            <a:r>
              <a:rPr sz="1800" spc="1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este</a:t>
            </a:r>
            <a:r>
              <a:rPr sz="1800" spc="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proyecto</a:t>
            </a:r>
            <a:r>
              <a:rPr sz="1800" spc="11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está</a:t>
            </a:r>
            <a:r>
              <a:rPr sz="1800" spc="10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enfocado</a:t>
            </a:r>
            <a:r>
              <a:rPr sz="1800" spc="1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en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el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uso</a:t>
            </a:r>
            <a:r>
              <a:rPr sz="1800" spc="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nivel</a:t>
            </a:r>
            <a:r>
              <a:rPr lang="es-AR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estratégico</a:t>
            </a:r>
            <a:r>
              <a:rPr sz="1800" spc="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,</a:t>
            </a:r>
            <a:r>
              <a:rPr sz="1800" spc="1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sz="1800" spc="1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que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los</a:t>
            </a:r>
            <a:r>
              <a:rPr sz="1800" spc="10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lideres</a:t>
            </a:r>
            <a:r>
              <a:rPr sz="1800" spc="1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la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organización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puedan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comprender</a:t>
            </a:r>
            <a:r>
              <a:rPr sz="1800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el</a:t>
            </a:r>
            <a:r>
              <a:rPr sz="1800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estado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en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el</a:t>
            </a:r>
            <a:r>
              <a:rPr sz="1800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que</a:t>
            </a:r>
            <a:r>
              <a:rPr sz="1800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se</a:t>
            </a:r>
            <a:r>
              <a:rPr sz="1800" spc="1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encuentra</a:t>
            </a:r>
            <a:r>
              <a:rPr lang="es-AR" sz="1800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la rentabilidad de la organización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,</a:t>
            </a:r>
            <a:r>
              <a:rPr sz="1800" spc="1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sus</a:t>
            </a:r>
            <a:r>
              <a:rPr sz="1800" spc="11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causas</a:t>
            </a:r>
            <a:r>
              <a:rPr sz="1800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y</a:t>
            </a:r>
            <a:r>
              <a:rPr sz="1800" spc="1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poder</a:t>
            </a:r>
            <a:r>
              <a:rPr sz="1800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decidir</a:t>
            </a:r>
            <a:r>
              <a:rPr sz="1800" spc="1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que</a:t>
            </a:r>
            <a:r>
              <a:rPr sz="1800" spc="1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acciones</a:t>
            </a:r>
            <a:r>
              <a:rPr sz="1800" spc="1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se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llevarán</a:t>
            </a:r>
            <a:r>
              <a:rPr sz="1800" spc="1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sz="1800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cabo</a:t>
            </a:r>
            <a:r>
              <a:rPr sz="1800" spc="1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para</a:t>
            </a:r>
            <a:r>
              <a:rPr sz="1800" spc="1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una</a:t>
            </a:r>
            <a:r>
              <a:rPr sz="1800" spc="1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mayor</a:t>
            </a:r>
            <a:r>
              <a:rPr sz="1800" spc="1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rentabilidad</a:t>
            </a:r>
            <a:r>
              <a:rPr sz="1800" spc="1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de</a:t>
            </a:r>
            <a:r>
              <a:rPr sz="1800" spc="1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la</a:t>
            </a:r>
            <a:r>
              <a:rPr sz="1800" spc="1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misma.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7</a:t>
            </a:fld>
            <a:endParaRPr spc="-59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4932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DIAGRAMA ENTIDAD-RELACIÓN</a:t>
            </a:r>
            <a:endParaRPr spc="-4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793843" y="6235114"/>
            <a:ext cx="347979" cy="6210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8</a:t>
            </a:fld>
            <a:endParaRPr spc="-59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B75781-7561-1CED-AD50-F00FE68A98A0}"/>
              </a:ext>
            </a:extLst>
          </p:cNvPr>
          <p:cNvSpPr/>
          <p:nvPr/>
        </p:nvSpPr>
        <p:spPr>
          <a:xfrm>
            <a:off x="2225085" y="1637425"/>
            <a:ext cx="1170000" cy="8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Venta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6F59B9A-1AC4-78E7-A857-E925AD4E2653}"/>
              </a:ext>
            </a:extLst>
          </p:cNvPr>
          <p:cNvSpPr/>
          <p:nvPr/>
        </p:nvSpPr>
        <p:spPr>
          <a:xfrm>
            <a:off x="2846790" y="5040688"/>
            <a:ext cx="1170000" cy="8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Pedido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6E5A4A9-8F1C-5D4F-CF1C-B198214631CE}"/>
              </a:ext>
            </a:extLst>
          </p:cNvPr>
          <p:cNvSpPr/>
          <p:nvPr/>
        </p:nvSpPr>
        <p:spPr>
          <a:xfrm>
            <a:off x="6094947" y="1009802"/>
            <a:ext cx="1170000" cy="8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2952D08-DA66-F37D-9643-63DA10F3DD48}"/>
              </a:ext>
            </a:extLst>
          </p:cNvPr>
          <p:cNvSpPr/>
          <p:nvPr/>
        </p:nvSpPr>
        <p:spPr>
          <a:xfrm>
            <a:off x="7202243" y="3218413"/>
            <a:ext cx="1170000" cy="8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75D2134-99E7-BFD0-2D81-122DA7A324BC}"/>
              </a:ext>
            </a:extLst>
          </p:cNvPr>
          <p:cNvSpPr/>
          <p:nvPr/>
        </p:nvSpPr>
        <p:spPr>
          <a:xfrm>
            <a:off x="94065" y="337061"/>
            <a:ext cx="1181340" cy="38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Monto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BA67339-8175-29F1-D5BF-DC58C6DF8B58}"/>
              </a:ext>
            </a:extLst>
          </p:cNvPr>
          <p:cNvSpPr/>
          <p:nvPr/>
        </p:nvSpPr>
        <p:spPr>
          <a:xfrm>
            <a:off x="12549" y="850972"/>
            <a:ext cx="1493632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Cantidad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CF200B6-2369-D14F-268C-818E2823E2C7}"/>
              </a:ext>
            </a:extLst>
          </p:cNvPr>
          <p:cNvSpPr/>
          <p:nvPr/>
        </p:nvSpPr>
        <p:spPr>
          <a:xfrm>
            <a:off x="113217" y="3467301"/>
            <a:ext cx="1680347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ID_Cliente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0ADECE0-7A35-042A-D9A0-3DD5DE0E7394}"/>
              </a:ext>
            </a:extLst>
          </p:cNvPr>
          <p:cNvSpPr/>
          <p:nvPr/>
        </p:nvSpPr>
        <p:spPr>
          <a:xfrm>
            <a:off x="12549" y="1543204"/>
            <a:ext cx="1709983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Descuento</a:t>
            </a:r>
            <a:endParaRPr lang="en-U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CBACC37-33C1-C20F-4444-26C663A9F75A}"/>
              </a:ext>
            </a:extLst>
          </p:cNvPr>
          <p:cNvSpPr/>
          <p:nvPr/>
        </p:nvSpPr>
        <p:spPr>
          <a:xfrm>
            <a:off x="2416532" y="853580"/>
            <a:ext cx="1630830" cy="40267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ID_Pedido</a:t>
            </a:r>
            <a:endParaRPr lang="en-U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C0C1555-82CE-CB76-417C-2CF48338F986}"/>
              </a:ext>
            </a:extLst>
          </p:cNvPr>
          <p:cNvSpPr/>
          <p:nvPr/>
        </p:nvSpPr>
        <p:spPr>
          <a:xfrm>
            <a:off x="1416990" y="346295"/>
            <a:ext cx="1493632" cy="4221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ID_Venta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0344681-0632-69F6-98EF-917B2B5BA484}"/>
              </a:ext>
            </a:extLst>
          </p:cNvPr>
          <p:cNvSpPr/>
          <p:nvPr/>
        </p:nvSpPr>
        <p:spPr>
          <a:xfrm>
            <a:off x="99697" y="2174233"/>
            <a:ext cx="1493633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Ganancia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3F5DD0C-8920-C749-ADEB-90D092CFD06D}"/>
              </a:ext>
            </a:extLst>
          </p:cNvPr>
          <p:cNvSpPr/>
          <p:nvPr/>
        </p:nvSpPr>
        <p:spPr>
          <a:xfrm>
            <a:off x="-47945" y="2857300"/>
            <a:ext cx="1946418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ID_Producto</a:t>
            </a:r>
            <a:endParaRPr lang="en-U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9A8745B-DBEF-1435-6C87-3F4AF8A27508}"/>
              </a:ext>
            </a:extLst>
          </p:cNvPr>
          <p:cNvSpPr/>
          <p:nvPr/>
        </p:nvSpPr>
        <p:spPr>
          <a:xfrm>
            <a:off x="9191825" y="1930151"/>
            <a:ext cx="2732167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Nombre_Prodcuto</a:t>
            </a:r>
            <a:endParaRPr lang="en-U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70236A8-C64E-CFBC-FCCE-8088038AE389}"/>
              </a:ext>
            </a:extLst>
          </p:cNvPr>
          <p:cNvSpPr/>
          <p:nvPr/>
        </p:nvSpPr>
        <p:spPr>
          <a:xfrm>
            <a:off x="8911646" y="3251049"/>
            <a:ext cx="3012346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Categoria_Producto</a:t>
            </a:r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9291705-DC84-90D0-D16E-E55BD94A48C6}"/>
              </a:ext>
            </a:extLst>
          </p:cNvPr>
          <p:cNvSpPr/>
          <p:nvPr/>
        </p:nvSpPr>
        <p:spPr>
          <a:xfrm>
            <a:off x="6922465" y="1977426"/>
            <a:ext cx="1939561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ID_Producto</a:t>
            </a:r>
            <a:endParaRPr lang="en-U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6536F98-1ACB-0BE9-B876-B33B81FF6DCF}"/>
              </a:ext>
            </a:extLst>
          </p:cNvPr>
          <p:cNvSpPr/>
          <p:nvPr/>
        </p:nvSpPr>
        <p:spPr>
          <a:xfrm>
            <a:off x="8591316" y="2590600"/>
            <a:ext cx="3480713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Sub-Categoria_Producto</a:t>
            </a:r>
            <a:endParaRPr lang="en-U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94E6C50-EA24-7323-6C78-ECDC685D7A42}"/>
              </a:ext>
            </a:extLst>
          </p:cNvPr>
          <p:cNvSpPr/>
          <p:nvPr/>
        </p:nvSpPr>
        <p:spPr>
          <a:xfrm>
            <a:off x="7112856" y="129843"/>
            <a:ext cx="2429023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Nombre_Cliente</a:t>
            </a:r>
            <a:endParaRPr lang="en-U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2112D25-9CFF-2687-3930-2AFF9A11BE1A}"/>
              </a:ext>
            </a:extLst>
          </p:cNvPr>
          <p:cNvSpPr/>
          <p:nvPr/>
        </p:nvSpPr>
        <p:spPr>
          <a:xfrm>
            <a:off x="7701798" y="4368899"/>
            <a:ext cx="1956941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País</a:t>
            </a:r>
            <a:endParaRPr lang="en-U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CE4E49B-F334-D11A-E20C-6AE4857101BF}"/>
              </a:ext>
            </a:extLst>
          </p:cNvPr>
          <p:cNvSpPr/>
          <p:nvPr/>
        </p:nvSpPr>
        <p:spPr>
          <a:xfrm>
            <a:off x="5157323" y="137506"/>
            <a:ext cx="1835276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ID_Cliente</a:t>
            </a:r>
            <a:endParaRPr lang="en-U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4D34E80-3D71-5B2A-A2D2-5C242E6CB3BF}"/>
              </a:ext>
            </a:extLst>
          </p:cNvPr>
          <p:cNvSpPr/>
          <p:nvPr/>
        </p:nvSpPr>
        <p:spPr>
          <a:xfrm>
            <a:off x="9725049" y="5934438"/>
            <a:ext cx="2291295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Region</a:t>
            </a:r>
            <a:endParaRPr lang="en-US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051F341-A3D8-A2E1-F98B-7E73C69DAA14}"/>
              </a:ext>
            </a:extLst>
          </p:cNvPr>
          <p:cNvSpPr/>
          <p:nvPr/>
        </p:nvSpPr>
        <p:spPr>
          <a:xfrm>
            <a:off x="6694632" y="6272872"/>
            <a:ext cx="3265469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Codigo_Postal</a:t>
            </a:r>
            <a:endParaRPr lang="en-US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36F693A-51E6-C6BE-5131-D06C3FC6597B}"/>
              </a:ext>
            </a:extLst>
          </p:cNvPr>
          <p:cNvSpPr/>
          <p:nvPr/>
        </p:nvSpPr>
        <p:spPr>
          <a:xfrm>
            <a:off x="8466900" y="704642"/>
            <a:ext cx="2735609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Segmento_Cliente</a:t>
            </a:r>
            <a:endParaRPr lang="en-US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E50325A-B486-3CD5-CF00-3544678F9BF2}"/>
              </a:ext>
            </a:extLst>
          </p:cNvPr>
          <p:cNvSpPr/>
          <p:nvPr/>
        </p:nvSpPr>
        <p:spPr>
          <a:xfrm>
            <a:off x="9856205" y="4507288"/>
            <a:ext cx="2291295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Estado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48F0785-EC4A-41F1-8BAE-969373B669D6}"/>
              </a:ext>
            </a:extLst>
          </p:cNvPr>
          <p:cNvSpPr/>
          <p:nvPr/>
        </p:nvSpPr>
        <p:spPr>
          <a:xfrm>
            <a:off x="9769848" y="5244903"/>
            <a:ext cx="2291295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Ciudad</a:t>
            </a:r>
            <a:endParaRPr lang="en-U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5AE2D-7113-DAA5-1BD5-DAE49FEA942B}"/>
              </a:ext>
            </a:extLst>
          </p:cNvPr>
          <p:cNvSpPr/>
          <p:nvPr/>
        </p:nvSpPr>
        <p:spPr>
          <a:xfrm>
            <a:off x="94065" y="4807134"/>
            <a:ext cx="1738101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ID_Pedido</a:t>
            </a:r>
            <a:endParaRPr lang="en-U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2CBF458-5EAB-DC9C-D208-F009425135DA}"/>
              </a:ext>
            </a:extLst>
          </p:cNvPr>
          <p:cNvSpPr/>
          <p:nvPr/>
        </p:nvSpPr>
        <p:spPr>
          <a:xfrm>
            <a:off x="3866763" y="5771698"/>
            <a:ext cx="2117612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Fecha_Pedido</a:t>
            </a:r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DAC6EF7-BEDE-2404-15BD-043990579C0E}"/>
              </a:ext>
            </a:extLst>
          </p:cNvPr>
          <p:cNvSpPr/>
          <p:nvPr/>
        </p:nvSpPr>
        <p:spPr>
          <a:xfrm>
            <a:off x="536941" y="6235114"/>
            <a:ext cx="1956941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Fecha_Envio</a:t>
            </a:r>
            <a:endParaRPr lang="en-U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90A3622-DEEF-2AC3-E421-80FF1CAB7940}"/>
              </a:ext>
            </a:extLst>
          </p:cNvPr>
          <p:cNvSpPr/>
          <p:nvPr/>
        </p:nvSpPr>
        <p:spPr>
          <a:xfrm>
            <a:off x="2546843" y="6269884"/>
            <a:ext cx="1946418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Modo_Envio</a:t>
            </a:r>
            <a:endParaRPr lang="en-U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16A052F-611E-D9AE-2A9C-387E76CB1616}"/>
              </a:ext>
            </a:extLst>
          </p:cNvPr>
          <p:cNvCxnSpPr>
            <a:cxnSpLocks/>
            <a:stCxn id="12" idx="1"/>
            <a:endCxn id="25" idx="6"/>
          </p:cNvCxnSpPr>
          <p:nvPr/>
        </p:nvCxnSpPr>
        <p:spPr>
          <a:xfrm flipH="1">
            <a:off x="1898473" y="2042425"/>
            <a:ext cx="326612" cy="10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32F937C-9F3A-7027-CDDF-E5AE962854B6}"/>
              </a:ext>
            </a:extLst>
          </p:cNvPr>
          <p:cNvCxnSpPr>
            <a:cxnSpLocks/>
            <a:stCxn id="12" idx="1"/>
            <a:endCxn id="24" idx="6"/>
          </p:cNvCxnSpPr>
          <p:nvPr/>
        </p:nvCxnSpPr>
        <p:spPr>
          <a:xfrm flipH="1">
            <a:off x="1593330" y="2042425"/>
            <a:ext cx="631755" cy="39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613CDE0-E2CE-B62A-3ED4-293DF7903A9E}"/>
              </a:ext>
            </a:extLst>
          </p:cNvPr>
          <p:cNvCxnSpPr>
            <a:cxnSpLocks/>
            <a:stCxn id="12" idx="1"/>
            <a:endCxn id="19" idx="6"/>
          </p:cNvCxnSpPr>
          <p:nvPr/>
        </p:nvCxnSpPr>
        <p:spPr>
          <a:xfrm flipH="1" flipV="1">
            <a:off x="1722532" y="1809904"/>
            <a:ext cx="502553" cy="2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1D10034-5375-FB6C-EBD1-AB5A7DFCD9F8}"/>
              </a:ext>
            </a:extLst>
          </p:cNvPr>
          <p:cNvCxnSpPr>
            <a:cxnSpLocks/>
            <a:stCxn id="12" idx="0"/>
            <a:endCxn id="16" idx="6"/>
          </p:cNvCxnSpPr>
          <p:nvPr/>
        </p:nvCxnSpPr>
        <p:spPr>
          <a:xfrm flipH="1" flipV="1">
            <a:off x="1275405" y="529356"/>
            <a:ext cx="1534680" cy="110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7C322D6-89B8-6F03-762E-3F09E8429549}"/>
              </a:ext>
            </a:extLst>
          </p:cNvPr>
          <p:cNvCxnSpPr>
            <a:cxnSpLocks/>
            <a:stCxn id="12" idx="0"/>
            <a:endCxn id="23" idx="4"/>
          </p:cNvCxnSpPr>
          <p:nvPr/>
        </p:nvCxnSpPr>
        <p:spPr>
          <a:xfrm flipH="1" flipV="1">
            <a:off x="2163806" y="768453"/>
            <a:ext cx="646279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1FC683E-1655-CBE1-31C1-ED9BB989AD6D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V="1">
            <a:off x="2810085" y="1256250"/>
            <a:ext cx="421862" cy="38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12E4E2-5052-30F7-E79E-08BD593D4906}"/>
              </a:ext>
            </a:extLst>
          </p:cNvPr>
          <p:cNvCxnSpPr>
            <a:cxnSpLocks/>
            <a:stCxn id="12" idx="1"/>
            <a:endCxn id="18" idx="6"/>
          </p:cNvCxnSpPr>
          <p:nvPr/>
        </p:nvCxnSpPr>
        <p:spPr>
          <a:xfrm flipH="1">
            <a:off x="1793564" y="2042425"/>
            <a:ext cx="431521" cy="169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04AF449-1C79-55C1-0E8D-5A3F6FEA1E7B}"/>
              </a:ext>
            </a:extLst>
          </p:cNvPr>
          <p:cNvCxnSpPr>
            <a:cxnSpLocks/>
            <a:stCxn id="13" idx="1"/>
            <a:endCxn id="38" idx="6"/>
          </p:cNvCxnSpPr>
          <p:nvPr/>
        </p:nvCxnSpPr>
        <p:spPr>
          <a:xfrm flipH="1" flipV="1">
            <a:off x="1832166" y="5073834"/>
            <a:ext cx="1014624" cy="3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CFCCD89-09FF-02D3-31A1-CFC8FA7FC7C5}"/>
              </a:ext>
            </a:extLst>
          </p:cNvPr>
          <p:cNvCxnSpPr>
            <a:cxnSpLocks/>
            <a:stCxn id="13" idx="2"/>
            <a:endCxn id="39" idx="2"/>
          </p:cNvCxnSpPr>
          <p:nvPr/>
        </p:nvCxnSpPr>
        <p:spPr>
          <a:xfrm>
            <a:off x="3431790" y="5850688"/>
            <a:ext cx="434973" cy="18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853943F-62C0-6EBC-BB42-52955FA57A43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flipH="1">
            <a:off x="1515412" y="5850688"/>
            <a:ext cx="1916378" cy="38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FFAB65E-1FFF-49AB-F31D-0239D6B4183D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 flipV="1">
            <a:off x="1506181" y="1117672"/>
            <a:ext cx="718904" cy="92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D4EA482-BF3A-AAEE-89C3-6C4C642E577B}"/>
              </a:ext>
            </a:extLst>
          </p:cNvPr>
          <p:cNvCxnSpPr>
            <a:cxnSpLocks/>
            <a:stCxn id="15" idx="0"/>
            <a:endCxn id="28" idx="4"/>
          </p:cNvCxnSpPr>
          <p:nvPr/>
        </p:nvCxnSpPr>
        <p:spPr>
          <a:xfrm flipV="1">
            <a:off x="7787243" y="2510826"/>
            <a:ext cx="105003" cy="70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BBBE2F6-A276-29FA-5564-335F111752D6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7787243" y="2196851"/>
            <a:ext cx="1404582" cy="102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AA4BA8D-CA4C-F90A-DDFE-40E7AA18E03F}"/>
              </a:ext>
            </a:extLst>
          </p:cNvPr>
          <p:cNvCxnSpPr>
            <a:cxnSpLocks/>
            <a:stCxn id="15" idx="3"/>
            <a:endCxn id="29" idx="2"/>
          </p:cNvCxnSpPr>
          <p:nvPr/>
        </p:nvCxnSpPr>
        <p:spPr>
          <a:xfrm flipV="1">
            <a:off x="8372243" y="2857300"/>
            <a:ext cx="219073" cy="76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B70A3E6-0EF7-B381-DA22-9E0D809F1080}"/>
              </a:ext>
            </a:extLst>
          </p:cNvPr>
          <p:cNvCxnSpPr>
            <a:cxnSpLocks/>
            <a:stCxn id="15" idx="3"/>
            <a:endCxn id="27" idx="2"/>
          </p:cNvCxnSpPr>
          <p:nvPr/>
        </p:nvCxnSpPr>
        <p:spPr>
          <a:xfrm flipV="1">
            <a:off x="8372243" y="3517749"/>
            <a:ext cx="539403" cy="10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717E531-0C95-B330-D95D-A03721CC450B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6094947" y="670906"/>
            <a:ext cx="24317" cy="74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286BCB3-5816-83E3-C65D-C8AF1CEB5967}"/>
              </a:ext>
            </a:extLst>
          </p:cNvPr>
          <p:cNvCxnSpPr>
            <a:cxnSpLocks/>
            <a:stCxn id="14" idx="0"/>
            <a:endCxn id="30" idx="3"/>
          </p:cNvCxnSpPr>
          <p:nvPr/>
        </p:nvCxnSpPr>
        <p:spPr>
          <a:xfrm flipV="1">
            <a:off x="6679947" y="585128"/>
            <a:ext cx="788631" cy="4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888EFDD8-4DD3-90F5-29F6-A89C45F8659A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431790" y="5850688"/>
            <a:ext cx="88262" cy="41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7B82462A-40ED-B5BC-9B49-C4070C8A71F2}"/>
              </a:ext>
            </a:extLst>
          </p:cNvPr>
          <p:cNvCxnSpPr>
            <a:cxnSpLocks/>
            <a:stCxn id="4" idx="3"/>
            <a:endCxn id="36" idx="2"/>
          </p:cNvCxnSpPr>
          <p:nvPr/>
        </p:nvCxnSpPr>
        <p:spPr>
          <a:xfrm flipV="1">
            <a:off x="8960887" y="4773988"/>
            <a:ext cx="895318" cy="84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1C349482-1290-0646-437B-055C70CD1604}"/>
              </a:ext>
            </a:extLst>
          </p:cNvPr>
          <p:cNvCxnSpPr>
            <a:cxnSpLocks/>
            <a:stCxn id="4" idx="0"/>
            <a:endCxn id="31" idx="4"/>
          </p:cNvCxnSpPr>
          <p:nvPr/>
        </p:nvCxnSpPr>
        <p:spPr>
          <a:xfrm flipV="1">
            <a:off x="8375887" y="4902299"/>
            <a:ext cx="304382" cy="3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3815D44-66CD-666C-3FF2-6626AEE9CA2A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8960887" y="5511603"/>
            <a:ext cx="808961" cy="11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7BC35A6-FA32-B786-E39A-50C3DDE94B60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flipH="1">
            <a:off x="8327367" y="6026852"/>
            <a:ext cx="48520" cy="24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1F26118-E991-29A4-4D79-2E37DFD24950}"/>
              </a:ext>
            </a:extLst>
          </p:cNvPr>
          <p:cNvCxnSpPr>
            <a:cxnSpLocks/>
            <a:stCxn id="4" idx="3"/>
            <a:endCxn id="33" idx="2"/>
          </p:cNvCxnSpPr>
          <p:nvPr/>
        </p:nvCxnSpPr>
        <p:spPr>
          <a:xfrm>
            <a:off x="8960887" y="5621852"/>
            <a:ext cx="764162" cy="57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37144D53-9F3F-5E82-3FB3-54A416E9C84F}"/>
              </a:ext>
            </a:extLst>
          </p:cNvPr>
          <p:cNvCxnSpPr>
            <a:cxnSpLocks/>
            <a:stCxn id="14" idx="3"/>
            <a:endCxn id="35" idx="2"/>
          </p:cNvCxnSpPr>
          <p:nvPr/>
        </p:nvCxnSpPr>
        <p:spPr>
          <a:xfrm flipV="1">
            <a:off x="7264947" y="971342"/>
            <a:ext cx="1201953" cy="4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ombo 169">
            <a:extLst>
              <a:ext uri="{FF2B5EF4-FFF2-40B4-BE49-F238E27FC236}">
                <a16:creationId xmlns:a16="http://schemas.microsoft.com/office/drawing/2014/main" id="{5908AB36-BD35-7306-821C-D549B7CA3557}"/>
              </a:ext>
            </a:extLst>
          </p:cNvPr>
          <p:cNvSpPr/>
          <p:nvPr/>
        </p:nvSpPr>
        <p:spPr>
          <a:xfrm>
            <a:off x="1953954" y="3149448"/>
            <a:ext cx="1553157" cy="128893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Perte-nece</a:t>
            </a:r>
            <a:endParaRPr lang="en-US" sz="1200" dirty="0"/>
          </a:p>
        </p:txBody>
      </p:sp>
      <p:sp>
        <p:nvSpPr>
          <p:cNvPr id="171" name="Rombo 170">
            <a:extLst>
              <a:ext uri="{FF2B5EF4-FFF2-40B4-BE49-F238E27FC236}">
                <a16:creationId xmlns:a16="http://schemas.microsoft.com/office/drawing/2014/main" id="{1B1E87F4-0E71-200A-7562-559A6EB9A094}"/>
              </a:ext>
            </a:extLst>
          </p:cNvPr>
          <p:cNvSpPr/>
          <p:nvPr/>
        </p:nvSpPr>
        <p:spPr>
          <a:xfrm>
            <a:off x="5350688" y="3029429"/>
            <a:ext cx="1420603" cy="123673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Perte-nece</a:t>
            </a:r>
            <a:endParaRPr lang="en-US" sz="1600" dirty="0"/>
          </a:p>
        </p:txBody>
      </p:sp>
      <p:sp>
        <p:nvSpPr>
          <p:cNvPr id="172" name="Rombo 171">
            <a:extLst>
              <a:ext uri="{FF2B5EF4-FFF2-40B4-BE49-F238E27FC236}">
                <a16:creationId xmlns:a16="http://schemas.microsoft.com/office/drawing/2014/main" id="{0030D66D-25F5-96DA-7AA0-61F73AD3B920}"/>
              </a:ext>
            </a:extLst>
          </p:cNvPr>
          <p:cNvSpPr/>
          <p:nvPr/>
        </p:nvSpPr>
        <p:spPr>
          <a:xfrm>
            <a:off x="4173473" y="1832357"/>
            <a:ext cx="1350301" cy="100454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Tiene</a:t>
            </a:r>
            <a:endParaRPr lang="en-US" sz="1600" dirty="0"/>
          </a:p>
        </p:txBody>
      </p:sp>
      <p:cxnSp>
        <p:nvCxnSpPr>
          <p:cNvPr id="174" name="Conector: angular 173">
            <a:extLst>
              <a:ext uri="{FF2B5EF4-FFF2-40B4-BE49-F238E27FC236}">
                <a16:creationId xmlns:a16="http://schemas.microsoft.com/office/drawing/2014/main" id="{F67E4F7D-0AE7-2716-779E-66B29B253DCC}"/>
              </a:ext>
            </a:extLst>
          </p:cNvPr>
          <p:cNvCxnSpPr>
            <a:cxnSpLocks/>
            <a:stCxn id="172" idx="1"/>
            <a:endCxn id="12" idx="3"/>
          </p:cNvCxnSpPr>
          <p:nvPr/>
        </p:nvCxnSpPr>
        <p:spPr>
          <a:xfrm rot="10800000">
            <a:off x="3395085" y="2042426"/>
            <a:ext cx="778388" cy="292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: angular 178">
            <a:extLst>
              <a:ext uri="{FF2B5EF4-FFF2-40B4-BE49-F238E27FC236}">
                <a16:creationId xmlns:a16="http://schemas.microsoft.com/office/drawing/2014/main" id="{BB732869-0E72-0EF5-EDB5-37C1C1092C18}"/>
              </a:ext>
            </a:extLst>
          </p:cNvPr>
          <p:cNvCxnSpPr>
            <a:cxnSpLocks/>
            <a:stCxn id="14" idx="2"/>
            <a:endCxn id="172" idx="3"/>
          </p:cNvCxnSpPr>
          <p:nvPr/>
        </p:nvCxnSpPr>
        <p:spPr>
          <a:xfrm rot="5400000">
            <a:off x="5844447" y="1499130"/>
            <a:ext cx="514828" cy="1156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: angular 179">
            <a:extLst>
              <a:ext uri="{FF2B5EF4-FFF2-40B4-BE49-F238E27FC236}">
                <a16:creationId xmlns:a16="http://schemas.microsoft.com/office/drawing/2014/main" id="{765D5CFE-77C9-F767-10D1-BA42569C0093}"/>
              </a:ext>
            </a:extLst>
          </p:cNvPr>
          <p:cNvCxnSpPr>
            <a:cxnSpLocks/>
            <a:stCxn id="170" idx="0"/>
            <a:endCxn id="12" idx="2"/>
          </p:cNvCxnSpPr>
          <p:nvPr/>
        </p:nvCxnSpPr>
        <p:spPr>
          <a:xfrm rot="5400000" flipH="1" flipV="1">
            <a:off x="2419298" y="2758661"/>
            <a:ext cx="702023" cy="7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r 180">
            <a:extLst>
              <a:ext uri="{FF2B5EF4-FFF2-40B4-BE49-F238E27FC236}">
                <a16:creationId xmlns:a16="http://schemas.microsoft.com/office/drawing/2014/main" id="{8160AEF4-B0BE-3AD6-3BF7-172027669334}"/>
              </a:ext>
            </a:extLst>
          </p:cNvPr>
          <p:cNvCxnSpPr>
            <a:cxnSpLocks/>
            <a:stCxn id="13" idx="0"/>
            <a:endCxn id="170" idx="2"/>
          </p:cNvCxnSpPr>
          <p:nvPr/>
        </p:nvCxnSpPr>
        <p:spPr>
          <a:xfrm rot="16200000" flipV="1">
            <a:off x="2780011" y="4388908"/>
            <a:ext cx="602303" cy="701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: angular 182">
            <a:extLst>
              <a:ext uri="{FF2B5EF4-FFF2-40B4-BE49-F238E27FC236}">
                <a16:creationId xmlns:a16="http://schemas.microsoft.com/office/drawing/2014/main" id="{15FC4358-4C5E-C048-1D4B-CB210947BBD0}"/>
              </a:ext>
            </a:extLst>
          </p:cNvPr>
          <p:cNvCxnSpPr>
            <a:cxnSpLocks/>
            <a:stCxn id="15" idx="1"/>
            <a:endCxn id="171" idx="3"/>
          </p:cNvCxnSpPr>
          <p:nvPr/>
        </p:nvCxnSpPr>
        <p:spPr>
          <a:xfrm rot="10800000" flipV="1">
            <a:off x="6771291" y="3623413"/>
            <a:ext cx="430952" cy="24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10318A6-BFF6-BF17-04ED-6EFFE3054ED0}"/>
              </a:ext>
            </a:extLst>
          </p:cNvPr>
          <p:cNvSpPr txBox="1"/>
          <p:nvPr/>
        </p:nvSpPr>
        <p:spPr>
          <a:xfrm>
            <a:off x="3762656" y="1882002"/>
            <a:ext cx="64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M:1</a:t>
            </a:r>
            <a:endParaRPr lang="en-US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C0C6CE2C-415B-74C7-AE8E-4E8053767A78}"/>
              </a:ext>
            </a:extLst>
          </p:cNvPr>
          <p:cNvSpPr txBox="1"/>
          <p:nvPr/>
        </p:nvSpPr>
        <p:spPr>
          <a:xfrm>
            <a:off x="5030358" y="3193870"/>
            <a:ext cx="64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M:1</a:t>
            </a:r>
            <a:endParaRPr lang="en-US" dirty="0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3572BB06-0E79-B457-1979-01839AFE072D}"/>
              </a:ext>
            </a:extLst>
          </p:cNvPr>
          <p:cNvSpPr txBox="1"/>
          <p:nvPr/>
        </p:nvSpPr>
        <p:spPr>
          <a:xfrm>
            <a:off x="2858473" y="2968500"/>
            <a:ext cx="64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M:1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6FEF56-D7EC-1C99-7062-AF159EB6555D}"/>
              </a:ext>
            </a:extLst>
          </p:cNvPr>
          <p:cNvSpPr/>
          <p:nvPr/>
        </p:nvSpPr>
        <p:spPr>
          <a:xfrm>
            <a:off x="7790887" y="5216852"/>
            <a:ext cx="1170000" cy="8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Geo</a:t>
            </a:r>
          </a:p>
        </p:txBody>
      </p:sp>
      <p:sp>
        <p:nvSpPr>
          <p:cNvPr id="159" name="Rombo 158">
            <a:extLst>
              <a:ext uri="{FF2B5EF4-FFF2-40B4-BE49-F238E27FC236}">
                <a16:creationId xmlns:a16="http://schemas.microsoft.com/office/drawing/2014/main" id="{A2990496-5932-9865-F9C6-9C41342C568A}"/>
              </a:ext>
            </a:extLst>
          </p:cNvPr>
          <p:cNvSpPr/>
          <p:nvPr/>
        </p:nvSpPr>
        <p:spPr>
          <a:xfrm>
            <a:off x="5874984" y="4793927"/>
            <a:ext cx="1420603" cy="1236732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/>
              <a:t>Perte-nece</a:t>
            </a:r>
            <a:endParaRPr lang="en-US" sz="1600" dirty="0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C6C41214-98BE-06BE-BB2F-854E5488E5E1}"/>
              </a:ext>
            </a:extLst>
          </p:cNvPr>
          <p:cNvSpPr txBox="1"/>
          <p:nvPr/>
        </p:nvSpPr>
        <p:spPr>
          <a:xfrm>
            <a:off x="5412340" y="5032186"/>
            <a:ext cx="64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M:1</a:t>
            </a:r>
            <a:endParaRPr lang="en-US" dirty="0"/>
          </a:p>
        </p:txBody>
      </p: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EC1413B5-B2ED-8458-AEBF-1D70FFE4C7F7}"/>
              </a:ext>
            </a:extLst>
          </p:cNvPr>
          <p:cNvCxnSpPr>
            <a:cxnSpLocks/>
            <a:stCxn id="4" idx="1"/>
            <a:endCxn id="159" idx="3"/>
          </p:cNvCxnSpPr>
          <p:nvPr/>
        </p:nvCxnSpPr>
        <p:spPr>
          <a:xfrm rot="10800000">
            <a:off x="7295587" y="5412294"/>
            <a:ext cx="495300" cy="209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: angular 163">
            <a:extLst>
              <a:ext uri="{FF2B5EF4-FFF2-40B4-BE49-F238E27FC236}">
                <a16:creationId xmlns:a16="http://schemas.microsoft.com/office/drawing/2014/main" id="{C64C0E85-A094-DBBD-DDC3-8BBF56EC476D}"/>
              </a:ext>
            </a:extLst>
          </p:cNvPr>
          <p:cNvCxnSpPr>
            <a:cxnSpLocks/>
            <a:stCxn id="159" idx="1"/>
            <a:endCxn id="13" idx="3"/>
          </p:cNvCxnSpPr>
          <p:nvPr/>
        </p:nvCxnSpPr>
        <p:spPr>
          <a:xfrm rot="10800000" flipV="1">
            <a:off x="4016790" y="5412292"/>
            <a:ext cx="1858194" cy="33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Elipse 176">
            <a:extLst>
              <a:ext uri="{FF2B5EF4-FFF2-40B4-BE49-F238E27FC236}">
                <a16:creationId xmlns:a16="http://schemas.microsoft.com/office/drawing/2014/main" id="{A5CE0339-4716-046D-0EF4-459A532A5056}"/>
              </a:ext>
            </a:extLst>
          </p:cNvPr>
          <p:cNvSpPr/>
          <p:nvPr/>
        </p:nvSpPr>
        <p:spPr>
          <a:xfrm>
            <a:off x="71202" y="5476739"/>
            <a:ext cx="2323926" cy="533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ID_Geo_Pedido</a:t>
            </a:r>
            <a:endParaRPr lang="en-US" dirty="0"/>
          </a:p>
        </p:txBody>
      </p: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ACEAC2D5-D072-1AD8-4F79-F53FF3301686}"/>
              </a:ext>
            </a:extLst>
          </p:cNvPr>
          <p:cNvCxnSpPr>
            <a:cxnSpLocks/>
            <a:stCxn id="13" idx="1"/>
            <a:endCxn id="177" idx="6"/>
          </p:cNvCxnSpPr>
          <p:nvPr/>
        </p:nvCxnSpPr>
        <p:spPr>
          <a:xfrm flipH="1">
            <a:off x="2395128" y="5445688"/>
            <a:ext cx="451662" cy="29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5F7DFC0D-C5CE-FAC0-F952-0A751495DB33}"/>
              </a:ext>
            </a:extLst>
          </p:cNvPr>
          <p:cNvCxnSpPr>
            <a:cxnSpLocks/>
            <a:stCxn id="171" idx="1"/>
            <a:endCxn id="12" idx="2"/>
          </p:cNvCxnSpPr>
          <p:nvPr/>
        </p:nvCxnSpPr>
        <p:spPr>
          <a:xfrm flipH="1" flipV="1">
            <a:off x="2810085" y="2447425"/>
            <a:ext cx="2540603" cy="120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730BF6EE-564F-6F65-C3FD-5F19FE37E5C6}"/>
              </a:ext>
            </a:extLst>
          </p:cNvPr>
          <p:cNvSpPr/>
          <p:nvPr/>
        </p:nvSpPr>
        <p:spPr>
          <a:xfrm>
            <a:off x="3005826" y="361816"/>
            <a:ext cx="2116640" cy="45118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Venta_Bruta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F825883-D80F-B321-3125-82083B50C627}"/>
              </a:ext>
            </a:extLst>
          </p:cNvPr>
          <p:cNvCxnSpPr>
            <a:cxnSpLocks/>
            <a:stCxn id="12" idx="3"/>
            <a:endCxn id="3" idx="4"/>
          </p:cNvCxnSpPr>
          <p:nvPr/>
        </p:nvCxnSpPr>
        <p:spPr>
          <a:xfrm flipV="1">
            <a:off x="3395085" y="813005"/>
            <a:ext cx="669061" cy="122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BE527AF7-5308-85C0-BF8C-EA66A50D544F}"/>
              </a:ext>
            </a:extLst>
          </p:cNvPr>
          <p:cNvSpPr/>
          <p:nvPr/>
        </p:nvSpPr>
        <p:spPr>
          <a:xfrm>
            <a:off x="4006551" y="1050659"/>
            <a:ext cx="2066548" cy="5200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Monto_Descuento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DFED04E-D5CC-BFAB-479B-617BD881B5E1}"/>
              </a:ext>
            </a:extLst>
          </p:cNvPr>
          <p:cNvCxnSpPr>
            <a:cxnSpLocks/>
            <a:stCxn id="12" idx="3"/>
            <a:endCxn id="46" idx="2"/>
          </p:cNvCxnSpPr>
          <p:nvPr/>
        </p:nvCxnSpPr>
        <p:spPr>
          <a:xfrm flipV="1">
            <a:off x="3395085" y="1310699"/>
            <a:ext cx="611466" cy="73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555966"/>
            <a:ext cx="293877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AR" spc="-40" dirty="0"/>
              <a:t>LISTADO DE TABLAS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583691"/>
            <a:ext cx="138683" cy="138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2859" y="812291"/>
            <a:ext cx="91439" cy="91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9" y="1036319"/>
            <a:ext cx="126492" cy="128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164" y="5637276"/>
            <a:ext cx="150875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95" y="6096000"/>
            <a:ext cx="108203" cy="109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3700" y="6237732"/>
            <a:ext cx="96011" cy="960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5012" y="1110494"/>
            <a:ext cx="6288933" cy="61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•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Venta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Es la tabla de hechos; la cual contiene los datos del pedido, producto y cliente e información cuantitativa sobre la misma.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ID_Venta			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FK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ID_Pedido		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FK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ID_Producto	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FK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ID_Cliente		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                 ° Monto 			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Cantidad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Venta_Bruta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Descuento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Monto_Descuento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                 ° Ganancia</a:t>
            </a:r>
          </a:p>
          <a:p>
            <a:pPr marL="12700" marR="5080">
              <a:spcBef>
                <a:spcPts val="100"/>
              </a:spcBef>
            </a:pPr>
            <a:endParaRPr lang="es-AR" sz="14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•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Cliente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Contiene información relacionada al cliente.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ID_Cliente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Nombre_Cliente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Segmento_Cliente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•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Producto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Contiene información relacionada al producto.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ID_Producto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Nombre_Producto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Categoria_Producto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Sub-Categoria_Producto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		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90" dirty="0"/>
              <a:t>9</a:t>
            </a:fld>
            <a:endParaRPr spc="-59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7FC30-C4DB-CFDD-97C8-5CBC087F76F4}"/>
              </a:ext>
            </a:extLst>
          </p:cNvPr>
          <p:cNvSpPr txBox="1"/>
          <p:nvPr/>
        </p:nvSpPr>
        <p:spPr>
          <a:xfrm>
            <a:off x="6706232" y="111049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endParaRPr lang="en-US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12A345FD-5D7F-0634-AD4C-A3523FF929EC}"/>
              </a:ext>
            </a:extLst>
          </p:cNvPr>
          <p:cNvSpPr txBox="1"/>
          <p:nvPr/>
        </p:nvSpPr>
        <p:spPr>
          <a:xfrm>
            <a:off x="6858001" y="827005"/>
            <a:ext cx="5105400" cy="624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•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</a:rPr>
              <a:t>Geo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Contiene información geográfica, en este caso de donde se realizó el pedido.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             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ID_Geo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Pais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Estado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Ciudad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Codigo_Postal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Region</a:t>
            </a:r>
          </a:p>
          <a:p>
            <a:pPr marL="12700" marR="5080">
              <a:spcBef>
                <a:spcPts val="100"/>
              </a:spcBef>
            </a:pPr>
            <a:endParaRPr lang="es-AR" sz="14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•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Pedido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Contiene información relacionada con el pedido.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</a:t>
            </a:r>
            <a:r>
              <a:rPr lang="es-AR" sz="1400" dirty="0" err="1">
                <a:solidFill>
                  <a:schemeClr val="bg1"/>
                </a:solidFill>
                <a:latin typeface="Liberation Sans Narrow"/>
                <a:cs typeface="Liberation Sans Narrow"/>
              </a:rPr>
              <a:t>ID_Pedido</a:t>
            </a:r>
            <a:endParaRPr lang="es-AR" sz="14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FK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 </a:t>
            </a:r>
            <a:r>
              <a:rPr lang="es-AR" sz="1400" dirty="0" err="1">
                <a:solidFill>
                  <a:schemeClr val="bg1"/>
                </a:solidFill>
                <a:latin typeface="Liberation Sans Narrow"/>
                <a:cs typeface="Liberation Sans Narrow"/>
              </a:rPr>
              <a:t>ID_Geo_Pedido</a:t>
            </a:r>
            <a:endParaRPr lang="es-AR" sz="14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</a:t>
            </a:r>
            <a:r>
              <a:rPr lang="es-AR" sz="1400" dirty="0" err="1">
                <a:solidFill>
                  <a:schemeClr val="bg1"/>
                </a:solidFill>
                <a:latin typeface="Liberation Sans Narrow"/>
                <a:cs typeface="Liberation Sans Narrow"/>
              </a:rPr>
              <a:t>Fecha_Pedido</a:t>
            </a:r>
            <a:endParaRPr lang="es-AR" sz="14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Fecha Envio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Modo_Envio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sz="14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• Calendario: Está complementa todas las fechas desde la primera hasta la última en el rango de fechas utilizadas en el modelo.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             ° </a:t>
            </a:r>
            <a:r>
              <a:rPr lang="es-AR" sz="1400" b="1" dirty="0">
                <a:solidFill>
                  <a:schemeClr val="bg1"/>
                </a:solidFill>
                <a:latin typeface="Liberation Sans Narrow"/>
                <a:cs typeface="Liberation Sans Narrow"/>
              </a:rPr>
              <a:t>PK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: Fecha	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°dddd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Dia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Mes</a:t>
            </a:r>
          </a:p>
          <a:p>
            <a:pPr marL="12700" marR="5080">
              <a:spcBef>
                <a:spcPts val="100"/>
              </a:spcBef>
            </a:pP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	° Trimestre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dirty="0">
                <a:solidFill>
                  <a:schemeClr val="bg1"/>
                </a:solidFill>
                <a:latin typeface="Liberation Sans Narrow"/>
                <a:cs typeface="Liberation Sans Narrow"/>
              </a:rPr>
              <a:t>	</a:t>
            </a:r>
            <a:r>
              <a:rPr lang="es-AR" sz="1400" dirty="0">
                <a:solidFill>
                  <a:schemeClr val="bg1"/>
                </a:solidFill>
                <a:latin typeface="Liberation Sans Narrow"/>
                <a:cs typeface="Liberation Sans Narrow"/>
              </a:rPr>
              <a:t> °Año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AR" sz="1800" dirty="0">
              <a:solidFill>
                <a:schemeClr val="bg1"/>
              </a:solidFill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0792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3433</Words>
  <Application>Microsoft Office PowerPoint</Application>
  <PresentationFormat>Panorámica</PresentationFormat>
  <Paragraphs>526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Liberation Sans Narrow</vt:lpstr>
      <vt:lpstr>Verdana</vt:lpstr>
      <vt:lpstr>Office Theme</vt:lpstr>
      <vt:lpstr>Presentación de PowerPoint</vt:lpstr>
      <vt:lpstr>CONTENIDO</vt:lpstr>
      <vt:lpstr>TABLA DE VERSIONES</vt:lpstr>
      <vt:lpstr>INTRODUCCIÓN</vt:lpstr>
      <vt:lpstr>DESCRIPCIÓN DE LA TEMÁTICA DE DATOS</vt:lpstr>
      <vt:lpstr>HIPÓTESIS</vt:lpstr>
      <vt:lpstr>ALCANCE</vt:lpstr>
      <vt:lpstr>DIAGRAMA ENTIDAD-RELACIÓN</vt:lpstr>
      <vt:lpstr>LISTADO DE TABLAS</vt:lpstr>
      <vt:lpstr>LISTADO DE COLUMNAS</vt:lpstr>
      <vt:lpstr>LISTADO DE COLUMNAS</vt:lpstr>
      <vt:lpstr>LISTADO DE COLUMNAS</vt:lpstr>
      <vt:lpstr>LISTADO DE COLUMNAS</vt:lpstr>
      <vt:lpstr>MEDIDAS DE POWER BI</vt:lpstr>
      <vt:lpstr>MEDIDAS DE POWER BI</vt:lpstr>
      <vt:lpstr>MEDIDAS DE POWER BI</vt:lpstr>
      <vt:lpstr>MEDIDAS DE POWER BI</vt:lpstr>
      <vt:lpstr>MEDIDAS DE POWER BI</vt:lpstr>
      <vt:lpstr>MEDIDAS DE POWER BI</vt:lpstr>
      <vt:lpstr>MEDIDAS DE POWER BI</vt:lpstr>
      <vt:lpstr>MEDIDAS DE POWER BI</vt:lpstr>
      <vt:lpstr>MEDIDAS DE POWER BI</vt:lpstr>
      <vt:lpstr>MEDIDAS DE POWER BI</vt:lpstr>
      <vt:lpstr>DIAGRAMA ENTIDAD RELACIÓN EN POWER BI</vt:lpstr>
      <vt:lpstr>DIAGRAMA ENTIDAD RELACIÓN EN POWER BI</vt:lpstr>
      <vt:lpstr>SOLAPAS DEL DASHBOARD</vt:lpstr>
      <vt:lpstr>SOLAPAS DEL DASHBOARD</vt:lpstr>
      <vt:lpstr>SOLAPAS DEL DASHBOARD</vt:lpstr>
      <vt:lpstr>SOLAPAS DEL DASHBOARD</vt:lpstr>
      <vt:lpstr>SOLAPAS DEL DASHBOARD</vt:lpstr>
      <vt:lpstr>SOLAPAS DEL DASHBOARD</vt:lpstr>
      <vt:lpstr>SOLAPAS DEL DASHBOARD</vt:lpstr>
      <vt:lpstr>SOLAPAS DEL DASHBOARD</vt:lpstr>
      <vt:lpstr>PALETA DE COLORES</vt:lpstr>
      <vt:lpstr>HERRAMIENTAS UTILIZADAS</vt:lpstr>
      <vt:lpstr>FUTURAS LÍNEAS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Gil</dc:creator>
  <cp:lastModifiedBy>Gastón Gil</cp:lastModifiedBy>
  <cp:revision>23</cp:revision>
  <dcterms:created xsi:type="dcterms:W3CDTF">2024-04-26T17:39:16Z</dcterms:created>
  <dcterms:modified xsi:type="dcterms:W3CDTF">2024-06-21T08:15:21Z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2024-04-26T00:00:00Z</vt:filetime>
  </property>
  <property fmtid="{D5CDD505-2E9C-101B-9397-08002B2CF9AE}" pid="5" name="Producer">
    <vt:lpwstr>3-Heights(TM) PDF Security Shell 4.8.25.2 (http://www.pdf-tools.com)</vt:lpwstr>
  </property>
</Properties>
</file>