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guAqIQT1aAnWA3gizQYiTXi6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1C717C-0BCA-4D6E-9C81-BBC7844EDAC8}">
  <a:tblStyle styleId="{AA1C717C-0BCA-4D6E-9C81-BBC7844EDAC8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a0d951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9a0d9513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9a0d951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a9a0d95137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a0d951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a0d951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a0d951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a0d951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/>
              <a:t>Dynamic Symbolic Execution can be used directly to find vulnerabilities in software. Initially applied to the testing of source code [12], [13], dynamic symbolic execution was extended to binary code by Mayhem [16] and S2E [19].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400"/>
            </a:br>
            <a:r>
              <a:rPr lang="en-US" sz="1400"/>
              <a:t>These engines analyze an application by performing path exploration until a vulnerable state (for example, the instruction pointer is overwritten by input from the attacker) is identified.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9a0d951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9a0d951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Test generation and bug hunting.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Reason about reachability.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Worst-Case Execution Time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Comparing different versions of a func.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Deobfuscation, malware analisys.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● AEG: Automatic Exploit Generation. Whaat?!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9a0d9513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9a0d9513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9a0d951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9a0d951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9a0d9513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9a0d9513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9a23cda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a9a23cdab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9a0d9513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9a0d9513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a0d951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9a0d951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9a0d9513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9a0d9513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9a0d9513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9a0d9513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us-18-Wu-Towards-Automating-Exploit-Generation-For-Arbitrary-Types-of-Kernel-Vulnerabilities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a0d951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9a0d951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IDA suele venir con un decompiler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a0d951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9a0d9513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a0d951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9a0d9513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a0d951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9a0d9513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a0d95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9a0d951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5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a0d95137_0_9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a9a0d95137_0_9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rtl="0">
              <a:spcBef>
                <a:spcPts val="1200"/>
              </a:spcBef>
              <a:spcAft>
                <a:spcPts val="0"/>
              </a:spcAft>
              <a:buSzPts val="1900"/>
              <a:buChar char=" "/>
              <a:defRPr sz="1900"/>
            </a:lvl1pPr>
            <a:lvl2pPr indent="-330200" lvl="1" marL="914400" rtl="0">
              <a:spcBef>
                <a:spcPts val="2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rtl="0">
              <a:spcBef>
                <a:spcPts val="400"/>
              </a:spcBef>
              <a:spcAft>
                <a:spcPts val="40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107" name="Google Shape;107;ga9a0d95137_0_9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rtl="0">
              <a:spcBef>
                <a:spcPts val="1200"/>
              </a:spcBef>
              <a:spcAft>
                <a:spcPts val="0"/>
              </a:spcAft>
              <a:buSzPts val="1900"/>
              <a:buChar char=" "/>
              <a:defRPr sz="1900"/>
            </a:lvl1pPr>
            <a:lvl2pPr indent="-330200" lvl="1" marL="914400" rtl="0">
              <a:spcBef>
                <a:spcPts val="2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rtl="0">
              <a:spcBef>
                <a:spcPts val="400"/>
              </a:spcBef>
              <a:spcAft>
                <a:spcPts val="40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108" name="Google Shape;108;ga9a0d95137_0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a0d95137_0_212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9a0d95137_0_2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a9a0d95137_0_2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30200" lvl="1" marL="914400" rtl="0">
              <a:spcBef>
                <a:spcPts val="200"/>
              </a:spcBef>
              <a:spcAft>
                <a:spcPts val="0"/>
              </a:spcAft>
              <a:buSzPts val="1600"/>
              <a:buChar char="◦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◦"/>
              <a:defRPr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◦"/>
              <a:defRPr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◦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3" name="Google Shape;113;ga9a0d95137_0_2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a0d95137_0_21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6" name="Google Shape;116;ga9a0d95137_0_21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30200" lvl="1" marL="914400" rtl="0">
              <a:spcBef>
                <a:spcPts val="2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rtl="0">
              <a:spcBef>
                <a:spcPts val="400"/>
              </a:spcBef>
              <a:spcAft>
                <a:spcPts val="40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117" name="Google Shape;117;ga9a0d95137_0_2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37" name="Google Shape;37;p2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5" name="Google Shape;45;p2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4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2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hyperlink" Target="https://github.com/gerasdf/InsecureProgramming/" TargetMode="External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uzzingbook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jpg"/><Relationship Id="rId6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ouah.org/core_vulnerabilities1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Relationship Id="rId5" Type="http://schemas.openxmlformats.org/officeDocument/2006/relationships/image" Target="../media/image2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31.jpg"/><Relationship Id="rId5" Type="http://schemas.openxmlformats.org/officeDocument/2006/relationships/image" Target="../media/image26.jpg"/><Relationship Id="rId6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undacion-sadosky/abopp" TargetMode="External"/><Relationship Id="rId4" Type="http://schemas.openxmlformats.org/officeDocument/2006/relationships/hyperlink" Target="https://oneaboperweek.wordpress.com/" TargetMode="External"/><Relationship Id="rId5" Type="http://schemas.openxmlformats.org/officeDocument/2006/relationships/hyperlink" Target="https://recon.cx/2010/training2.html" TargetMode="External"/><Relationship Id="rId6" Type="http://schemas.openxmlformats.org/officeDocument/2006/relationships/hyperlink" Target="https://ciberseguridad.blog/exploiting-y-reversing-usando-herramientas-gratuitas-parte-ii/" TargetMode="External"/><Relationship Id="rId7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du.unc.edu.ar/handle/11086/2830?locale-attribute=e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 amt="35000"/>
          </a:blip>
          <a:srcRect b="10354" l="0" r="0" t="5375"/>
          <a:stretch/>
        </p:blipFill>
        <p:spPr>
          <a:xfrm>
            <a:off x="-12032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>
            <p:ph type="title"/>
          </p:nvPr>
        </p:nvSpPr>
        <p:spPr>
          <a:xfrm>
            <a:off x="1116217" y="1645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Parentesis: Insecure Programming</a:t>
            </a:r>
            <a:endParaRPr sz="8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1400" u="sng">
                <a:solidFill>
                  <a:srgbClr val="FF525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https://github.com/gerasdf/InsecureProgramming/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4504" y="3451700"/>
            <a:ext cx="1162475" cy="20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Who knows it?</a:t>
            </a:r>
            <a:endParaRPr/>
          </a:p>
        </p:txBody>
      </p:sp>
      <p:pic>
        <p:nvPicPr>
          <p:cNvPr id="198" name="Google Shape;19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17" y="2532368"/>
            <a:ext cx="11790366" cy="287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/>
          <p:nvPr/>
        </p:nvSpPr>
        <p:spPr>
          <a:xfrm>
            <a:off x="7059168" y="3803904"/>
            <a:ext cx="1374267" cy="849630"/>
          </a:xfrm>
          <a:prstGeom prst="donut">
            <a:avLst>
              <a:gd fmla="val 13383" name="adj"/>
            </a:avLst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What does mean?</a:t>
            </a:r>
            <a:endParaRPr/>
          </a:p>
        </p:txBody>
      </p:sp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1097275" y="2706650"/>
            <a:ext cx="100584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78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Introduce potential </a:t>
            </a:r>
            <a:r>
              <a:rPr b="1" lang="en-US" sz="2800"/>
              <a:t>invalid</a:t>
            </a:r>
            <a:r>
              <a:rPr lang="en-US" sz="2800"/>
              <a:t> or </a:t>
            </a:r>
            <a:r>
              <a:rPr b="1" lang="en-US" sz="2800"/>
              <a:t>random</a:t>
            </a:r>
            <a:r>
              <a:rPr lang="en-US" sz="2800"/>
              <a:t> information to a system with the aim of exercise code against </a:t>
            </a:r>
            <a:r>
              <a:rPr b="1" lang="en-US" sz="2800"/>
              <a:t>unexpected input</a:t>
            </a:r>
            <a:r>
              <a:rPr lang="en-US" sz="2800"/>
              <a:t>.</a:t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https://www.fuzzingbook.org/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What are we looking for?</a:t>
            </a:r>
            <a:endParaRPr/>
          </a:p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097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 "/>
            </a:pPr>
            <a:r>
              <a:rPr lang="en-US" sz="2220"/>
              <a:t>Behaviors (unintended and deliberate) in a piece of hardware, software or protocols that are useful to attackers.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/>
              <a:t>Generally “arbitrary code exec” by memory corruption: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/>
              <a:t>Buffer overflows, format string bugs, signedness errors, pointer overwrites, null overwrites, app-specific code exec flaws.</a:t>
            </a:r>
            <a:endParaRPr/>
          </a:p>
          <a:p>
            <a:pPr indent="-14097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/>
              <a:t>but is valid for webapps too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1097280" y="2108201"/>
            <a:ext cx="10058400" cy="4015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What can be tested?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User input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Relashionships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Calls order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Choose an option between 1 and 3.</a:t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5"/>
          <p:cNvGraphicFramePr/>
          <p:nvPr/>
        </p:nvGraphicFramePr>
        <p:xfrm>
          <a:off x="926433" y="4775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{AA1C717C-0BCA-4D6E-9C81-BBC7844EDAC8}</a:tableStyleId>
              </a:tblPr>
              <a:tblGrid>
                <a:gridCol w="3453075"/>
                <a:gridCol w="3453075"/>
                <a:gridCol w="3453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“’\\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; sleep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‘ or 1=1 or 1=‘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4493879382893898923982983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\nrm –rf /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idx="1" type="body"/>
          </p:nvPr>
        </p:nvSpPr>
        <p:spPr>
          <a:xfrm>
            <a:off x="1097280" y="2108201"/>
            <a:ext cx="10058400" cy="4015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6" y="547689"/>
            <a:ext cx="8578209" cy="531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1414463" y="1885949"/>
            <a:ext cx="5429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Example:  CVE – 2007-0038</a:t>
            </a:r>
            <a:br>
              <a:rPr lang="en-US"/>
            </a:br>
            <a:r>
              <a:rPr lang="en-US"/>
              <a:t>Windows Animated Cursor Stack Overflow</a:t>
            </a:r>
            <a:endParaRPr/>
          </a:p>
        </p:txBody>
      </p:sp>
      <p:pic>
        <p:nvPicPr>
          <p:cNvPr id="231" name="Google Shape;23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372518"/>
            <a:ext cx="6046470" cy="362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1325" y="3289300"/>
            <a:ext cx="21209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/>
          <p:nvPr/>
        </p:nvSpPr>
        <p:spPr>
          <a:xfrm>
            <a:off x="890111" y="3028950"/>
            <a:ext cx="414338" cy="4000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528286" y="5597551"/>
            <a:ext cx="414338" cy="4000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6493668" y="3289300"/>
            <a:ext cx="1300163" cy="400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Process</a:t>
            </a:r>
            <a:endParaRPr/>
          </a:p>
        </p:txBody>
      </p:sp>
      <p:pic>
        <p:nvPicPr>
          <p:cNvPr descr="A close up of a sign&#10;&#10;Description automatically generated"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13" y="131805"/>
            <a:ext cx="4872037" cy="603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Example of bit flipping</a:t>
            </a:r>
            <a:endParaRPr/>
          </a:p>
        </p:txBody>
      </p:sp>
      <p:pic>
        <p:nvPicPr>
          <p:cNvPr id="247" name="Google Shape;2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212" y="2102512"/>
            <a:ext cx="7465576" cy="444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A3A3A"/>
            </a:gs>
            <a:gs pos="65000">
              <a:schemeClr val="dk1"/>
            </a:gs>
            <a:gs pos="100000">
              <a:schemeClr val="dk1"/>
            </a:gs>
          </a:gsLst>
          <a:lin ang="16200000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/>
              <a:t>What to fuzz?</a:t>
            </a:r>
            <a:endParaRPr/>
          </a:p>
        </p:txBody>
      </p:sp>
      <p:grpSp>
        <p:nvGrpSpPr>
          <p:cNvPr id="253" name="Google Shape;253;p10"/>
          <p:cNvGrpSpPr/>
          <p:nvPr/>
        </p:nvGrpSpPr>
        <p:grpSpPr>
          <a:xfrm>
            <a:off x="1105534" y="2486153"/>
            <a:ext cx="10041345" cy="3314377"/>
            <a:chOff x="8571" y="387638"/>
            <a:chExt cx="10041345" cy="3314377"/>
          </a:xfrm>
        </p:grpSpPr>
        <p:sp>
          <p:nvSpPr>
            <p:cNvPr id="254" name="Google Shape;254;p10"/>
            <p:cNvSpPr/>
            <p:nvPr/>
          </p:nvSpPr>
          <p:spPr>
            <a:xfrm>
              <a:off x="8571" y="472150"/>
              <a:ext cx="776671" cy="7766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8571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 txBox="1"/>
            <p:nvPr/>
          </p:nvSpPr>
          <p:spPr>
            <a:xfrm>
              <a:off x="8571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 formats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571" y="1760714"/>
              <a:ext cx="2219062" cy="1553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 txBox="1"/>
            <p:nvPr/>
          </p:nvSpPr>
          <p:spPr>
            <a:xfrm>
              <a:off x="8571" y="2148852"/>
              <a:ext cx="2219100" cy="15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(JPEG, TIFF, SVG, …)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Documents (PDF, XML, DOC, XLS, PPT, …)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Audio/Video (AVI, MPEG, SWF, …)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2615969" y="387638"/>
              <a:ext cx="776700" cy="776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615969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2615969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 Protocols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615969" y="1760714"/>
              <a:ext cx="2219062" cy="1553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2615969" y="2148914"/>
              <a:ext cx="2219100" cy="15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SAMBA/CIFS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223367" y="472150"/>
              <a:ext cx="776671" cy="7766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223367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 txBox="1"/>
            <p:nvPr/>
          </p:nvSpPr>
          <p:spPr>
            <a:xfrm>
              <a:off x="5223367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Compilers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223367" y="1760714"/>
              <a:ext cx="2219062" cy="1553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5223380" y="2082139"/>
              <a:ext cx="2219100" cy="15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Javascript (jsfunfuzz, LangFuzz)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LLVM / C++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830766" y="472150"/>
              <a:ext cx="776671" cy="77667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3997" r="-13999" t="0"/>
              </a:stretch>
            </a:blip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7830766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7830766" y="1371019"/>
              <a:ext cx="2219062" cy="33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Browsers</a:t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7830816" y="2082139"/>
              <a:ext cx="2219100" cy="15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7830763" y="1760710"/>
              <a:ext cx="1521000" cy="15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JS (crossfuzz, ...)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SVG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WebGL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Different ways for make fuzzing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1371600" y="2071688"/>
            <a:ext cx="950118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Blackbox Fuzzing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Mutation Fuzzing  (like zzuf)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modifying valid test cases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Fuzzing 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abstraction: Start with a lot of test cases and “discover” the protocol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definition:    Create test cases knowing the protocol (like SPIKE, peach)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Whitebox Fuzzing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(very close to Symbolic Execution)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code (like KLEE)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binary file (Like Sage, Manticore, Mayhem, Bitblaze, Angr)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a0d95137_0_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Los famosos abos ...</a:t>
            </a:r>
            <a:r>
              <a:rPr lang="en-US"/>
              <a:t> </a:t>
            </a:r>
            <a:endParaRPr/>
          </a:p>
        </p:txBody>
      </p:sp>
      <p:sp>
        <p:nvSpPr>
          <p:cNvPr id="135" name="Google Shape;135;ga9a0d95137_0_27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78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El proyecto Insecure Programming fue una introducción para estudiar corrupción de memoria allá por el ~2001.</a:t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http://www.ouah.org/core_vulnerabilities1.pdf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/>
          <p:nvPr/>
        </p:nvSpPr>
        <p:spPr>
          <a:xfrm>
            <a:off x="3175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>
            <p:ph type="title"/>
          </p:nvPr>
        </p:nvSpPr>
        <p:spPr>
          <a:xfrm>
            <a:off x="949047" y="643466"/>
            <a:ext cx="2771273" cy="5470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</a:pPr>
            <a:r>
              <a:rPr lang="en-US" sz="3600"/>
              <a:t>Some Tools</a:t>
            </a:r>
            <a:endParaRPr/>
          </a:p>
        </p:txBody>
      </p:sp>
      <p:cxnSp>
        <p:nvCxnSpPr>
          <p:cNvPr id="286" name="Google Shape;286;p12"/>
          <p:cNvCxnSpPr/>
          <p:nvPr/>
        </p:nvCxnSpPr>
        <p:spPr>
          <a:xfrm>
            <a:off x="4042053" y="1778497"/>
            <a:ext cx="0" cy="3200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2"/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DIY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Zzuf    ~2007 (Caca Labs)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Gfuzz   ~2016 (core)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SPIKE. ~2005(IMM)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wFuzz  ~2014(@xmendez)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AFL    ~2013(Google)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OSS-Fuzz  ~2016 (google)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EFEFE"/>
                </a:solidFill>
              </a:rPr>
              <a:t>Echidna ~2019 (trail of bits)</a:t>
            </a:r>
            <a:endParaRPr sz="1800">
              <a:solidFill>
                <a:srgbClr val="FEFEFE"/>
              </a:solidFill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</a:pPr>
            <a:r>
              <a:rPr lang="en-US" sz="1800">
                <a:solidFill>
                  <a:srgbClr val="FEFEFE"/>
                </a:solidFill>
              </a:rPr>
              <a:t>...</a:t>
            </a:r>
            <a:endParaRPr sz="18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DIY</a:t>
            </a:r>
            <a:endParaRPr/>
          </a:p>
        </p:txBody>
      </p:sp>
      <p:pic>
        <p:nvPicPr>
          <p:cNvPr id="293" name="Google Shape;2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38" y="513769"/>
            <a:ext cx="8641042" cy="5830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3"/>
          <p:cNvSpPr/>
          <p:nvPr/>
        </p:nvSpPr>
        <p:spPr>
          <a:xfrm>
            <a:off x="9915525" y="5543550"/>
            <a:ext cx="985838" cy="657225"/>
          </a:xfrm>
          <a:prstGeom prst="decagon">
            <a:avLst>
              <a:gd fmla="val 105146" name="vf"/>
            </a:avLst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DIY</a:t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9915525" y="5543550"/>
            <a:ext cx="985838" cy="657225"/>
          </a:xfrm>
          <a:prstGeom prst="decagon">
            <a:avLst>
              <a:gd fmla="val 105146" name="vf"/>
            </a:avLst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2389632" y="3455789"/>
            <a:ext cx="865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python myFuzzer.py 123454329 XOR  ./cmd  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Zzuf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1097280" y="2257425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Intercept call systems for: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system access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 over the network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a new instance for each test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when the application crashed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define seeds, so the test cases are replayed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define the ratio for fuzz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protect sections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concurrency</a:t>
            </a:r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778" y="3197235"/>
            <a:ext cx="1231900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Zzuf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1066800" y="3197235"/>
            <a:ext cx="10058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zzuf  -c  -s 0:10000 -r 0.0001:0.001    cmd 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zzuf [s=36, r=0.0001:0.001] :  signal 11 (SIGSEGV)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cat file | zzuf –cvq –s36 –r 0.0001:0.001 &gt; zzuf-files</a:t>
            </a:r>
            <a:endParaRPr/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778" y="3197235"/>
            <a:ext cx="1231900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SPIKE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1097280" y="2400300"/>
            <a:ext cx="102327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scripts to describe a protocol/format: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s_block_start(“header”);</a:t>
            </a:r>
            <a:b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s_string(“FIJO”);</a:t>
            </a:r>
            <a:b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s_binary_block_size_intel_word(“header”);</a:t>
            </a:r>
            <a:b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s_int_variable(0x1234, 9);</a:t>
            </a:r>
            <a:b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s_block_end(“header”);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fixed sections and fuzzy sections.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multiple format strings, integers and binary data definitions.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SPIKE</a:t>
            </a:r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854" y="438912"/>
            <a:ext cx="5922764" cy="567512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1219200" y="2584704"/>
            <a:ext cx="3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SPIKEFile format.spk 0 0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“cmd  %FILENAME%”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Peach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1097280" y="2400300"/>
            <a:ext cx="102327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SPIKE, but use XML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the protocol /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902" y="0"/>
            <a:ext cx="6481720" cy="638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Recent Tweet</a:t>
            </a:r>
            <a:endParaRPr/>
          </a:p>
        </p:txBody>
      </p:sp>
      <p:pic>
        <p:nvPicPr>
          <p:cNvPr id="341" name="Google Shape;34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092" y="2371725"/>
            <a:ext cx="5733815" cy="290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9a0d95137_0_12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ga9a0d95137_0_128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ga9a0d95137_0_1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a9a0d95137_0_128"/>
          <p:cNvPicPr preferRelativeResize="0"/>
          <p:nvPr/>
        </p:nvPicPr>
        <p:blipFill rotWithShape="1">
          <a:blip r:embed="rId3">
            <a:alphaModFix amt="35000"/>
          </a:blip>
          <a:srcRect b="10356" l="0" r="0" t="5376"/>
          <a:stretch/>
        </p:blipFill>
        <p:spPr>
          <a:xfrm>
            <a:off x="-12032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a9a0d95137_0_128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</a:rPr>
              <a:t>Symbolic Execution</a:t>
            </a:r>
            <a:endParaRPr/>
          </a:p>
        </p:txBody>
      </p:sp>
      <p:sp>
        <p:nvSpPr>
          <p:cNvPr id="351" name="Google Shape;351;ga9a0d95137_0_128"/>
          <p:cNvSpPr txBox="1"/>
          <p:nvPr>
            <p:ph idx="1" type="body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rgbClr val="FFFFFF"/>
                </a:solidFill>
              </a:rPr>
              <a:t>LIKE A BOSS</a:t>
            </a:r>
            <a:endParaRPr/>
          </a:p>
        </p:txBody>
      </p:sp>
      <p:cxnSp>
        <p:nvCxnSpPr>
          <p:cNvPr id="352" name="Google Shape;352;ga9a0d95137_0_128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ga9a0d95137_0_12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>
              <a:alpha val="9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9a0d95137_0_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Categorías representadas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a9a0d95137_0_39"/>
          <p:cNvSpPr txBox="1"/>
          <p:nvPr>
            <p:ph idx="1" type="body"/>
          </p:nvPr>
        </p:nvSpPr>
        <p:spPr>
          <a:xfrm>
            <a:off x="415600" y="1958358"/>
            <a:ext cx="53331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08000" lvl="0" marL="609600" rtl="0" algn="l">
              <a:spcBef>
                <a:spcPts val="120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Stack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ABO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Numeric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Format Strings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Esoteric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Signals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508000" lvl="0" marL="6096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 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SG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a9a0d95137_0_39"/>
          <p:cNvSpPr txBox="1"/>
          <p:nvPr>
            <p:ph idx="2" type="body"/>
          </p:nvPr>
        </p:nvSpPr>
        <p:spPr>
          <a:xfrm>
            <a:off x="6207125" y="1690625"/>
            <a:ext cx="5785200" cy="5827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0850" lvl="0" marL="609600" rtl="0" algn="l">
              <a:spcBef>
                <a:spcPts val="1200"/>
              </a:spcBef>
              <a:spcAft>
                <a:spcPts val="0"/>
              </a:spcAft>
              <a:buSzPts val="2300"/>
              <a:buFont typeface="Roboto"/>
              <a:buChar char=" 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Stack based buffer overflows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Overwrite variables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Overwrite RET address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Full controlled arbitrary writes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Partial controlled writes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6096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 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Heap Overflows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6096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 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Numeric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Bad representation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Integer Overflows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6096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 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Format String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Disclosure information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◦"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Arbitrary Writes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...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Symbolic Execution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1323975" y="2386013"/>
            <a:ext cx="391953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solve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f() { </a:t>
            </a:r>
            <a:b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y = read();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z = y * 2;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(z == 0x68473) {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fail();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printf("OK");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 rot="10800000">
            <a:off x="3716465" y="4417338"/>
            <a:ext cx="1971675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E38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5819775" y="4037707"/>
            <a:ext cx="348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expensive doing only mutation fuzzing.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9a0d95137_0_1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¿Qué 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a9a0d95137_0_140"/>
          <p:cNvSpPr txBox="1"/>
          <p:nvPr/>
        </p:nvSpPr>
        <p:spPr>
          <a:xfrm>
            <a:off x="415600" y="1735933"/>
            <a:ext cx="11433900" cy="4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Es una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técnica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de análisis dinámico de programas que complementa al testing clásico: unit testing, code review, análisis estático y fuzzing.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La idea principal se basa en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emular ejecuciones con datos simbólicos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 dato simbólico o símbolo es una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abstracción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 un dato concreto.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Durante cada estado de ejecución los datos simbólicos tienen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restricciones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asociadas, sobre las que se puede hacer preguntas a un SMT Solver o Automated Theorem Prover.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9a0d95137_0_145"/>
          <p:cNvSpPr txBox="1"/>
          <p:nvPr/>
        </p:nvSpPr>
        <p:spPr>
          <a:xfrm>
            <a:off x="379050" y="1074392"/>
            <a:ext cx="114339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Intenta explorar todos los caminos posibles.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En general suele implementar alguna clase de conjuntos de estados que representan los distintos caminos de ejecución.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Cuando hay una bifurcación en la ejecución (if, while, for, etc …) se sigue los dos caminos y se registran las restricciones apropiadas de cada camino. </a:t>
            </a:r>
            <a:r>
              <a:rPr lang="en-US" sz="2400"/>
              <a:t>  </a:t>
            </a:r>
            <a:endParaRPr sz="2400"/>
          </a:p>
        </p:txBody>
      </p:sp>
      <p:sp>
        <p:nvSpPr>
          <p:cNvPr id="373" name="Google Shape;373;ga9a0d95137_0_145"/>
          <p:cNvSpPr txBox="1"/>
          <p:nvPr/>
        </p:nvSpPr>
        <p:spPr>
          <a:xfrm>
            <a:off x="3126733" y="3901300"/>
            <a:ext cx="68769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Algunos usos: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Test generation and bug hunting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Reason about reachability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Worst-Case Execution Time Analysis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Comparing different versions of a func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Deobfuscation, malware analysis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44500" lvl="0" marL="6096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AEG: Automatic Exploit Generation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a9a0d95137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300" y="5512033"/>
            <a:ext cx="1142767" cy="114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a9a0d95137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933" y="276167"/>
            <a:ext cx="8602133" cy="6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9a0d95137_0_155"/>
          <p:cNvSpPr txBox="1"/>
          <p:nvPr>
            <p:ph type="title"/>
          </p:nvPr>
        </p:nvSpPr>
        <p:spPr>
          <a:xfrm>
            <a:off x="111000" y="84492"/>
            <a:ext cx="3744000" cy="100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ga9a0d95137_0_155"/>
          <p:cNvSpPr txBox="1"/>
          <p:nvPr>
            <p:ph idx="1" type="body"/>
          </p:nvPr>
        </p:nvSpPr>
        <p:spPr>
          <a:xfrm>
            <a:off x="272750" y="1683225"/>
            <a:ext cx="4765200" cy="4958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input();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+ 5;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(x &gt; 0)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input();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y = 10;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(x &gt; 2)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020F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(y == 2789)</a:t>
            </a:r>
            <a:b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7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>
                <a:solidFill>
                  <a:srgbClr val="8B2252"/>
                </a:solidFill>
                <a:latin typeface="Consolas"/>
                <a:ea typeface="Consolas"/>
                <a:cs typeface="Consolas"/>
                <a:sym typeface="Consolas"/>
              </a:rPr>
              <a:t>"-\_(o.o)_/-"</a:t>
            </a: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ga9a0d95137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00" y="1051633"/>
            <a:ext cx="7091200" cy="446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a9a0d95137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50" y="1092200"/>
            <a:ext cx="7429500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Symbolic Execution</a:t>
            </a:r>
            <a:endParaRPr/>
          </a:p>
        </p:txBody>
      </p:sp>
      <p:pic>
        <p:nvPicPr>
          <p:cNvPr id="393" name="Google Shape;3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" y="1706601"/>
            <a:ext cx="3763963" cy="191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137" y="3569797"/>
            <a:ext cx="72771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4724" y="4194637"/>
            <a:ext cx="4676776" cy="22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1"/>
          <p:cNvSpPr/>
          <p:nvPr/>
        </p:nvSpPr>
        <p:spPr>
          <a:xfrm>
            <a:off x="3796506" y="2042668"/>
            <a:ext cx="7485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1976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5721747" y="3158459"/>
            <a:ext cx="748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2008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908030" y="3847272"/>
            <a:ext cx="748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2012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Symbolic Execution</a:t>
            </a:r>
            <a:endParaRPr/>
          </a:p>
        </p:txBody>
      </p:sp>
      <p:pic>
        <p:nvPicPr>
          <p:cNvPr id="404" name="Google Shape;4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38" y="475041"/>
            <a:ext cx="3503612" cy="261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3395" y="4337779"/>
            <a:ext cx="1462655" cy="178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58135"/>
            <a:ext cx="7686675" cy="206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5130" y="4675552"/>
            <a:ext cx="7200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2"/>
          <p:cNvSpPr/>
          <p:nvPr/>
        </p:nvSpPr>
        <p:spPr>
          <a:xfrm>
            <a:off x="7323932" y="2182448"/>
            <a:ext cx="748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7312422" y="4441189"/>
            <a:ext cx="748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9a0d95137_0_221"/>
          <p:cNvSpPr txBox="1"/>
          <p:nvPr>
            <p:ph type="title"/>
          </p:nvPr>
        </p:nvSpPr>
        <p:spPr>
          <a:xfrm>
            <a:off x="554133" y="638756"/>
            <a:ext cx="15147600" cy="101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Reconociendo sobrescritura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ga9a0d95137_0_221"/>
          <p:cNvSpPr txBox="1"/>
          <p:nvPr>
            <p:ph idx="1" type="body"/>
          </p:nvPr>
        </p:nvSpPr>
        <p:spPr>
          <a:xfrm>
            <a:off x="415600" y="1841433"/>
            <a:ext cx="11360700" cy="3041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es obvio para un caso general.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puede hacer analizando el programa y buscando alcanzar un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EIP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interés, preguntando si es necesario sobre los posibles valores de la/s variable/s a ese punto.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Conociendo el código es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pero realizando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ingeniería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inversa también sale.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096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Idea:  </a:t>
            </a:r>
            <a:endParaRPr/>
          </a:p>
        </p:txBody>
      </p:sp>
      <p:sp>
        <p:nvSpPr>
          <p:cNvPr id="416" name="Google Shape;416;ga9a0d95137_0_221"/>
          <p:cNvSpPr txBox="1"/>
          <p:nvPr/>
        </p:nvSpPr>
        <p:spPr>
          <a:xfrm>
            <a:off x="2042833" y="4651033"/>
            <a:ext cx="48396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01-challenge</a:t>
            </a:r>
            <a:r>
              <a:rPr lang="en-US" sz="1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</a:t>
            </a:r>
            <a:br>
              <a:rPr b="1" lang="en-US" sz="19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80484b0:  cmp	 eax,0x41424344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80484b5:  jne	80484c4 &lt;main+0x3e&gt;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80484b7:  push  0x8048568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80484bc:  call  8048340 &lt;puts@plt&gt;</a:t>
            </a:r>
            <a:endParaRPr sz="19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ga9a0d95137_0_221"/>
          <p:cNvSpPr txBox="1"/>
          <p:nvPr/>
        </p:nvSpPr>
        <p:spPr>
          <a:xfrm>
            <a:off x="7109308" y="5023625"/>
            <a:ext cx="52692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9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abo3.c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80484fe:  mov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,DWORD PTR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[ebp-0x4]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8048501:  call eax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8" name="Google Shape;418;ga9a0d95137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375" y="3494663"/>
            <a:ext cx="37719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9a23cdab1_0_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Symbolic Execution - Expectativa</a:t>
            </a:r>
            <a:endParaRPr/>
          </a:p>
        </p:txBody>
      </p:sp>
      <p:pic>
        <p:nvPicPr>
          <p:cNvPr id="424" name="Google Shape;424;ga9a23cdab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5" y="3536378"/>
            <a:ext cx="5019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a9a23cdab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375" y="2641628"/>
            <a:ext cx="6624900" cy="37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9a0d95137_0_228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Roboto"/>
                <a:ea typeface="Roboto"/>
                <a:cs typeface="Roboto"/>
                <a:sym typeface="Roboto"/>
              </a:rPr>
              <a:t>Reconociendo sobrescritura direcciones de retorno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ga9a0d95137_0_228"/>
          <p:cNvSpPr txBox="1"/>
          <p:nvPr>
            <p:ph idx="1" type="body"/>
          </p:nvPr>
        </p:nvSpPr>
        <p:spPr>
          <a:xfrm>
            <a:off x="415600" y="2070033"/>
            <a:ext cx="11360700" cy="2178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 1:  alcanzar un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EIP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simbólico (mas general)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Forma 2: ejecutar hasta algún ret y preguntar que hay en el tope de la pila. En caso de haber datos simbólicos, se puede afinar los posibles valores.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096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Idea:</a:t>
            </a:r>
            <a:endParaRPr/>
          </a:p>
        </p:txBody>
      </p:sp>
      <p:sp>
        <p:nvSpPr>
          <p:cNvPr id="432" name="Google Shape;432;ga9a0d95137_0_228"/>
          <p:cNvSpPr txBox="1"/>
          <p:nvPr/>
        </p:nvSpPr>
        <p:spPr>
          <a:xfrm>
            <a:off x="1137750" y="4509000"/>
            <a:ext cx="99165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esp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= state.get_esp()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constraints.</a:t>
            </a:r>
            <a:r>
              <a:rPr lang="en-US" sz="1900" u="sng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(memory.read(esp, 4,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ndness=Endness.LE) ==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evil_addr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result = solver.</a:t>
            </a:r>
            <a:r>
              <a:rPr lang="en-US" sz="1900" u="sng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(sym_data, cast_to=str)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a0d95137_0_1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Muchos fans.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a9a0d95137_0_102"/>
          <p:cNvSpPr txBox="1"/>
          <p:nvPr>
            <p:ph idx="1" type="body"/>
          </p:nvPr>
        </p:nvSpPr>
        <p:spPr>
          <a:xfrm>
            <a:off x="415600" y="1958350"/>
            <a:ext cx="88995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https://github.com/fundacion-sadosky/abopp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https://oneaboperweek.wordpress.com/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https://recon.cx/2010/training2.html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https://ciberseguridad.blog/exploiting-y-reversing-usando-herramientas-gratuitas-parte-ii/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ga9a0d95137_0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8413" y="4907675"/>
            <a:ext cx="55530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9a0d95137_0_234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Reconociendo escrituras arbitrarias completas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ga9a0d95137_0_234"/>
          <p:cNvSpPr txBox="1"/>
          <p:nvPr>
            <p:ph idx="1" type="body"/>
          </p:nvPr>
        </p:nvSpPr>
        <p:spPr>
          <a:xfrm>
            <a:off x="415600" y="1993833"/>
            <a:ext cx="11360700" cy="2567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6096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 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Buscar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instrucciones de escritura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memoria y analizar los argumentos de origen y destino.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Idea:   Alcanzar     mov dword ptr [eax], edx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a9a0d95137_0_234"/>
          <p:cNvSpPr txBox="1"/>
          <p:nvPr/>
        </p:nvSpPr>
        <p:spPr>
          <a:xfrm>
            <a:off x="2079300" y="4283500"/>
            <a:ext cx="83172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eax = state.eax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edx = state.edx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if eax.is_symbolic()  and edx.is_symbolic():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if state.can_be_true(eax==evil_addr , edx == evil_data):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constraints.add(eax==evil_addr , edx == evil_data 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result = solver.</a:t>
            </a:r>
            <a:r>
              <a:rPr lang="en-US" sz="1900" u="sng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(sym_data, cast_to=str)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9a0d95137_0_240"/>
          <p:cNvSpPr txBox="1"/>
          <p:nvPr>
            <p:ph type="title"/>
          </p:nvPr>
        </p:nvSpPr>
        <p:spPr>
          <a:xfrm>
            <a:off x="554127" y="530100"/>
            <a:ext cx="11431200" cy="101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Reconociendo escrituras arbitrarias completas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5" name="Google Shape;445;ga9a0d95137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17" y="1548000"/>
            <a:ext cx="10712552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a0d95137_0_1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Tools interesantes que no vimos: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a9a0d95137_0_116"/>
          <p:cNvSpPr txBox="1"/>
          <p:nvPr>
            <p:ph idx="1" type="body"/>
          </p:nvPr>
        </p:nvSpPr>
        <p:spPr>
          <a:xfrm>
            <a:off x="1646250" y="2031700"/>
            <a:ext cx="8899500" cy="455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IDA (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disassembler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 Pro) , comercial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Binary Ninja, comercial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Radare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X64DBG , WinDBG &lt;-  Windows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EDB &lt;= gdb con GUI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Frida!    (para instrumentar)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Roboto"/>
              <a:buChar char="●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Pin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ga9a0d95137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200" y="1018225"/>
            <a:ext cx="3222050" cy="52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a0d95137_0_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ga9a0d95137_0_17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a9a0d95137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a9a0d95137_0_17"/>
          <p:cNvPicPr preferRelativeResize="0"/>
          <p:nvPr/>
        </p:nvPicPr>
        <p:blipFill rotWithShape="1">
          <a:blip r:embed="rId3">
            <a:alphaModFix amt="35000"/>
          </a:blip>
          <a:srcRect b="10356" l="0" r="0" t="5376"/>
          <a:stretch/>
        </p:blipFill>
        <p:spPr>
          <a:xfrm>
            <a:off x="-12032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9a0d95137_0_17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Análisis automático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ga9a0d95137_0_17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a9a0d95137_0_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>
              <a:alpha val="9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a0d95137_0_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Estrategias </a:t>
            </a:r>
            <a:endParaRPr/>
          </a:p>
        </p:txBody>
      </p:sp>
      <p:sp>
        <p:nvSpPr>
          <p:cNvPr id="173" name="Google Shape;173;ga9a0d95137_0_12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78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En sistemas complejos, analizar binarios con objdump y gdb puede ser menos práctico.</a:t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/>
              <a:t>En la práctica se suelen lanzar procesos de interés mediante scripts para analizar/loguear estados, instrumentar, etc.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a0d95137_0_1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en-US"/>
              <a:t>Estrategias </a:t>
            </a:r>
            <a:endParaRPr/>
          </a:p>
        </p:txBody>
      </p:sp>
      <p:sp>
        <p:nvSpPr>
          <p:cNvPr id="179" name="Google Shape;179;ga9a0d95137_0_122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Análisis Estático:</a:t>
            </a:r>
            <a:endParaRPr sz="2800"/>
          </a:p>
          <a:p>
            <a:pPr indent="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/>
              <a:t>BAP (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1</a:t>
            </a:r>
            <a:r>
              <a:rPr lang="en-US" sz="2800"/>
              <a:t>)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Análisis Dinámico:</a:t>
            </a:r>
            <a:endParaRPr sz="2800"/>
          </a:p>
          <a:p>
            <a:pPr indent="-4064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Fuzzing</a:t>
            </a:r>
            <a:endParaRPr sz="2800"/>
          </a:p>
          <a:p>
            <a:pPr indent="-4064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Ejecución Simbólica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a0d95137_0_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ga9a0d95137_0_0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a9a0d95137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a9a0d95137_0_0"/>
          <p:cNvPicPr preferRelativeResize="0"/>
          <p:nvPr/>
        </p:nvPicPr>
        <p:blipFill rotWithShape="1">
          <a:blip r:embed="rId3">
            <a:alphaModFix amt="35000"/>
          </a:blip>
          <a:srcRect b="10356" l="0" r="0" t="5376"/>
          <a:stretch/>
        </p:blipFill>
        <p:spPr>
          <a:xfrm>
            <a:off x="-12032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a9a0d95137_0_0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FFFFF"/>
                </a:solidFill>
              </a:rPr>
              <a:t>Fuzzing</a:t>
            </a:r>
            <a:endParaRPr/>
          </a:p>
        </p:txBody>
      </p:sp>
      <p:sp>
        <p:nvSpPr>
          <p:cNvPr id="189" name="Google Shape;189;ga9a0d95137_0_0"/>
          <p:cNvSpPr txBox="1"/>
          <p:nvPr>
            <p:ph idx="1" type="body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rgbClr val="FFFFFF"/>
                </a:solidFill>
              </a:rPr>
              <a:t>LIKE A BOSS</a:t>
            </a:r>
            <a:endParaRPr/>
          </a:p>
        </p:txBody>
      </p:sp>
      <p:cxnSp>
        <p:nvCxnSpPr>
          <p:cNvPr id="190" name="Google Shape;190;ga9a0d95137_0_0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a9a0d95137_0_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>
              <a:alpha val="9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a9a0d95137_0_0"/>
          <p:cNvPicPr preferRelativeResize="0"/>
          <p:nvPr/>
        </p:nvPicPr>
        <p:blipFill rotWithShape="1">
          <a:blip r:embed="rId3">
            <a:alphaModFix amt="35000"/>
          </a:blip>
          <a:srcRect b="10356" l="0" r="0" t="5376"/>
          <a:stretch/>
        </p:blipFill>
        <p:spPr>
          <a:xfrm>
            <a:off x="-3175" y="0"/>
            <a:ext cx="1219200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2019-12-18T17:31:25Z</dcterms:created>
  <dc:creator>Cortez, Joshep Joel</dc:creator>
</cp:coreProperties>
</file>