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12" r:id="rId3"/>
    <p:sldId id="257" r:id="rId4"/>
    <p:sldId id="300" r:id="rId5"/>
    <p:sldId id="261" r:id="rId6"/>
    <p:sldId id="302" r:id="rId7"/>
    <p:sldId id="303" r:id="rId8"/>
    <p:sldId id="304" r:id="rId9"/>
    <p:sldId id="305" r:id="rId10"/>
    <p:sldId id="306" r:id="rId11"/>
    <p:sldId id="313" r:id="rId12"/>
    <p:sldId id="307" r:id="rId13"/>
    <p:sldId id="311" r:id="rId14"/>
    <p:sldId id="262" r:id="rId15"/>
    <p:sldId id="310" r:id="rId16"/>
    <p:sldId id="278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0060"/>
    <a:srgbClr val="FFA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0925" autoAdjust="0"/>
  </p:normalViewPr>
  <p:slideViewPr>
    <p:cSldViewPr snapToGrid="0">
      <p:cViewPr varScale="1">
        <p:scale>
          <a:sx n="54" d="100"/>
          <a:sy n="54" d="100"/>
        </p:scale>
        <p:origin x="22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Merci Monsieur le Président, de nous avoir cédé la parole!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Monsieur le Président de jury 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Monsieur l’examinateur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Monsieur l’encadreur pédagogique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Honorable Assistance,</a:t>
            </a:r>
            <a:r>
              <a:rPr lang="fr-FR" sz="1100" b="0" i="0" u="none" strike="noStrike" kern="1200" cap="none" baseline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r>
              <a:rPr lang="fr-FR" sz="1100" b="0" i="0" u="none" strike="noStrike" kern="1200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Bonjour !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tableau nous allons parlé les fonctionnalités réalisées,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25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409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659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Pendant la réalisation de notre projet, nous avons choisi de réaliser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Apporté une résultat positif dans le développement de l’application web,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784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100" dirty="0"/>
              <a:t>Notre projet consiste à concevoir et mettre en œuvre une application web gestion de pédagogie et de scolarité de l’Ecole Supérieure d'Informatique et de Gestion des Entreprises (ESIGE).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Tout d’abord, il faut s’authentifier, maintenant nous authentifier : login, mot de passe,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Voila l’interface d’accueil pour l’admin, </a:t>
            </a:r>
          </a:p>
        </p:txBody>
      </p:sp>
    </p:spTree>
    <p:extLst>
      <p:ext uri="{BB962C8B-B14F-4D97-AF65-F5344CB8AC3E}">
        <p14:creationId xmlns:p14="http://schemas.microsoft.com/office/powerpoint/2010/main" val="45260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 ainsi que s'achève notre humble exposé, merci pour votre aimable attention.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Maintenant si vous avez de remarque ou des suggestion que vous jugerez nécessaire, je suis à votre disposition,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48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04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Voyons maintenant le cadre générale du projet,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92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62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17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un tableau qui montre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il a le droit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0000"/>
                </a:solidFill>
              </a:rPr>
              <a:t>Les secrétaire est un utilisateur c’est-à-dire elle ont l’accès limité par rapport à la fonctionnalités de ce programme, 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8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>
            <a:lumMod val="95000"/>
            <a:alpha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573700" y="1406189"/>
            <a:ext cx="5642044" cy="24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200" dirty="0"/>
              <a:t>CONCEPTION ET RÉALISATION D’UNE APPLICATION WEB, EN VUE DE GESTION PÉDAGOGIES ET SCOLARITÉS DE L’ESIGE.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7756" y="36607"/>
            <a:ext cx="5623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COLE</a:t>
            </a:r>
            <a:r>
              <a:rPr lang="fr-FR" sz="20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fr-FR" sz="2800" b="1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UPERIEURE</a:t>
            </a:r>
            <a:r>
              <a:rPr lang="fr-FR" sz="20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D’</a:t>
            </a:r>
            <a:r>
              <a:rPr lang="fr-FR" sz="2800" b="1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</a:t>
            </a:r>
            <a:r>
              <a:rPr lang="fr-FR" sz="1600" b="1" dirty="0">
                <a:solidFill>
                  <a:schemeClr val="accent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FORM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ATIQUE  ET  DE  </a:t>
            </a:r>
            <a:r>
              <a:rPr lang="fr-FR" sz="2800" b="1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G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ESTION</a:t>
            </a:r>
            <a:r>
              <a:rPr lang="fr-FR" sz="20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DES</a:t>
            </a:r>
            <a:r>
              <a:rPr lang="fr-FR" sz="20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</a:t>
            </a:r>
            <a:r>
              <a:rPr lang="fr-FR" sz="2800" b="1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</a:t>
            </a:r>
            <a:r>
              <a:rPr lang="fr-FR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NTREPRISES</a:t>
            </a:r>
            <a:endParaRPr lang="fr-FR" sz="200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120;p19"/>
          <p:cNvCxnSpPr/>
          <p:nvPr/>
        </p:nvCxnSpPr>
        <p:spPr>
          <a:xfrm rot="10800000" flipH="1">
            <a:off x="684856" y="1472240"/>
            <a:ext cx="4752000" cy="8400"/>
          </a:xfrm>
          <a:prstGeom prst="straightConnector1">
            <a:avLst/>
          </a:prstGeom>
          <a:noFill/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Rectangle 2"/>
          <p:cNvSpPr/>
          <p:nvPr/>
        </p:nvSpPr>
        <p:spPr>
          <a:xfrm>
            <a:off x="500330" y="1126070"/>
            <a:ext cx="2349822" cy="45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Thème de mémoire Master II</a:t>
            </a: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55"/>
            <a:ext cx="1087741" cy="10523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570403" y="4199348"/>
            <a:ext cx="5882467" cy="458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>
                <a:latin typeface="Roboto Condensed" panose="020B0604020202020204" charset="0"/>
                <a:ea typeface="Roboto Condensed" panose="020B0604020202020204" charset="0"/>
              </a:rPr>
              <a:t>Année Académique </a:t>
            </a:r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charset="0"/>
                <a:ea typeface="Roboto Condensed" panose="020B0604020202020204" charset="0"/>
              </a:rPr>
              <a:t>2021-2022</a:t>
            </a:r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 | </a:t>
            </a:r>
            <a:r>
              <a:rPr lang="fr-FR" u="sng" dirty="0">
                <a:latin typeface="Roboto Condensed" panose="020B0604020202020204" charset="0"/>
                <a:ea typeface="Roboto Condensed" panose="020B0604020202020204" charset="0"/>
              </a:rPr>
              <a:t>Parcours</a:t>
            </a:r>
            <a:r>
              <a:rPr lang="fr-FR" dirty="0">
                <a:latin typeface="Roboto Condensed" panose="020B0604020202020204" charset="0"/>
                <a:ea typeface="Roboto Condensed" panose="020B0604020202020204" charset="0"/>
              </a:rPr>
              <a:t> 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charset="0"/>
                <a:ea typeface="Roboto Condensed" panose="020B0604020202020204" charset="0"/>
              </a:rPr>
              <a:t>Informatique de Gestion </a:t>
            </a:r>
          </a:p>
        </p:txBody>
      </p:sp>
      <p:grpSp>
        <p:nvGrpSpPr>
          <p:cNvPr id="26" name="Google Shape;1012;p33">
            <a:extLst>
              <a:ext uri="{FF2B5EF4-FFF2-40B4-BE49-F238E27FC236}">
                <a16:creationId xmlns:a16="http://schemas.microsoft.com/office/drawing/2014/main" id="{BB4EE8CD-6B70-40BC-92EE-AF869EA11AA2}"/>
              </a:ext>
            </a:extLst>
          </p:cNvPr>
          <p:cNvGrpSpPr/>
          <p:nvPr/>
        </p:nvGrpSpPr>
        <p:grpSpPr>
          <a:xfrm>
            <a:off x="8014855" y="2520800"/>
            <a:ext cx="748718" cy="662828"/>
            <a:chOff x="5717150" y="2098500"/>
            <a:chExt cx="247575" cy="245475"/>
          </a:xfrm>
          <a:solidFill>
            <a:srgbClr val="92D050"/>
          </a:solidFill>
        </p:grpSpPr>
        <p:sp>
          <p:nvSpPr>
            <p:cNvPr id="27" name="Google Shape;1013;p33">
              <a:extLst>
                <a:ext uri="{FF2B5EF4-FFF2-40B4-BE49-F238E27FC236}">
                  <a16:creationId xmlns:a16="http://schemas.microsoft.com/office/drawing/2014/main" id="{91C94BAA-240F-49E3-A102-E383BAD925B6}"/>
                </a:ext>
              </a:extLst>
            </p:cNvPr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14;p33">
              <a:extLst>
                <a:ext uri="{FF2B5EF4-FFF2-40B4-BE49-F238E27FC236}">
                  <a16:creationId xmlns:a16="http://schemas.microsoft.com/office/drawing/2014/main" id="{D9B224DC-056E-418C-B297-03B10439F40F}"/>
                </a:ext>
              </a:extLst>
            </p:cNvPr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5;p33">
              <a:extLst>
                <a:ext uri="{FF2B5EF4-FFF2-40B4-BE49-F238E27FC236}">
                  <a16:creationId xmlns:a16="http://schemas.microsoft.com/office/drawing/2014/main" id="{F8D8ECDA-E65A-4B85-A2A6-9C83EA5526D5}"/>
                </a:ext>
              </a:extLst>
            </p:cNvPr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49132DB-A97C-47E0-9AFA-CC18D9CF1526}"/>
              </a:ext>
            </a:extLst>
          </p:cNvPr>
          <p:cNvSpPr/>
          <p:nvPr/>
        </p:nvSpPr>
        <p:spPr>
          <a:xfrm>
            <a:off x="6525491" y="3095111"/>
            <a:ext cx="2665968" cy="37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charset="0"/>
                <a:ea typeface="Roboto Condensed" panose="020B0604020202020204" charset="0"/>
              </a:rPr>
              <a:t>Promotion : KINTANA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SULTATS ATTENDUS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28499" y="1720152"/>
            <a:ext cx="3397483" cy="570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357188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Fonctionnalités réalisées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050" b="1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662EAA-193B-4BB1-B290-04FB447AB0B3}"/>
              </a:ext>
            </a:extLst>
          </p:cNvPr>
          <p:cNvSpPr txBox="1"/>
          <p:nvPr/>
        </p:nvSpPr>
        <p:spPr>
          <a:xfrm>
            <a:off x="255214" y="3025552"/>
            <a:ext cx="3338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Tableau : Référence aux </a:t>
            </a:r>
          </a:p>
          <a:p>
            <a:r>
              <a:rPr lang="fr-FR" b="1" dirty="0"/>
              <a:t>actions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9945BF-5851-4BD3-AA54-8B963CAC2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03"/>
          <a:stretch/>
        </p:blipFill>
        <p:spPr>
          <a:xfrm>
            <a:off x="3185327" y="1135380"/>
            <a:ext cx="5958674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SULTATS ATTENDUS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662EAA-193B-4BB1-B290-04FB447AB0B3}"/>
              </a:ext>
            </a:extLst>
          </p:cNvPr>
          <p:cNvSpPr txBox="1"/>
          <p:nvPr/>
        </p:nvSpPr>
        <p:spPr>
          <a:xfrm>
            <a:off x="187970" y="2763942"/>
            <a:ext cx="3338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Tableau : Déroulement de développement du projet</a:t>
            </a:r>
          </a:p>
          <a:p>
            <a:endParaRPr lang="fr-FR" dirty="0"/>
          </a:p>
        </p:txBody>
      </p:sp>
      <p:sp>
        <p:nvSpPr>
          <p:cNvPr id="12" name="Google Shape;193;p12">
            <a:extLst>
              <a:ext uri="{FF2B5EF4-FFF2-40B4-BE49-F238E27FC236}">
                <a16:creationId xmlns:a16="http://schemas.microsoft.com/office/drawing/2014/main" id="{A6E22366-0FB4-4D4B-B156-0C849B13DB5C}"/>
              </a:ext>
            </a:extLst>
          </p:cNvPr>
          <p:cNvSpPr txBox="1">
            <a:spLocks/>
          </p:cNvSpPr>
          <p:nvPr/>
        </p:nvSpPr>
        <p:spPr>
          <a:xfrm>
            <a:off x="294753" y="1569660"/>
            <a:ext cx="4803496" cy="57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1" indent="357188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Déroulement du projet</a:t>
            </a:r>
          </a:p>
          <a:p>
            <a:pPr marL="0" indent="0">
              <a:buClr>
                <a:schemeClr val="dk1"/>
              </a:buClr>
              <a:buSzPts val="1100"/>
              <a:buFont typeface="Roboto Condensed Light"/>
              <a:buNone/>
            </a:pPr>
            <a:endParaRPr lang="fr-FR" sz="1050" b="1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73EB00-C0D1-4A99-AA30-3A39E5EE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83" y="969819"/>
            <a:ext cx="5609633" cy="36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4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RESULTATS ATTENDUS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06123" y="1526447"/>
            <a:ext cx="2488331" cy="589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357188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Outils utilisés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5480" y="2764631"/>
            <a:ext cx="2839189" cy="45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526816" y="466059"/>
            <a:ext cx="14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[suite]</a:t>
            </a:r>
            <a:endParaRPr lang="fr-FR" sz="2800" b="1" dirty="0">
              <a:solidFill>
                <a:schemeClr val="accent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528" y="2114517"/>
            <a:ext cx="2074299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ORDINATEUR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93;p12">
            <a:extLst>
              <a:ext uri="{FF2B5EF4-FFF2-40B4-BE49-F238E27FC236}">
                <a16:creationId xmlns:a16="http://schemas.microsoft.com/office/drawing/2014/main" id="{0F9FACE7-7ED0-45C2-B4E9-FBFF2A56EA86}"/>
              </a:ext>
            </a:extLst>
          </p:cNvPr>
          <p:cNvSpPr txBox="1">
            <a:spLocks/>
          </p:cNvSpPr>
          <p:nvPr/>
        </p:nvSpPr>
        <p:spPr>
          <a:xfrm>
            <a:off x="5144839" y="1371408"/>
            <a:ext cx="3216861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▰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000"/>
              <a:buFont typeface="Roboto Condensed Light"/>
              <a:buChar char="▻"/>
              <a:defRPr sz="20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lvl="1" indent="357188"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tx1"/>
                </a:solidFill>
              </a:rPr>
              <a:t>Technologies utilisés</a:t>
            </a:r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62E1F-880A-483E-A976-3F6C8950F605}"/>
              </a:ext>
            </a:extLst>
          </p:cNvPr>
          <p:cNvSpPr/>
          <p:nvPr/>
        </p:nvSpPr>
        <p:spPr>
          <a:xfrm>
            <a:off x="5526817" y="1907452"/>
            <a:ext cx="22421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0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769144" y="375308"/>
            <a:ext cx="28814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DISCUSSIONS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Google Shape;248;p17"/>
          <p:cNvSpPr txBox="1">
            <a:spLocks/>
          </p:cNvSpPr>
          <p:nvPr/>
        </p:nvSpPr>
        <p:spPr>
          <a:xfrm>
            <a:off x="548112" y="2045192"/>
            <a:ext cx="5567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fr-FR" sz="7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DISCUSSIONS</a:t>
            </a:r>
          </a:p>
        </p:txBody>
      </p:sp>
      <p:grpSp>
        <p:nvGrpSpPr>
          <p:cNvPr id="14" name="Google Shape;960;p46"/>
          <p:cNvGrpSpPr/>
          <p:nvPr/>
        </p:nvGrpSpPr>
        <p:grpSpPr>
          <a:xfrm rot="20000597">
            <a:off x="6412381" y="1312436"/>
            <a:ext cx="752845" cy="669477"/>
            <a:chOff x="6618700" y="1635475"/>
            <a:chExt cx="456675" cy="432325"/>
          </a:xfrm>
        </p:grpSpPr>
        <p:sp>
          <p:nvSpPr>
            <p:cNvPr id="15" name="Google Shape;961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2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63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4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5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38;p47"/>
          <p:cNvGrpSpPr/>
          <p:nvPr/>
        </p:nvGrpSpPr>
        <p:grpSpPr>
          <a:xfrm>
            <a:off x="7029243" y="1768261"/>
            <a:ext cx="1784058" cy="1489289"/>
            <a:chOff x="9626723" y="5526313"/>
            <a:chExt cx="720002" cy="647256"/>
          </a:xfrm>
        </p:grpSpPr>
        <p:sp>
          <p:nvSpPr>
            <p:cNvPr id="21" name="Google Shape;1639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40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41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42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643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644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645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646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647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648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649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650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6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3843" y="1655025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sz="72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732188" y="2220756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104901" y="2182071"/>
            <a:ext cx="6934198" cy="1009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ctr">
              <a:buNone/>
            </a:pPr>
            <a:r>
              <a:rPr lang="fr-FR" sz="3200" b="1" u="sng" dirty="0">
                <a:latin typeface="+mn-lt"/>
              </a:rPr>
              <a:t>DEMO DE L’ APPLICATION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F930024-8E31-4A16-91CA-A8B5B5D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CAS PRATIQUE</a:t>
            </a:r>
          </a:p>
        </p:txBody>
      </p:sp>
    </p:spTree>
    <p:extLst>
      <p:ext uri="{BB962C8B-B14F-4D97-AF65-F5344CB8AC3E}">
        <p14:creationId xmlns:p14="http://schemas.microsoft.com/office/powerpoint/2010/main" val="16310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457200" y="2571750"/>
            <a:ext cx="8229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6">
                    <a:lumMod val="50000"/>
                  </a:schemeClr>
                </a:solidFill>
              </a:rPr>
              <a:t>MERCI POUR VOTRE ATTENTION!</a:t>
            </a:r>
            <a:endParaRPr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2180625" y="3773131"/>
            <a:ext cx="4768462" cy="863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Question ou suggestion…</a:t>
            </a:r>
            <a:endParaRPr sz="28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564000" y="666411"/>
            <a:ext cx="1779525" cy="1709262"/>
            <a:chOff x="5972700" y="2330200"/>
            <a:chExt cx="411625" cy="387275"/>
          </a:xfrm>
          <a:solidFill>
            <a:srgbClr val="00B0F0"/>
          </a:solidFill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grpFill/>
            <a:ln w="38100" cap="rnd" cmpd="sng">
              <a:solidFill>
                <a:srgbClr val="FF6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grpFill/>
            <a:ln w="38100" cap="rnd" cmpd="sng">
              <a:solidFill>
                <a:srgbClr val="FF6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40184" y="-7682"/>
            <a:ext cx="3093244" cy="5150644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4617131" y="-21432"/>
            <a:ext cx="42863" cy="5186363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4543714" y="3577403"/>
            <a:ext cx="185738" cy="185738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F0"/>
          </a:solidFill>
          <a:ln w="9525" cap="flat">
            <a:solidFill>
              <a:srgbClr val="FF6699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4543714" y="2655672"/>
            <a:ext cx="185738" cy="185738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F0"/>
          </a:solidFill>
          <a:ln w="9525" cap="flat">
            <a:solidFill>
              <a:srgbClr val="FF6699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4542382" y="1709749"/>
            <a:ext cx="185738" cy="185738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F0"/>
          </a:solidFill>
          <a:ln w="9525" cap="flat">
            <a:solidFill>
              <a:srgbClr val="FF6699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4543766" y="823641"/>
            <a:ext cx="185738" cy="185738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F0"/>
          </a:solidFill>
          <a:ln w="9525" cap="flat">
            <a:solidFill>
              <a:srgbClr val="FF6699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 flipH="1">
            <a:off x="-116434" y="-5358"/>
            <a:ext cx="111076" cy="5150644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3612238" y="4824317"/>
            <a:ext cx="142875" cy="142875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7953923" y="4515993"/>
            <a:ext cx="142875" cy="142875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8476488" y="543140"/>
            <a:ext cx="142875" cy="142875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4143733" y="182452"/>
            <a:ext cx="142875" cy="142875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3815627" y="674074"/>
            <a:ext cx="61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4811128" y="741588"/>
            <a:ext cx="433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INTRODUCTION  / </a:t>
            </a:r>
            <a:r>
              <a:rPr lang="en-US" sz="16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Cadre Générale de projet</a:t>
            </a:r>
            <a:endParaRPr lang="en-US" sz="2000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3799570" y="1546432"/>
            <a:ext cx="60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4831713" y="1633341"/>
            <a:ext cx="394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METHODOLOGIE / MODELISATION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3841132" y="2482440"/>
            <a:ext cx="56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831713" y="2565410"/>
            <a:ext cx="33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RÉSULTATS ATTENDUS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3836551" y="3420961"/>
            <a:ext cx="56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4852337" y="3500995"/>
            <a:ext cx="237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DISCUSSION</a:t>
            </a:r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31227D3C-AA2C-482E-A6A5-A4E12C7026C3}"/>
              </a:ext>
            </a:extLst>
          </p:cNvPr>
          <p:cNvSpPr txBox="1"/>
          <p:nvPr/>
        </p:nvSpPr>
        <p:spPr>
          <a:xfrm>
            <a:off x="589290" y="1948394"/>
            <a:ext cx="2310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PLAN</a:t>
            </a:r>
          </a:p>
        </p:txBody>
      </p:sp>
      <p:sp>
        <p:nvSpPr>
          <p:cNvPr id="31" name="Freeform: Shape 7">
            <a:extLst>
              <a:ext uri="{FF2B5EF4-FFF2-40B4-BE49-F238E27FC236}">
                <a16:creationId xmlns:a16="http://schemas.microsoft.com/office/drawing/2014/main" id="{A75BCE10-A3CA-485F-9B43-EE52258C0467}"/>
              </a:ext>
            </a:extLst>
          </p:cNvPr>
          <p:cNvSpPr/>
          <p:nvPr/>
        </p:nvSpPr>
        <p:spPr>
          <a:xfrm>
            <a:off x="4542382" y="4436580"/>
            <a:ext cx="185738" cy="185738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00B0F0"/>
          </a:solidFill>
          <a:ln w="9525" cap="flat">
            <a:solidFill>
              <a:srgbClr val="FF6699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5CB2C622-93A6-4DB7-A4A0-CEBB0D1FF0FB}"/>
              </a:ext>
            </a:extLst>
          </p:cNvPr>
          <p:cNvSpPr txBox="1"/>
          <p:nvPr/>
        </p:nvSpPr>
        <p:spPr>
          <a:xfrm>
            <a:off x="4823054" y="4361892"/>
            <a:ext cx="237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CONCLUSION</a:t>
            </a:r>
          </a:p>
        </p:txBody>
      </p:sp>
      <p:grpSp>
        <p:nvGrpSpPr>
          <p:cNvPr id="33" name="Google Shape;909;p45">
            <a:extLst>
              <a:ext uri="{FF2B5EF4-FFF2-40B4-BE49-F238E27FC236}">
                <a16:creationId xmlns:a16="http://schemas.microsoft.com/office/drawing/2014/main" id="{FCA9C7B3-C84C-40A3-B4DC-81CE080B2145}"/>
              </a:ext>
            </a:extLst>
          </p:cNvPr>
          <p:cNvGrpSpPr/>
          <p:nvPr/>
        </p:nvGrpSpPr>
        <p:grpSpPr>
          <a:xfrm>
            <a:off x="292280" y="2052268"/>
            <a:ext cx="532477" cy="682419"/>
            <a:chOff x="4518575" y="2506200"/>
            <a:chExt cx="206100" cy="265450"/>
          </a:xfrm>
          <a:solidFill>
            <a:schemeClr val="bg1"/>
          </a:solidFill>
        </p:grpSpPr>
        <p:sp>
          <p:nvSpPr>
            <p:cNvPr id="34" name="Google Shape;910;p45">
              <a:extLst>
                <a:ext uri="{FF2B5EF4-FFF2-40B4-BE49-F238E27FC236}">
                  <a16:creationId xmlns:a16="http://schemas.microsoft.com/office/drawing/2014/main" id="{C83FB56B-6507-4341-87F2-AB8DBE72B30A}"/>
                </a:ext>
              </a:extLst>
            </p:cNvPr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1;p45">
              <a:extLst>
                <a:ext uri="{FF2B5EF4-FFF2-40B4-BE49-F238E27FC236}">
                  <a16:creationId xmlns:a16="http://schemas.microsoft.com/office/drawing/2014/main" id="{FB44054E-61A8-467F-93C9-EEC5A5187CA9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2;p45">
              <a:extLst>
                <a:ext uri="{FF2B5EF4-FFF2-40B4-BE49-F238E27FC236}">
                  <a16:creationId xmlns:a16="http://schemas.microsoft.com/office/drawing/2014/main" id="{2DAD09FC-EDA5-482F-A89A-A04ADC31C29E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3;p45">
              <a:extLst>
                <a:ext uri="{FF2B5EF4-FFF2-40B4-BE49-F238E27FC236}">
                  <a16:creationId xmlns:a16="http://schemas.microsoft.com/office/drawing/2014/main" id="{1457B3B6-1E30-4CBE-B4C1-1065552D76BC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4;p45">
              <a:extLst>
                <a:ext uri="{FF2B5EF4-FFF2-40B4-BE49-F238E27FC236}">
                  <a16:creationId xmlns:a16="http://schemas.microsoft.com/office/drawing/2014/main" id="{F003C987-730F-4BAB-85A0-ADC6A8E45EB2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5;p45">
              <a:extLst>
                <a:ext uri="{FF2B5EF4-FFF2-40B4-BE49-F238E27FC236}">
                  <a16:creationId xmlns:a16="http://schemas.microsoft.com/office/drawing/2014/main" id="{BC4FC3C6-21DB-46D6-B870-AF0847DEE36B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6;p45">
              <a:extLst>
                <a:ext uri="{FF2B5EF4-FFF2-40B4-BE49-F238E27FC236}">
                  <a16:creationId xmlns:a16="http://schemas.microsoft.com/office/drawing/2014/main" id="{0D610C2C-42ED-49D2-BB5B-D599CD061B42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7;p45">
              <a:extLst>
                <a:ext uri="{FF2B5EF4-FFF2-40B4-BE49-F238E27FC236}">
                  <a16:creationId xmlns:a16="http://schemas.microsoft.com/office/drawing/2014/main" id="{CAFD8A14-9724-4616-98FC-3F6BD04DB974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18;p45">
              <a:extLst>
                <a:ext uri="{FF2B5EF4-FFF2-40B4-BE49-F238E27FC236}">
                  <a16:creationId xmlns:a16="http://schemas.microsoft.com/office/drawing/2014/main" id="{21214F56-7103-4D5F-9FCB-30E1FFE9F878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550;p48">
            <a:extLst>
              <a:ext uri="{FF2B5EF4-FFF2-40B4-BE49-F238E27FC236}">
                <a16:creationId xmlns:a16="http://schemas.microsoft.com/office/drawing/2014/main" id="{D476C3FE-80BD-4E22-B62B-DCA302EBE69D}"/>
              </a:ext>
            </a:extLst>
          </p:cNvPr>
          <p:cNvGrpSpPr/>
          <p:nvPr/>
        </p:nvGrpSpPr>
        <p:grpSpPr>
          <a:xfrm>
            <a:off x="7791879" y="4809347"/>
            <a:ext cx="1345657" cy="315689"/>
            <a:chOff x="3042485" y="5594633"/>
            <a:chExt cx="2159652" cy="510557"/>
          </a:xfrm>
        </p:grpSpPr>
        <p:sp>
          <p:nvSpPr>
            <p:cNvPr id="44" name="Google Shape;1551;p48">
              <a:extLst>
                <a:ext uri="{FF2B5EF4-FFF2-40B4-BE49-F238E27FC236}">
                  <a16:creationId xmlns:a16="http://schemas.microsoft.com/office/drawing/2014/main" id="{0CEA800D-E15E-48FE-9258-6F8541DF2E49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552;p48">
              <a:extLst>
                <a:ext uri="{FF2B5EF4-FFF2-40B4-BE49-F238E27FC236}">
                  <a16:creationId xmlns:a16="http://schemas.microsoft.com/office/drawing/2014/main" id="{9B5101D3-E603-48FE-8EDB-9FE893CC56C1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553;p48">
              <a:extLst>
                <a:ext uri="{FF2B5EF4-FFF2-40B4-BE49-F238E27FC236}">
                  <a16:creationId xmlns:a16="http://schemas.microsoft.com/office/drawing/2014/main" id="{3EDA9AA0-964D-4DD1-87CC-4A1D11926B92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554;p48">
              <a:extLst>
                <a:ext uri="{FF2B5EF4-FFF2-40B4-BE49-F238E27FC236}">
                  <a16:creationId xmlns:a16="http://schemas.microsoft.com/office/drawing/2014/main" id="{BA875B38-3987-4720-BDCA-70C0C82C3C8B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55;p48">
              <a:extLst>
                <a:ext uri="{FF2B5EF4-FFF2-40B4-BE49-F238E27FC236}">
                  <a16:creationId xmlns:a16="http://schemas.microsoft.com/office/drawing/2014/main" id="{80C3CA8F-EC10-4713-90F3-C340C20E10D7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556;p48">
              <a:extLst>
                <a:ext uri="{FF2B5EF4-FFF2-40B4-BE49-F238E27FC236}">
                  <a16:creationId xmlns:a16="http://schemas.microsoft.com/office/drawing/2014/main" id="{D7A84811-6E1C-4025-B6C3-EA7CED24EC94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57;p48">
              <a:extLst>
                <a:ext uri="{FF2B5EF4-FFF2-40B4-BE49-F238E27FC236}">
                  <a16:creationId xmlns:a16="http://schemas.microsoft.com/office/drawing/2014/main" id="{2B8DB20F-E861-449E-B4C4-606D65A2375C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58;p48">
              <a:extLst>
                <a:ext uri="{FF2B5EF4-FFF2-40B4-BE49-F238E27FC236}">
                  <a16:creationId xmlns:a16="http://schemas.microsoft.com/office/drawing/2014/main" id="{704E07E9-3DAE-4518-8FCB-516302AC0AF1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59;p48">
              <a:extLst>
                <a:ext uri="{FF2B5EF4-FFF2-40B4-BE49-F238E27FC236}">
                  <a16:creationId xmlns:a16="http://schemas.microsoft.com/office/drawing/2014/main" id="{362401FA-96ED-442C-9FE5-82AC0852AE4D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60;p48">
              <a:extLst>
                <a:ext uri="{FF2B5EF4-FFF2-40B4-BE49-F238E27FC236}">
                  <a16:creationId xmlns:a16="http://schemas.microsoft.com/office/drawing/2014/main" id="{910A02AF-03F1-4477-9855-B767CDFA605D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61;p48">
              <a:extLst>
                <a:ext uri="{FF2B5EF4-FFF2-40B4-BE49-F238E27FC236}">
                  <a16:creationId xmlns:a16="http://schemas.microsoft.com/office/drawing/2014/main" id="{40C18F9B-BBAF-4A62-8A15-96542F9EC170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62;p48">
              <a:extLst>
                <a:ext uri="{FF2B5EF4-FFF2-40B4-BE49-F238E27FC236}">
                  <a16:creationId xmlns:a16="http://schemas.microsoft.com/office/drawing/2014/main" id="{621457CB-1842-43CC-A818-A416D18EB011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63;p48">
              <a:extLst>
                <a:ext uri="{FF2B5EF4-FFF2-40B4-BE49-F238E27FC236}">
                  <a16:creationId xmlns:a16="http://schemas.microsoft.com/office/drawing/2014/main" id="{E3CF2764-B559-4F81-897E-09FCBC0560A4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64;p48">
              <a:extLst>
                <a:ext uri="{FF2B5EF4-FFF2-40B4-BE49-F238E27FC236}">
                  <a16:creationId xmlns:a16="http://schemas.microsoft.com/office/drawing/2014/main" id="{97D1FC92-F739-45FD-ADA2-2ABFF2DCF567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565;p48">
              <a:extLst>
                <a:ext uri="{FF2B5EF4-FFF2-40B4-BE49-F238E27FC236}">
                  <a16:creationId xmlns:a16="http://schemas.microsoft.com/office/drawing/2014/main" id="{7B767695-8002-40F9-90BC-B58AD905FED5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43044" y="37882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756819" y="1335113"/>
            <a:ext cx="4089249" cy="2768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PROBLÈMATIQUES</a:t>
            </a:r>
            <a:endParaRPr sz="1800" dirty="0">
              <a:solidFill>
                <a:srgbClr val="FF98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La majeure partie des traitements se fait manuellement,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Une perte de temps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Insécurité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Erreur dans le remplissage 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Erreur dans le calcul des statistiques</a:t>
            </a:r>
            <a:endParaRPr sz="18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02628" y="1362822"/>
            <a:ext cx="3902104" cy="2215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CONTEXT GENERALE</a:t>
            </a:r>
            <a:endParaRPr sz="1600" dirty="0">
              <a:solidFill>
                <a:srgbClr val="FF9800"/>
              </a:solidFill>
            </a:endParaRP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Le monde avec la technologie informatique,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fr-FR" sz="1000" dirty="0"/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Nombreuses entreprises et organisations utilisent la technologie</a:t>
            </a:r>
            <a:r>
              <a:rPr lang="en" sz="1800" b="1" dirty="0"/>
              <a:t>,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-162225"/>
            <a:ext cx="22289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15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lang="en" sz="9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046" y="3819860"/>
            <a:ext cx="786239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1800" b="1" dirty="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 SOLUTIONS :</a:t>
            </a:r>
          </a:p>
          <a:p>
            <a:pPr marL="539750" indent="-273050">
              <a:spcBef>
                <a:spcPts val="6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La mise en place d’une application web avec la dernière technologies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543044" y="378824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		</a:t>
            </a:r>
            <a:r>
              <a:rPr lang="en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[suite]</a:t>
            </a:r>
            <a:endParaRPr sz="3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343497" y="1595208"/>
            <a:ext cx="4332412" cy="22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OBJECTIFS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b="1" dirty="0"/>
              <a:t>L’objectif de notre projet présente dans ce rapport est la conception et la réalisation d’une application web simple de gestion de l’Université d’ESIGE,</a:t>
            </a:r>
            <a:endParaRPr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-162225"/>
            <a:ext cx="222893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115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lang="en" sz="9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920148" y="1595209"/>
            <a:ext cx="3998119" cy="2076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INTÉRËT DU SUJET</a:t>
            </a:r>
            <a:endParaRPr sz="1800" dirty="0">
              <a:solidFill>
                <a:srgbClr val="FF98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b="1" dirty="0"/>
              <a:t>Il apportera des nouvelles structures sur la gestion des pédagogies et scolarité de l’ESIGE,</a:t>
            </a: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182551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671658" y="380606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CADRE GENERALE DU PROJET</a:t>
            </a:r>
            <a:endParaRPr sz="28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28649" y="1498144"/>
            <a:ext cx="6922406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sz="2800" b="1" dirty="0"/>
              <a:t>Présentation de l’ESIGE</a:t>
            </a:r>
          </a:p>
          <a:p>
            <a:pPr marL="116522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fr-FR" b="1" dirty="0"/>
              <a:t>Historique</a:t>
            </a:r>
          </a:p>
          <a:p>
            <a:pPr marL="116522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fr-FR" b="1" dirty="0"/>
              <a:t>Programmes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fr-FR" sz="2800" b="1" dirty="0"/>
              <a:t>Contexte du projet</a:t>
            </a:r>
          </a:p>
          <a:p>
            <a:pPr marL="116522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fr-FR" b="1" dirty="0"/>
              <a:t>Gestion de pédagogie</a:t>
            </a:r>
          </a:p>
          <a:p>
            <a:pPr marL="1165225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fr-FR" b="1" dirty="0"/>
              <a:t>Gestions de scolarité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42875" y="507207"/>
            <a:ext cx="485774" cy="48577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METHODOLOGIE / MODELISATION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11272" y="1382685"/>
            <a:ext cx="8439665" cy="2378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METHODOLOGIE</a:t>
            </a:r>
            <a:endParaRPr lang="fr-FR" sz="1600" dirty="0">
              <a:solidFill>
                <a:srgbClr val="FF9800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Démarche méthodologique de construction d’une application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fr-FR" sz="1050" b="1" dirty="0"/>
          </a:p>
          <a:p>
            <a:pPr lvl="0">
              <a:spcBef>
                <a:spcPts val="0"/>
              </a:spcBef>
            </a:pPr>
            <a:r>
              <a:rPr lang="fr-FR" dirty="0"/>
              <a:t>Expression des besoins  </a:t>
            </a:r>
          </a:p>
          <a:p>
            <a:pPr lvl="0">
              <a:spcBef>
                <a:spcPts val="0"/>
              </a:spcBef>
            </a:pPr>
            <a:r>
              <a:rPr lang="fr-FR" dirty="0"/>
              <a:t>Analyse </a:t>
            </a:r>
          </a:p>
          <a:p>
            <a:pPr lvl="0">
              <a:spcBef>
                <a:spcPts val="0"/>
              </a:spcBef>
            </a:pPr>
            <a:r>
              <a:rPr lang="fr-FR" dirty="0"/>
              <a:t>Conception </a:t>
            </a:r>
          </a:p>
          <a:p>
            <a:pPr lvl="0">
              <a:spcBef>
                <a:spcPts val="0"/>
              </a:spcBef>
            </a:pPr>
            <a:r>
              <a:rPr lang="fr-FR" dirty="0"/>
              <a:t>Implémentation </a:t>
            </a:r>
            <a:endParaRPr lang="fr-FR" sz="1000" dirty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fr-FR" sz="1050" b="1" dirty="0"/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Méthode Merise 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fr-FR" dirty="0"/>
              <a:t>Est une méthode d’analyse, de conception et de réalisation de systèmes d’informations informatisés,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21933" y="2469362"/>
            <a:ext cx="40933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>
              <a:buClr>
                <a:schemeClr val="accent4"/>
              </a:buClr>
              <a:buSzPts val="2000"/>
              <a:buFont typeface="Roboto Condensed Light"/>
              <a:buChar char="▰"/>
            </a:pPr>
            <a:r>
              <a:rPr lang="fr-FR" sz="2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Tests de vérification </a:t>
            </a:r>
          </a:p>
          <a:p>
            <a:pPr marL="457200" indent="-355600">
              <a:buClr>
                <a:schemeClr val="accent4"/>
              </a:buClr>
              <a:buSzPts val="2000"/>
              <a:buFont typeface="Roboto Condensed Light"/>
              <a:buChar char="▰"/>
            </a:pPr>
            <a:r>
              <a:rPr lang="fr-FR" sz="2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Validation </a:t>
            </a:r>
          </a:p>
          <a:p>
            <a:pPr marL="457200" indent="-355600">
              <a:buClr>
                <a:schemeClr val="accent4"/>
              </a:buClr>
              <a:buSzPts val="2000"/>
              <a:buFont typeface="Roboto Condensed Light"/>
              <a:buChar char="▰"/>
            </a:pPr>
            <a:r>
              <a:rPr lang="fr-FR" sz="2000" dirty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Maintenance et évolution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58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METHODOLOGIE / MODELISATION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68592" y="1355142"/>
            <a:ext cx="4803496" cy="899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MODELISATION</a:t>
            </a:r>
            <a:endParaRPr lang="fr-FR" sz="1600" dirty="0">
              <a:solidFill>
                <a:srgbClr val="FF9800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Présentation du langage UML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fr-FR" sz="105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1050" b="1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92862" y="3466796"/>
            <a:ext cx="265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/>
              <a:t>Pourquoi UML?</a:t>
            </a:r>
          </a:p>
        </p:txBody>
      </p:sp>
      <p:pic>
        <p:nvPicPr>
          <p:cNvPr id="11" name="Imag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7308" r="1987" b="8290"/>
          <a:stretch/>
        </p:blipFill>
        <p:spPr>
          <a:xfrm>
            <a:off x="4371975" y="1355141"/>
            <a:ext cx="4079080" cy="3095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86032" y="456155"/>
            <a:ext cx="14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[suite]</a:t>
            </a:r>
            <a:endParaRPr lang="fr-FR" sz="2800" b="1" dirty="0">
              <a:solidFill>
                <a:schemeClr val="accent5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49DA34-8584-40F4-A60D-D93E9816E2DC}"/>
              </a:ext>
            </a:extLst>
          </p:cNvPr>
          <p:cNvSpPr txBox="1"/>
          <p:nvPr/>
        </p:nvSpPr>
        <p:spPr>
          <a:xfrm>
            <a:off x="892862" y="2402473"/>
            <a:ext cx="3090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/>
              <a:t>Qu’est ce que le langage UML?</a:t>
            </a:r>
          </a:p>
        </p:txBody>
      </p:sp>
    </p:spTree>
    <p:extLst>
      <p:ext uri="{BB962C8B-B14F-4D97-AF65-F5344CB8AC3E}">
        <p14:creationId xmlns:p14="http://schemas.microsoft.com/office/powerpoint/2010/main" val="304865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METHODOLOGIE / MODELISATION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82855" y="1557526"/>
            <a:ext cx="3560478" cy="899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1" dirty="0">
                <a:solidFill>
                  <a:srgbClr val="FF9800"/>
                </a:solidFill>
              </a:rPr>
              <a:t>MODELISATION</a:t>
            </a:r>
            <a:endParaRPr lang="fr-FR" sz="1600" dirty="0">
              <a:solidFill>
                <a:srgbClr val="FF9800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fr-FR" sz="1800" b="1" dirty="0"/>
              <a:t>D</a:t>
            </a:r>
            <a:r>
              <a:rPr lang="pt-BR" sz="1800" b="1" dirty="0"/>
              <a:t>iagramme des cas d’utilisation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800" b="1" dirty="0"/>
              <a:t>       admin</a:t>
            </a:r>
            <a:endParaRPr lang="fr-FR" sz="1800" b="1" dirty="0"/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sz="1800" b="1" u="sng" dirty="0"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86032" y="456155"/>
            <a:ext cx="14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[suite]</a:t>
            </a:r>
            <a:endParaRPr lang="fr-FR" sz="2800" b="1" dirty="0">
              <a:solidFill>
                <a:schemeClr val="accent5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1148652"/>
            <a:ext cx="4672012" cy="350222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93507" y="1224886"/>
            <a:ext cx="1028700" cy="246221"/>
          </a:xfrm>
          <a:prstGeom prst="rect">
            <a:avLst/>
          </a:prstGeom>
          <a:solidFill>
            <a:srgbClr val="FFABC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données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50492" y="1880728"/>
            <a:ext cx="1028700" cy="246221"/>
          </a:xfrm>
          <a:prstGeom prst="rect">
            <a:avLst/>
          </a:prstGeom>
          <a:solidFill>
            <a:srgbClr val="FFABC7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Ajouter données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086351" y="1880727"/>
            <a:ext cx="1135856" cy="246221"/>
          </a:xfrm>
          <a:prstGeom prst="rect">
            <a:avLst/>
          </a:prstGeom>
          <a:solidFill>
            <a:srgbClr val="FFABC7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données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278639" y="1880726"/>
            <a:ext cx="1028700" cy="246221"/>
          </a:xfrm>
          <a:prstGeom prst="rect">
            <a:avLst/>
          </a:prstGeom>
          <a:solidFill>
            <a:srgbClr val="FFABC7"/>
          </a:solidFill>
        </p:spPr>
        <p:txBody>
          <a:bodyPr wrap="square" rtlCol="0">
            <a:spAutoFit/>
          </a:bodyPr>
          <a:lstStyle/>
          <a:p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données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400924" y="1880725"/>
            <a:ext cx="1028700" cy="246221"/>
          </a:xfrm>
          <a:prstGeom prst="rect">
            <a:avLst/>
          </a:prstGeom>
          <a:solidFill>
            <a:srgbClr val="FFABC7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Valider données</a:t>
            </a:r>
          </a:p>
        </p:txBody>
      </p:sp>
    </p:spTree>
    <p:extLst>
      <p:ext uri="{BB962C8B-B14F-4D97-AF65-F5344CB8AC3E}">
        <p14:creationId xmlns:p14="http://schemas.microsoft.com/office/powerpoint/2010/main" val="131564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326232" y="382452"/>
            <a:ext cx="585073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METHODOLOGIE / MODELISATION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-78580" y="-26422"/>
            <a:ext cx="142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9600" b="1" dirty="0"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lang="en" sz="800" b="1" dirty="0"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81177" y="1543238"/>
            <a:ext cx="4803496" cy="58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pt-BR" sz="1800" b="1" dirty="0"/>
              <a:t>Spécifications des besoins</a:t>
            </a:r>
            <a:endParaRPr lang="fr-FR" sz="1050" b="1" dirty="0"/>
          </a:p>
          <a:p>
            <a:pPr marL="808038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1600" b="1" dirty="0"/>
              <a:t>Fonctionnalités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43" y="1148652"/>
            <a:ext cx="5428857" cy="348784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61224" y="3025552"/>
            <a:ext cx="268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 fonctionnalités de notre système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86032" y="456155"/>
            <a:ext cx="145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[suite]</a:t>
            </a:r>
            <a:endParaRPr lang="fr-FR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5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559</Words>
  <Application>Microsoft Office PowerPoint</Application>
  <PresentationFormat>Affichage à l'écran (16:9)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Calibri</vt:lpstr>
      <vt:lpstr>Roboto Condensed</vt:lpstr>
      <vt:lpstr>Wingdings</vt:lpstr>
      <vt:lpstr>Arial</vt:lpstr>
      <vt:lpstr>Times New Roman</vt:lpstr>
      <vt:lpstr>Roboto Condensed Light</vt:lpstr>
      <vt:lpstr>Arvo</vt:lpstr>
      <vt:lpstr>Salerio template</vt:lpstr>
      <vt:lpstr>CONCEPTION ET RÉALISATION D’UNE APPLICATION WEB, EN VUE DE GESTION PÉDAGOGIES ET SCOLARITÉS DE L’ESIGE.</vt:lpstr>
      <vt:lpstr>Présentation PowerPoint</vt:lpstr>
      <vt:lpstr>INTRODUCTION</vt:lpstr>
      <vt:lpstr>INTRODUCTION   [suite]</vt:lpstr>
      <vt:lpstr>CADRE GENERALE DU PROJET</vt:lpstr>
      <vt:lpstr>METHODOLOGIE / MODELISATION</vt:lpstr>
      <vt:lpstr>METHODOLOGIE / MODELISATION</vt:lpstr>
      <vt:lpstr>METHODOLOGIE / MODELISATION</vt:lpstr>
      <vt:lpstr>METHODOLOGIE / MODELISATION</vt:lpstr>
      <vt:lpstr>RÉSULTATS ATTENDUS</vt:lpstr>
      <vt:lpstr>RÉSULTATS ATTENDUS</vt:lpstr>
      <vt:lpstr>RESULTATS ATTENDUS</vt:lpstr>
      <vt:lpstr>DISCUSSIONS</vt:lpstr>
      <vt:lpstr>CONCLUSION</vt:lpstr>
      <vt:lpstr>CAS PRATIQUE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web, en vue de gestion pédagogies et scolarités de l’ESIGE.</dc:title>
  <cp:lastModifiedBy>pc</cp:lastModifiedBy>
  <cp:revision>280</cp:revision>
  <dcterms:modified xsi:type="dcterms:W3CDTF">2022-10-11T18:48:26Z</dcterms:modified>
</cp:coreProperties>
</file>