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Frutiger 55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D"/>
          </a:solidFill>
        </a:fill>
      </a:tcStyle>
    </a:wholeTbl>
    <a:band2H>
      <a:tcTxStyle b="def" i="def"/>
      <a:tcStyle>
        <a:tcBdr/>
        <a:fill>
          <a:solidFill>
            <a:srgbClr val="E6E7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EB"/>
          </a:solidFill>
        </a:fill>
      </a:tcStyle>
    </a:wholeTbl>
    <a:band2H>
      <a:tcTxStyle b="def" i="def"/>
      <a:tcStyle>
        <a:tcBdr/>
        <a:fill>
          <a:solidFill>
            <a:srgbClr val="E8EE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F8F7"/>
          </a:solidFill>
        </a:fill>
      </a:tcStyle>
    </a:wholeTbl>
    <a:band2H>
      <a:tcTxStyle b="def" i="def"/>
      <a:tcStyle>
        <a:tcBdr/>
        <a:fill>
          <a:solidFill>
            <a:srgbClr val="FAFB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D2"/>
          </a:solidFill>
        </a:fill>
      </a:tcStyle>
    </a:wholeTbl>
    <a:band2H>
      <a:tcTxStyle b="def" i="def"/>
      <a:tcStyle>
        <a:tcBdr/>
        <a:fill>
          <a:solidFill>
            <a:srgbClr val="E6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000066"/>
              </a:solidFill>
              <a:prstDash val="solid"/>
              <a:round/>
            </a:ln>
          </a:left>
          <a:right>
            <a:ln w="12700" cap="flat">
              <a:solidFill>
                <a:srgbClr val="000066"/>
              </a:solidFill>
              <a:prstDash val="solid"/>
              <a:round/>
            </a:ln>
          </a:right>
          <a:top>
            <a:ln w="12700" cap="flat">
              <a:solidFill>
                <a:srgbClr val="000066"/>
              </a:solidFill>
              <a:prstDash val="solid"/>
              <a:round/>
            </a:ln>
          </a:top>
          <a:bottom>
            <a:ln w="127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solidFill>
                <a:srgbClr val="000066"/>
              </a:solidFill>
              <a:prstDash val="solid"/>
              <a:round/>
            </a:ln>
          </a:insideH>
          <a:insideV>
            <a:ln w="12700" cap="flat">
              <a:solidFill>
                <a:srgbClr val="000066"/>
              </a:solidFill>
              <a:prstDash val="solid"/>
              <a:round/>
            </a:ln>
          </a:insideV>
        </a:tcBdr>
        <a:fill>
          <a:solidFill>
            <a:srgbClr val="00006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000066"/>
              </a:solidFill>
              <a:prstDash val="solid"/>
              <a:round/>
            </a:ln>
          </a:left>
          <a:right>
            <a:ln w="12700" cap="flat">
              <a:solidFill>
                <a:srgbClr val="000066"/>
              </a:solidFill>
              <a:prstDash val="solid"/>
              <a:round/>
            </a:ln>
          </a:right>
          <a:top>
            <a:ln w="12700" cap="flat">
              <a:solidFill>
                <a:srgbClr val="000066"/>
              </a:solidFill>
              <a:prstDash val="solid"/>
              <a:round/>
            </a:ln>
          </a:top>
          <a:bottom>
            <a:ln w="127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solidFill>
                <a:srgbClr val="000066"/>
              </a:solidFill>
              <a:prstDash val="solid"/>
              <a:round/>
            </a:ln>
          </a:insideH>
          <a:insideV>
            <a:ln w="12700" cap="flat">
              <a:solidFill>
                <a:srgbClr val="000066"/>
              </a:solidFill>
              <a:prstDash val="solid"/>
              <a:round/>
            </a:ln>
          </a:insideV>
        </a:tcBdr>
        <a:fill>
          <a:solidFill>
            <a:srgbClr val="000066">
              <a:alpha val="20000"/>
            </a:srgbClr>
          </a:solidFill>
        </a:fill>
      </a:tcStyle>
    </a:firstCol>
    <a:la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000066"/>
              </a:solidFill>
              <a:prstDash val="solid"/>
              <a:round/>
            </a:ln>
          </a:left>
          <a:right>
            <a:ln w="12700" cap="flat">
              <a:solidFill>
                <a:srgbClr val="000066"/>
              </a:solidFill>
              <a:prstDash val="solid"/>
              <a:round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127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solidFill>
                <a:srgbClr val="000066"/>
              </a:solidFill>
              <a:prstDash val="solid"/>
              <a:round/>
            </a:ln>
          </a:insideH>
          <a:insideV>
            <a:ln w="12700" cap="flat">
              <a:solidFill>
                <a:srgbClr val="0000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000066"/>
              </a:solidFill>
              <a:prstDash val="solid"/>
              <a:round/>
            </a:ln>
          </a:left>
          <a:right>
            <a:ln w="12700" cap="flat">
              <a:solidFill>
                <a:srgbClr val="000066"/>
              </a:solidFill>
              <a:prstDash val="solid"/>
              <a:round/>
            </a:ln>
          </a:right>
          <a:top>
            <a:ln w="127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solidFill>
                <a:srgbClr val="000066"/>
              </a:solidFill>
              <a:prstDash val="solid"/>
              <a:round/>
            </a:ln>
          </a:insideH>
          <a:insideV>
            <a:ln w="12700" cap="flat">
              <a:solidFill>
                <a:srgbClr val="00006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1pPr>
    <a:lvl2pPr indent="2286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2pPr>
    <a:lvl3pPr indent="4572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3pPr>
    <a:lvl4pPr indent="6858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4pPr>
    <a:lvl5pPr indent="9144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5pPr>
    <a:lvl6pPr indent="11430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6pPr>
    <a:lvl7pPr indent="13716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7pPr>
    <a:lvl8pPr indent="16002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8pPr>
    <a:lvl9pPr indent="1828800" latinLnBrk="0">
      <a:defRPr sz="1200">
        <a:solidFill>
          <a:srgbClr val="000066"/>
        </a:solidFill>
        <a:latin typeface="+mj-lt"/>
        <a:ea typeface="+mj-ea"/>
        <a:cs typeface="+mj-cs"/>
        <a:sym typeface="Frutiger 55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305847" y="1619999"/>
            <a:ext cx="8516465" cy="9296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Picture Placeholder 61494"/>
          <p:cNvSpPr/>
          <p:nvPr>
            <p:ph type="pic" sz="half" idx="13"/>
          </p:nvPr>
        </p:nvSpPr>
        <p:spPr>
          <a:xfrm>
            <a:off x="0" y="4038932"/>
            <a:ext cx="9144000" cy="24491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" name="Straight Connector 61492"/>
          <p:cNvSpPr/>
          <p:nvPr/>
        </p:nvSpPr>
        <p:spPr>
          <a:xfrm>
            <a:off x="0" y="4015266"/>
            <a:ext cx="9144000" cy="1"/>
          </a:xfrm>
          <a:prstGeom prst="line">
            <a:avLst/>
          </a:prstGeom>
          <a:solidFill>
            <a:schemeClr val="accent5">
              <a:alpha val="50000"/>
            </a:schemeClr>
          </a:solidFill>
          <a:ln w="57150">
            <a:solidFill>
              <a:srgbClr val="000066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04800" y="2535377"/>
            <a:ext cx="8515200" cy="81560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BUShape"/>
          <p:cNvSpPr/>
          <p:nvPr>
            <p:ph type="body" sz="quarter" idx="14"/>
          </p:nvPr>
        </p:nvSpPr>
        <p:spPr>
          <a:xfrm>
            <a:off x="303213" y="3420000"/>
            <a:ext cx="8516937" cy="31842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600"/>
            </a:pPr>
          </a:p>
        </p:txBody>
      </p:sp>
      <p:pic>
        <p:nvPicPr>
          <p:cNvPr id="19" name="Z_EN_BLU" descr="Z_EN_BLU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5999" y="305999"/>
            <a:ext cx="1134001" cy="731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" name="ciimagehelp"/>
          <p:cNvGrpSpPr/>
          <p:nvPr/>
        </p:nvGrpSpPr>
        <p:grpSpPr>
          <a:xfrm>
            <a:off x="-2160000" y="3689999"/>
            <a:ext cx="1980001" cy="3168001"/>
            <a:chOff x="0" y="0"/>
            <a:chExt cx="1980000" cy="3168000"/>
          </a:xfrm>
        </p:grpSpPr>
        <p:sp>
          <p:nvSpPr>
            <p:cNvPr id="20" name="Shape"/>
            <p:cNvSpPr/>
            <p:nvPr/>
          </p:nvSpPr>
          <p:spPr>
            <a:xfrm>
              <a:off x="-1" y="-1"/>
              <a:ext cx="1980002" cy="316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910" y="0"/>
                  </a:lnTo>
                  <a:lnTo>
                    <a:pt x="21600" y="10800"/>
                  </a:lnTo>
                  <a:lnTo>
                    <a:pt x="1891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1" name="To insert a Zurich picture click on the &quot;camera&quot;-icon in the Zurich CI toolbar and follow the instructions.…"/>
            <p:cNvSpPr txBox="1"/>
            <p:nvPr/>
          </p:nvSpPr>
          <p:spPr>
            <a:xfrm>
              <a:off x="0" y="-1"/>
              <a:ext cx="1856715" cy="283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/>
            <a:p>
              <a:pPr marL="171450" indent="-171450">
                <a:buSzPct val="100000"/>
                <a:buChar char="-"/>
                <a:defRPr sz="900"/>
              </a:pPr>
              <a:r>
                <a:t>To insert a Zurich picture click on the "camera"-icon in the Zurich CI toolbar and follow the instructions.</a:t>
              </a:r>
              <a:br/>
            </a:p>
            <a:p>
              <a:pPr marL="171450" indent="-171450">
                <a:buSzPct val="100000"/>
                <a:buChar char="-"/>
                <a:defRPr sz="900"/>
              </a:pPr>
              <a:r>
                <a:t>To insert a picture from your personal files, click on the "Insert Picture from File" icon here on the right.</a:t>
              </a:r>
              <a:br/>
              <a:r>
                <a:t>Please make sure that this picture follows the Zurich core elements available on the "book"-icon in the Zurich CI toolbar.</a:t>
              </a:r>
              <a:br/>
            </a:p>
            <a:p>
              <a:pPr marL="171450" indent="-171450">
                <a:buSzPct val="100000"/>
                <a:buChar char="-"/>
                <a:defRPr sz="900"/>
              </a:pPr>
              <a:r>
                <a:t>To keep this neutral background, just leave it as it is.</a:t>
              </a:r>
              <a:br/>
            </a:p>
            <a:p>
              <a:pPr>
                <a:defRPr sz="900"/>
              </a:pPr>
              <a:r>
                <a:t>Note:  this message will not be displayed in the presentation mode.</a:t>
              </a:r>
            </a:p>
          </p:txBody>
        </p:sp>
      </p:grp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304800" y="2974457"/>
            <a:ext cx="7655804" cy="675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04800" y="5289551"/>
            <a:ext cx="7678740" cy="21544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 sz="1400"/>
            </a:lvl1pPr>
            <a:lvl2pPr marL="0" indent="266700">
              <a:buClrTx/>
              <a:buSzTx/>
              <a:buFontTx/>
              <a:buNone/>
              <a:defRPr b="1" sz="1400"/>
            </a:lvl2pPr>
            <a:lvl3pPr marL="0" indent="541337">
              <a:buClrTx/>
              <a:buSzTx/>
              <a:buFontTx/>
              <a:buNone/>
              <a:defRPr b="1" sz="1400"/>
            </a:lvl3pPr>
            <a:lvl4pPr marL="0" indent="808037">
              <a:buClrTx/>
              <a:buSzTx/>
              <a:buFontTx/>
              <a:buNone/>
              <a:defRPr b="1" sz="1400"/>
            </a:lvl4pPr>
            <a:lvl5pPr marL="0" indent="1074737">
              <a:buClrTx/>
              <a:buSzTx/>
              <a:buFontTx/>
              <a:buNone/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Z_Web"/>
          <p:cNvSpPr/>
          <p:nvPr>
            <p:ph type="body" sz="quarter" idx="13"/>
          </p:nvPr>
        </p:nvSpPr>
        <p:spPr>
          <a:xfrm>
            <a:off x="304799" y="5518417"/>
            <a:ext cx="7678740" cy="21544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 sz="1400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/>
          <p:nvPr>
            <p:ph type="body" idx="1"/>
          </p:nvPr>
        </p:nvSpPr>
        <p:spPr>
          <a:xfrm>
            <a:off x="302863" y="1430337"/>
            <a:ext cx="8536338" cy="4965701"/>
          </a:xfrm>
          <a:prstGeom prst="rect">
            <a:avLst/>
          </a:prstGeom>
        </p:spPr>
        <p:txBody>
          <a:bodyPr/>
          <a:lstStyle>
            <a:lvl1pPr marL="365125" indent="-365125">
              <a:buSzPct val="100000"/>
              <a:buFontTx/>
              <a:buAutoNum type="arabicPeriod" startAt="1"/>
            </a:lvl1pPr>
            <a:lvl2pPr marL="631825" indent="-266700">
              <a:buFontTx/>
            </a:lvl2pPr>
            <a:lvl3pPr marL="898525" indent="-266700">
              <a:buFontTx/>
            </a:lvl3pPr>
            <a:lvl4pPr marL="1163637">
              <a:buFontTx/>
            </a:lvl4pPr>
            <a:lvl5pPr marL="1430337" indent="-266700"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304800" y="4237566"/>
            <a:ext cx="8534400" cy="1362076"/>
          </a:xfrm>
          <a:prstGeom prst="rect">
            <a:avLst/>
          </a:prstGeom>
        </p:spPr>
        <p:txBody>
          <a:bodyPr/>
          <a:lstStyle>
            <a:lvl1pPr>
              <a:defRPr cap="all" sz="28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304800" y="2616724"/>
            <a:ext cx="8534400" cy="15001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304800" y="1441446"/>
            <a:ext cx="4151315" cy="4954592"/>
          </a:xfrm>
          <a:prstGeom prst="rect">
            <a:avLst/>
          </a:prstGeom>
        </p:spPr>
        <p:txBody>
          <a:bodyPr/>
          <a:lstStyle>
            <a:lvl5pPr marL="1360487" indent="-28575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304799" y="1430337"/>
            <a:ext cx="4157134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/>
            </a:lvl1pPr>
            <a:lvl2pPr marL="0" indent="457200">
              <a:buClrTx/>
              <a:buSzTx/>
              <a:buFontTx/>
              <a:buNone/>
              <a:defRPr b="1"/>
            </a:lvl2pPr>
            <a:lvl3pPr marL="0" indent="914400">
              <a:buClrTx/>
              <a:buSzTx/>
              <a:buFontTx/>
              <a:buNone/>
              <a:defRPr b="1"/>
            </a:lvl3pPr>
            <a:lvl4pPr marL="0" indent="1371600">
              <a:buClrTx/>
              <a:buSzTx/>
              <a:buFontTx/>
              <a:buNone/>
              <a:defRPr b="1"/>
            </a:lvl4pPr>
            <a:lvl5pPr marL="0" indent="1828800">
              <a:buClrTx/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13"/>
          </p:nvPr>
        </p:nvSpPr>
        <p:spPr>
          <a:xfrm>
            <a:off x="4682066" y="1430337"/>
            <a:ext cx="41571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/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02400" y="689656"/>
            <a:ext cx="7657202" cy="396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icture Placeholder 2"/>
          <p:cNvSpPr/>
          <p:nvPr>
            <p:ph type="pic" idx="13"/>
          </p:nvPr>
        </p:nvSpPr>
        <p:spPr>
          <a:xfrm>
            <a:off x="311330" y="1430337"/>
            <a:ext cx="8527871" cy="49514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302400" y="689656"/>
            <a:ext cx="7657202" cy="396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uric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302400" y="689656"/>
            <a:ext cx="7657202" cy="396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_EN_BLU" descr="Z_EN_BLU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800" y="305999"/>
            <a:ext cx="709201" cy="45754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 rot="16200000">
            <a:off x="56637" y="6175637"/>
            <a:ext cx="3017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600"/>
            </a:lvl1pPr>
          </a:lstStyle>
          <a:p>
            <a:pPr/>
            <a:r>
              <a:t>© Zurich</a:t>
            </a:r>
          </a:p>
        </p:txBody>
      </p:sp>
      <p:sp>
        <p:nvSpPr>
          <p:cNvPr id="4" name="citextline"/>
          <p:cNvSpPr/>
          <p:nvPr/>
        </p:nvSpPr>
        <p:spPr>
          <a:xfrm>
            <a:off x="302400" y="6480000"/>
            <a:ext cx="8535601" cy="1"/>
          </a:xfrm>
          <a:prstGeom prst="line">
            <a:avLst/>
          </a:prstGeom>
          <a:solidFill>
            <a:schemeClr val="accent5">
              <a:alpha val="50000"/>
            </a:schemeClr>
          </a:solidFill>
          <a:ln w="12700">
            <a:solidFill>
              <a:srgbClr val="000066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02863" y="1430337"/>
            <a:ext cx="8536338" cy="495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9pPr>
    </p:titleStyle>
    <p:bodyStyle>
      <a:lvl1pPr marL="265112" marR="0" indent="-2651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20000"/>
        <a:buFont typeface="Symbol"/>
        <a:buChar char="·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1pPr>
      <a:lvl2pPr marL="539750" marR="0" indent="-2730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2pPr>
      <a:lvl3pPr marL="806450" marR="0" indent="-2651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3pPr>
      <a:lvl4pPr marL="1073150" marR="0" indent="-26511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4pPr>
      <a:lvl5pPr marL="1346200" marR="0" indent="-271462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5pPr>
      <a:lvl6pPr marL="1646237" marR="0" indent="-31749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6pPr>
      <a:lvl7pPr marL="1912938" marR="0" indent="-3175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7pPr>
      <a:lvl8pPr marL="2232025" marR="0" indent="-3571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8pPr>
      <a:lvl9pPr marL="2498725" marR="0" indent="-35718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66"/>
        </a:buClr>
        <a:buSzPct val="100000"/>
        <a:buFont typeface="Symbol"/>
        <a:buChar char="–"/>
        <a:tabLst/>
        <a:defRPr b="0" baseline="0" cap="none" i="0" spc="0" strike="noStrike" sz="2000" u="none">
          <a:ln>
            <a:noFill/>
          </a:ln>
          <a:solidFill>
            <a:srgbClr val="000066"/>
          </a:solidFill>
          <a:uFillTx/>
          <a:latin typeface="+mj-lt"/>
          <a:ea typeface="+mj-ea"/>
          <a:cs typeface="+mj-cs"/>
          <a:sym typeface="Frutiger 55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utiger 55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resources/cheatsheets/" TargetMode="External"/><Relationship Id="rId3" Type="http://schemas.openxmlformats.org/officeDocument/2006/relationships/hyperlink" Target="https://shiny.rstudio.com/" TargetMode="External"/><Relationship Id="rId4" Type="http://schemas.openxmlformats.org/officeDocument/2006/relationships/hyperlink" Target="http://www.cookbook-r.com/" TargetMode="External"/><Relationship Id="rId5" Type="http://schemas.openxmlformats.org/officeDocument/2006/relationships/hyperlink" Target="https://www.jstor.org/stable/2344614?seq=1#page_scan_tab_contents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5"/>
          <p:cNvSpPr txBox="1"/>
          <p:nvPr>
            <p:ph type="ctrTitle"/>
          </p:nvPr>
        </p:nvSpPr>
        <p:spPr>
          <a:xfrm>
            <a:off x="305847" y="1619999"/>
            <a:ext cx="8516465" cy="929652"/>
          </a:xfrm>
          <a:prstGeom prst="rect">
            <a:avLst/>
          </a:prstGeom>
        </p:spPr>
        <p:txBody>
          <a:bodyPr/>
          <a:lstStyle/>
          <a:p>
            <a:pPr/>
            <a:r>
              <a:t>Feature Engineering in GLM</a:t>
            </a:r>
          </a:p>
        </p:txBody>
      </p:sp>
      <p:sp>
        <p:nvSpPr>
          <p:cNvPr id="117" name="Subtitle 6"/>
          <p:cNvSpPr txBox="1"/>
          <p:nvPr>
            <p:ph type="subTitle" sz="quarter" idx="1"/>
          </p:nvPr>
        </p:nvSpPr>
        <p:spPr>
          <a:xfrm>
            <a:off x="190500" y="5811977"/>
            <a:ext cx="8515200" cy="815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400"/>
            </a:pPr>
          </a:p>
          <a:p>
            <a:pPr>
              <a:lnSpc>
                <a:spcPct val="90000"/>
              </a:lnSpc>
              <a:defRPr i="1" sz="1200"/>
            </a:pPr>
            <a:r>
              <a:t>Peter Cvacho, Data Scientist</a:t>
            </a:r>
            <a:br/>
            <a:r>
              <a:t>EUBA - Bratislava</a:t>
            </a:r>
            <a:br/>
            <a:r>
              <a:rPr i="0" sz="1100"/>
              <a:t>2018-03-26</a:t>
            </a:r>
          </a:p>
        </p:txBody>
      </p:sp>
      <p:sp>
        <p:nvSpPr>
          <p:cNvPr id="118" name="Text Placeholder 8"/>
          <p:cNvSpPr/>
          <p:nvPr>
            <p:ph type="body" idx="14"/>
          </p:nvPr>
        </p:nvSpPr>
        <p:spPr>
          <a:xfrm>
            <a:off x="189631" y="5396205"/>
            <a:ext cx="8516938" cy="3184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FontTx/>
              <a:buNone/>
              <a:defRPr b="1" sz="1600"/>
            </a:lvl1pPr>
          </a:lstStyle>
          <a:p>
            <a:pPr/>
            <a:r>
              <a:t>Titanic Exercise</a:t>
            </a:r>
          </a:p>
        </p:txBody>
      </p:sp>
      <p:sp>
        <p:nvSpPr>
          <p:cNvPr id="119" name="Goggles"/>
          <p:cNvSpPr/>
          <p:nvPr/>
        </p:nvSpPr>
        <p:spPr>
          <a:xfrm>
            <a:off x="2411336" y="2689248"/>
            <a:ext cx="993880" cy="40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fill="norm" stroke="1" extrusionOk="0">
                <a:moveTo>
                  <a:pt x="4733" y="0"/>
                </a:moveTo>
                <a:cubicBezTo>
                  <a:pt x="3567" y="280"/>
                  <a:pt x="2617" y="1572"/>
                  <a:pt x="1980" y="3707"/>
                </a:cubicBezTo>
                <a:cubicBezTo>
                  <a:pt x="1829" y="4214"/>
                  <a:pt x="1705" y="4764"/>
                  <a:pt x="1597" y="5337"/>
                </a:cubicBezTo>
                <a:lnTo>
                  <a:pt x="302" y="5337"/>
                </a:lnTo>
                <a:cubicBezTo>
                  <a:pt x="135" y="5337"/>
                  <a:pt x="0" y="5670"/>
                  <a:pt x="0" y="6084"/>
                </a:cubicBezTo>
                <a:lnTo>
                  <a:pt x="0" y="12301"/>
                </a:lnTo>
                <a:cubicBezTo>
                  <a:pt x="0" y="12715"/>
                  <a:pt x="135" y="13048"/>
                  <a:pt x="302" y="13048"/>
                </a:cubicBezTo>
                <a:lnTo>
                  <a:pt x="1322" y="13048"/>
                </a:lnTo>
                <a:cubicBezTo>
                  <a:pt x="1754" y="17558"/>
                  <a:pt x="3189" y="21547"/>
                  <a:pt x="5488" y="21587"/>
                </a:cubicBezTo>
                <a:cubicBezTo>
                  <a:pt x="5510" y="21587"/>
                  <a:pt x="5527" y="21587"/>
                  <a:pt x="5549" y="21587"/>
                </a:cubicBezTo>
                <a:cubicBezTo>
                  <a:pt x="6947" y="21587"/>
                  <a:pt x="7988" y="20749"/>
                  <a:pt x="8738" y="19015"/>
                </a:cubicBezTo>
                <a:cubicBezTo>
                  <a:pt x="9435" y="17400"/>
                  <a:pt x="9797" y="15225"/>
                  <a:pt x="10110" y="13143"/>
                </a:cubicBezTo>
                <a:cubicBezTo>
                  <a:pt x="10250" y="12223"/>
                  <a:pt x="10557" y="11888"/>
                  <a:pt x="10799" y="11888"/>
                </a:cubicBezTo>
                <a:cubicBezTo>
                  <a:pt x="11107" y="11888"/>
                  <a:pt x="11361" y="12356"/>
                  <a:pt x="11474" y="13143"/>
                </a:cubicBezTo>
                <a:cubicBezTo>
                  <a:pt x="12127" y="17600"/>
                  <a:pt x="12969" y="21600"/>
                  <a:pt x="16035" y="21600"/>
                </a:cubicBezTo>
                <a:cubicBezTo>
                  <a:pt x="16056" y="21600"/>
                  <a:pt x="16072" y="21600"/>
                  <a:pt x="16094" y="21600"/>
                </a:cubicBezTo>
                <a:cubicBezTo>
                  <a:pt x="18393" y="21560"/>
                  <a:pt x="19830" y="17570"/>
                  <a:pt x="20261" y="13060"/>
                </a:cubicBezTo>
                <a:lnTo>
                  <a:pt x="21282" y="13060"/>
                </a:lnTo>
                <a:cubicBezTo>
                  <a:pt x="21449" y="13060"/>
                  <a:pt x="21584" y="12727"/>
                  <a:pt x="21584" y="12314"/>
                </a:cubicBezTo>
                <a:lnTo>
                  <a:pt x="21584" y="6096"/>
                </a:lnTo>
                <a:cubicBezTo>
                  <a:pt x="21600" y="5669"/>
                  <a:pt x="21464" y="5337"/>
                  <a:pt x="21297" y="5337"/>
                </a:cubicBezTo>
                <a:lnTo>
                  <a:pt x="20002" y="5337"/>
                </a:lnTo>
                <a:cubicBezTo>
                  <a:pt x="19894" y="4764"/>
                  <a:pt x="19765" y="4214"/>
                  <a:pt x="19619" y="3707"/>
                </a:cubicBezTo>
                <a:cubicBezTo>
                  <a:pt x="18987" y="1559"/>
                  <a:pt x="18032" y="280"/>
                  <a:pt x="16866" y="0"/>
                </a:cubicBezTo>
                <a:lnTo>
                  <a:pt x="16849" y="0"/>
                </a:lnTo>
                <a:lnTo>
                  <a:pt x="4760" y="0"/>
                </a:lnTo>
                <a:lnTo>
                  <a:pt x="4733" y="0"/>
                </a:lnTo>
                <a:close/>
                <a:moveTo>
                  <a:pt x="10803" y="2177"/>
                </a:moveTo>
                <a:cubicBezTo>
                  <a:pt x="13371" y="2177"/>
                  <a:pt x="15938" y="2219"/>
                  <a:pt x="16672" y="2306"/>
                </a:cubicBezTo>
                <a:cubicBezTo>
                  <a:pt x="17228" y="2373"/>
                  <a:pt x="17719" y="2812"/>
                  <a:pt x="18135" y="3519"/>
                </a:cubicBezTo>
                <a:cubicBezTo>
                  <a:pt x="18923" y="4747"/>
                  <a:pt x="19467" y="7377"/>
                  <a:pt x="19467" y="10433"/>
                </a:cubicBezTo>
                <a:cubicBezTo>
                  <a:pt x="19462" y="12835"/>
                  <a:pt x="19122" y="14995"/>
                  <a:pt x="18593" y="16396"/>
                </a:cubicBezTo>
                <a:cubicBezTo>
                  <a:pt x="18021" y="18104"/>
                  <a:pt x="17175" y="19267"/>
                  <a:pt x="16074" y="19294"/>
                </a:cubicBezTo>
                <a:cubicBezTo>
                  <a:pt x="16057" y="19294"/>
                  <a:pt x="16041" y="19294"/>
                  <a:pt x="16025" y="19294"/>
                </a:cubicBezTo>
                <a:cubicBezTo>
                  <a:pt x="13612" y="19294"/>
                  <a:pt x="12949" y="16144"/>
                  <a:pt x="12430" y="12635"/>
                </a:cubicBezTo>
                <a:cubicBezTo>
                  <a:pt x="12420" y="12581"/>
                  <a:pt x="12414" y="12501"/>
                  <a:pt x="12403" y="12435"/>
                </a:cubicBezTo>
                <a:cubicBezTo>
                  <a:pt x="12112" y="10727"/>
                  <a:pt x="11528" y="9712"/>
                  <a:pt x="10826" y="9712"/>
                </a:cubicBezTo>
                <a:cubicBezTo>
                  <a:pt x="10826" y="9712"/>
                  <a:pt x="10821" y="9712"/>
                  <a:pt x="10821" y="9712"/>
                </a:cubicBezTo>
                <a:cubicBezTo>
                  <a:pt x="10255" y="9712"/>
                  <a:pt x="9538" y="10446"/>
                  <a:pt x="9192" y="12501"/>
                </a:cubicBezTo>
                <a:cubicBezTo>
                  <a:pt x="9187" y="12555"/>
                  <a:pt x="9181" y="12595"/>
                  <a:pt x="9170" y="12635"/>
                </a:cubicBezTo>
                <a:cubicBezTo>
                  <a:pt x="8657" y="16144"/>
                  <a:pt x="7994" y="19294"/>
                  <a:pt x="5576" y="19294"/>
                </a:cubicBezTo>
                <a:cubicBezTo>
                  <a:pt x="5560" y="19294"/>
                  <a:pt x="5543" y="19294"/>
                  <a:pt x="5527" y="19294"/>
                </a:cubicBezTo>
                <a:cubicBezTo>
                  <a:pt x="4334" y="19267"/>
                  <a:pt x="3432" y="17894"/>
                  <a:pt x="2866" y="15946"/>
                </a:cubicBezTo>
                <a:cubicBezTo>
                  <a:pt x="2423" y="14558"/>
                  <a:pt x="2149" y="12596"/>
                  <a:pt x="2149" y="10421"/>
                </a:cubicBezTo>
                <a:cubicBezTo>
                  <a:pt x="2149" y="8432"/>
                  <a:pt x="2380" y="6615"/>
                  <a:pt x="2758" y="5254"/>
                </a:cubicBezTo>
                <a:cubicBezTo>
                  <a:pt x="2758" y="5241"/>
                  <a:pt x="2763" y="5229"/>
                  <a:pt x="2763" y="5229"/>
                </a:cubicBezTo>
                <a:cubicBezTo>
                  <a:pt x="2779" y="5176"/>
                  <a:pt x="2795" y="5121"/>
                  <a:pt x="2817" y="5054"/>
                </a:cubicBezTo>
                <a:cubicBezTo>
                  <a:pt x="2984" y="4480"/>
                  <a:pt x="3184" y="4001"/>
                  <a:pt x="3400" y="3640"/>
                </a:cubicBezTo>
                <a:cubicBezTo>
                  <a:pt x="3827" y="2866"/>
                  <a:pt x="4345" y="2373"/>
                  <a:pt x="4933" y="2306"/>
                </a:cubicBezTo>
                <a:cubicBezTo>
                  <a:pt x="5667" y="2219"/>
                  <a:pt x="8235" y="2177"/>
                  <a:pt x="10803" y="217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Scatter Graph"/>
          <p:cNvSpPr/>
          <p:nvPr/>
        </p:nvSpPr>
        <p:spPr>
          <a:xfrm>
            <a:off x="1065958" y="663874"/>
            <a:ext cx="568690" cy="567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" name="Bell Curve"/>
          <p:cNvSpPr/>
          <p:nvPr/>
        </p:nvSpPr>
        <p:spPr>
          <a:xfrm>
            <a:off x="6095158" y="1731718"/>
            <a:ext cx="708090" cy="706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Ship’s Wheel"/>
          <p:cNvSpPr/>
          <p:nvPr/>
        </p:nvSpPr>
        <p:spPr>
          <a:xfrm>
            <a:off x="5814203" y="494060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8" y="0"/>
                </a:moveTo>
                <a:cubicBezTo>
                  <a:pt x="9452" y="0"/>
                  <a:pt x="9998" y="2071"/>
                  <a:pt x="9998" y="2071"/>
                </a:cubicBezTo>
                <a:cubicBezTo>
                  <a:pt x="10185" y="2623"/>
                  <a:pt x="10101" y="3719"/>
                  <a:pt x="10101" y="3719"/>
                </a:cubicBezTo>
                <a:cubicBezTo>
                  <a:pt x="9485" y="4252"/>
                  <a:pt x="9779" y="4548"/>
                  <a:pt x="9975" y="4668"/>
                </a:cubicBezTo>
                <a:cubicBezTo>
                  <a:pt x="8777" y="4784"/>
                  <a:pt x="7680" y="5247"/>
                  <a:pt x="6782" y="5952"/>
                </a:cubicBezTo>
                <a:cubicBezTo>
                  <a:pt x="6824" y="5723"/>
                  <a:pt x="6774" y="5358"/>
                  <a:pt x="6011" y="5414"/>
                </a:cubicBezTo>
                <a:cubicBezTo>
                  <a:pt x="6011" y="5414"/>
                  <a:pt x="5178" y="4698"/>
                  <a:pt x="4919" y="4175"/>
                </a:cubicBezTo>
                <a:cubicBezTo>
                  <a:pt x="4919" y="4175"/>
                  <a:pt x="3841" y="2325"/>
                  <a:pt x="3002" y="3164"/>
                </a:cubicBezTo>
                <a:cubicBezTo>
                  <a:pt x="2163" y="4003"/>
                  <a:pt x="4013" y="5079"/>
                  <a:pt x="4013" y="5079"/>
                </a:cubicBezTo>
                <a:cubicBezTo>
                  <a:pt x="4536" y="5338"/>
                  <a:pt x="5251" y="6173"/>
                  <a:pt x="5251" y="6173"/>
                </a:cubicBezTo>
                <a:cubicBezTo>
                  <a:pt x="5198" y="6919"/>
                  <a:pt x="5547" y="6981"/>
                  <a:pt x="5776" y="6944"/>
                </a:cubicBezTo>
                <a:cubicBezTo>
                  <a:pt x="5097" y="7789"/>
                  <a:pt x="4635" y="8816"/>
                  <a:pt x="4477" y="9939"/>
                </a:cubicBezTo>
                <a:cubicBezTo>
                  <a:pt x="4314" y="9846"/>
                  <a:pt x="4067" y="9859"/>
                  <a:pt x="3719" y="10262"/>
                </a:cubicBezTo>
                <a:cubicBezTo>
                  <a:pt x="3719" y="10262"/>
                  <a:pt x="2623" y="10345"/>
                  <a:pt x="2071" y="10159"/>
                </a:cubicBezTo>
                <a:cubicBezTo>
                  <a:pt x="2071" y="10159"/>
                  <a:pt x="0" y="9614"/>
                  <a:pt x="0" y="10800"/>
                </a:cubicBezTo>
                <a:cubicBezTo>
                  <a:pt x="0" y="11986"/>
                  <a:pt x="2071" y="11441"/>
                  <a:pt x="2071" y="11441"/>
                </a:cubicBezTo>
                <a:cubicBezTo>
                  <a:pt x="2623" y="11255"/>
                  <a:pt x="3719" y="11338"/>
                  <a:pt x="3719" y="11338"/>
                </a:cubicBezTo>
                <a:cubicBezTo>
                  <a:pt x="4067" y="11741"/>
                  <a:pt x="4314" y="11754"/>
                  <a:pt x="4477" y="11661"/>
                </a:cubicBezTo>
                <a:cubicBezTo>
                  <a:pt x="4635" y="12784"/>
                  <a:pt x="5097" y="13811"/>
                  <a:pt x="5776" y="14656"/>
                </a:cubicBezTo>
                <a:cubicBezTo>
                  <a:pt x="5547" y="14619"/>
                  <a:pt x="5198" y="14681"/>
                  <a:pt x="5251" y="15427"/>
                </a:cubicBezTo>
                <a:cubicBezTo>
                  <a:pt x="5251" y="15427"/>
                  <a:pt x="4536" y="16262"/>
                  <a:pt x="4013" y="16521"/>
                </a:cubicBezTo>
                <a:cubicBezTo>
                  <a:pt x="4013" y="16521"/>
                  <a:pt x="2163" y="17599"/>
                  <a:pt x="3002" y="18438"/>
                </a:cubicBezTo>
                <a:cubicBezTo>
                  <a:pt x="3841" y="19276"/>
                  <a:pt x="4919" y="17425"/>
                  <a:pt x="4919" y="17425"/>
                </a:cubicBezTo>
                <a:cubicBezTo>
                  <a:pt x="5178" y="16902"/>
                  <a:pt x="6011" y="16188"/>
                  <a:pt x="6011" y="16188"/>
                </a:cubicBezTo>
                <a:cubicBezTo>
                  <a:pt x="6774" y="16243"/>
                  <a:pt x="6822" y="15877"/>
                  <a:pt x="6780" y="15648"/>
                </a:cubicBezTo>
                <a:cubicBezTo>
                  <a:pt x="7621" y="16308"/>
                  <a:pt x="8636" y="16753"/>
                  <a:pt x="9744" y="16904"/>
                </a:cubicBezTo>
                <a:cubicBezTo>
                  <a:pt x="9698" y="17064"/>
                  <a:pt x="9761" y="17287"/>
                  <a:pt x="10101" y="17582"/>
                </a:cubicBezTo>
                <a:cubicBezTo>
                  <a:pt x="10101" y="17582"/>
                  <a:pt x="10185" y="18977"/>
                  <a:pt x="9998" y="19529"/>
                </a:cubicBezTo>
                <a:cubicBezTo>
                  <a:pt x="9998" y="19529"/>
                  <a:pt x="9452" y="21600"/>
                  <a:pt x="10638" y="21600"/>
                </a:cubicBezTo>
                <a:cubicBezTo>
                  <a:pt x="11824" y="21600"/>
                  <a:pt x="11279" y="19529"/>
                  <a:pt x="11279" y="19529"/>
                </a:cubicBezTo>
                <a:cubicBezTo>
                  <a:pt x="11093" y="18977"/>
                  <a:pt x="11176" y="17582"/>
                  <a:pt x="11176" y="17582"/>
                </a:cubicBezTo>
                <a:cubicBezTo>
                  <a:pt x="11528" y="17278"/>
                  <a:pt x="11583" y="17050"/>
                  <a:pt x="11529" y="16888"/>
                </a:cubicBezTo>
                <a:cubicBezTo>
                  <a:pt x="12560" y="16728"/>
                  <a:pt x="13505" y="16310"/>
                  <a:pt x="14301" y="15704"/>
                </a:cubicBezTo>
                <a:cubicBezTo>
                  <a:pt x="14366" y="15870"/>
                  <a:pt x="14560" y="16011"/>
                  <a:pt x="15054" y="15976"/>
                </a:cubicBezTo>
                <a:cubicBezTo>
                  <a:pt x="15054" y="15976"/>
                  <a:pt x="16100" y="16902"/>
                  <a:pt x="16359" y="17425"/>
                </a:cubicBezTo>
                <a:cubicBezTo>
                  <a:pt x="16359" y="17425"/>
                  <a:pt x="17437" y="19274"/>
                  <a:pt x="18275" y="18436"/>
                </a:cubicBezTo>
                <a:cubicBezTo>
                  <a:pt x="19114" y="17597"/>
                  <a:pt x="17265" y="16521"/>
                  <a:pt x="17265" y="16521"/>
                </a:cubicBezTo>
                <a:cubicBezTo>
                  <a:pt x="16742" y="16262"/>
                  <a:pt x="15813" y="15214"/>
                  <a:pt x="15813" y="15214"/>
                </a:cubicBezTo>
                <a:cubicBezTo>
                  <a:pt x="15850" y="14709"/>
                  <a:pt x="15703" y="14520"/>
                  <a:pt x="15532" y="14460"/>
                </a:cubicBezTo>
                <a:cubicBezTo>
                  <a:pt x="16150" y="13626"/>
                  <a:pt x="16561" y="12629"/>
                  <a:pt x="16693" y="11548"/>
                </a:cubicBezTo>
                <a:cubicBezTo>
                  <a:pt x="16839" y="11723"/>
                  <a:pt x="17123" y="11869"/>
                  <a:pt x="17582" y="11338"/>
                </a:cubicBezTo>
                <a:cubicBezTo>
                  <a:pt x="17582" y="11338"/>
                  <a:pt x="18977" y="11255"/>
                  <a:pt x="19529" y="11441"/>
                </a:cubicBezTo>
                <a:cubicBezTo>
                  <a:pt x="19529" y="11441"/>
                  <a:pt x="21600" y="11986"/>
                  <a:pt x="21600" y="10800"/>
                </a:cubicBezTo>
                <a:cubicBezTo>
                  <a:pt x="21600" y="9614"/>
                  <a:pt x="19529" y="10159"/>
                  <a:pt x="19529" y="10159"/>
                </a:cubicBezTo>
                <a:cubicBezTo>
                  <a:pt x="18977" y="10345"/>
                  <a:pt x="17582" y="10262"/>
                  <a:pt x="17582" y="10262"/>
                </a:cubicBezTo>
                <a:cubicBezTo>
                  <a:pt x="17123" y="9731"/>
                  <a:pt x="16839" y="9877"/>
                  <a:pt x="16693" y="10052"/>
                </a:cubicBezTo>
                <a:cubicBezTo>
                  <a:pt x="16561" y="8971"/>
                  <a:pt x="16150" y="7974"/>
                  <a:pt x="15532" y="7140"/>
                </a:cubicBezTo>
                <a:cubicBezTo>
                  <a:pt x="15703" y="7080"/>
                  <a:pt x="15850" y="6891"/>
                  <a:pt x="15813" y="6386"/>
                </a:cubicBezTo>
                <a:cubicBezTo>
                  <a:pt x="15813" y="6386"/>
                  <a:pt x="16742" y="5338"/>
                  <a:pt x="17265" y="5079"/>
                </a:cubicBezTo>
                <a:cubicBezTo>
                  <a:pt x="17265" y="5079"/>
                  <a:pt x="19114" y="4003"/>
                  <a:pt x="18275" y="3164"/>
                </a:cubicBezTo>
                <a:cubicBezTo>
                  <a:pt x="17437" y="2325"/>
                  <a:pt x="16359" y="4175"/>
                  <a:pt x="16359" y="4175"/>
                </a:cubicBezTo>
                <a:cubicBezTo>
                  <a:pt x="16100" y="4698"/>
                  <a:pt x="15054" y="5624"/>
                  <a:pt x="15054" y="5624"/>
                </a:cubicBezTo>
                <a:cubicBezTo>
                  <a:pt x="14560" y="5589"/>
                  <a:pt x="14366" y="5730"/>
                  <a:pt x="14301" y="5896"/>
                </a:cubicBezTo>
                <a:cubicBezTo>
                  <a:pt x="13443" y="5242"/>
                  <a:pt x="12409" y="4808"/>
                  <a:pt x="11283" y="4679"/>
                </a:cubicBezTo>
                <a:cubicBezTo>
                  <a:pt x="11477" y="4569"/>
                  <a:pt x="11813" y="4270"/>
                  <a:pt x="11176" y="3719"/>
                </a:cubicBezTo>
                <a:cubicBezTo>
                  <a:pt x="11176" y="3719"/>
                  <a:pt x="11093" y="2623"/>
                  <a:pt x="11279" y="2071"/>
                </a:cubicBezTo>
                <a:cubicBezTo>
                  <a:pt x="11279" y="2071"/>
                  <a:pt x="11824" y="0"/>
                  <a:pt x="10638" y="0"/>
                </a:cubicBezTo>
                <a:close/>
                <a:moveTo>
                  <a:pt x="10361" y="6576"/>
                </a:moveTo>
                <a:lnTo>
                  <a:pt x="10361" y="8986"/>
                </a:lnTo>
                <a:cubicBezTo>
                  <a:pt x="10057" y="9023"/>
                  <a:pt x="9776" y="9135"/>
                  <a:pt x="9538" y="9305"/>
                </a:cubicBezTo>
                <a:lnTo>
                  <a:pt x="7825" y="7594"/>
                </a:lnTo>
                <a:cubicBezTo>
                  <a:pt x="8514" y="7001"/>
                  <a:pt x="9395" y="6625"/>
                  <a:pt x="10361" y="6576"/>
                </a:cubicBezTo>
                <a:close/>
                <a:moveTo>
                  <a:pt x="10916" y="6586"/>
                </a:moveTo>
                <a:cubicBezTo>
                  <a:pt x="11864" y="6662"/>
                  <a:pt x="12726" y="7050"/>
                  <a:pt x="13395" y="7649"/>
                </a:cubicBezTo>
                <a:lnTo>
                  <a:pt x="11688" y="9357"/>
                </a:lnTo>
                <a:cubicBezTo>
                  <a:pt x="11466" y="9183"/>
                  <a:pt x="11204" y="9059"/>
                  <a:pt x="10916" y="9004"/>
                </a:cubicBezTo>
                <a:lnTo>
                  <a:pt x="10916" y="6586"/>
                </a:lnTo>
                <a:close/>
                <a:moveTo>
                  <a:pt x="7428" y="7982"/>
                </a:moveTo>
                <a:lnTo>
                  <a:pt x="9139" y="9695"/>
                </a:lnTo>
                <a:cubicBezTo>
                  <a:pt x="8961" y="9932"/>
                  <a:pt x="8841" y="10214"/>
                  <a:pt x="8799" y="10522"/>
                </a:cubicBezTo>
                <a:lnTo>
                  <a:pt x="6358" y="10522"/>
                </a:lnTo>
                <a:cubicBezTo>
                  <a:pt x="6422" y="9549"/>
                  <a:pt x="6816" y="8666"/>
                  <a:pt x="7428" y="7982"/>
                </a:cubicBezTo>
                <a:close/>
                <a:moveTo>
                  <a:pt x="13785" y="8048"/>
                </a:moveTo>
                <a:cubicBezTo>
                  <a:pt x="14365" y="8722"/>
                  <a:pt x="14734" y="9580"/>
                  <a:pt x="14796" y="10522"/>
                </a:cubicBezTo>
                <a:lnTo>
                  <a:pt x="12357" y="10522"/>
                </a:lnTo>
                <a:cubicBezTo>
                  <a:pt x="12319" y="10244"/>
                  <a:pt x="12219" y="9986"/>
                  <a:pt x="12069" y="9764"/>
                </a:cubicBezTo>
                <a:lnTo>
                  <a:pt x="13785" y="8048"/>
                </a:lnTo>
                <a:close/>
                <a:moveTo>
                  <a:pt x="6358" y="11078"/>
                </a:moveTo>
                <a:lnTo>
                  <a:pt x="8807" y="11078"/>
                </a:lnTo>
                <a:cubicBezTo>
                  <a:pt x="8859" y="11378"/>
                  <a:pt x="8984" y="11651"/>
                  <a:pt x="9165" y="11880"/>
                </a:cubicBezTo>
                <a:lnTo>
                  <a:pt x="7428" y="13618"/>
                </a:lnTo>
                <a:cubicBezTo>
                  <a:pt x="6816" y="12934"/>
                  <a:pt x="6422" y="12051"/>
                  <a:pt x="6358" y="11078"/>
                </a:cubicBezTo>
                <a:close/>
                <a:moveTo>
                  <a:pt x="12347" y="11078"/>
                </a:moveTo>
                <a:lnTo>
                  <a:pt x="14796" y="11078"/>
                </a:lnTo>
                <a:cubicBezTo>
                  <a:pt x="14734" y="12020"/>
                  <a:pt x="14365" y="12878"/>
                  <a:pt x="13785" y="13552"/>
                </a:cubicBezTo>
                <a:lnTo>
                  <a:pt x="12042" y="11811"/>
                </a:lnTo>
                <a:cubicBezTo>
                  <a:pt x="12194" y="11597"/>
                  <a:pt x="12301" y="11348"/>
                  <a:pt x="12347" y="11078"/>
                </a:cubicBezTo>
                <a:close/>
                <a:moveTo>
                  <a:pt x="11654" y="12209"/>
                </a:moveTo>
                <a:lnTo>
                  <a:pt x="13395" y="13951"/>
                </a:lnTo>
                <a:cubicBezTo>
                  <a:pt x="12726" y="14550"/>
                  <a:pt x="11864" y="14938"/>
                  <a:pt x="10916" y="15014"/>
                </a:cubicBezTo>
                <a:lnTo>
                  <a:pt x="10916" y="12535"/>
                </a:lnTo>
                <a:cubicBezTo>
                  <a:pt x="11189" y="12483"/>
                  <a:pt x="11440" y="12369"/>
                  <a:pt x="11654" y="12209"/>
                </a:cubicBezTo>
                <a:close/>
                <a:moveTo>
                  <a:pt x="9571" y="12261"/>
                </a:moveTo>
                <a:cubicBezTo>
                  <a:pt x="9802" y="12417"/>
                  <a:pt x="10071" y="12518"/>
                  <a:pt x="10361" y="12553"/>
                </a:cubicBezTo>
                <a:lnTo>
                  <a:pt x="10361" y="15024"/>
                </a:lnTo>
                <a:cubicBezTo>
                  <a:pt x="9395" y="14975"/>
                  <a:pt x="8514" y="14599"/>
                  <a:pt x="7825" y="14006"/>
                </a:cubicBezTo>
                <a:lnTo>
                  <a:pt x="9571" y="12261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Training vs. Validation</a:t>
            </a:r>
          </a:p>
        </p:txBody>
      </p:sp>
      <p:sp>
        <p:nvSpPr>
          <p:cNvPr id="231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Modeling</a:t>
            </a:r>
          </a:p>
        </p:txBody>
      </p:sp>
      <p:sp>
        <p:nvSpPr>
          <p:cNvPr id="232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TextBox 1"/>
          <p:cNvSpPr txBox="1"/>
          <p:nvPr/>
        </p:nvSpPr>
        <p:spPr>
          <a:xfrm>
            <a:off x="2967036" y="5794159"/>
            <a:ext cx="2819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We will use rule of 70:20:10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0" y="1085850"/>
            <a:ext cx="7429500" cy="468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Exercise</a:t>
            </a:r>
          </a:p>
        </p:txBody>
      </p:sp>
      <p:sp>
        <p:nvSpPr>
          <p:cNvPr id="237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Modeling</a:t>
            </a:r>
          </a:p>
        </p:txBody>
      </p:sp>
      <p:sp>
        <p:nvSpPr>
          <p:cNvPr id="238" name="Slide Number Placeholder 4"/>
          <p:cNvSpPr txBox="1"/>
          <p:nvPr>
            <p:ph type="sldNum" sz="quarter" idx="2"/>
          </p:nvPr>
        </p:nvSpPr>
        <p:spPr>
          <a:xfrm>
            <a:off x="8688590" y="6566399"/>
            <a:ext cx="131410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2" name="Group 19"/>
          <p:cNvGrpSpPr/>
          <p:nvPr/>
        </p:nvGrpSpPr>
        <p:grpSpPr>
          <a:xfrm>
            <a:off x="423126" y="3072880"/>
            <a:ext cx="3628117" cy="1131147"/>
            <a:chOff x="0" y="0"/>
            <a:chExt cx="3628116" cy="1131145"/>
          </a:xfrm>
        </p:grpSpPr>
        <p:pic>
          <p:nvPicPr>
            <p:cNvPr id="239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91415" y="41808"/>
              <a:ext cx="676277" cy="4905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Rectangle 6"/>
            <p:cNvSpPr txBox="1"/>
            <p:nvPr/>
          </p:nvSpPr>
          <p:spPr>
            <a:xfrm>
              <a:off x="132248" y="220162"/>
              <a:ext cx="3428786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>
                  <a:latin typeface="Avenir Next Cyr W04 Italic"/>
                  <a:ea typeface="Avenir Next Cyr W04 Italic"/>
                  <a:cs typeface="Avenir Next Cyr W04 Italic"/>
                  <a:sym typeface="Avenir Next Cyr W04 Italic"/>
                </a:defRPr>
              </a:pPr>
              <a:r>
                <a:t>glm(data = train_70,</a:t>
              </a:r>
            </a:p>
            <a:p>
              <a:pPr>
                <a:defRPr sz="1200">
                  <a:latin typeface="Avenir Next Cyr W04 Italic"/>
                  <a:ea typeface="Avenir Next Cyr W04 Italic"/>
                  <a:cs typeface="Avenir Next Cyr W04 Italic"/>
                  <a:sym typeface="Avenir Next Cyr W04 Italic"/>
                </a:defRPr>
              </a:pPr>
              <a:r>
                <a:t>                   formula = Claim ~ sex + age,</a:t>
              </a:r>
            </a:p>
            <a:p>
              <a:pPr>
                <a:defRPr sz="1200">
                  <a:latin typeface="Avenir Next Cyr W04 Italic"/>
                  <a:ea typeface="Avenir Next Cyr W04 Italic"/>
                  <a:cs typeface="Avenir Next Cyr W04 Italic"/>
                  <a:sym typeface="Avenir Next Cyr W04 Italic"/>
                </a:defRPr>
              </a:pPr>
              <a:r>
                <a:t>                   family = binomial())</a:t>
              </a:r>
            </a:p>
          </p:txBody>
        </p:sp>
        <p:sp>
          <p:nvSpPr>
            <p:cNvPr id="241" name="Rounded Rectangle 7"/>
            <p:cNvSpPr/>
            <p:nvPr/>
          </p:nvSpPr>
          <p:spPr>
            <a:xfrm>
              <a:off x="0" y="0"/>
              <a:ext cx="3628117" cy="1131146"/>
            </a:xfrm>
            <a:prstGeom prst="roundRect">
              <a:avLst>
                <a:gd name="adj" fmla="val 2728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/>
              </a:pPr>
            </a:p>
          </p:txBody>
        </p:sp>
      </p:grpSp>
      <p:sp>
        <p:nvSpPr>
          <p:cNvPr id="243" name="Rectangle 9"/>
          <p:cNvSpPr txBox="1"/>
          <p:nvPr/>
        </p:nvSpPr>
        <p:spPr>
          <a:xfrm>
            <a:off x="430426" y="1066800"/>
            <a:ext cx="4572001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400"/>
            </a:pPr>
            <a:r>
              <a:t>Our Goal:</a:t>
            </a:r>
          </a:p>
          <a:p>
            <a:pPr>
              <a:defRPr sz="1200"/>
            </a:pPr>
            <a:r>
              <a:t>We want to know, </a:t>
            </a:r>
            <a:r>
              <a:rPr u="sng"/>
              <a:t>what is the risk, passengers are facing </a:t>
            </a:r>
            <a:r>
              <a:t>during the trip and what should be </a:t>
            </a:r>
            <a:r>
              <a:rPr u="sng"/>
              <a:t>sustainable price </a:t>
            </a:r>
            <a:r>
              <a:t>in case of accident.</a:t>
            </a:r>
          </a:p>
        </p:txBody>
      </p:sp>
      <p:sp>
        <p:nvSpPr>
          <p:cNvPr id="244" name="Down Arrow 10"/>
          <p:cNvSpPr/>
          <p:nvPr/>
        </p:nvSpPr>
        <p:spPr>
          <a:xfrm>
            <a:off x="2056688" y="1928573"/>
            <a:ext cx="304801" cy="586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83"/>
                </a:moveTo>
                <a:lnTo>
                  <a:pt x="5400" y="15983"/>
                </a:lnTo>
                <a:lnTo>
                  <a:pt x="5400" y="0"/>
                </a:lnTo>
                <a:lnTo>
                  <a:pt x="16200" y="0"/>
                </a:lnTo>
                <a:lnTo>
                  <a:pt x="16200" y="15983"/>
                </a:lnTo>
                <a:lnTo>
                  <a:pt x="21600" y="15983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45" name="TextBox 11"/>
          <p:cNvSpPr txBox="1"/>
          <p:nvPr/>
        </p:nvSpPr>
        <p:spPr>
          <a:xfrm>
            <a:off x="951788" y="2707276"/>
            <a:ext cx="2514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Improve Current Model</a:t>
            </a:r>
          </a:p>
        </p:txBody>
      </p:sp>
      <p:sp>
        <p:nvSpPr>
          <p:cNvPr id="246" name="Down Arrow 12"/>
          <p:cNvSpPr/>
          <p:nvPr/>
        </p:nvSpPr>
        <p:spPr>
          <a:xfrm rot="16200000">
            <a:off x="4364418" y="3362978"/>
            <a:ext cx="312470" cy="600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83"/>
                </a:moveTo>
                <a:lnTo>
                  <a:pt x="5400" y="15983"/>
                </a:lnTo>
                <a:lnTo>
                  <a:pt x="5400" y="0"/>
                </a:lnTo>
                <a:lnTo>
                  <a:pt x="16200" y="0"/>
                </a:lnTo>
                <a:lnTo>
                  <a:pt x="16200" y="15983"/>
                </a:lnTo>
                <a:lnTo>
                  <a:pt x="21600" y="15983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47" name="Rounded Rectangle 15"/>
          <p:cNvSpPr/>
          <p:nvPr/>
        </p:nvSpPr>
        <p:spPr>
          <a:xfrm>
            <a:off x="5055306" y="3018698"/>
            <a:ext cx="3628118" cy="1793241"/>
          </a:xfrm>
          <a:prstGeom prst="roundRect">
            <a:avLst>
              <a:gd name="adj" fmla="val 1981"/>
            </a:avLst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48" name="TextBox 17"/>
          <p:cNvSpPr txBox="1"/>
          <p:nvPr/>
        </p:nvSpPr>
        <p:spPr>
          <a:xfrm>
            <a:off x="5612064" y="2639188"/>
            <a:ext cx="2514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600"/>
            </a:lvl1pPr>
          </a:lstStyle>
          <a:p>
            <a:pPr/>
            <a:r>
              <a:t>How?</a:t>
            </a:r>
          </a:p>
        </p:txBody>
      </p:sp>
      <p:sp>
        <p:nvSpPr>
          <p:cNvPr id="249" name="TextBox 18"/>
          <p:cNvSpPr txBox="1"/>
          <p:nvPr/>
        </p:nvSpPr>
        <p:spPr>
          <a:xfrm>
            <a:off x="5158280" y="3101478"/>
            <a:ext cx="3429001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Add New Features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Capping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Grouping Continuous Features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Normalisation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Interactions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Elimination of correlation</a:t>
            </a:r>
          </a:p>
          <a:p>
            <a:pPr marL="342900" indent="-342900">
              <a:buSzPct val="100000"/>
              <a:buFont typeface="Arial"/>
              <a:buChar char="•"/>
              <a:defRPr sz="1400"/>
            </a:pPr>
            <a:r>
              <a:t>Etc.</a:t>
            </a:r>
          </a:p>
        </p:txBody>
      </p:sp>
      <p:sp>
        <p:nvSpPr>
          <p:cNvPr id="250" name="Rounded Rectangle 21"/>
          <p:cNvSpPr/>
          <p:nvPr/>
        </p:nvSpPr>
        <p:spPr>
          <a:xfrm>
            <a:off x="5130058" y="3126420"/>
            <a:ext cx="2987282" cy="502884"/>
          </a:xfrm>
          <a:prstGeom prst="roundRect">
            <a:avLst>
              <a:gd name="adj" fmla="val 2728"/>
            </a:avLst>
          </a:prstGeom>
          <a:ln w="25400">
            <a:solidFill>
              <a:schemeClr val="accent1"/>
            </a:solidFill>
            <a:prstDash val="sysDot"/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3"/>
      <p:bldP build="whole" bldLvl="1" animBg="1" rev="0" advAuto="0" spid="243" grpId="1"/>
      <p:bldP build="whole" bldLvl="1" animBg="1" rev="0" advAuto="0" spid="244" grpId="2"/>
      <p:bldP build="whole" bldLvl="1" animBg="1" rev="0" advAuto="0" spid="242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1523999"/>
            <a:ext cx="6943725" cy="3906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Base R</a:t>
            </a:r>
          </a:p>
        </p:txBody>
      </p:sp>
      <p:sp>
        <p:nvSpPr>
          <p:cNvPr id="256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Cheatsheet</a:t>
            </a:r>
          </a:p>
        </p:txBody>
      </p:sp>
      <p:sp>
        <p:nvSpPr>
          <p:cNvPr id="257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8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1555098"/>
            <a:ext cx="6097588" cy="471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extBox 6"/>
          <p:cNvSpPr txBox="1"/>
          <p:nvPr/>
        </p:nvSpPr>
        <p:spPr>
          <a:xfrm>
            <a:off x="1397000" y="1166706"/>
            <a:ext cx="67056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400"/>
            </a:lvl1pPr>
          </a:lstStyle>
          <a:p>
            <a:pPr/>
            <a:r>
              <a:t>http://github.com/rstudio/cheatsheets/raw/master/base-r.pdf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Modeling</a:t>
            </a:r>
          </a:p>
        </p:txBody>
      </p:sp>
      <p:sp>
        <p:nvSpPr>
          <p:cNvPr id="262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2514599"/>
            <a:ext cx="4886325" cy="239077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Outliers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ntent Placeholder 1"/>
          <p:cNvSpPr txBox="1"/>
          <p:nvPr>
            <p:ph type="body" sz="quarter" idx="1"/>
          </p:nvPr>
        </p:nvSpPr>
        <p:spPr>
          <a:xfrm>
            <a:off x="2362200" y="2514600"/>
            <a:ext cx="5335936" cy="2151062"/>
          </a:xfrm>
          <a:prstGeom prst="rect">
            <a:avLst/>
          </a:prstGeom>
        </p:spPr>
        <p:txBody>
          <a:bodyPr/>
          <a:lstStyle/>
          <a:p>
            <a:pPr marL="265113" indent="-265113">
              <a:defRPr sz="1600"/>
            </a:pPr>
            <a:r>
              <a:t>Training vs. Validation</a:t>
            </a:r>
          </a:p>
          <a:p>
            <a:pPr marL="265113" indent="-265113">
              <a:defRPr sz="1600"/>
            </a:pPr>
          </a:p>
          <a:p>
            <a:pPr marL="265113" indent="-265113">
              <a:defRPr sz="1600"/>
            </a:pPr>
            <a:r>
              <a:t>Checking of missing values and its imputation</a:t>
            </a:r>
          </a:p>
          <a:p>
            <a:pPr marL="265113" indent="-265113">
              <a:defRPr sz="1600"/>
            </a:pPr>
          </a:p>
          <a:p>
            <a:pPr marL="265113" indent="-265113">
              <a:defRPr sz="1600"/>
            </a:pPr>
            <a:r>
              <a:t>Identifying outliers and capping them</a:t>
            </a:r>
          </a:p>
        </p:txBody>
      </p:sp>
      <p:sp>
        <p:nvSpPr>
          <p:cNvPr id="267" name="Subtitle 2"/>
          <p:cNvSpPr txBox="1"/>
          <p:nvPr/>
        </p:nvSpPr>
        <p:spPr>
          <a:xfrm>
            <a:off x="302401" y="689656"/>
            <a:ext cx="7657201" cy="39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00"/>
              </a:spcBef>
              <a:defRPr sz="1600"/>
            </a:lvl1pPr>
          </a:lstStyle>
          <a:p>
            <a:pPr/>
            <a:r>
              <a:t>What have you learnt today?</a:t>
            </a:r>
          </a:p>
        </p:txBody>
      </p:sp>
      <p:sp>
        <p:nvSpPr>
          <p:cNvPr id="268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Summary</a:t>
            </a:r>
          </a:p>
        </p:txBody>
      </p:sp>
      <p:sp>
        <p:nvSpPr>
          <p:cNvPr id="269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tent Placeholder 1"/>
          <p:cNvSpPr txBox="1"/>
          <p:nvPr>
            <p:ph type="body" idx="1"/>
          </p:nvPr>
        </p:nvSpPr>
        <p:spPr>
          <a:xfrm>
            <a:off x="302863" y="1430337"/>
            <a:ext cx="8536338" cy="4959663"/>
          </a:xfrm>
          <a:prstGeom prst="rect">
            <a:avLst/>
          </a:prstGeom>
        </p:spPr>
        <p:txBody>
          <a:bodyPr/>
          <a:lstStyle/>
          <a:p>
            <a:pPr marL="265113" indent="-265113">
              <a:defRPr sz="1400"/>
            </a:pPr>
            <a:r>
              <a:t>Many Cheatsheets</a:t>
            </a:r>
            <a:br/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2" invalidUrl="" action="" tgtFrame="" tooltip="" history="1" highlightClick="0" endSnd="0"/>
              </a:rPr>
              <a:t>https://www.rstudio.com/resources/cheatsheets</a:t>
            </a:r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2" invalidUrl="" action="" tgtFrame="" tooltip="" history="1" highlightClick="0" endSnd="0"/>
              </a:rPr>
              <a:t>/</a:t>
            </a:r>
          </a:p>
          <a:p>
            <a:pPr marL="265113" indent="-265113">
              <a:defRPr sz="1400"/>
            </a:pPr>
            <a:r>
              <a:t>More about Shiny (gallery, tutorials, articles, …)</a:t>
            </a:r>
            <a:br/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3" invalidUrl="" action="" tgtFrame="" tooltip="" history="1" highlightClick="0" endSnd="0"/>
              </a:rPr>
              <a:t>https://shiny.rstudio.com</a:t>
            </a:r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3" invalidUrl="" action="" tgtFrame="" tooltip="" history="1" highlightClick="0" endSnd="0"/>
              </a:rPr>
              <a:t>/</a:t>
            </a:r>
          </a:p>
          <a:p>
            <a:pPr marL="265113" indent="-265113">
              <a:defRPr sz="1400"/>
            </a:pPr>
            <a:r>
              <a:t>R Programming</a:t>
            </a:r>
            <a:br/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4" invalidUrl="" action="" tgtFrame="" tooltip="" history="1" highlightClick="0" endSnd="0"/>
              </a:rPr>
              <a:t>http://www.cookbook-r.com</a:t>
            </a:r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4" invalidUrl="" action="" tgtFrame="" tooltip="" history="1" highlightClick="0" endSnd="0"/>
              </a:rPr>
              <a:t>/</a:t>
            </a:r>
          </a:p>
          <a:p>
            <a:pPr marL="265113" indent="-265113">
              <a:defRPr sz="1400"/>
            </a:pPr>
            <a:r>
              <a:t>GLM Paper</a:t>
            </a:r>
            <a:br/>
            <a:r>
              <a:rPr u="sng">
                <a:solidFill>
                  <a:srgbClr val="009EFE"/>
                </a:solidFill>
                <a:uFill>
                  <a:solidFill>
                    <a:srgbClr val="009EFE"/>
                  </a:solidFill>
                </a:uFill>
                <a:hlinkClick r:id="rId5" invalidUrl="" action="" tgtFrame="" tooltip="" history="1" highlightClick="0" endSnd="0"/>
              </a:rPr>
              <a:t>https://www.jstor.org/stable/2344614?seq=1#page_scan_tab_contents</a:t>
            </a:r>
          </a:p>
        </p:txBody>
      </p:sp>
      <p:sp>
        <p:nvSpPr>
          <p:cNvPr id="272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Materials</a:t>
            </a:r>
          </a:p>
        </p:txBody>
      </p:sp>
      <p:sp>
        <p:nvSpPr>
          <p:cNvPr id="273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 Placeholder 4"/>
          <p:cNvSpPr txBox="1"/>
          <p:nvPr>
            <p:ph type="sldNum" sz="quarter" idx="2"/>
          </p:nvPr>
        </p:nvSpPr>
        <p:spPr>
          <a:xfrm>
            <a:off x="8680163" y="6566399"/>
            <a:ext cx="139837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2743200"/>
            <a:ext cx="4381500" cy="26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 9"/>
          <p:cNvSpPr txBox="1"/>
          <p:nvPr/>
        </p:nvSpPr>
        <p:spPr>
          <a:xfrm>
            <a:off x="1828059" y="1690909"/>
            <a:ext cx="4953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https://www.surveymonkey.com/r/X6CTS3D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7" marL="0" indent="1600200">
              <a:buClrTx/>
              <a:buSzTx/>
              <a:buFontTx/>
              <a:buNone/>
            </a:pPr>
          </a:p>
          <a:p>
            <a:pPr lvl="7" marL="0" indent="1600200">
              <a:buClrTx/>
              <a:buSzTx/>
              <a:buFontTx/>
              <a:buNone/>
            </a:pPr>
          </a:p>
        </p:txBody>
      </p:sp>
      <p:sp>
        <p:nvSpPr>
          <p:cNvPr id="125" name="Risk in our everyday lif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Risk in our everyday life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Rectangle"/>
          <p:cNvSpPr/>
          <p:nvPr/>
        </p:nvSpPr>
        <p:spPr>
          <a:xfrm>
            <a:off x="2717800" y="4229100"/>
            <a:ext cx="3992017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Rectangle"/>
          <p:cNvSpPr/>
          <p:nvPr/>
        </p:nvSpPr>
        <p:spPr>
          <a:xfrm>
            <a:off x="5410200" y="3029973"/>
            <a:ext cx="13336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Rectangle"/>
          <p:cNvSpPr/>
          <p:nvPr/>
        </p:nvSpPr>
        <p:spPr>
          <a:xfrm>
            <a:off x="2362200" y="3169673"/>
            <a:ext cx="13336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" name="Lightning"/>
          <p:cNvSpPr/>
          <p:nvPr/>
        </p:nvSpPr>
        <p:spPr>
          <a:xfrm>
            <a:off x="4132566" y="2818130"/>
            <a:ext cx="840859" cy="150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to measure and predi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How to measure and predict?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Lightning"/>
          <p:cNvSpPr/>
          <p:nvPr/>
        </p:nvSpPr>
        <p:spPr>
          <a:xfrm>
            <a:off x="749117" y="2380209"/>
            <a:ext cx="724855" cy="1300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" name="Ruler"/>
          <p:cNvSpPr/>
          <p:nvPr/>
        </p:nvSpPr>
        <p:spPr>
          <a:xfrm>
            <a:off x="764531" y="4472604"/>
            <a:ext cx="3483457" cy="646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V="1">
            <a:off x="772114" y="3209745"/>
            <a:ext cx="1" cy="11721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 flipV="1">
            <a:off x="1530586" y="3209745"/>
            <a:ext cx="1" cy="11721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8" name="2,000 $"/>
          <p:cNvSpPr txBox="1"/>
          <p:nvPr/>
        </p:nvSpPr>
        <p:spPr>
          <a:xfrm>
            <a:off x="1312925" y="4461656"/>
            <a:ext cx="747259" cy="3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500"/>
            </a:lvl1pPr>
          </a:lstStyle>
          <a:p>
            <a:pPr/>
            <a:r>
              <a:t>2,000 $</a:t>
            </a:r>
          </a:p>
        </p:txBody>
      </p:sp>
      <p:sp>
        <p:nvSpPr>
          <p:cNvPr id="139" name="4,000 $"/>
          <p:cNvSpPr txBox="1"/>
          <p:nvPr/>
        </p:nvSpPr>
        <p:spPr>
          <a:xfrm>
            <a:off x="2132630" y="4461656"/>
            <a:ext cx="747259" cy="3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500"/>
            </a:lvl1pPr>
          </a:lstStyle>
          <a:p>
            <a:pPr/>
            <a:r>
              <a:t>4,000 $</a:t>
            </a:r>
          </a:p>
        </p:txBody>
      </p:sp>
      <p:sp>
        <p:nvSpPr>
          <p:cNvPr id="140" name="6,000 $"/>
          <p:cNvSpPr txBox="1"/>
          <p:nvPr/>
        </p:nvSpPr>
        <p:spPr>
          <a:xfrm>
            <a:off x="2952335" y="4461656"/>
            <a:ext cx="747259" cy="3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500"/>
            </a:lvl1pPr>
          </a:lstStyle>
          <a:p>
            <a:pPr/>
            <a:r>
              <a:t>6,000 $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864" y="1372198"/>
            <a:ext cx="2716936" cy="2445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Solution</a:t>
            </a:r>
          </a:p>
        </p:txBody>
      </p:sp>
      <p:sp>
        <p:nvSpPr>
          <p:cNvPr id="144" name="Slide Number Placeholder 4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8" name="Group 17"/>
          <p:cNvGrpSpPr/>
          <p:nvPr/>
        </p:nvGrpSpPr>
        <p:grpSpPr>
          <a:xfrm>
            <a:off x="457200" y="1557938"/>
            <a:ext cx="4324214" cy="2305052"/>
            <a:chOff x="0" y="0"/>
            <a:chExt cx="4324213" cy="2305051"/>
          </a:xfrm>
        </p:grpSpPr>
        <p:sp>
          <p:nvSpPr>
            <p:cNvPr id="145" name="Rounded Rectangular Callout 6"/>
            <p:cNvSpPr/>
            <p:nvPr/>
          </p:nvSpPr>
          <p:spPr>
            <a:xfrm>
              <a:off x="495025" y="-1"/>
              <a:ext cx="3829189" cy="96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46"/>
                  </a:moveTo>
                  <a:cubicBezTo>
                    <a:pt x="0" y="1408"/>
                    <a:pt x="356" y="0"/>
                    <a:pt x="794" y="0"/>
                  </a:cubicBezTo>
                  <a:lnTo>
                    <a:pt x="3600" y="0"/>
                  </a:lnTo>
                  <a:lnTo>
                    <a:pt x="20806" y="0"/>
                  </a:lnTo>
                  <a:cubicBezTo>
                    <a:pt x="21244" y="0"/>
                    <a:pt x="21600" y="1408"/>
                    <a:pt x="21600" y="3146"/>
                  </a:cubicBezTo>
                  <a:lnTo>
                    <a:pt x="21600" y="15728"/>
                  </a:lnTo>
                  <a:cubicBezTo>
                    <a:pt x="21600" y="17466"/>
                    <a:pt x="21244" y="18874"/>
                    <a:pt x="20806" y="18874"/>
                  </a:cubicBezTo>
                  <a:lnTo>
                    <a:pt x="9000" y="18874"/>
                  </a:lnTo>
                  <a:lnTo>
                    <a:pt x="3696" y="21600"/>
                  </a:lnTo>
                  <a:lnTo>
                    <a:pt x="3600" y="18874"/>
                  </a:lnTo>
                  <a:lnTo>
                    <a:pt x="794" y="18874"/>
                  </a:lnTo>
                  <a:cubicBezTo>
                    <a:pt x="356" y="18874"/>
                    <a:pt x="0" y="17466"/>
                    <a:pt x="0" y="15728"/>
                  </a:cubicBezTo>
                  <a:lnTo>
                    <a:pt x="0" y="15728"/>
                  </a:lnTo>
                  <a:lnTo>
                    <a:pt x="0" y="11010"/>
                  </a:lnTo>
                  <a:close/>
                </a:path>
              </a:pathLst>
            </a:custGeom>
            <a:noFill/>
            <a:ln w="9525" cap="flat">
              <a:solidFill>
                <a:srgbClr val="0000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46" name="TextBox 7"/>
            <p:cNvSpPr txBox="1"/>
            <p:nvPr/>
          </p:nvSpPr>
          <p:spPr>
            <a:xfrm>
              <a:off x="647425" y="75460"/>
              <a:ext cx="3676789" cy="751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George E. P. Box:</a:t>
              </a:r>
            </a:p>
            <a:p>
              <a:pPr>
                <a:defRPr sz="1600"/>
              </a:pPr>
              <a:r>
                <a:t>“</a:t>
              </a:r>
              <a:r>
                <a:rPr i="1"/>
                <a:t>Essentially, all models are wrong, </a:t>
              </a:r>
              <a:endParaRPr i="1"/>
            </a:p>
            <a:p>
              <a:pPr>
                <a:defRPr i="1" sz="1600"/>
              </a:pPr>
              <a:r>
                <a:t>  but some of them are useful</a:t>
              </a:r>
              <a:r>
                <a:rPr i="0"/>
                <a:t>”</a:t>
              </a:r>
            </a:p>
          </p:txBody>
        </p:sp>
        <p:pic>
          <p:nvPicPr>
            <p:cNvPr id="14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14030"/>
              <a:ext cx="990051" cy="13910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Generalized Linear Models</a:t>
            </a:r>
          </a:p>
        </p:txBody>
      </p:sp>
      <p:sp>
        <p:nvSpPr>
          <p:cNvPr id="150" name="Rounded Rectangular Callout 26"/>
          <p:cNvSpPr/>
          <p:nvPr/>
        </p:nvSpPr>
        <p:spPr>
          <a:xfrm>
            <a:off x="3962400" y="2895600"/>
            <a:ext cx="3829188" cy="1037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931"/>
                </a:moveTo>
                <a:cubicBezTo>
                  <a:pt x="0" y="1312"/>
                  <a:pt x="356" y="0"/>
                  <a:pt x="794" y="0"/>
                </a:cubicBezTo>
                <a:lnTo>
                  <a:pt x="12600" y="0"/>
                </a:lnTo>
                <a:lnTo>
                  <a:pt x="20806" y="0"/>
                </a:lnTo>
                <a:cubicBezTo>
                  <a:pt x="21244" y="0"/>
                  <a:pt x="21600" y="1312"/>
                  <a:pt x="21600" y="2931"/>
                </a:cubicBezTo>
                <a:lnTo>
                  <a:pt x="21600" y="14652"/>
                </a:lnTo>
                <a:cubicBezTo>
                  <a:pt x="21600" y="16271"/>
                  <a:pt x="21244" y="17583"/>
                  <a:pt x="20806" y="17583"/>
                </a:cubicBezTo>
                <a:lnTo>
                  <a:pt x="18000" y="17583"/>
                </a:lnTo>
                <a:lnTo>
                  <a:pt x="18769" y="21600"/>
                </a:lnTo>
                <a:lnTo>
                  <a:pt x="12600" y="17583"/>
                </a:lnTo>
                <a:lnTo>
                  <a:pt x="794" y="17583"/>
                </a:lnTo>
                <a:cubicBezTo>
                  <a:pt x="356" y="17583"/>
                  <a:pt x="0" y="16271"/>
                  <a:pt x="0" y="14652"/>
                </a:cubicBezTo>
                <a:lnTo>
                  <a:pt x="0" y="14652"/>
                </a:lnTo>
                <a:lnTo>
                  <a:pt x="0" y="10257"/>
                </a:lnTo>
                <a:close/>
              </a:path>
            </a:pathLst>
          </a:custGeom>
          <a:ln>
            <a:solidFill>
              <a:srgbClr val="000066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151" name="TextBox 19"/>
          <p:cNvSpPr txBox="1"/>
          <p:nvPr/>
        </p:nvSpPr>
        <p:spPr>
          <a:xfrm>
            <a:off x="5057843" y="3148774"/>
            <a:ext cx="16383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600"/>
            </a:lvl1pPr>
          </a:lstStyle>
          <a:p>
            <a:pPr/>
            <a:r>
              <a:t>So, Why GLM?</a:t>
            </a:r>
          </a:p>
        </p:txBody>
      </p:sp>
      <p:sp>
        <p:nvSpPr>
          <p:cNvPr id="152" name="Rounded Rectangular Callout 29"/>
          <p:cNvSpPr/>
          <p:nvPr/>
        </p:nvSpPr>
        <p:spPr>
          <a:xfrm>
            <a:off x="1752600" y="4572000"/>
            <a:ext cx="3829188" cy="105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81"/>
                </a:moveTo>
                <a:cubicBezTo>
                  <a:pt x="0" y="1290"/>
                  <a:pt x="356" y="0"/>
                  <a:pt x="794" y="0"/>
                </a:cubicBezTo>
                <a:lnTo>
                  <a:pt x="3600" y="0"/>
                </a:lnTo>
                <a:lnTo>
                  <a:pt x="20806" y="0"/>
                </a:lnTo>
                <a:cubicBezTo>
                  <a:pt x="21244" y="0"/>
                  <a:pt x="21600" y="1290"/>
                  <a:pt x="21600" y="2881"/>
                </a:cubicBezTo>
                <a:lnTo>
                  <a:pt x="21600" y="14406"/>
                </a:lnTo>
                <a:cubicBezTo>
                  <a:pt x="21600" y="15997"/>
                  <a:pt x="21244" y="17287"/>
                  <a:pt x="20806" y="17287"/>
                </a:cubicBezTo>
                <a:lnTo>
                  <a:pt x="9000" y="17287"/>
                </a:lnTo>
                <a:lnTo>
                  <a:pt x="3195" y="21600"/>
                </a:lnTo>
                <a:lnTo>
                  <a:pt x="3600" y="17287"/>
                </a:lnTo>
                <a:lnTo>
                  <a:pt x="794" y="17287"/>
                </a:lnTo>
                <a:cubicBezTo>
                  <a:pt x="356" y="17287"/>
                  <a:pt x="0" y="15997"/>
                  <a:pt x="0" y="14406"/>
                </a:cubicBezTo>
                <a:lnTo>
                  <a:pt x="0" y="14406"/>
                </a:lnTo>
                <a:lnTo>
                  <a:pt x="0" y="10084"/>
                </a:lnTo>
                <a:close/>
              </a:path>
            </a:pathLst>
          </a:custGeom>
          <a:ln>
            <a:solidFill>
              <a:srgbClr val="000066"/>
            </a:solidFill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153" name="TextBox 30"/>
          <p:cNvSpPr txBox="1"/>
          <p:nvPr/>
        </p:nvSpPr>
        <p:spPr>
          <a:xfrm>
            <a:off x="2671933" y="4825174"/>
            <a:ext cx="199052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600"/>
            </a:pPr>
            <a:r>
              <a:t>Because we can</a:t>
            </a:r>
            <a:r>
              <a:rPr sz="1000"/>
              <a:t>*</a:t>
            </a:r>
            <a:r>
              <a:t>.</a:t>
            </a:r>
          </a:p>
        </p:txBody>
      </p:sp>
      <p:sp>
        <p:nvSpPr>
          <p:cNvPr id="154" name="TextBox 23"/>
          <p:cNvSpPr txBox="1"/>
          <p:nvPr/>
        </p:nvSpPr>
        <p:spPr>
          <a:xfrm>
            <a:off x="6696143" y="6248400"/>
            <a:ext cx="2124007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900"/>
            </a:lvl1pPr>
          </a:lstStyle>
          <a:p>
            <a:pPr/>
            <a:r>
              <a:t>*if assumptions of GLM are satisfied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5"/>
      <p:bldP build="whole" bldLvl="1" animBg="1" rev="0" advAuto="0" spid="154" grpId="6"/>
      <p:bldP build="whole" bldLvl="1" animBg="1" rev="0" advAuto="0" spid="150" grpId="2"/>
      <p:bldP build="whole" bldLvl="1" animBg="1" rev="0" advAuto="0" spid="148" grpId="1"/>
      <p:bldP build="whole" bldLvl="1" animBg="1" rev="0" advAuto="0" spid="151" grpId="3"/>
      <p:bldP build="whole" bldLvl="1" animBg="1" rev="0" advAuto="0" spid="15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M vs. G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LM vs. GLM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29" y="1968464"/>
            <a:ext cx="2930521" cy="3208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5229" y="1968464"/>
            <a:ext cx="2930521" cy="294657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23"/>
          <p:cNvSpPr txBox="1"/>
          <p:nvPr/>
        </p:nvSpPr>
        <p:spPr>
          <a:xfrm>
            <a:off x="7508943" y="6211745"/>
            <a:ext cx="13297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900"/>
            </a:lvl1pPr>
          </a:lstStyle>
          <a:p>
            <a:pPr/>
            <a:r>
              <a:t>*simplified visualisation</a:t>
            </a:r>
          </a:p>
        </p:txBody>
      </p:sp>
      <p:sp>
        <p:nvSpPr>
          <p:cNvPr id="161" name="TextBox 23"/>
          <p:cNvSpPr txBox="1"/>
          <p:nvPr/>
        </p:nvSpPr>
        <p:spPr>
          <a:xfrm>
            <a:off x="1851855" y="4945807"/>
            <a:ext cx="82067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900"/>
            </a:lvl1pPr>
          </a:lstStyle>
          <a:p>
            <a:pPr/>
            <a:r>
              <a:t>Linear Model</a:t>
            </a:r>
          </a:p>
        </p:txBody>
      </p:sp>
      <p:sp>
        <p:nvSpPr>
          <p:cNvPr id="162" name="TextBox 23"/>
          <p:cNvSpPr txBox="1"/>
          <p:nvPr/>
        </p:nvSpPr>
        <p:spPr>
          <a:xfrm>
            <a:off x="5580421" y="4945807"/>
            <a:ext cx="192289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900"/>
            </a:lvl1pPr>
          </a:lstStyle>
          <a:p>
            <a:pPr/>
            <a:r>
              <a:t>Generalized Linear Model (Poisson)</a:t>
            </a:r>
          </a:p>
        </p:txBody>
      </p:sp>
      <p:sp>
        <p:nvSpPr>
          <p:cNvPr id="163" name="Credit: https://freakonometrics.hypotheses.org/9593"/>
          <p:cNvSpPr txBox="1"/>
          <p:nvPr/>
        </p:nvSpPr>
        <p:spPr>
          <a:xfrm>
            <a:off x="322505" y="6205395"/>
            <a:ext cx="243652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/>
            </a:lvl1pPr>
          </a:lstStyle>
          <a:p>
            <a:pPr/>
            <a:r>
              <a:t>Credit: https://freakonometrics.hypotheses.org/9593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3"/>
      <p:bldP build="whole" bldLvl="1" animBg="1" rev="0" advAuto="0" spid="160" grpId="1"/>
      <p:bldP build="whole" bldLvl="1" animBg="1" rev="0" advAuto="0" spid="16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905255">
              <a:defRPr sz="2376"/>
            </a:pP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Always care about assumptions!"/>
          <p:cNvSpPr txBox="1"/>
          <p:nvPr/>
        </p:nvSpPr>
        <p:spPr>
          <a:xfrm>
            <a:off x="2976086" y="2006763"/>
            <a:ext cx="3382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Always care about assumptions!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5799" y="2696605"/>
            <a:ext cx="3742915" cy="248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UW Department: Our pricing is not accurate</a:t>
            </a:r>
          </a:p>
        </p:txBody>
      </p:sp>
      <p:sp>
        <p:nvSpPr>
          <p:cNvPr id="171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Case Intro</a:t>
            </a:r>
          </a:p>
        </p:txBody>
      </p:sp>
      <p:sp>
        <p:nvSpPr>
          <p:cNvPr id="172" name="Slide Number Placeholder 4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Man"/>
          <p:cNvSpPr/>
          <p:nvPr/>
        </p:nvSpPr>
        <p:spPr>
          <a:xfrm>
            <a:off x="1303479" y="2622732"/>
            <a:ext cx="593442" cy="153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Underwriter"/>
          <p:cNvSpPr txBox="1"/>
          <p:nvPr/>
        </p:nvSpPr>
        <p:spPr>
          <a:xfrm>
            <a:off x="1023228" y="4202641"/>
            <a:ext cx="1154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600"/>
            </a:lvl1pPr>
          </a:lstStyle>
          <a:p>
            <a:pPr/>
            <a:r>
              <a:t>Underwriter</a:t>
            </a:r>
          </a:p>
        </p:txBody>
      </p:sp>
      <p:sp>
        <p:nvSpPr>
          <p:cNvPr id="175" name="Callout"/>
          <p:cNvSpPr/>
          <p:nvPr/>
        </p:nvSpPr>
        <p:spPr>
          <a:xfrm>
            <a:off x="2197270" y="1924439"/>
            <a:ext cx="3511551" cy="62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" y="0"/>
                </a:moveTo>
                <a:cubicBezTo>
                  <a:pt x="1918" y="0"/>
                  <a:pt x="1743" y="988"/>
                  <a:pt x="1743" y="2207"/>
                </a:cubicBezTo>
                <a:lnTo>
                  <a:pt x="1743" y="10262"/>
                </a:lnTo>
                <a:lnTo>
                  <a:pt x="0" y="21600"/>
                </a:lnTo>
                <a:lnTo>
                  <a:pt x="6176" y="17421"/>
                </a:lnTo>
                <a:lnTo>
                  <a:pt x="21209" y="17421"/>
                </a:lnTo>
                <a:cubicBezTo>
                  <a:pt x="21425" y="17421"/>
                  <a:pt x="21600" y="16433"/>
                  <a:pt x="21600" y="15214"/>
                </a:cubicBezTo>
                <a:lnTo>
                  <a:pt x="21600" y="2207"/>
                </a:lnTo>
                <a:cubicBezTo>
                  <a:pt x="21600" y="988"/>
                  <a:pt x="21425" y="0"/>
                  <a:pt x="21209" y="0"/>
                </a:cubicBezTo>
                <a:lnTo>
                  <a:pt x="2134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6" name="Can you help to price better?"/>
          <p:cNvSpPr txBox="1"/>
          <p:nvPr/>
        </p:nvSpPr>
        <p:spPr>
          <a:xfrm>
            <a:off x="2611170" y="1964999"/>
            <a:ext cx="287657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700"/>
            </a:lvl1pPr>
          </a:lstStyle>
          <a:p>
            <a:pPr/>
            <a:r>
              <a:t>Can you help to price better?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3014142" y="3180288"/>
            <a:ext cx="2393956" cy="1198731"/>
            <a:chOff x="0" y="0"/>
            <a:chExt cx="2393955" cy="1198729"/>
          </a:xfrm>
        </p:grpSpPr>
        <p:sp>
          <p:nvSpPr>
            <p:cNvPr id="177" name="Cruise Ship"/>
            <p:cNvSpPr/>
            <p:nvPr/>
          </p:nvSpPr>
          <p:spPr>
            <a:xfrm>
              <a:off x="0" y="0"/>
              <a:ext cx="2393956" cy="6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3" y="0"/>
                  </a:moveTo>
                  <a:lnTo>
                    <a:pt x="11790" y="1913"/>
                  </a:lnTo>
                  <a:lnTo>
                    <a:pt x="10623" y="1913"/>
                  </a:lnTo>
                  <a:lnTo>
                    <a:pt x="8232" y="6082"/>
                  </a:lnTo>
                  <a:lnTo>
                    <a:pt x="7569" y="6082"/>
                  </a:lnTo>
                  <a:lnTo>
                    <a:pt x="7079" y="1058"/>
                  </a:lnTo>
                  <a:lnTo>
                    <a:pt x="6235" y="1058"/>
                  </a:lnTo>
                  <a:lnTo>
                    <a:pt x="6724" y="6082"/>
                  </a:lnTo>
                  <a:lnTo>
                    <a:pt x="5836" y="6082"/>
                  </a:lnTo>
                  <a:lnTo>
                    <a:pt x="5347" y="1058"/>
                  </a:lnTo>
                  <a:lnTo>
                    <a:pt x="4500" y="1058"/>
                  </a:lnTo>
                  <a:lnTo>
                    <a:pt x="4992" y="6082"/>
                  </a:lnTo>
                  <a:lnTo>
                    <a:pt x="4103" y="6082"/>
                  </a:lnTo>
                  <a:lnTo>
                    <a:pt x="3607" y="1058"/>
                  </a:lnTo>
                  <a:lnTo>
                    <a:pt x="2762" y="1058"/>
                  </a:lnTo>
                  <a:lnTo>
                    <a:pt x="3257" y="6082"/>
                  </a:lnTo>
                  <a:lnTo>
                    <a:pt x="1250" y="6082"/>
                  </a:lnTo>
                  <a:lnTo>
                    <a:pt x="1588" y="8204"/>
                  </a:lnTo>
                  <a:lnTo>
                    <a:pt x="18747" y="8204"/>
                  </a:lnTo>
                  <a:lnTo>
                    <a:pt x="18277" y="6622"/>
                  </a:lnTo>
                  <a:lnTo>
                    <a:pt x="13620" y="6622"/>
                  </a:lnTo>
                  <a:lnTo>
                    <a:pt x="13620" y="5896"/>
                  </a:lnTo>
                  <a:lnTo>
                    <a:pt x="18057" y="5896"/>
                  </a:lnTo>
                  <a:lnTo>
                    <a:pt x="17589" y="4314"/>
                  </a:lnTo>
                  <a:lnTo>
                    <a:pt x="13620" y="4314"/>
                  </a:lnTo>
                  <a:lnTo>
                    <a:pt x="13620" y="3570"/>
                  </a:lnTo>
                  <a:lnTo>
                    <a:pt x="17374" y="3570"/>
                  </a:lnTo>
                  <a:lnTo>
                    <a:pt x="16883" y="1913"/>
                  </a:lnTo>
                  <a:lnTo>
                    <a:pt x="16001" y="1913"/>
                  </a:lnTo>
                  <a:lnTo>
                    <a:pt x="15490" y="0"/>
                  </a:lnTo>
                  <a:lnTo>
                    <a:pt x="12333" y="0"/>
                  </a:lnTo>
                  <a:close/>
                  <a:moveTo>
                    <a:pt x="1566" y="8948"/>
                  </a:moveTo>
                  <a:lnTo>
                    <a:pt x="1131" y="10530"/>
                  </a:lnTo>
                  <a:lnTo>
                    <a:pt x="19430" y="10530"/>
                  </a:lnTo>
                  <a:lnTo>
                    <a:pt x="18962" y="8948"/>
                  </a:lnTo>
                  <a:lnTo>
                    <a:pt x="1566" y="8948"/>
                  </a:lnTo>
                  <a:close/>
                  <a:moveTo>
                    <a:pt x="932" y="11256"/>
                  </a:moveTo>
                  <a:lnTo>
                    <a:pt x="0" y="14658"/>
                  </a:lnTo>
                  <a:lnTo>
                    <a:pt x="954" y="21600"/>
                  </a:lnTo>
                  <a:lnTo>
                    <a:pt x="19063" y="21600"/>
                  </a:lnTo>
                  <a:lnTo>
                    <a:pt x="21600" y="11256"/>
                  </a:lnTo>
                  <a:lnTo>
                    <a:pt x="932" y="11256"/>
                  </a:lnTo>
                  <a:close/>
                  <a:moveTo>
                    <a:pt x="2185" y="13466"/>
                  </a:moveTo>
                  <a:lnTo>
                    <a:pt x="3166" y="13466"/>
                  </a:lnTo>
                  <a:lnTo>
                    <a:pt x="3166" y="15257"/>
                  </a:lnTo>
                  <a:lnTo>
                    <a:pt x="1766" y="15257"/>
                  </a:lnTo>
                  <a:lnTo>
                    <a:pt x="2185" y="13466"/>
                  </a:lnTo>
                  <a:close/>
                  <a:moveTo>
                    <a:pt x="3822" y="13466"/>
                  </a:moveTo>
                  <a:lnTo>
                    <a:pt x="4803" y="13466"/>
                  </a:lnTo>
                  <a:lnTo>
                    <a:pt x="4803" y="15257"/>
                  </a:lnTo>
                  <a:lnTo>
                    <a:pt x="3822" y="15257"/>
                  </a:lnTo>
                  <a:lnTo>
                    <a:pt x="3822" y="13466"/>
                  </a:lnTo>
                  <a:close/>
                  <a:moveTo>
                    <a:pt x="5476" y="13466"/>
                  </a:moveTo>
                  <a:lnTo>
                    <a:pt x="6455" y="13466"/>
                  </a:lnTo>
                  <a:lnTo>
                    <a:pt x="6455" y="15257"/>
                  </a:lnTo>
                  <a:lnTo>
                    <a:pt x="5476" y="15257"/>
                  </a:lnTo>
                  <a:lnTo>
                    <a:pt x="5476" y="13466"/>
                  </a:lnTo>
                  <a:close/>
                  <a:moveTo>
                    <a:pt x="7128" y="13466"/>
                  </a:moveTo>
                  <a:lnTo>
                    <a:pt x="8107" y="13466"/>
                  </a:lnTo>
                  <a:lnTo>
                    <a:pt x="8107" y="15257"/>
                  </a:lnTo>
                  <a:lnTo>
                    <a:pt x="7128" y="15257"/>
                  </a:lnTo>
                  <a:lnTo>
                    <a:pt x="7128" y="13466"/>
                  </a:lnTo>
                  <a:close/>
                  <a:moveTo>
                    <a:pt x="8775" y="13466"/>
                  </a:moveTo>
                  <a:lnTo>
                    <a:pt x="9756" y="13466"/>
                  </a:lnTo>
                  <a:lnTo>
                    <a:pt x="9756" y="15257"/>
                  </a:lnTo>
                  <a:lnTo>
                    <a:pt x="8775" y="15257"/>
                  </a:lnTo>
                  <a:lnTo>
                    <a:pt x="8775" y="13466"/>
                  </a:lnTo>
                  <a:close/>
                  <a:moveTo>
                    <a:pt x="10429" y="13466"/>
                  </a:moveTo>
                  <a:lnTo>
                    <a:pt x="11408" y="13466"/>
                  </a:lnTo>
                  <a:lnTo>
                    <a:pt x="11408" y="15257"/>
                  </a:lnTo>
                  <a:lnTo>
                    <a:pt x="10429" y="15257"/>
                  </a:lnTo>
                  <a:lnTo>
                    <a:pt x="10429" y="13466"/>
                  </a:lnTo>
                  <a:close/>
                  <a:moveTo>
                    <a:pt x="12081" y="13466"/>
                  </a:moveTo>
                  <a:lnTo>
                    <a:pt x="13060" y="13466"/>
                  </a:lnTo>
                  <a:lnTo>
                    <a:pt x="13060" y="15257"/>
                  </a:lnTo>
                  <a:lnTo>
                    <a:pt x="12081" y="15257"/>
                  </a:lnTo>
                  <a:lnTo>
                    <a:pt x="12081" y="13466"/>
                  </a:lnTo>
                  <a:close/>
                  <a:moveTo>
                    <a:pt x="13733" y="13466"/>
                  </a:moveTo>
                  <a:lnTo>
                    <a:pt x="14714" y="13466"/>
                  </a:lnTo>
                  <a:lnTo>
                    <a:pt x="14714" y="15257"/>
                  </a:lnTo>
                  <a:lnTo>
                    <a:pt x="13733" y="15257"/>
                  </a:lnTo>
                  <a:lnTo>
                    <a:pt x="13733" y="13466"/>
                  </a:lnTo>
                  <a:close/>
                  <a:moveTo>
                    <a:pt x="15387" y="13466"/>
                  </a:moveTo>
                  <a:lnTo>
                    <a:pt x="16366" y="13466"/>
                  </a:lnTo>
                  <a:lnTo>
                    <a:pt x="16366" y="15257"/>
                  </a:lnTo>
                  <a:lnTo>
                    <a:pt x="15387" y="15257"/>
                  </a:lnTo>
                  <a:lnTo>
                    <a:pt x="15387" y="13466"/>
                  </a:lnTo>
                  <a:close/>
                  <a:moveTo>
                    <a:pt x="17034" y="13466"/>
                  </a:moveTo>
                  <a:lnTo>
                    <a:pt x="18013" y="13466"/>
                  </a:lnTo>
                  <a:lnTo>
                    <a:pt x="18245" y="15257"/>
                  </a:lnTo>
                  <a:lnTo>
                    <a:pt x="17034" y="15257"/>
                  </a:lnTo>
                  <a:lnTo>
                    <a:pt x="17034" y="1346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" name="Subtitle 2"/>
            <p:cNvSpPr txBox="1"/>
            <p:nvPr/>
          </p:nvSpPr>
          <p:spPr>
            <a:xfrm>
              <a:off x="555568" y="839707"/>
              <a:ext cx="1282844" cy="35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spcBef>
                  <a:spcPts val="300"/>
                </a:spcBef>
                <a:buClr>
                  <a:srgbClr val="000066"/>
                </a:buClr>
                <a:buFont typeface="Symbol"/>
                <a:defRPr sz="1600"/>
              </a:lvl1pPr>
            </a:lstStyle>
            <a:p>
              <a:pPr/>
              <a:r>
                <a:t>Titanic s. r. o.</a:t>
              </a:r>
            </a:p>
          </p:txBody>
        </p:sp>
      </p:grpSp>
      <p:sp>
        <p:nvSpPr>
          <p:cNvPr id="180" name="Child at Play"/>
          <p:cNvSpPr/>
          <p:nvPr/>
        </p:nvSpPr>
        <p:spPr>
          <a:xfrm>
            <a:off x="7007605" y="3403329"/>
            <a:ext cx="593769" cy="80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80" fill="norm" stroke="1" extrusionOk="0">
                <a:moveTo>
                  <a:pt x="12654" y="1"/>
                </a:moveTo>
                <a:cubicBezTo>
                  <a:pt x="12170" y="-5"/>
                  <a:pt x="12012" y="52"/>
                  <a:pt x="12012" y="52"/>
                </a:cubicBezTo>
                <a:lnTo>
                  <a:pt x="11943" y="80"/>
                </a:lnTo>
                <a:cubicBezTo>
                  <a:pt x="11837" y="63"/>
                  <a:pt x="11641" y="46"/>
                  <a:pt x="11256" y="141"/>
                </a:cubicBezTo>
                <a:cubicBezTo>
                  <a:pt x="10863" y="259"/>
                  <a:pt x="9776" y="725"/>
                  <a:pt x="10033" y="2169"/>
                </a:cubicBezTo>
                <a:cubicBezTo>
                  <a:pt x="10162" y="2894"/>
                  <a:pt x="10621" y="3103"/>
                  <a:pt x="11074" y="3479"/>
                </a:cubicBezTo>
                <a:cubicBezTo>
                  <a:pt x="11278" y="3648"/>
                  <a:pt x="11369" y="3856"/>
                  <a:pt x="11369" y="3901"/>
                </a:cubicBezTo>
                <a:cubicBezTo>
                  <a:pt x="11362" y="4080"/>
                  <a:pt x="11332" y="4188"/>
                  <a:pt x="11294" y="4261"/>
                </a:cubicBezTo>
                <a:cubicBezTo>
                  <a:pt x="11165" y="4244"/>
                  <a:pt x="11082" y="4192"/>
                  <a:pt x="10923" y="4271"/>
                </a:cubicBezTo>
                <a:cubicBezTo>
                  <a:pt x="10908" y="4277"/>
                  <a:pt x="10856" y="4322"/>
                  <a:pt x="10803" y="4373"/>
                </a:cubicBezTo>
                <a:cubicBezTo>
                  <a:pt x="10621" y="4435"/>
                  <a:pt x="8906" y="5227"/>
                  <a:pt x="7290" y="6503"/>
                </a:cubicBezTo>
                <a:cubicBezTo>
                  <a:pt x="7282" y="6509"/>
                  <a:pt x="7282" y="6508"/>
                  <a:pt x="7282" y="6513"/>
                </a:cubicBezTo>
                <a:cubicBezTo>
                  <a:pt x="7260" y="6525"/>
                  <a:pt x="7245" y="6541"/>
                  <a:pt x="7245" y="6547"/>
                </a:cubicBezTo>
                <a:cubicBezTo>
                  <a:pt x="7177" y="6609"/>
                  <a:pt x="6503" y="7013"/>
                  <a:pt x="6466" y="7249"/>
                </a:cubicBezTo>
                <a:cubicBezTo>
                  <a:pt x="6435" y="7485"/>
                  <a:pt x="6595" y="8176"/>
                  <a:pt x="6791" y="8794"/>
                </a:cubicBezTo>
                <a:cubicBezTo>
                  <a:pt x="7026" y="9519"/>
                  <a:pt x="7463" y="10352"/>
                  <a:pt x="7441" y="10610"/>
                </a:cubicBezTo>
                <a:cubicBezTo>
                  <a:pt x="7433" y="10683"/>
                  <a:pt x="7312" y="10986"/>
                  <a:pt x="7372" y="11126"/>
                </a:cubicBezTo>
                <a:cubicBezTo>
                  <a:pt x="7486" y="11385"/>
                  <a:pt x="7843" y="11492"/>
                  <a:pt x="7835" y="11627"/>
                </a:cubicBezTo>
                <a:cubicBezTo>
                  <a:pt x="7820" y="11818"/>
                  <a:pt x="7901" y="11914"/>
                  <a:pt x="8014" y="11959"/>
                </a:cubicBezTo>
                <a:cubicBezTo>
                  <a:pt x="8007" y="12195"/>
                  <a:pt x="8007" y="12391"/>
                  <a:pt x="8007" y="12470"/>
                </a:cubicBezTo>
                <a:cubicBezTo>
                  <a:pt x="8015" y="12565"/>
                  <a:pt x="8037" y="13133"/>
                  <a:pt x="8014" y="13228"/>
                </a:cubicBezTo>
                <a:cubicBezTo>
                  <a:pt x="7818" y="14251"/>
                  <a:pt x="7221" y="14958"/>
                  <a:pt x="7183" y="15009"/>
                </a:cubicBezTo>
                <a:cubicBezTo>
                  <a:pt x="7146" y="15059"/>
                  <a:pt x="7078" y="15168"/>
                  <a:pt x="7101" y="15212"/>
                </a:cubicBezTo>
                <a:cubicBezTo>
                  <a:pt x="7154" y="15308"/>
                  <a:pt x="7327" y="15381"/>
                  <a:pt x="7478" y="15465"/>
                </a:cubicBezTo>
                <a:cubicBezTo>
                  <a:pt x="7539" y="15499"/>
                  <a:pt x="7646" y="15550"/>
                  <a:pt x="7766" y="15606"/>
                </a:cubicBezTo>
                <a:lnTo>
                  <a:pt x="7743" y="15667"/>
                </a:lnTo>
                <a:cubicBezTo>
                  <a:pt x="7728" y="15701"/>
                  <a:pt x="7691" y="15728"/>
                  <a:pt x="7646" y="15734"/>
                </a:cubicBezTo>
                <a:cubicBezTo>
                  <a:pt x="7072" y="15796"/>
                  <a:pt x="6535" y="15835"/>
                  <a:pt x="5833" y="16020"/>
                </a:cubicBezTo>
                <a:cubicBezTo>
                  <a:pt x="4548" y="16363"/>
                  <a:pt x="3966" y="16757"/>
                  <a:pt x="2629" y="17077"/>
                </a:cubicBezTo>
                <a:cubicBezTo>
                  <a:pt x="2606" y="17066"/>
                  <a:pt x="2584" y="17055"/>
                  <a:pt x="2553" y="17044"/>
                </a:cubicBezTo>
                <a:cubicBezTo>
                  <a:pt x="2508" y="17033"/>
                  <a:pt x="2440" y="17044"/>
                  <a:pt x="2440" y="17044"/>
                </a:cubicBezTo>
                <a:cubicBezTo>
                  <a:pt x="2228" y="16903"/>
                  <a:pt x="2161" y="16881"/>
                  <a:pt x="1829" y="16824"/>
                </a:cubicBezTo>
                <a:cubicBezTo>
                  <a:pt x="1564" y="16785"/>
                  <a:pt x="1283" y="16824"/>
                  <a:pt x="1283" y="16824"/>
                </a:cubicBezTo>
                <a:cubicBezTo>
                  <a:pt x="1124" y="16785"/>
                  <a:pt x="1005" y="16752"/>
                  <a:pt x="853" y="16791"/>
                </a:cubicBezTo>
                <a:cubicBezTo>
                  <a:pt x="612" y="16864"/>
                  <a:pt x="557" y="16942"/>
                  <a:pt x="497" y="17077"/>
                </a:cubicBezTo>
                <a:lnTo>
                  <a:pt x="317" y="17453"/>
                </a:lnTo>
                <a:cubicBezTo>
                  <a:pt x="257" y="17588"/>
                  <a:pt x="263" y="17728"/>
                  <a:pt x="339" y="17846"/>
                </a:cubicBezTo>
                <a:cubicBezTo>
                  <a:pt x="392" y="17964"/>
                  <a:pt x="437" y="18112"/>
                  <a:pt x="369" y="18303"/>
                </a:cubicBezTo>
                <a:cubicBezTo>
                  <a:pt x="301" y="18500"/>
                  <a:pt x="150" y="18442"/>
                  <a:pt x="29" y="18881"/>
                </a:cubicBezTo>
                <a:cubicBezTo>
                  <a:pt x="-99" y="19319"/>
                  <a:pt x="233" y="20005"/>
                  <a:pt x="263" y="20083"/>
                </a:cubicBezTo>
                <a:cubicBezTo>
                  <a:pt x="301" y="20162"/>
                  <a:pt x="565" y="20382"/>
                  <a:pt x="905" y="20270"/>
                </a:cubicBezTo>
                <a:cubicBezTo>
                  <a:pt x="1238" y="20157"/>
                  <a:pt x="1133" y="19785"/>
                  <a:pt x="1269" y="19476"/>
                </a:cubicBezTo>
                <a:cubicBezTo>
                  <a:pt x="1405" y="19167"/>
                  <a:pt x="1608" y="19060"/>
                  <a:pt x="1699" y="18853"/>
                </a:cubicBezTo>
                <a:cubicBezTo>
                  <a:pt x="1827" y="18577"/>
                  <a:pt x="2727" y="18365"/>
                  <a:pt x="2818" y="18106"/>
                </a:cubicBezTo>
                <a:cubicBezTo>
                  <a:pt x="3717" y="17898"/>
                  <a:pt x="5400" y="17678"/>
                  <a:pt x="6126" y="17537"/>
                </a:cubicBezTo>
                <a:cubicBezTo>
                  <a:pt x="6904" y="17391"/>
                  <a:pt x="8808" y="17016"/>
                  <a:pt x="8808" y="17016"/>
                </a:cubicBezTo>
                <a:cubicBezTo>
                  <a:pt x="8921" y="16993"/>
                  <a:pt x="9029" y="16954"/>
                  <a:pt x="9119" y="16909"/>
                </a:cubicBezTo>
                <a:cubicBezTo>
                  <a:pt x="9263" y="16841"/>
                  <a:pt x="9459" y="16628"/>
                  <a:pt x="9466" y="16622"/>
                </a:cubicBezTo>
                <a:lnTo>
                  <a:pt x="9752" y="16319"/>
                </a:lnTo>
                <a:cubicBezTo>
                  <a:pt x="9858" y="16347"/>
                  <a:pt x="10192" y="16240"/>
                  <a:pt x="10260" y="16155"/>
                </a:cubicBezTo>
                <a:cubicBezTo>
                  <a:pt x="10592" y="15734"/>
                  <a:pt x="11468" y="14549"/>
                  <a:pt x="11521" y="14487"/>
                </a:cubicBezTo>
                <a:cubicBezTo>
                  <a:pt x="11573" y="14431"/>
                  <a:pt x="11642" y="14357"/>
                  <a:pt x="11740" y="14419"/>
                </a:cubicBezTo>
                <a:cubicBezTo>
                  <a:pt x="11793" y="14452"/>
                  <a:pt x="12141" y="14712"/>
                  <a:pt x="12715" y="15162"/>
                </a:cubicBezTo>
                <a:cubicBezTo>
                  <a:pt x="13463" y="15752"/>
                  <a:pt x="14006" y="15959"/>
                  <a:pt x="14059" y="15982"/>
                </a:cubicBezTo>
                <a:cubicBezTo>
                  <a:pt x="14263" y="16060"/>
                  <a:pt x="14702" y="15505"/>
                  <a:pt x="14831" y="15353"/>
                </a:cubicBezTo>
                <a:lnTo>
                  <a:pt x="14861" y="15363"/>
                </a:lnTo>
                <a:cubicBezTo>
                  <a:pt x="14907" y="15380"/>
                  <a:pt x="14928" y="15419"/>
                  <a:pt x="14920" y="15453"/>
                </a:cubicBezTo>
                <a:cubicBezTo>
                  <a:pt x="14822" y="15846"/>
                  <a:pt x="14823" y="16437"/>
                  <a:pt x="15020" y="17039"/>
                </a:cubicBezTo>
                <a:cubicBezTo>
                  <a:pt x="15352" y="18033"/>
                  <a:pt x="16053" y="18713"/>
                  <a:pt x="16212" y="18921"/>
                </a:cubicBezTo>
                <a:cubicBezTo>
                  <a:pt x="16439" y="19213"/>
                  <a:pt x="16568" y="19657"/>
                  <a:pt x="16568" y="19657"/>
                </a:cubicBezTo>
                <a:cubicBezTo>
                  <a:pt x="16629" y="19859"/>
                  <a:pt x="16651" y="19982"/>
                  <a:pt x="16651" y="19971"/>
                </a:cubicBezTo>
                <a:cubicBezTo>
                  <a:pt x="16659" y="19982"/>
                  <a:pt x="16658" y="20006"/>
                  <a:pt x="16665" y="20017"/>
                </a:cubicBezTo>
                <a:cubicBezTo>
                  <a:pt x="16665" y="20028"/>
                  <a:pt x="16650" y="20028"/>
                  <a:pt x="16627" y="20050"/>
                </a:cubicBezTo>
                <a:cubicBezTo>
                  <a:pt x="16582" y="20078"/>
                  <a:pt x="16590" y="20111"/>
                  <a:pt x="16620" y="20178"/>
                </a:cubicBezTo>
                <a:cubicBezTo>
                  <a:pt x="16628" y="20190"/>
                  <a:pt x="16599" y="20207"/>
                  <a:pt x="16561" y="20280"/>
                </a:cubicBezTo>
                <a:cubicBezTo>
                  <a:pt x="16523" y="20353"/>
                  <a:pt x="16561" y="20668"/>
                  <a:pt x="16599" y="20809"/>
                </a:cubicBezTo>
                <a:cubicBezTo>
                  <a:pt x="16637" y="20932"/>
                  <a:pt x="16778" y="21134"/>
                  <a:pt x="16816" y="21184"/>
                </a:cubicBezTo>
                <a:cubicBezTo>
                  <a:pt x="16824" y="21190"/>
                  <a:pt x="16826" y="21202"/>
                  <a:pt x="16826" y="21207"/>
                </a:cubicBezTo>
                <a:cubicBezTo>
                  <a:pt x="16856" y="21331"/>
                  <a:pt x="16901" y="21437"/>
                  <a:pt x="17015" y="21499"/>
                </a:cubicBezTo>
                <a:cubicBezTo>
                  <a:pt x="17135" y="21566"/>
                  <a:pt x="17354" y="21595"/>
                  <a:pt x="17551" y="21573"/>
                </a:cubicBezTo>
                <a:lnTo>
                  <a:pt x="18025" y="21499"/>
                </a:lnTo>
                <a:cubicBezTo>
                  <a:pt x="18222" y="21471"/>
                  <a:pt x="18389" y="21386"/>
                  <a:pt x="18495" y="21274"/>
                </a:cubicBezTo>
                <a:cubicBezTo>
                  <a:pt x="18616" y="21178"/>
                  <a:pt x="18766" y="21066"/>
                  <a:pt x="19038" y="21016"/>
                </a:cubicBezTo>
                <a:cubicBezTo>
                  <a:pt x="19310" y="20960"/>
                  <a:pt x="19326" y="21090"/>
                  <a:pt x="19930" y="20944"/>
                </a:cubicBezTo>
                <a:cubicBezTo>
                  <a:pt x="20535" y="20798"/>
                  <a:pt x="21198" y="20219"/>
                  <a:pt x="21274" y="20157"/>
                </a:cubicBezTo>
                <a:cubicBezTo>
                  <a:pt x="21372" y="20118"/>
                  <a:pt x="21501" y="19820"/>
                  <a:pt x="21191" y="19652"/>
                </a:cubicBezTo>
                <a:cubicBezTo>
                  <a:pt x="20874" y="19483"/>
                  <a:pt x="20481" y="19747"/>
                  <a:pt x="20027" y="19820"/>
                </a:cubicBezTo>
                <a:cubicBezTo>
                  <a:pt x="19581" y="19888"/>
                  <a:pt x="19302" y="19781"/>
                  <a:pt x="19000" y="19764"/>
                </a:cubicBezTo>
                <a:cubicBezTo>
                  <a:pt x="18698" y="19753"/>
                  <a:pt x="18284" y="19567"/>
                  <a:pt x="18186" y="19539"/>
                </a:cubicBezTo>
                <a:cubicBezTo>
                  <a:pt x="18163" y="19528"/>
                  <a:pt x="18133" y="19527"/>
                  <a:pt x="18110" y="19527"/>
                </a:cubicBezTo>
                <a:cubicBezTo>
                  <a:pt x="18050" y="19527"/>
                  <a:pt x="18002" y="19499"/>
                  <a:pt x="17987" y="19460"/>
                </a:cubicBezTo>
                <a:cubicBezTo>
                  <a:pt x="17882" y="19067"/>
                  <a:pt x="17452" y="17460"/>
                  <a:pt x="17362" y="17156"/>
                </a:cubicBezTo>
                <a:cubicBezTo>
                  <a:pt x="17127" y="16386"/>
                  <a:pt x="16704" y="15514"/>
                  <a:pt x="16689" y="15430"/>
                </a:cubicBezTo>
                <a:cubicBezTo>
                  <a:pt x="16659" y="15262"/>
                  <a:pt x="16710" y="15077"/>
                  <a:pt x="16703" y="14881"/>
                </a:cubicBezTo>
                <a:cubicBezTo>
                  <a:pt x="16695" y="14813"/>
                  <a:pt x="16667" y="14521"/>
                  <a:pt x="16455" y="14370"/>
                </a:cubicBezTo>
                <a:lnTo>
                  <a:pt x="16349" y="14278"/>
                </a:lnTo>
                <a:cubicBezTo>
                  <a:pt x="16364" y="14233"/>
                  <a:pt x="16122" y="13919"/>
                  <a:pt x="16084" y="13880"/>
                </a:cubicBezTo>
                <a:cubicBezTo>
                  <a:pt x="15722" y="13526"/>
                  <a:pt x="15215" y="13094"/>
                  <a:pt x="14580" y="12600"/>
                </a:cubicBezTo>
                <a:cubicBezTo>
                  <a:pt x="14074" y="12206"/>
                  <a:pt x="13614" y="11885"/>
                  <a:pt x="13282" y="11660"/>
                </a:cubicBezTo>
                <a:cubicBezTo>
                  <a:pt x="13357" y="11632"/>
                  <a:pt x="13991" y="11515"/>
                  <a:pt x="14014" y="11425"/>
                </a:cubicBezTo>
                <a:cubicBezTo>
                  <a:pt x="14014" y="11425"/>
                  <a:pt x="14014" y="11199"/>
                  <a:pt x="14044" y="10227"/>
                </a:cubicBezTo>
                <a:cubicBezTo>
                  <a:pt x="14082" y="8974"/>
                  <a:pt x="14233" y="8575"/>
                  <a:pt x="14233" y="8575"/>
                </a:cubicBezTo>
                <a:cubicBezTo>
                  <a:pt x="14256" y="8496"/>
                  <a:pt x="14400" y="8481"/>
                  <a:pt x="14453" y="8554"/>
                </a:cubicBezTo>
                <a:lnTo>
                  <a:pt x="14543" y="8687"/>
                </a:lnTo>
                <a:cubicBezTo>
                  <a:pt x="14573" y="8732"/>
                  <a:pt x="14618" y="8778"/>
                  <a:pt x="14663" y="8812"/>
                </a:cubicBezTo>
                <a:cubicBezTo>
                  <a:pt x="14671" y="8818"/>
                  <a:pt x="14679" y="8829"/>
                  <a:pt x="14687" y="8840"/>
                </a:cubicBezTo>
                <a:cubicBezTo>
                  <a:pt x="14785" y="9026"/>
                  <a:pt x="15102" y="9121"/>
                  <a:pt x="15411" y="9065"/>
                </a:cubicBezTo>
                <a:cubicBezTo>
                  <a:pt x="15411" y="9065"/>
                  <a:pt x="16417" y="8930"/>
                  <a:pt x="17211" y="8789"/>
                </a:cubicBezTo>
                <a:cubicBezTo>
                  <a:pt x="17755" y="8694"/>
                  <a:pt x="18941" y="8418"/>
                  <a:pt x="19175" y="8368"/>
                </a:cubicBezTo>
                <a:cubicBezTo>
                  <a:pt x="19296" y="8323"/>
                  <a:pt x="19461" y="8345"/>
                  <a:pt x="19491" y="8345"/>
                </a:cubicBezTo>
                <a:cubicBezTo>
                  <a:pt x="19665" y="8345"/>
                  <a:pt x="19878" y="8316"/>
                  <a:pt x="19999" y="8294"/>
                </a:cubicBezTo>
                <a:cubicBezTo>
                  <a:pt x="19999" y="8294"/>
                  <a:pt x="20383" y="8205"/>
                  <a:pt x="20473" y="8171"/>
                </a:cubicBezTo>
                <a:cubicBezTo>
                  <a:pt x="20829" y="8076"/>
                  <a:pt x="20693" y="7857"/>
                  <a:pt x="20700" y="7655"/>
                </a:cubicBezTo>
                <a:cubicBezTo>
                  <a:pt x="20708" y="7458"/>
                  <a:pt x="20669" y="7300"/>
                  <a:pt x="20669" y="7300"/>
                </a:cubicBezTo>
                <a:cubicBezTo>
                  <a:pt x="20669" y="7300"/>
                  <a:pt x="20730" y="7137"/>
                  <a:pt x="20625" y="7047"/>
                </a:cubicBezTo>
                <a:cubicBezTo>
                  <a:pt x="20511" y="6952"/>
                  <a:pt x="19998" y="7081"/>
                  <a:pt x="19635" y="7126"/>
                </a:cubicBezTo>
                <a:cubicBezTo>
                  <a:pt x="19605" y="7138"/>
                  <a:pt x="19508" y="7160"/>
                  <a:pt x="19470" y="7160"/>
                </a:cubicBezTo>
                <a:cubicBezTo>
                  <a:pt x="19311" y="7154"/>
                  <a:pt x="19190" y="7170"/>
                  <a:pt x="19144" y="7254"/>
                </a:cubicBezTo>
                <a:cubicBezTo>
                  <a:pt x="19061" y="7316"/>
                  <a:pt x="19015" y="7575"/>
                  <a:pt x="18962" y="7620"/>
                </a:cubicBezTo>
                <a:cubicBezTo>
                  <a:pt x="18864" y="7743"/>
                  <a:pt x="18329" y="7728"/>
                  <a:pt x="17022" y="7801"/>
                </a:cubicBezTo>
                <a:cubicBezTo>
                  <a:pt x="16531" y="7823"/>
                  <a:pt x="16063" y="7834"/>
                  <a:pt x="15881" y="7839"/>
                </a:cubicBezTo>
                <a:cubicBezTo>
                  <a:pt x="15836" y="7839"/>
                  <a:pt x="15791" y="7823"/>
                  <a:pt x="15768" y="7795"/>
                </a:cubicBezTo>
                <a:lnTo>
                  <a:pt x="15397" y="7261"/>
                </a:lnTo>
                <a:cubicBezTo>
                  <a:pt x="15337" y="7132"/>
                  <a:pt x="15313" y="6907"/>
                  <a:pt x="14927" y="6222"/>
                </a:cubicBezTo>
                <a:cubicBezTo>
                  <a:pt x="14897" y="6177"/>
                  <a:pt x="14528" y="5181"/>
                  <a:pt x="14415" y="5030"/>
                </a:cubicBezTo>
                <a:cubicBezTo>
                  <a:pt x="14370" y="4973"/>
                  <a:pt x="14362" y="4883"/>
                  <a:pt x="14113" y="4726"/>
                </a:cubicBezTo>
                <a:cubicBezTo>
                  <a:pt x="13947" y="4625"/>
                  <a:pt x="13598" y="4608"/>
                  <a:pt x="13379" y="4614"/>
                </a:cubicBezTo>
                <a:cubicBezTo>
                  <a:pt x="13348" y="4546"/>
                  <a:pt x="13343" y="4469"/>
                  <a:pt x="13388" y="4424"/>
                </a:cubicBezTo>
                <a:cubicBezTo>
                  <a:pt x="13464" y="4345"/>
                  <a:pt x="13667" y="4389"/>
                  <a:pt x="13931" y="4417"/>
                </a:cubicBezTo>
                <a:cubicBezTo>
                  <a:pt x="14075" y="4434"/>
                  <a:pt x="14474" y="4452"/>
                  <a:pt x="14587" y="4429"/>
                </a:cubicBezTo>
                <a:cubicBezTo>
                  <a:pt x="14731" y="4401"/>
                  <a:pt x="14837" y="4311"/>
                  <a:pt x="14852" y="4227"/>
                </a:cubicBezTo>
                <a:cubicBezTo>
                  <a:pt x="14859" y="4171"/>
                  <a:pt x="14867" y="4098"/>
                  <a:pt x="14890" y="4059"/>
                </a:cubicBezTo>
                <a:cubicBezTo>
                  <a:pt x="14935" y="3986"/>
                  <a:pt x="15058" y="3957"/>
                  <a:pt x="15126" y="3946"/>
                </a:cubicBezTo>
                <a:cubicBezTo>
                  <a:pt x="15269" y="3924"/>
                  <a:pt x="15177" y="3799"/>
                  <a:pt x="15154" y="3760"/>
                </a:cubicBezTo>
                <a:cubicBezTo>
                  <a:pt x="15124" y="3715"/>
                  <a:pt x="15185" y="3704"/>
                  <a:pt x="15223" y="3681"/>
                </a:cubicBezTo>
                <a:cubicBezTo>
                  <a:pt x="15260" y="3664"/>
                  <a:pt x="15298" y="3631"/>
                  <a:pt x="15298" y="3592"/>
                </a:cubicBezTo>
                <a:cubicBezTo>
                  <a:pt x="15306" y="3558"/>
                  <a:pt x="15261" y="3552"/>
                  <a:pt x="15246" y="3456"/>
                </a:cubicBezTo>
                <a:cubicBezTo>
                  <a:pt x="15239" y="3411"/>
                  <a:pt x="15209" y="3350"/>
                  <a:pt x="15277" y="3339"/>
                </a:cubicBezTo>
                <a:cubicBezTo>
                  <a:pt x="15315" y="3333"/>
                  <a:pt x="15458" y="3311"/>
                  <a:pt x="15511" y="3216"/>
                </a:cubicBezTo>
                <a:cubicBezTo>
                  <a:pt x="15556" y="3120"/>
                  <a:pt x="15480" y="3025"/>
                  <a:pt x="15442" y="2991"/>
                </a:cubicBezTo>
                <a:cubicBezTo>
                  <a:pt x="15412" y="2963"/>
                  <a:pt x="15351" y="2894"/>
                  <a:pt x="15336" y="2872"/>
                </a:cubicBezTo>
                <a:cubicBezTo>
                  <a:pt x="15313" y="2849"/>
                  <a:pt x="15245" y="2794"/>
                  <a:pt x="15230" y="2766"/>
                </a:cubicBezTo>
                <a:cubicBezTo>
                  <a:pt x="15215" y="2744"/>
                  <a:pt x="15171" y="2664"/>
                  <a:pt x="15164" y="2619"/>
                </a:cubicBezTo>
                <a:cubicBezTo>
                  <a:pt x="15156" y="2574"/>
                  <a:pt x="15139" y="2558"/>
                  <a:pt x="15192" y="2468"/>
                </a:cubicBezTo>
                <a:cubicBezTo>
                  <a:pt x="15237" y="2378"/>
                  <a:pt x="15275" y="2327"/>
                  <a:pt x="15298" y="2276"/>
                </a:cubicBezTo>
                <a:cubicBezTo>
                  <a:pt x="15321" y="2231"/>
                  <a:pt x="15366" y="2108"/>
                  <a:pt x="15374" y="2023"/>
                </a:cubicBezTo>
                <a:cubicBezTo>
                  <a:pt x="15381" y="1945"/>
                  <a:pt x="15397" y="1838"/>
                  <a:pt x="15329" y="1658"/>
                </a:cubicBezTo>
                <a:cubicBezTo>
                  <a:pt x="15268" y="1507"/>
                  <a:pt x="15179" y="1422"/>
                  <a:pt x="15126" y="1377"/>
                </a:cubicBezTo>
                <a:cubicBezTo>
                  <a:pt x="15133" y="1372"/>
                  <a:pt x="15359" y="1175"/>
                  <a:pt x="15253" y="1035"/>
                </a:cubicBezTo>
                <a:cubicBezTo>
                  <a:pt x="15193" y="951"/>
                  <a:pt x="15058" y="765"/>
                  <a:pt x="14710" y="642"/>
                </a:cubicBezTo>
                <a:cubicBezTo>
                  <a:pt x="14272" y="484"/>
                  <a:pt x="14036" y="12"/>
                  <a:pt x="12654" y="1"/>
                </a:cubicBezTo>
                <a:close/>
                <a:moveTo>
                  <a:pt x="9242" y="7253"/>
                </a:moveTo>
                <a:cubicBezTo>
                  <a:pt x="9253" y="7258"/>
                  <a:pt x="9254" y="7271"/>
                  <a:pt x="9247" y="7283"/>
                </a:cubicBezTo>
                <a:cubicBezTo>
                  <a:pt x="9111" y="7569"/>
                  <a:pt x="9034" y="7743"/>
                  <a:pt x="8883" y="8182"/>
                </a:cubicBezTo>
                <a:cubicBezTo>
                  <a:pt x="8709" y="8710"/>
                  <a:pt x="8657" y="9526"/>
                  <a:pt x="8650" y="9987"/>
                </a:cubicBezTo>
                <a:cubicBezTo>
                  <a:pt x="8657" y="10088"/>
                  <a:pt x="8507" y="10412"/>
                  <a:pt x="8402" y="10373"/>
                </a:cubicBezTo>
                <a:cubicBezTo>
                  <a:pt x="8371" y="10328"/>
                  <a:pt x="8333" y="10284"/>
                  <a:pt x="8333" y="10273"/>
                </a:cubicBezTo>
                <a:cubicBezTo>
                  <a:pt x="8333" y="10222"/>
                  <a:pt x="8128" y="9610"/>
                  <a:pt x="8203" y="8840"/>
                </a:cubicBezTo>
                <a:cubicBezTo>
                  <a:pt x="8264" y="8289"/>
                  <a:pt x="8136" y="7879"/>
                  <a:pt x="8114" y="7727"/>
                </a:cubicBezTo>
                <a:cubicBezTo>
                  <a:pt x="8114" y="7721"/>
                  <a:pt x="8128" y="7699"/>
                  <a:pt x="8158" y="7671"/>
                </a:cubicBezTo>
                <a:cubicBezTo>
                  <a:pt x="8234" y="7755"/>
                  <a:pt x="8296" y="7817"/>
                  <a:pt x="8326" y="7839"/>
                </a:cubicBezTo>
                <a:cubicBezTo>
                  <a:pt x="8402" y="7912"/>
                  <a:pt x="8468" y="7844"/>
                  <a:pt x="8468" y="7844"/>
                </a:cubicBezTo>
                <a:cubicBezTo>
                  <a:pt x="8468" y="7844"/>
                  <a:pt x="9170" y="7289"/>
                  <a:pt x="9185" y="7272"/>
                </a:cubicBezTo>
                <a:cubicBezTo>
                  <a:pt x="9212" y="7250"/>
                  <a:pt x="9232" y="7247"/>
                  <a:pt x="9242" y="72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1" name="Infant Crawling"/>
          <p:cNvSpPr/>
          <p:nvPr/>
        </p:nvSpPr>
        <p:spPr>
          <a:xfrm>
            <a:off x="7747489" y="3751655"/>
            <a:ext cx="593755" cy="447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192" fill="norm" stroke="1" extrusionOk="0">
                <a:moveTo>
                  <a:pt x="17338" y="0"/>
                </a:moveTo>
                <a:cubicBezTo>
                  <a:pt x="17184" y="-1"/>
                  <a:pt x="17026" y="7"/>
                  <a:pt x="16863" y="24"/>
                </a:cubicBezTo>
                <a:cubicBezTo>
                  <a:pt x="14606" y="265"/>
                  <a:pt x="14522" y="3352"/>
                  <a:pt x="14539" y="4168"/>
                </a:cubicBezTo>
                <a:cubicBezTo>
                  <a:pt x="14541" y="4260"/>
                  <a:pt x="14481" y="4330"/>
                  <a:pt x="14411" y="4320"/>
                </a:cubicBezTo>
                <a:cubicBezTo>
                  <a:pt x="14232" y="4292"/>
                  <a:pt x="13926" y="4358"/>
                  <a:pt x="13804" y="5056"/>
                </a:cubicBezTo>
                <a:cubicBezTo>
                  <a:pt x="13742" y="5414"/>
                  <a:pt x="13780" y="5842"/>
                  <a:pt x="13857" y="6244"/>
                </a:cubicBezTo>
                <a:cubicBezTo>
                  <a:pt x="13883" y="6381"/>
                  <a:pt x="13856" y="6527"/>
                  <a:pt x="13779" y="6627"/>
                </a:cubicBezTo>
                <a:cubicBezTo>
                  <a:pt x="12987" y="7643"/>
                  <a:pt x="10776" y="8319"/>
                  <a:pt x="8310" y="8841"/>
                </a:cubicBezTo>
                <a:cubicBezTo>
                  <a:pt x="8211" y="8862"/>
                  <a:pt x="8112" y="8810"/>
                  <a:pt x="8054" y="8703"/>
                </a:cubicBezTo>
                <a:cubicBezTo>
                  <a:pt x="7971" y="8549"/>
                  <a:pt x="7886" y="8424"/>
                  <a:pt x="7798" y="8336"/>
                </a:cubicBezTo>
                <a:cubicBezTo>
                  <a:pt x="7727" y="8264"/>
                  <a:pt x="7633" y="8237"/>
                  <a:pt x="7545" y="8261"/>
                </a:cubicBezTo>
                <a:cubicBezTo>
                  <a:pt x="7040" y="8396"/>
                  <a:pt x="6790" y="8497"/>
                  <a:pt x="6586" y="8791"/>
                </a:cubicBezTo>
                <a:cubicBezTo>
                  <a:pt x="6506" y="8905"/>
                  <a:pt x="6372" y="8930"/>
                  <a:pt x="6258" y="8890"/>
                </a:cubicBezTo>
                <a:cubicBezTo>
                  <a:pt x="6044" y="8815"/>
                  <a:pt x="5602" y="8774"/>
                  <a:pt x="4759" y="9083"/>
                </a:cubicBezTo>
                <a:cubicBezTo>
                  <a:pt x="3289" y="9623"/>
                  <a:pt x="1479" y="12638"/>
                  <a:pt x="3692" y="17008"/>
                </a:cubicBezTo>
                <a:cubicBezTo>
                  <a:pt x="3742" y="17106"/>
                  <a:pt x="3660" y="17226"/>
                  <a:pt x="3580" y="17173"/>
                </a:cubicBezTo>
                <a:cubicBezTo>
                  <a:pt x="3480" y="17107"/>
                  <a:pt x="3373" y="17049"/>
                  <a:pt x="3248" y="17008"/>
                </a:cubicBezTo>
                <a:cubicBezTo>
                  <a:pt x="2672" y="16817"/>
                  <a:pt x="2147" y="17532"/>
                  <a:pt x="2066" y="18125"/>
                </a:cubicBezTo>
                <a:cubicBezTo>
                  <a:pt x="1985" y="18717"/>
                  <a:pt x="1466" y="19287"/>
                  <a:pt x="1030" y="19447"/>
                </a:cubicBezTo>
                <a:cubicBezTo>
                  <a:pt x="745" y="19551"/>
                  <a:pt x="601" y="19831"/>
                  <a:pt x="536" y="20012"/>
                </a:cubicBezTo>
                <a:cubicBezTo>
                  <a:pt x="504" y="20099"/>
                  <a:pt x="434" y="20154"/>
                  <a:pt x="361" y="20146"/>
                </a:cubicBezTo>
                <a:cubicBezTo>
                  <a:pt x="216" y="20131"/>
                  <a:pt x="0" y="20176"/>
                  <a:pt x="0" y="20586"/>
                </a:cubicBezTo>
                <a:cubicBezTo>
                  <a:pt x="0" y="21201"/>
                  <a:pt x="1520" y="21134"/>
                  <a:pt x="2353" y="21134"/>
                </a:cubicBezTo>
                <a:cubicBezTo>
                  <a:pt x="3186" y="21134"/>
                  <a:pt x="3178" y="20359"/>
                  <a:pt x="3531" y="20359"/>
                </a:cubicBezTo>
                <a:cubicBezTo>
                  <a:pt x="3884" y="20359"/>
                  <a:pt x="4908" y="21156"/>
                  <a:pt x="5956" y="21156"/>
                </a:cubicBezTo>
                <a:cubicBezTo>
                  <a:pt x="7004" y="21156"/>
                  <a:pt x="5747" y="21156"/>
                  <a:pt x="9170" y="21156"/>
                </a:cubicBezTo>
                <a:cubicBezTo>
                  <a:pt x="10984" y="21156"/>
                  <a:pt x="10988" y="19548"/>
                  <a:pt x="10592" y="18037"/>
                </a:cubicBezTo>
                <a:cubicBezTo>
                  <a:pt x="10553" y="17888"/>
                  <a:pt x="10642" y="17734"/>
                  <a:pt x="10762" y="17742"/>
                </a:cubicBezTo>
                <a:cubicBezTo>
                  <a:pt x="11100" y="17764"/>
                  <a:pt x="11458" y="17753"/>
                  <a:pt x="11826" y="17689"/>
                </a:cubicBezTo>
                <a:cubicBezTo>
                  <a:pt x="11915" y="17674"/>
                  <a:pt x="11999" y="17751"/>
                  <a:pt x="12016" y="17868"/>
                </a:cubicBezTo>
                <a:cubicBezTo>
                  <a:pt x="12285" y="19718"/>
                  <a:pt x="13061" y="21599"/>
                  <a:pt x="14512" y="21048"/>
                </a:cubicBezTo>
                <a:cubicBezTo>
                  <a:pt x="15083" y="21296"/>
                  <a:pt x="15499" y="21198"/>
                  <a:pt x="15749" y="20949"/>
                </a:cubicBezTo>
                <a:cubicBezTo>
                  <a:pt x="16298" y="21270"/>
                  <a:pt x="16674" y="20792"/>
                  <a:pt x="16356" y="20439"/>
                </a:cubicBezTo>
                <a:cubicBezTo>
                  <a:pt x="16054" y="20103"/>
                  <a:pt x="15486" y="19298"/>
                  <a:pt x="14573" y="19299"/>
                </a:cubicBezTo>
                <a:cubicBezTo>
                  <a:pt x="14475" y="19299"/>
                  <a:pt x="14390" y="19209"/>
                  <a:pt x="14371" y="19084"/>
                </a:cubicBezTo>
                <a:cubicBezTo>
                  <a:pt x="14277" y="18494"/>
                  <a:pt x="14527" y="17143"/>
                  <a:pt x="14662" y="15972"/>
                </a:cubicBezTo>
                <a:cubicBezTo>
                  <a:pt x="14676" y="15852"/>
                  <a:pt x="14715" y="15741"/>
                  <a:pt x="14777" y="15651"/>
                </a:cubicBezTo>
                <a:cubicBezTo>
                  <a:pt x="15000" y="15325"/>
                  <a:pt x="15213" y="14954"/>
                  <a:pt x="15412" y="14529"/>
                </a:cubicBezTo>
                <a:cubicBezTo>
                  <a:pt x="15469" y="14408"/>
                  <a:pt x="15604" y="14409"/>
                  <a:pt x="15656" y="14533"/>
                </a:cubicBezTo>
                <a:cubicBezTo>
                  <a:pt x="15799" y="14870"/>
                  <a:pt x="15975" y="15184"/>
                  <a:pt x="16192" y="15439"/>
                </a:cubicBezTo>
                <a:cubicBezTo>
                  <a:pt x="16266" y="15526"/>
                  <a:pt x="16318" y="15639"/>
                  <a:pt x="16337" y="15765"/>
                </a:cubicBezTo>
                <a:cubicBezTo>
                  <a:pt x="16585" y="17373"/>
                  <a:pt x="18080" y="20842"/>
                  <a:pt x="19101" y="20942"/>
                </a:cubicBezTo>
                <a:cubicBezTo>
                  <a:pt x="20107" y="20917"/>
                  <a:pt x="20135" y="21172"/>
                  <a:pt x="20508" y="21173"/>
                </a:cubicBezTo>
                <a:cubicBezTo>
                  <a:pt x="20743" y="21174"/>
                  <a:pt x="20862" y="20793"/>
                  <a:pt x="20628" y="20540"/>
                </a:cubicBezTo>
                <a:cubicBezTo>
                  <a:pt x="20609" y="20519"/>
                  <a:pt x="20620" y="20478"/>
                  <a:pt x="20645" y="20478"/>
                </a:cubicBezTo>
                <a:cubicBezTo>
                  <a:pt x="20759" y="20479"/>
                  <a:pt x="20848" y="20482"/>
                  <a:pt x="20899" y="20485"/>
                </a:cubicBezTo>
                <a:cubicBezTo>
                  <a:pt x="20930" y="20486"/>
                  <a:pt x="20958" y="20504"/>
                  <a:pt x="20977" y="20535"/>
                </a:cubicBezTo>
                <a:cubicBezTo>
                  <a:pt x="21021" y="20606"/>
                  <a:pt x="21114" y="20741"/>
                  <a:pt x="21241" y="20815"/>
                </a:cubicBezTo>
                <a:cubicBezTo>
                  <a:pt x="21415" y="20916"/>
                  <a:pt x="21600" y="20710"/>
                  <a:pt x="21553" y="20469"/>
                </a:cubicBezTo>
                <a:cubicBezTo>
                  <a:pt x="21517" y="20281"/>
                  <a:pt x="21459" y="20059"/>
                  <a:pt x="21408" y="19878"/>
                </a:cubicBezTo>
                <a:cubicBezTo>
                  <a:pt x="21348" y="19662"/>
                  <a:pt x="21223" y="19489"/>
                  <a:pt x="21061" y="19398"/>
                </a:cubicBezTo>
                <a:cubicBezTo>
                  <a:pt x="20606" y="19143"/>
                  <a:pt x="20185" y="18944"/>
                  <a:pt x="19469" y="18789"/>
                </a:cubicBezTo>
                <a:cubicBezTo>
                  <a:pt x="19345" y="18762"/>
                  <a:pt x="19240" y="18647"/>
                  <a:pt x="19204" y="18490"/>
                </a:cubicBezTo>
                <a:cubicBezTo>
                  <a:pt x="19002" y="17615"/>
                  <a:pt x="19276" y="15944"/>
                  <a:pt x="18469" y="14355"/>
                </a:cubicBezTo>
                <a:cubicBezTo>
                  <a:pt x="18330" y="13193"/>
                  <a:pt x="18240" y="12130"/>
                  <a:pt x="17985" y="11219"/>
                </a:cubicBezTo>
                <a:cubicBezTo>
                  <a:pt x="17946" y="11077"/>
                  <a:pt x="18017" y="10926"/>
                  <a:pt x="18132" y="10909"/>
                </a:cubicBezTo>
                <a:cubicBezTo>
                  <a:pt x="19469" y="10712"/>
                  <a:pt x="20004" y="9093"/>
                  <a:pt x="20031" y="8149"/>
                </a:cubicBezTo>
                <a:cubicBezTo>
                  <a:pt x="20067" y="6948"/>
                  <a:pt x="21518" y="5148"/>
                  <a:pt x="21235" y="3532"/>
                </a:cubicBezTo>
                <a:cubicBezTo>
                  <a:pt x="20969" y="2017"/>
                  <a:pt x="19647" y="16"/>
                  <a:pt x="17338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2" name="Female"/>
          <p:cNvSpPr/>
          <p:nvPr/>
        </p:nvSpPr>
        <p:spPr>
          <a:xfrm>
            <a:off x="6377718" y="3105718"/>
            <a:ext cx="483758" cy="1069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3" name="Male"/>
          <p:cNvSpPr/>
          <p:nvPr/>
        </p:nvSpPr>
        <p:spPr>
          <a:xfrm>
            <a:off x="5830708" y="3099967"/>
            <a:ext cx="400804" cy="1081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" name="?$"/>
          <p:cNvSpPr txBox="1"/>
          <p:nvPr/>
        </p:nvSpPr>
        <p:spPr>
          <a:xfrm>
            <a:off x="5851940" y="2636362"/>
            <a:ext cx="3584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?$</a:t>
            </a:r>
          </a:p>
        </p:txBody>
      </p:sp>
      <p:sp>
        <p:nvSpPr>
          <p:cNvPr id="185" name="?$"/>
          <p:cNvSpPr txBox="1"/>
          <p:nvPr/>
        </p:nvSpPr>
        <p:spPr>
          <a:xfrm>
            <a:off x="6440402" y="263636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?$</a:t>
            </a:r>
          </a:p>
        </p:txBody>
      </p:sp>
      <p:sp>
        <p:nvSpPr>
          <p:cNvPr id="186" name="?$"/>
          <p:cNvSpPr txBox="1"/>
          <p:nvPr/>
        </p:nvSpPr>
        <p:spPr>
          <a:xfrm>
            <a:off x="7125278" y="292846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?$</a:t>
            </a:r>
          </a:p>
        </p:txBody>
      </p:sp>
      <p:sp>
        <p:nvSpPr>
          <p:cNvPr id="187" name="?$"/>
          <p:cNvSpPr txBox="1"/>
          <p:nvPr/>
        </p:nvSpPr>
        <p:spPr>
          <a:xfrm>
            <a:off x="7865167" y="3270060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?$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Statistics might help!</a:t>
            </a:r>
          </a:p>
        </p:txBody>
      </p:sp>
      <p:sp>
        <p:nvSpPr>
          <p:cNvPr id="190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Case Exploration</a:t>
            </a:r>
          </a:p>
        </p:txBody>
      </p:sp>
      <p:sp>
        <p:nvSpPr>
          <p:cNvPr id="191" name="Slide Number Placeholder 4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Screen Shot 2018-03-25 at 17.35.27.png" descr="Screen Shot 2018-03-25 at 17.3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19" y="1040051"/>
            <a:ext cx="5090021" cy="26376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"/>
          <p:cNvGrpSpPr/>
          <p:nvPr/>
        </p:nvGrpSpPr>
        <p:grpSpPr>
          <a:xfrm>
            <a:off x="3111364" y="2276707"/>
            <a:ext cx="5627919" cy="4116741"/>
            <a:chOff x="0" y="0"/>
            <a:chExt cx="5627917" cy="4116740"/>
          </a:xfrm>
        </p:grpSpPr>
        <p:sp>
          <p:nvSpPr>
            <p:cNvPr id="193" name="Rounded Rectangle 15"/>
            <p:cNvSpPr/>
            <p:nvPr/>
          </p:nvSpPr>
          <p:spPr>
            <a:xfrm>
              <a:off x="558400" y="0"/>
              <a:ext cx="1245136" cy="450913"/>
            </a:xfrm>
            <a:prstGeom prst="roundRect">
              <a:avLst>
                <a:gd name="adj" fmla="val 2728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194" name="Cruise Ship"/>
            <p:cNvSpPr/>
            <p:nvPr/>
          </p:nvSpPr>
          <p:spPr>
            <a:xfrm>
              <a:off x="3233962" y="926325"/>
              <a:ext cx="2393956" cy="69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3" y="0"/>
                  </a:moveTo>
                  <a:lnTo>
                    <a:pt x="11790" y="1913"/>
                  </a:lnTo>
                  <a:lnTo>
                    <a:pt x="10623" y="1913"/>
                  </a:lnTo>
                  <a:lnTo>
                    <a:pt x="8232" y="6082"/>
                  </a:lnTo>
                  <a:lnTo>
                    <a:pt x="7569" y="6082"/>
                  </a:lnTo>
                  <a:lnTo>
                    <a:pt x="7079" y="1058"/>
                  </a:lnTo>
                  <a:lnTo>
                    <a:pt x="6235" y="1058"/>
                  </a:lnTo>
                  <a:lnTo>
                    <a:pt x="6724" y="6082"/>
                  </a:lnTo>
                  <a:lnTo>
                    <a:pt x="5836" y="6082"/>
                  </a:lnTo>
                  <a:lnTo>
                    <a:pt x="5347" y="1058"/>
                  </a:lnTo>
                  <a:lnTo>
                    <a:pt x="4500" y="1058"/>
                  </a:lnTo>
                  <a:lnTo>
                    <a:pt x="4992" y="6082"/>
                  </a:lnTo>
                  <a:lnTo>
                    <a:pt x="4103" y="6082"/>
                  </a:lnTo>
                  <a:lnTo>
                    <a:pt x="3607" y="1058"/>
                  </a:lnTo>
                  <a:lnTo>
                    <a:pt x="2762" y="1058"/>
                  </a:lnTo>
                  <a:lnTo>
                    <a:pt x="3257" y="6082"/>
                  </a:lnTo>
                  <a:lnTo>
                    <a:pt x="1250" y="6082"/>
                  </a:lnTo>
                  <a:lnTo>
                    <a:pt x="1588" y="8204"/>
                  </a:lnTo>
                  <a:lnTo>
                    <a:pt x="18747" y="8204"/>
                  </a:lnTo>
                  <a:lnTo>
                    <a:pt x="18277" y="6622"/>
                  </a:lnTo>
                  <a:lnTo>
                    <a:pt x="13620" y="6622"/>
                  </a:lnTo>
                  <a:lnTo>
                    <a:pt x="13620" y="5896"/>
                  </a:lnTo>
                  <a:lnTo>
                    <a:pt x="18057" y="5896"/>
                  </a:lnTo>
                  <a:lnTo>
                    <a:pt x="17589" y="4314"/>
                  </a:lnTo>
                  <a:lnTo>
                    <a:pt x="13620" y="4314"/>
                  </a:lnTo>
                  <a:lnTo>
                    <a:pt x="13620" y="3570"/>
                  </a:lnTo>
                  <a:lnTo>
                    <a:pt x="17374" y="3570"/>
                  </a:lnTo>
                  <a:lnTo>
                    <a:pt x="16883" y="1913"/>
                  </a:lnTo>
                  <a:lnTo>
                    <a:pt x="16001" y="1913"/>
                  </a:lnTo>
                  <a:lnTo>
                    <a:pt x="15490" y="0"/>
                  </a:lnTo>
                  <a:lnTo>
                    <a:pt x="12333" y="0"/>
                  </a:lnTo>
                  <a:close/>
                  <a:moveTo>
                    <a:pt x="1566" y="8948"/>
                  </a:moveTo>
                  <a:lnTo>
                    <a:pt x="1131" y="10530"/>
                  </a:lnTo>
                  <a:lnTo>
                    <a:pt x="19430" y="10530"/>
                  </a:lnTo>
                  <a:lnTo>
                    <a:pt x="18962" y="8948"/>
                  </a:lnTo>
                  <a:lnTo>
                    <a:pt x="1566" y="8948"/>
                  </a:lnTo>
                  <a:close/>
                  <a:moveTo>
                    <a:pt x="932" y="11256"/>
                  </a:moveTo>
                  <a:lnTo>
                    <a:pt x="0" y="14658"/>
                  </a:lnTo>
                  <a:lnTo>
                    <a:pt x="954" y="21600"/>
                  </a:lnTo>
                  <a:lnTo>
                    <a:pt x="19063" y="21600"/>
                  </a:lnTo>
                  <a:lnTo>
                    <a:pt x="21600" y="11256"/>
                  </a:lnTo>
                  <a:lnTo>
                    <a:pt x="932" y="11256"/>
                  </a:lnTo>
                  <a:close/>
                  <a:moveTo>
                    <a:pt x="2185" y="13466"/>
                  </a:moveTo>
                  <a:lnTo>
                    <a:pt x="3166" y="13466"/>
                  </a:lnTo>
                  <a:lnTo>
                    <a:pt x="3166" y="15257"/>
                  </a:lnTo>
                  <a:lnTo>
                    <a:pt x="1766" y="15257"/>
                  </a:lnTo>
                  <a:lnTo>
                    <a:pt x="2185" y="13466"/>
                  </a:lnTo>
                  <a:close/>
                  <a:moveTo>
                    <a:pt x="3822" y="13466"/>
                  </a:moveTo>
                  <a:lnTo>
                    <a:pt x="4803" y="13466"/>
                  </a:lnTo>
                  <a:lnTo>
                    <a:pt x="4803" y="15257"/>
                  </a:lnTo>
                  <a:lnTo>
                    <a:pt x="3822" y="15257"/>
                  </a:lnTo>
                  <a:lnTo>
                    <a:pt x="3822" y="13466"/>
                  </a:lnTo>
                  <a:close/>
                  <a:moveTo>
                    <a:pt x="5476" y="13466"/>
                  </a:moveTo>
                  <a:lnTo>
                    <a:pt x="6455" y="13466"/>
                  </a:lnTo>
                  <a:lnTo>
                    <a:pt x="6455" y="15257"/>
                  </a:lnTo>
                  <a:lnTo>
                    <a:pt x="5476" y="15257"/>
                  </a:lnTo>
                  <a:lnTo>
                    <a:pt x="5476" y="13466"/>
                  </a:lnTo>
                  <a:close/>
                  <a:moveTo>
                    <a:pt x="7128" y="13466"/>
                  </a:moveTo>
                  <a:lnTo>
                    <a:pt x="8107" y="13466"/>
                  </a:lnTo>
                  <a:lnTo>
                    <a:pt x="8107" y="15257"/>
                  </a:lnTo>
                  <a:lnTo>
                    <a:pt x="7128" y="15257"/>
                  </a:lnTo>
                  <a:lnTo>
                    <a:pt x="7128" y="13466"/>
                  </a:lnTo>
                  <a:close/>
                  <a:moveTo>
                    <a:pt x="8775" y="13466"/>
                  </a:moveTo>
                  <a:lnTo>
                    <a:pt x="9756" y="13466"/>
                  </a:lnTo>
                  <a:lnTo>
                    <a:pt x="9756" y="15257"/>
                  </a:lnTo>
                  <a:lnTo>
                    <a:pt x="8775" y="15257"/>
                  </a:lnTo>
                  <a:lnTo>
                    <a:pt x="8775" y="13466"/>
                  </a:lnTo>
                  <a:close/>
                  <a:moveTo>
                    <a:pt x="10429" y="13466"/>
                  </a:moveTo>
                  <a:lnTo>
                    <a:pt x="11408" y="13466"/>
                  </a:lnTo>
                  <a:lnTo>
                    <a:pt x="11408" y="15257"/>
                  </a:lnTo>
                  <a:lnTo>
                    <a:pt x="10429" y="15257"/>
                  </a:lnTo>
                  <a:lnTo>
                    <a:pt x="10429" y="13466"/>
                  </a:lnTo>
                  <a:close/>
                  <a:moveTo>
                    <a:pt x="12081" y="13466"/>
                  </a:moveTo>
                  <a:lnTo>
                    <a:pt x="13060" y="13466"/>
                  </a:lnTo>
                  <a:lnTo>
                    <a:pt x="13060" y="15257"/>
                  </a:lnTo>
                  <a:lnTo>
                    <a:pt x="12081" y="15257"/>
                  </a:lnTo>
                  <a:lnTo>
                    <a:pt x="12081" y="13466"/>
                  </a:lnTo>
                  <a:close/>
                  <a:moveTo>
                    <a:pt x="13733" y="13466"/>
                  </a:moveTo>
                  <a:lnTo>
                    <a:pt x="14714" y="13466"/>
                  </a:lnTo>
                  <a:lnTo>
                    <a:pt x="14714" y="15257"/>
                  </a:lnTo>
                  <a:lnTo>
                    <a:pt x="13733" y="15257"/>
                  </a:lnTo>
                  <a:lnTo>
                    <a:pt x="13733" y="13466"/>
                  </a:lnTo>
                  <a:close/>
                  <a:moveTo>
                    <a:pt x="15387" y="13466"/>
                  </a:moveTo>
                  <a:lnTo>
                    <a:pt x="16366" y="13466"/>
                  </a:lnTo>
                  <a:lnTo>
                    <a:pt x="16366" y="15257"/>
                  </a:lnTo>
                  <a:lnTo>
                    <a:pt x="15387" y="15257"/>
                  </a:lnTo>
                  <a:lnTo>
                    <a:pt x="15387" y="13466"/>
                  </a:lnTo>
                  <a:close/>
                  <a:moveTo>
                    <a:pt x="17034" y="13466"/>
                  </a:moveTo>
                  <a:lnTo>
                    <a:pt x="18013" y="13466"/>
                  </a:lnTo>
                  <a:lnTo>
                    <a:pt x="18245" y="15257"/>
                  </a:lnTo>
                  <a:lnTo>
                    <a:pt x="17034" y="15257"/>
                  </a:lnTo>
                  <a:lnTo>
                    <a:pt x="17034" y="1346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Child at Play"/>
            <p:cNvSpPr/>
            <p:nvPr/>
          </p:nvSpPr>
          <p:spPr>
            <a:xfrm>
              <a:off x="1463857" y="3056924"/>
              <a:ext cx="593768" cy="80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80" fill="norm" stroke="1" extrusionOk="0">
                  <a:moveTo>
                    <a:pt x="12654" y="1"/>
                  </a:moveTo>
                  <a:cubicBezTo>
                    <a:pt x="12170" y="-5"/>
                    <a:pt x="12012" y="52"/>
                    <a:pt x="12012" y="52"/>
                  </a:cubicBezTo>
                  <a:lnTo>
                    <a:pt x="11943" y="80"/>
                  </a:lnTo>
                  <a:cubicBezTo>
                    <a:pt x="11837" y="63"/>
                    <a:pt x="11641" y="46"/>
                    <a:pt x="11256" y="141"/>
                  </a:cubicBezTo>
                  <a:cubicBezTo>
                    <a:pt x="10863" y="259"/>
                    <a:pt x="9776" y="725"/>
                    <a:pt x="10033" y="2169"/>
                  </a:cubicBezTo>
                  <a:cubicBezTo>
                    <a:pt x="10162" y="2894"/>
                    <a:pt x="10621" y="3103"/>
                    <a:pt x="11074" y="3479"/>
                  </a:cubicBezTo>
                  <a:cubicBezTo>
                    <a:pt x="11278" y="3648"/>
                    <a:pt x="11369" y="3856"/>
                    <a:pt x="11369" y="3901"/>
                  </a:cubicBezTo>
                  <a:cubicBezTo>
                    <a:pt x="11362" y="4080"/>
                    <a:pt x="11332" y="4188"/>
                    <a:pt x="11294" y="4261"/>
                  </a:cubicBezTo>
                  <a:cubicBezTo>
                    <a:pt x="11165" y="4244"/>
                    <a:pt x="11082" y="4192"/>
                    <a:pt x="10923" y="4271"/>
                  </a:cubicBezTo>
                  <a:cubicBezTo>
                    <a:pt x="10908" y="4277"/>
                    <a:pt x="10856" y="4322"/>
                    <a:pt x="10803" y="4373"/>
                  </a:cubicBezTo>
                  <a:cubicBezTo>
                    <a:pt x="10621" y="4435"/>
                    <a:pt x="8906" y="5227"/>
                    <a:pt x="7290" y="6503"/>
                  </a:cubicBezTo>
                  <a:cubicBezTo>
                    <a:pt x="7282" y="6509"/>
                    <a:pt x="7282" y="6508"/>
                    <a:pt x="7282" y="6513"/>
                  </a:cubicBezTo>
                  <a:cubicBezTo>
                    <a:pt x="7260" y="6525"/>
                    <a:pt x="7245" y="6541"/>
                    <a:pt x="7245" y="6547"/>
                  </a:cubicBezTo>
                  <a:cubicBezTo>
                    <a:pt x="7177" y="6609"/>
                    <a:pt x="6503" y="7013"/>
                    <a:pt x="6466" y="7249"/>
                  </a:cubicBezTo>
                  <a:cubicBezTo>
                    <a:pt x="6435" y="7485"/>
                    <a:pt x="6595" y="8176"/>
                    <a:pt x="6791" y="8794"/>
                  </a:cubicBezTo>
                  <a:cubicBezTo>
                    <a:pt x="7026" y="9519"/>
                    <a:pt x="7463" y="10352"/>
                    <a:pt x="7441" y="10610"/>
                  </a:cubicBezTo>
                  <a:cubicBezTo>
                    <a:pt x="7433" y="10683"/>
                    <a:pt x="7312" y="10986"/>
                    <a:pt x="7372" y="11126"/>
                  </a:cubicBezTo>
                  <a:cubicBezTo>
                    <a:pt x="7486" y="11385"/>
                    <a:pt x="7843" y="11492"/>
                    <a:pt x="7835" y="11627"/>
                  </a:cubicBezTo>
                  <a:cubicBezTo>
                    <a:pt x="7820" y="11818"/>
                    <a:pt x="7901" y="11914"/>
                    <a:pt x="8014" y="11959"/>
                  </a:cubicBezTo>
                  <a:cubicBezTo>
                    <a:pt x="8007" y="12195"/>
                    <a:pt x="8007" y="12391"/>
                    <a:pt x="8007" y="12470"/>
                  </a:cubicBezTo>
                  <a:cubicBezTo>
                    <a:pt x="8015" y="12565"/>
                    <a:pt x="8037" y="13133"/>
                    <a:pt x="8014" y="13228"/>
                  </a:cubicBezTo>
                  <a:cubicBezTo>
                    <a:pt x="7818" y="14251"/>
                    <a:pt x="7221" y="14958"/>
                    <a:pt x="7183" y="15009"/>
                  </a:cubicBezTo>
                  <a:cubicBezTo>
                    <a:pt x="7146" y="15059"/>
                    <a:pt x="7078" y="15168"/>
                    <a:pt x="7101" y="15212"/>
                  </a:cubicBezTo>
                  <a:cubicBezTo>
                    <a:pt x="7154" y="15308"/>
                    <a:pt x="7327" y="15381"/>
                    <a:pt x="7478" y="15465"/>
                  </a:cubicBezTo>
                  <a:cubicBezTo>
                    <a:pt x="7539" y="15499"/>
                    <a:pt x="7646" y="15550"/>
                    <a:pt x="7766" y="15606"/>
                  </a:cubicBezTo>
                  <a:lnTo>
                    <a:pt x="7743" y="15667"/>
                  </a:lnTo>
                  <a:cubicBezTo>
                    <a:pt x="7728" y="15701"/>
                    <a:pt x="7691" y="15728"/>
                    <a:pt x="7646" y="15734"/>
                  </a:cubicBezTo>
                  <a:cubicBezTo>
                    <a:pt x="7072" y="15796"/>
                    <a:pt x="6535" y="15835"/>
                    <a:pt x="5833" y="16020"/>
                  </a:cubicBezTo>
                  <a:cubicBezTo>
                    <a:pt x="4548" y="16363"/>
                    <a:pt x="3966" y="16757"/>
                    <a:pt x="2629" y="17077"/>
                  </a:cubicBezTo>
                  <a:cubicBezTo>
                    <a:pt x="2606" y="17066"/>
                    <a:pt x="2584" y="17055"/>
                    <a:pt x="2553" y="17044"/>
                  </a:cubicBezTo>
                  <a:cubicBezTo>
                    <a:pt x="2508" y="17033"/>
                    <a:pt x="2440" y="17044"/>
                    <a:pt x="2440" y="17044"/>
                  </a:cubicBezTo>
                  <a:cubicBezTo>
                    <a:pt x="2228" y="16903"/>
                    <a:pt x="2161" y="16881"/>
                    <a:pt x="1829" y="16824"/>
                  </a:cubicBezTo>
                  <a:cubicBezTo>
                    <a:pt x="1564" y="16785"/>
                    <a:pt x="1283" y="16824"/>
                    <a:pt x="1283" y="16824"/>
                  </a:cubicBezTo>
                  <a:cubicBezTo>
                    <a:pt x="1124" y="16785"/>
                    <a:pt x="1005" y="16752"/>
                    <a:pt x="853" y="16791"/>
                  </a:cubicBezTo>
                  <a:cubicBezTo>
                    <a:pt x="612" y="16864"/>
                    <a:pt x="557" y="16942"/>
                    <a:pt x="497" y="17077"/>
                  </a:cubicBezTo>
                  <a:lnTo>
                    <a:pt x="317" y="17453"/>
                  </a:lnTo>
                  <a:cubicBezTo>
                    <a:pt x="257" y="17588"/>
                    <a:pt x="263" y="17728"/>
                    <a:pt x="339" y="17846"/>
                  </a:cubicBezTo>
                  <a:cubicBezTo>
                    <a:pt x="392" y="17964"/>
                    <a:pt x="437" y="18112"/>
                    <a:pt x="369" y="18303"/>
                  </a:cubicBezTo>
                  <a:cubicBezTo>
                    <a:pt x="301" y="18500"/>
                    <a:pt x="150" y="18442"/>
                    <a:pt x="29" y="18881"/>
                  </a:cubicBezTo>
                  <a:cubicBezTo>
                    <a:pt x="-99" y="19319"/>
                    <a:pt x="233" y="20005"/>
                    <a:pt x="263" y="20083"/>
                  </a:cubicBezTo>
                  <a:cubicBezTo>
                    <a:pt x="301" y="20162"/>
                    <a:pt x="565" y="20382"/>
                    <a:pt x="905" y="20270"/>
                  </a:cubicBezTo>
                  <a:cubicBezTo>
                    <a:pt x="1238" y="20157"/>
                    <a:pt x="1133" y="19785"/>
                    <a:pt x="1269" y="19476"/>
                  </a:cubicBezTo>
                  <a:cubicBezTo>
                    <a:pt x="1405" y="19167"/>
                    <a:pt x="1608" y="19060"/>
                    <a:pt x="1699" y="18853"/>
                  </a:cubicBezTo>
                  <a:cubicBezTo>
                    <a:pt x="1827" y="18577"/>
                    <a:pt x="2727" y="18365"/>
                    <a:pt x="2818" y="18106"/>
                  </a:cubicBezTo>
                  <a:cubicBezTo>
                    <a:pt x="3717" y="17898"/>
                    <a:pt x="5400" y="17678"/>
                    <a:pt x="6126" y="17537"/>
                  </a:cubicBezTo>
                  <a:cubicBezTo>
                    <a:pt x="6904" y="17391"/>
                    <a:pt x="8808" y="17016"/>
                    <a:pt x="8808" y="17016"/>
                  </a:cubicBezTo>
                  <a:cubicBezTo>
                    <a:pt x="8921" y="16993"/>
                    <a:pt x="9029" y="16954"/>
                    <a:pt x="9119" y="16909"/>
                  </a:cubicBezTo>
                  <a:cubicBezTo>
                    <a:pt x="9263" y="16841"/>
                    <a:pt x="9459" y="16628"/>
                    <a:pt x="9466" y="16622"/>
                  </a:cubicBezTo>
                  <a:lnTo>
                    <a:pt x="9752" y="16319"/>
                  </a:lnTo>
                  <a:cubicBezTo>
                    <a:pt x="9858" y="16347"/>
                    <a:pt x="10192" y="16240"/>
                    <a:pt x="10260" y="16155"/>
                  </a:cubicBezTo>
                  <a:cubicBezTo>
                    <a:pt x="10592" y="15734"/>
                    <a:pt x="11468" y="14549"/>
                    <a:pt x="11521" y="14487"/>
                  </a:cubicBezTo>
                  <a:cubicBezTo>
                    <a:pt x="11573" y="14431"/>
                    <a:pt x="11642" y="14357"/>
                    <a:pt x="11740" y="14419"/>
                  </a:cubicBezTo>
                  <a:cubicBezTo>
                    <a:pt x="11793" y="14452"/>
                    <a:pt x="12141" y="14712"/>
                    <a:pt x="12715" y="15162"/>
                  </a:cubicBezTo>
                  <a:cubicBezTo>
                    <a:pt x="13463" y="15752"/>
                    <a:pt x="14006" y="15959"/>
                    <a:pt x="14059" y="15982"/>
                  </a:cubicBezTo>
                  <a:cubicBezTo>
                    <a:pt x="14263" y="16060"/>
                    <a:pt x="14702" y="15505"/>
                    <a:pt x="14831" y="15353"/>
                  </a:cubicBezTo>
                  <a:lnTo>
                    <a:pt x="14861" y="15363"/>
                  </a:lnTo>
                  <a:cubicBezTo>
                    <a:pt x="14907" y="15380"/>
                    <a:pt x="14928" y="15419"/>
                    <a:pt x="14920" y="15453"/>
                  </a:cubicBezTo>
                  <a:cubicBezTo>
                    <a:pt x="14822" y="15846"/>
                    <a:pt x="14823" y="16437"/>
                    <a:pt x="15020" y="17039"/>
                  </a:cubicBezTo>
                  <a:cubicBezTo>
                    <a:pt x="15352" y="18033"/>
                    <a:pt x="16053" y="18713"/>
                    <a:pt x="16212" y="18921"/>
                  </a:cubicBezTo>
                  <a:cubicBezTo>
                    <a:pt x="16439" y="19213"/>
                    <a:pt x="16568" y="19657"/>
                    <a:pt x="16568" y="19657"/>
                  </a:cubicBezTo>
                  <a:cubicBezTo>
                    <a:pt x="16629" y="19859"/>
                    <a:pt x="16651" y="19982"/>
                    <a:pt x="16651" y="19971"/>
                  </a:cubicBezTo>
                  <a:cubicBezTo>
                    <a:pt x="16659" y="19982"/>
                    <a:pt x="16658" y="20006"/>
                    <a:pt x="16665" y="20017"/>
                  </a:cubicBezTo>
                  <a:cubicBezTo>
                    <a:pt x="16665" y="20028"/>
                    <a:pt x="16650" y="20028"/>
                    <a:pt x="16627" y="20050"/>
                  </a:cubicBezTo>
                  <a:cubicBezTo>
                    <a:pt x="16582" y="20078"/>
                    <a:pt x="16590" y="20111"/>
                    <a:pt x="16620" y="20178"/>
                  </a:cubicBezTo>
                  <a:cubicBezTo>
                    <a:pt x="16628" y="20190"/>
                    <a:pt x="16599" y="20207"/>
                    <a:pt x="16561" y="20280"/>
                  </a:cubicBezTo>
                  <a:cubicBezTo>
                    <a:pt x="16523" y="20353"/>
                    <a:pt x="16561" y="20668"/>
                    <a:pt x="16599" y="20809"/>
                  </a:cubicBezTo>
                  <a:cubicBezTo>
                    <a:pt x="16637" y="20932"/>
                    <a:pt x="16778" y="21134"/>
                    <a:pt x="16816" y="21184"/>
                  </a:cubicBezTo>
                  <a:cubicBezTo>
                    <a:pt x="16824" y="21190"/>
                    <a:pt x="16826" y="21202"/>
                    <a:pt x="16826" y="21207"/>
                  </a:cubicBezTo>
                  <a:cubicBezTo>
                    <a:pt x="16856" y="21331"/>
                    <a:pt x="16901" y="21437"/>
                    <a:pt x="17015" y="21499"/>
                  </a:cubicBezTo>
                  <a:cubicBezTo>
                    <a:pt x="17135" y="21566"/>
                    <a:pt x="17354" y="21595"/>
                    <a:pt x="17551" y="21573"/>
                  </a:cubicBezTo>
                  <a:lnTo>
                    <a:pt x="18025" y="21499"/>
                  </a:lnTo>
                  <a:cubicBezTo>
                    <a:pt x="18222" y="21471"/>
                    <a:pt x="18389" y="21386"/>
                    <a:pt x="18495" y="21274"/>
                  </a:cubicBezTo>
                  <a:cubicBezTo>
                    <a:pt x="18616" y="21178"/>
                    <a:pt x="18766" y="21066"/>
                    <a:pt x="19038" y="21016"/>
                  </a:cubicBezTo>
                  <a:cubicBezTo>
                    <a:pt x="19310" y="20960"/>
                    <a:pt x="19326" y="21090"/>
                    <a:pt x="19930" y="20944"/>
                  </a:cubicBezTo>
                  <a:cubicBezTo>
                    <a:pt x="20535" y="20798"/>
                    <a:pt x="21198" y="20219"/>
                    <a:pt x="21274" y="20157"/>
                  </a:cubicBezTo>
                  <a:cubicBezTo>
                    <a:pt x="21372" y="20118"/>
                    <a:pt x="21501" y="19820"/>
                    <a:pt x="21191" y="19652"/>
                  </a:cubicBezTo>
                  <a:cubicBezTo>
                    <a:pt x="20874" y="19483"/>
                    <a:pt x="20481" y="19747"/>
                    <a:pt x="20027" y="19820"/>
                  </a:cubicBezTo>
                  <a:cubicBezTo>
                    <a:pt x="19581" y="19888"/>
                    <a:pt x="19302" y="19781"/>
                    <a:pt x="19000" y="19764"/>
                  </a:cubicBezTo>
                  <a:cubicBezTo>
                    <a:pt x="18698" y="19753"/>
                    <a:pt x="18284" y="19567"/>
                    <a:pt x="18186" y="19539"/>
                  </a:cubicBezTo>
                  <a:cubicBezTo>
                    <a:pt x="18163" y="19528"/>
                    <a:pt x="18133" y="19527"/>
                    <a:pt x="18110" y="19527"/>
                  </a:cubicBezTo>
                  <a:cubicBezTo>
                    <a:pt x="18050" y="19527"/>
                    <a:pt x="18002" y="19499"/>
                    <a:pt x="17987" y="19460"/>
                  </a:cubicBezTo>
                  <a:cubicBezTo>
                    <a:pt x="17882" y="19067"/>
                    <a:pt x="17452" y="17460"/>
                    <a:pt x="17362" y="17156"/>
                  </a:cubicBezTo>
                  <a:cubicBezTo>
                    <a:pt x="17127" y="16386"/>
                    <a:pt x="16704" y="15514"/>
                    <a:pt x="16689" y="15430"/>
                  </a:cubicBezTo>
                  <a:cubicBezTo>
                    <a:pt x="16659" y="15262"/>
                    <a:pt x="16710" y="15077"/>
                    <a:pt x="16703" y="14881"/>
                  </a:cubicBezTo>
                  <a:cubicBezTo>
                    <a:pt x="16695" y="14813"/>
                    <a:pt x="16667" y="14521"/>
                    <a:pt x="16455" y="14370"/>
                  </a:cubicBezTo>
                  <a:lnTo>
                    <a:pt x="16349" y="14278"/>
                  </a:lnTo>
                  <a:cubicBezTo>
                    <a:pt x="16364" y="14233"/>
                    <a:pt x="16122" y="13919"/>
                    <a:pt x="16084" y="13880"/>
                  </a:cubicBezTo>
                  <a:cubicBezTo>
                    <a:pt x="15722" y="13526"/>
                    <a:pt x="15215" y="13094"/>
                    <a:pt x="14580" y="12600"/>
                  </a:cubicBezTo>
                  <a:cubicBezTo>
                    <a:pt x="14074" y="12206"/>
                    <a:pt x="13614" y="11885"/>
                    <a:pt x="13282" y="11660"/>
                  </a:cubicBezTo>
                  <a:cubicBezTo>
                    <a:pt x="13357" y="11632"/>
                    <a:pt x="13991" y="11515"/>
                    <a:pt x="14014" y="11425"/>
                  </a:cubicBezTo>
                  <a:cubicBezTo>
                    <a:pt x="14014" y="11425"/>
                    <a:pt x="14014" y="11199"/>
                    <a:pt x="14044" y="10227"/>
                  </a:cubicBezTo>
                  <a:cubicBezTo>
                    <a:pt x="14082" y="8974"/>
                    <a:pt x="14233" y="8575"/>
                    <a:pt x="14233" y="8575"/>
                  </a:cubicBezTo>
                  <a:cubicBezTo>
                    <a:pt x="14256" y="8496"/>
                    <a:pt x="14400" y="8481"/>
                    <a:pt x="14453" y="8554"/>
                  </a:cubicBezTo>
                  <a:lnTo>
                    <a:pt x="14543" y="8687"/>
                  </a:lnTo>
                  <a:cubicBezTo>
                    <a:pt x="14573" y="8732"/>
                    <a:pt x="14618" y="8778"/>
                    <a:pt x="14663" y="8812"/>
                  </a:cubicBezTo>
                  <a:cubicBezTo>
                    <a:pt x="14671" y="8818"/>
                    <a:pt x="14679" y="8829"/>
                    <a:pt x="14687" y="8840"/>
                  </a:cubicBezTo>
                  <a:cubicBezTo>
                    <a:pt x="14785" y="9026"/>
                    <a:pt x="15102" y="9121"/>
                    <a:pt x="15411" y="9065"/>
                  </a:cubicBezTo>
                  <a:cubicBezTo>
                    <a:pt x="15411" y="9065"/>
                    <a:pt x="16417" y="8930"/>
                    <a:pt x="17211" y="8789"/>
                  </a:cubicBezTo>
                  <a:cubicBezTo>
                    <a:pt x="17755" y="8694"/>
                    <a:pt x="18941" y="8418"/>
                    <a:pt x="19175" y="8368"/>
                  </a:cubicBezTo>
                  <a:cubicBezTo>
                    <a:pt x="19296" y="8323"/>
                    <a:pt x="19461" y="8345"/>
                    <a:pt x="19491" y="8345"/>
                  </a:cubicBezTo>
                  <a:cubicBezTo>
                    <a:pt x="19665" y="8345"/>
                    <a:pt x="19878" y="8316"/>
                    <a:pt x="19999" y="8294"/>
                  </a:cubicBezTo>
                  <a:cubicBezTo>
                    <a:pt x="19999" y="8294"/>
                    <a:pt x="20383" y="8205"/>
                    <a:pt x="20473" y="8171"/>
                  </a:cubicBezTo>
                  <a:cubicBezTo>
                    <a:pt x="20829" y="8076"/>
                    <a:pt x="20693" y="7857"/>
                    <a:pt x="20700" y="7655"/>
                  </a:cubicBezTo>
                  <a:cubicBezTo>
                    <a:pt x="20708" y="7458"/>
                    <a:pt x="20669" y="7300"/>
                    <a:pt x="20669" y="7300"/>
                  </a:cubicBezTo>
                  <a:cubicBezTo>
                    <a:pt x="20669" y="7300"/>
                    <a:pt x="20730" y="7137"/>
                    <a:pt x="20625" y="7047"/>
                  </a:cubicBezTo>
                  <a:cubicBezTo>
                    <a:pt x="20511" y="6952"/>
                    <a:pt x="19998" y="7081"/>
                    <a:pt x="19635" y="7126"/>
                  </a:cubicBezTo>
                  <a:cubicBezTo>
                    <a:pt x="19605" y="7138"/>
                    <a:pt x="19508" y="7160"/>
                    <a:pt x="19470" y="7160"/>
                  </a:cubicBezTo>
                  <a:cubicBezTo>
                    <a:pt x="19311" y="7154"/>
                    <a:pt x="19190" y="7170"/>
                    <a:pt x="19144" y="7254"/>
                  </a:cubicBezTo>
                  <a:cubicBezTo>
                    <a:pt x="19061" y="7316"/>
                    <a:pt x="19015" y="7575"/>
                    <a:pt x="18962" y="7620"/>
                  </a:cubicBezTo>
                  <a:cubicBezTo>
                    <a:pt x="18864" y="7743"/>
                    <a:pt x="18329" y="7728"/>
                    <a:pt x="17022" y="7801"/>
                  </a:cubicBezTo>
                  <a:cubicBezTo>
                    <a:pt x="16531" y="7823"/>
                    <a:pt x="16063" y="7834"/>
                    <a:pt x="15881" y="7839"/>
                  </a:cubicBezTo>
                  <a:cubicBezTo>
                    <a:pt x="15836" y="7839"/>
                    <a:pt x="15791" y="7823"/>
                    <a:pt x="15768" y="7795"/>
                  </a:cubicBezTo>
                  <a:lnTo>
                    <a:pt x="15397" y="7261"/>
                  </a:lnTo>
                  <a:cubicBezTo>
                    <a:pt x="15337" y="7132"/>
                    <a:pt x="15313" y="6907"/>
                    <a:pt x="14927" y="6222"/>
                  </a:cubicBezTo>
                  <a:cubicBezTo>
                    <a:pt x="14897" y="6177"/>
                    <a:pt x="14528" y="5181"/>
                    <a:pt x="14415" y="5030"/>
                  </a:cubicBezTo>
                  <a:cubicBezTo>
                    <a:pt x="14370" y="4973"/>
                    <a:pt x="14362" y="4883"/>
                    <a:pt x="14113" y="4726"/>
                  </a:cubicBezTo>
                  <a:cubicBezTo>
                    <a:pt x="13947" y="4625"/>
                    <a:pt x="13598" y="4608"/>
                    <a:pt x="13379" y="4614"/>
                  </a:cubicBezTo>
                  <a:cubicBezTo>
                    <a:pt x="13348" y="4546"/>
                    <a:pt x="13343" y="4469"/>
                    <a:pt x="13388" y="4424"/>
                  </a:cubicBezTo>
                  <a:cubicBezTo>
                    <a:pt x="13464" y="4345"/>
                    <a:pt x="13667" y="4389"/>
                    <a:pt x="13931" y="4417"/>
                  </a:cubicBezTo>
                  <a:cubicBezTo>
                    <a:pt x="14075" y="4434"/>
                    <a:pt x="14474" y="4452"/>
                    <a:pt x="14587" y="4429"/>
                  </a:cubicBezTo>
                  <a:cubicBezTo>
                    <a:pt x="14731" y="4401"/>
                    <a:pt x="14837" y="4311"/>
                    <a:pt x="14852" y="4227"/>
                  </a:cubicBezTo>
                  <a:cubicBezTo>
                    <a:pt x="14859" y="4171"/>
                    <a:pt x="14867" y="4098"/>
                    <a:pt x="14890" y="4059"/>
                  </a:cubicBezTo>
                  <a:cubicBezTo>
                    <a:pt x="14935" y="3986"/>
                    <a:pt x="15058" y="3957"/>
                    <a:pt x="15126" y="3946"/>
                  </a:cubicBezTo>
                  <a:cubicBezTo>
                    <a:pt x="15269" y="3924"/>
                    <a:pt x="15177" y="3799"/>
                    <a:pt x="15154" y="3760"/>
                  </a:cubicBezTo>
                  <a:cubicBezTo>
                    <a:pt x="15124" y="3715"/>
                    <a:pt x="15185" y="3704"/>
                    <a:pt x="15223" y="3681"/>
                  </a:cubicBezTo>
                  <a:cubicBezTo>
                    <a:pt x="15260" y="3664"/>
                    <a:pt x="15298" y="3631"/>
                    <a:pt x="15298" y="3592"/>
                  </a:cubicBezTo>
                  <a:cubicBezTo>
                    <a:pt x="15306" y="3558"/>
                    <a:pt x="15261" y="3552"/>
                    <a:pt x="15246" y="3456"/>
                  </a:cubicBezTo>
                  <a:cubicBezTo>
                    <a:pt x="15239" y="3411"/>
                    <a:pt x="15209" y="3350"/>
                    <a:pt x="15277" y="3339"/>
                  </a:cubicBezTo>
                  <a:cubicBezTo>
                    <a:pt x="15315" y="3333"/>
                    <a:pt x="15458" y="3311"/>
                    <a:pt x="15511" y="3216"/>
                  </a:cubicBezTo>
                  <a:cubicBezTo>
                    <a:pt x="15556" y="3120"/>
                    <a:pt x="15480" y="3025"/>
                    <a:pt x="15442" y="2991"/>
                  </a:cubicBezTo>
                  <a:cubicBezTo>
                    <a:pt x="15412" y="2963"/>
                    <a:pt x="15351" y="2894"/>
                    <a:pt x="15336" y="2872"/>
                  </a:cubicBezTo>
                  <a:cubicBezTo>
                    <a:pt x="15313" y="2849"/>
                    <a:pt x="15245" y="2794"/>
                    <a:pt x="15230" y="2766"/>
                  </a:cubicBezTo>
                  <a:cubicBezTo>
                    <a:pt x="15215" y="2744"/>
                    <a:pt x="15171" y="2664"/>
                    <a:pt x="15164" y="2619"/>
                  </a:cubicBezTo>
                  <a:cubicBezTo>
                    <a:pt x="15156" y="2574"/>
                    <a:pt x="15139" y="2558"/>
                    <a:pt x="15192" y="2468"/>
                  </a:cubicBezTo>
                  <a:cubicBezTo>
                    <a:pt x="15237" y="2378"/>
                    <a:pt x="15275" y="2327"/>
                    <a:pt x="15298" y="2276"/>
                  </a:cubicBezTo>
                  <a:cubicBezTo>
                    <a:pt x="15321" y="2231"/>
                    <a:pt x="15366" y="2108"/>
                    <a:pt x="15374" y="2023"/>
                  </a:cubicBezTo>
                  <a:cubicBezTo>
                    <a:pt x="15381" y="1945"/>
                    <a:pt x="15397" y="1838"/>
                    <a:pt x="15329" y="1658"/>
                  </a:cubicBezTo>
                  <a:cubicBezTo>
                    <a:pt x="15268" y="1507"/>
                    <a:pt x="15179" y="1422"/>
                    <a:pt x="15126" y="1377"/>
                  </a:cubicBezTo>
                  <a:cubicBezTo>
                    <a:pt x="15133" y="1372"/>
                    <a:pt x="15359" y="1175"/>
                    <a:pt x="15253" y="1035"/>
                  </a:cubicBezTo>
                  <a:cubicBezTo>
                    <a:pt x="15193" y="951"/>
                    <a:pt x="15058" y="765"/>
                    <a:pt x="14710" y="642"/>
                  </a:cubicBezTo>
                  <a:cubicBezTo>
                    <a:pt x="14272" y="484"/>
                    <a:pt x="14036" y="12"/>
                    <a:pt x="12654" y="1"/>
                  </a:cubicBezTo>
                  <a:close/>
                  <a:moveTo>
                    <a:pt x="9242" y="7253"/>
                  </a:moveTo>
                  <a:cubicBezTo>
                    <a:pt x="9253" y="7258"/>
                    <a:pt x="9254" y="7271"/>
                    <a:pt x="9247" y="7283"/>
                  </a:cubicBezTo>
                  <a:cubicBezTo>
                    <a:pt x="9111" y="7569"/>
                    <a:pt x="9034" y="7743"/>
                    <a:pt x="8883" y="8182"/>
                  </a:cubicBezTo>
                  <a:cubicBezTo>
                    <a:pt x="8709" y="8710"/>
                    <a:pt x="8657" y="9526"/>
                    <a:pt x="8650" y="9987"/>
                  </a:cubicBezTo>
                  <a:cubicBezTo>
                    <a:pt x="8657" y="10088"/>
                    <a:pt x="8507" y="10412"/>
                    <a:pt x="8402" y="10373"/>
                  </a:cubicBezTo>
                  <a:cubicBezTo>
                    <a:pt x="8371" y="10328"/>
                    <a:pt x="8333" y="10284"/>
                    <a:pt x="8333" y="10273"/>
                  </a:cubicBezTo>
                  <a:cubicBezTo>
                    <a:pt x="8333" y="10222"/>
                    <a:pt x="8128" y="9610"/>
                    <a:pt x="8203" y="8840"/>
                  </a:cubicBezTo>
                  <a:cubicBezTo>
                    <a:pt x="8264" y="8289"/>
                    <a:pt x="8136" y="7879"/>
                    <a:pt x="8114" y="7727"/>
                  </a:cubicBezTo>
                  <a:cubicBezTo>
                    <a:pt x="8114" y="7721"/>
                    <a:pt x="8128" y="7699"/>
                    <a:pt x="8158" y="7671"/>
                  </a:cubicBezTo>
                  <a:cubicBezTo>
                    <a:pt x="8234" y="7755"/>
                    <a:pt x="8296" y="7817"/>
                    <a:pt x="8326" y="7839"/>
                  </a:cubicBezTo>
                  <a:cubicBezTo>
                    <a:pt x="8402" y="7912"/>
                    <a:pt x="8468" y="7844"/>
                    <a:pt x="8468" y="7844"/>
                  </a:cubicBezTo>
                  <a:cubicBezTo>
                    <a:pt x="8468" y="7844"/>
                    <a:pt x="9170" y="7289"/>
                    <a:pt x="9185" y="7272"/>
                  </a:cubicBezTo>
                  <a:cubicBezTo>
                    <a:pt x="9212" y="7250"/>
                    <a:pt x="9232" y="7247"/>
                    <a:pt x="9242" y="725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Infant Crawling"/>
            <p:cNvSpPr/>
            <p:nvPr/>
          </p:nvSpPr>
          <p:spPr>
            <a:xfrm>
              <a:off x="2203741" y="3405250"/>
              <a:ext cx="593754" cy="44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92" fill="norm" stroke="1" extrusionOk="0">
                  <a:moveTo>
                    <a:pt x="17338" y="0"/>
                  </a:moveTo>
                  <a:cubicBezTo>
                    <a:pt x="17184" y="-1"/>
                    <a:pt x="17026" y="7"/>
                    <a:pt x="16863" y="24"/>
                  </a:cubicBezTo>
                  <a:cubicBezTo>
                    <a:pt x="14606" y="265"/>
                    <a:pt x="14522" y="3352"/>
                    <a:pt x="14539" y="4168"/>
                  </a:cubicBezTo>
                  <a:cubicBezTo>
                    <a:pt x="14541" y="4260"/>
                    <a:pt x="14481" y="4330"/>
                    <a:pt x="14411" y="4320"/>
                  </a:cubicBezTo>
                  <a:cubicBezTo>
                    <a:pt x="14232" y="4292"/>
                    <a:pt x="13926" y="4358"/>
                    <a:pt x="13804" y="5056"/>
                  </a:cubicBezTo>
                  <a:cubicBezTo>
                    <a:pt x="13742" y="5414"/>
                    <a:pt x="13780" y="5842"/>
                    <a:pt x="13857" y="6244"/>
                  </a:cubicBezTo>
                  <a:cubicBezTo>
                    <a:pt x="13883" y="6381"/>
                    <a:pt x="13856" y="6527"/>
                    <a:pt x="13779" y="6627"/>
                  </a:cubicBezTo>
                  <a:cubicBezTo>
                    <a:pt x="12987" y="7643"/>
                    <a:pt x="10776" y="8319"/>
                    <a:pt x="8310" y="8841"/>
                  </a:cubicBezTo>
                  <a:cubicBezTo>
                    <a:pt x="8211" y="8862"/>
                    <a:pt x="8112" y="8810"/>
                    <a:pt x="8054" y="8703"/>
                  </a:cubicBezTo>
                  <a:cubicBezTo>
                    <a:pt x="7971" y="8549"/>
                    <a:pt x="7886" y="8424"/>
                    <a:pt x="7798" y="8336"/>
                  </a:cubicBezTo>
                  <a:cubicBezTo>
                    <a:pt x="7727" y="8264"/>
                    <a:pt x="7633" y="8237"/>
                    <a:pt x="7545" y="8261"/>
                  </a:cubicBezTo>
                  <a:cubicBezTo>
                    <a:pt x="7040" y="8396"/>
                    <a:pt x="6790" y="8497"/>
                    <a:pt x="6586" y="8791"/>
                  </a:cubicBezTo>
                  <a:cubicBezTo>
                    <a:pt x="6506" y="8905"/>
                    <a:pt x="6372" y="8930"/>
                    <a:pt x="6258" y="8890"/>
                  </a:cubicBezTo>
                  <a:cubicBezTo>
                    <a:pt x="6044" y="8815"/>
                    <a:pt x="5602" y="8774"/>
                    <a:pt x="4759" y="9083"/>
                  </a:cubicBezTo>
                  <a:cubicBezTo>
                    <a:pt x="3289" y="9623"/>
                    <a:pt x="1479" y="12638"/>
                    <a:pt x="3692" y="17008"/>
                  </a:cubicBezTo>
                  <a:cubicBezTo>
                    <a:pt x="3742" y="17106"/>
                    <a:pt x="3660" y="17226"/>
                    <a:pt x="3580" y="17173"/>
                  </a:cubicBezTo>
                  <a:cubicBezTo>
                    <a:pt x="3480" y="17107"/>
                    <a:pt x="3373" y="17049"/>
                    <a:pt x="3248" y="17008"/>
                  </a:cubicBezTo>
                  <a:cubicBezTo>
                    <a:pt x="2672" y="16817"/>
                    <a:pt x="2147" y="17532"/>
                    <a:pt x="2066" y="18125"/>
                  </a:cubicBezTo>
                  <a:cubicBezTo>
                    <a:pt x="1985" y="18717"/>
                    <a:pt x="1466" y="19287"/>
                    <a:pt x="1030" y="19447"/>
                  </a:cubicBezTo>
                  <a:cubicBezTo>
                    <a:pt x="745" y="19551"/>
                    <a:pt x="601" y="19831"/>
                    <a:pt x="536" y="20012"/>
                  </a:cubicBezTo>
                  <a:cubicBezTo>
                    <a:pt x="504" y="20099"/>
                    <a:pt x="434" y="20154"/>
                    <a:pt x="361" y="20146"/>
                  </a:cubicBezTo>
                  <a:cubicBezTo>
                    <a:pt x="216" y="20131"/>
                    <a:pt x="0" y="20176"/>
                    <a:pt x="0" y="20586"/>
                  </a:cubicBezTo>
                  <a:cubicBezTo>
                    <a:pt x="0" y="21201"/>
                    <a:pt x="1520" y="21134"/>
                    <a:pt x="2353" y="21134"/>
                  </a:cubicBezTo>
                  <a:cubicBezTo>
                    <a:pt x="3186" y="21134"/>
                    <a:pt x="3178" y="20359"/>
                    <a:pt x="3531" y="20359"/>
                  </a:cubicBezTo>
                  <a:cubicBezTo>
                    <a:pt x="3884" y="20359"/>
                    <a:pt x="4908" y="21156"/>
                    <a:pt x="5956" y="21156"/>
                  </a:cubicBezTo>
                  <a:cubicBezTo>
                    <a:pt x="7004" y="21156"/>
                    <a:pt x="5747" y="21156"/>
                    <a:pt x="9170" y="21156"/>
                  </a:cubicBezTo>
                  <a:cubicBezTo>
                    <a:pt x="10984" y="21156"/>
                    <a:pt x="10988" y="19548"/>
                    <a:pt x="10592" y="18037"/>
                  </a:cubicBezTo>
                  <a:cubicBezTo>
                    <a:pt x="10553" y="17888"/>
                    <a:pt x="10642" y="17734"/>
                    <a:pt x="10762" y="17742"/>
                  </a:cubicBezTo>
                  <a:cubicBezTo>
                    <a:pt x="11100" y="17764"/>
                    <a:pt x="11458" y="17753"/>
                    <a:pt x="11826" y="17689"/>
                  </a:cubicBezTo>
                  <a:cubicBezTo>
                    <a:pt x="11915" y="17674"/>
                    <a:pt x="11999" y="17751"/>
                    <a:pt x="12016" y="17868"/>
                  </a:cubicBezTo>
                  <a:cubicBezTo>
                    <a:pt x="12285" y="19718"/>
                    <a:pt x="13061" y="21599"/>
                    <a:pt x="14512" y="21048"/>
                  </a:cubicBezTo>
                  <a:cubicBezTo>
                    <a:pt x="15083" y="21296"/>
                    <a:pt x="15499" y="21198"/>
                    <a:pt x="15749" y="20949"/>
                  </a:cubicBezTo>
                  <a:cubicBezTo>
                    <a:pt x="16298" y="21270"/>
                    <a:pt x="16674" y="20792"/>
                    <a:pt x="16356" y="20439"/>
                  </a:cubicBezTo>
                  <a:cubicBezTo>
                    <a:pt x="16054" y="20103"/>
                    <a:pt x="15486" y="19298"/>
                    <a:pt x="14573" y="19299"/>
                  </a:cubicBezTo>
                  <a:cubicBezTo>
                    <a:pt x="14475" y="19299"/>
                    <a:pt x="14390" y="19209"/>
                    <a:pt x="14371" y="19084"/>
                  </a:cubicBezTo>
                  <a:cubicBezTo>
                    <a:pt x="14277" y="18494"/>
                    <a:pt x="14527" y="17143"/>
                    <a:pt x="14662" y="15972"/>
                  </a:cubicBezTo>
                  <a:cubicBezTo>
                    <a:pt x="14676" y="15852"/>
                    <a:pt x="14715" y="15741"/>
                    <a:pt x="14777" y="15651"/>
                  </a:cubicBezTo>
                  <a:cubicBezTo>
                    <a:pt x="15000" y="15325"/>
                    <a:pt x="15213" y="14954"/>
                    <a:pt x="15412" y="14529"/>
                  </a:cubicBezTo>
                  <a:cubicBezTo>
                    <a:pt x="15469" y="14408"/>
                    <a:pt x="15604" y="14409"/>
                    <a:pt x="15656" y="14533"/>
                  </a:cubicBezTo>
                  <a:cubicBezTo>
                    <a:pt x="15799" y="14870"/>
                    <a:pt x="15975" y="15184"/>
                    <a:pt x="16192" y="15439"/>
                  </a:cubicBezTo>
                  <a:cubicBezTo>
                    <a:pt x="16266" y="15526"/>
                    <a:pt x="16318" y="15639"/>
                    <a:pt x="16337" y="15765"/>
                  </a:cubicBezTo>
                  <a:cubicBezTo>
                    <a:pt x="16585" y="17373"/>
                    <a:pt x="18080" y="20842"/>
                    <a:pt x="19101" y="20942"/>
                  </a:cubicBezTo>
                  <a:cubicBezTo>
                    <a:pt x="20107" y="20917"/>
                    <a:pt x="20135" y="21172"/>
                    <a:pt x="20508" y="21173"/>
                  </a:cubicBezTo>
                  <a:cubicBezTo>
                    <a:pt x="20743" y="21174"/>
                    <a:pt x="20862" y="20793"/>
                    <a:pt x="20628" y="20540"/>
                  </a:cubicBezTo>
                  <a:cubicBezTo>
                    <a:pt x="20609" y="20519"/>
                    <a:pt x="20620" y="20478"/>
                    <a:pt x="20645" y="20478"/>
                  </a:cubicBezTo>
                  <a:cubicBezTo>
                    <a:pt x="20759" y="20479"/>
                    <a:pt x="20848" y="20482"/>
                    <a:pt x="20899" y="20485"/>
                  </a:cubicBezTo>
                  <a:cubicBezTo>
                    <a:pt x="20930" y="20486"/>
                    <a:pt x="20958" y="20504"/>
                    <a:pt x="20977" y="20535"/>
                  </a:cubicBezTo>
                  <a:cubicBezTo>
                    <a:pt x="21021" y="20606"/>
                    <a:pt x="21114" y="20741"/>
                    <a:pt x="21241" y="20815"/>
                  </a:cubicBezTo>
                  <a:cubicBezTo>
                    <a:pt x="21415" y="20916"/>
                    <a:pt x="21600" y="20710"/>
                    <a:pt x="21553" y="20469"/>
                  </a:cubicBezTo>
                  <a:cubicBezTo>
                    <a:pt x="21517" y="20281"/>
                    <a:pt x="21459" y="20059"/>
                    <a:pt x="21408" y="19878"/>
                  </a:cubicBezTo>
                  <a:cubicBezTo>
                    <a:pt x="21348" y="19662"/>
                    <a:pt x="21223" y="19489"/>
                    <a:pt x="21061" y="19398"/>
                  </a:cubicBezTo>
                  <a:cubicBezTo>
                    <a:pt x="20606" y="19143"/>
                    <a:pt x="20185" y="18944"/>
                    <a:pt x="19469" y="18789"/>
                  </a:cubicBezTo>
                  <a:cubicBezTo>
                    <a:pt x="19345" y="18762"/>
                    <a:pt x="19240" y="18647"/>
                    <a:pt x="19204" y="18490"/>
                  </a:cubicBezTo>
                  <a:cubicBezTo>
                    <a:pt x="19002" y="17615"/>
                    <a:pt x="19276" y="15944"/>
                    <a:pt x="18469" y="14355"/>
                  </a:cubicBezTo>
                  <a:cubicBezTo>
                    <a:pt x="18330" y="13193"/>
                    <a:pt x="18240" y="12130"/>
                    <a:pt x="17985" y="11219"/>
                  </a:cubicBezTo>
                  <a:cubicBezTo>
                    <a:pt x="17946" y="11077"/>
                    <a:pt x="18017" y="10926"/>
                    <a:pt x="18132" y="10909"/>
                  </a:cubicBezTo>
                  <a:cubicBezTo>
                    <a:pt x="19469" y="10712"/>
                    <a:pt x="20004" y="9093"/>
                    <a:pt x="20031" y="8149"/>
                  </a:cubicBezTo>
                  <a:cubicBezTo>
                    <a:pt x="20067" y="6948"/>
                    <a:pt x="21518" y="5148"/>
                    <a:pt x="21235" y="3532"/>
                  </a:cubicBezTo>
                  <a:cubicBezTo>
                    <a:pt x="20969" y="2017"/>
                    <a:pt x="19647" y="16"/>
                    <a:pt x="17338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emale"/>
            <p:cNvSpPr/>
            <p:nvPr/>
          </p:nvSpPr>
          <p:spPr>
            <a:xfrm>
              <a:off x="833970" y="2759312"/>
              <a:ext cx="483757" cy="106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fill="norm" stroke="1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Male"/>
            <p:cNvSpPr/>
            <p:nvPr/>
          </p:nvSpPr>
          <p:spPr>
            <a:xfrm>
              <a:off x="286960" y="2753561"/>
              <a:ext cx="400803" cy="108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9" name="Callout"/>
            <p:cNvSpPr/>
            <p:nvPr/>
          </p:nvSpPr>
          <p:spPr>
            <a:xfrm>
              <a:off x="0" y="1665243"/>
              <a:ext cx="3579416" cy="245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656" y="3843"/>
                  </a:lnTo>
                  <a:lnTo>
                    <a:pt x="556" y="3843"/>
                  </a:lnTo>
                  <a:cubicBezTo>
                    <a:pt x="248" y="3843"/>
                    <a:pt x="0" y="4206"/>
                    <a:pt x="0" y="4654"/>
                  </a:cubicBezTo>
                  <a:lnTo>
                    <a:pt x="0" y="20789"/>
                  </a:lnTo>
                  <a:cubicBezTo>
                    <a:pt x="0" y="21238"/>
                    <a:pt x="248" y="21600"/>
                    <a:pt x="556" y="21600"/>
                  </a:cubicBezTo>
                  <a:lnTo>
                    <a:pt x="18221" y="21600"/>
                  </a:lnTo>
                  <a:cubicBezTo>
                    <a:pt x="18528" y="21600"/>
                    <a:pt x="18779" y="21238"/>
                    <a:pt x="18779" y="20789"/>
                  </a:cubicBezTo>
                  <a:lnTo>
                    <a:pt x="18779" y="545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0" name="2$"/>
            <p:cNvSpPr txBox="1"/>
            <p:nvPr/>
          </p:nvSpPr>
          <p:spPr>
            <a:xfrm>
              <a:off x="308191" y="2289956"/>
              <a:ext cx="3584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2$</a:t>
              </a:r>
            </a:p>
          </p:txBody>
        </p:sp>
        <p:sp>
          <p:nvSpPr>
            <p:cNvPr id="201" name="1$"/>
            <p:cNvSpPr txBox="1"/>
            <p:nvPr/>
          </p:nvSpPr>
          <p:spPr>
            <a:xfrm>
              <a:off x="896653" y="2289956"/>
              <a:ext cx="3584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1$</a:t>
              </a:r>
            </a:p>
          </p:txBody>
        </p:sp>
        <p:sp>
          <p:nvSpPr>
            <p:cNvPr id="202" name="1$"/>
            <p:cNvSpPr txBox="1"/>
            <p:nvPr/>
          </p:nvSpPr>
          <p:spPr>
            <a:xfrm>
              <a:off x="1581529" y="2582056"/>
              <a:ext cx="3584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1$</a:t>
              </a:r>
            </a:p>
          </p:txBody>
        </p:sp>
        <p:sp>
          <p:nvSpPr>
            <p:cNvPr id="203" name="1$"/>
            <p:cNvSpPr txBox="1"/>
            <p:nvPr/>
          </p:nvSpPr>
          <p:spPr>
            <a:xfrm>
              <a:off x="2321419" y="2923654"/>
              <a:ext cx="3584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1$</a:t>
              </a:r>
            </a:p>
          </p:txBody>
        </p:sp>
        <p:sp>
          <p:nvSpPr>
            <p:cNvPr id="204" name="Subtitle 2"/>
            <p:cNvSpPr txBox="1"/>
            <p:nvPr/>
          </p:nvSpPr>
          <p:spPr>
            <a:xfrm>
              <a:off x="3789530" y="1688738"/>
              <a:ext cx="1282844" cy="35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spcBef>
                  <a:spcPts val="300"/>
                </a:spcBef>
                <a:buClr>
                  <a:srgbClr val="000066"/>
                </a:buClr>
                <a:buFont typeface="Symbol"/>
                <a:defRPr sz="1600"/>
              </a:lvl1pPr>
            </a:lstStyle>
            <a:p>
              <a:pPr/>
              <a:r>
                <a:t>Titanic s. r. o.</a:t>
              </a:r>
            </a:p>
          </p:txBody>
        </p:sp>
        <p:sp>
          <p:nvSpPr>
            <p:cNvPr id="205" name="Line"/>
            <p:cNvSpPr/>
            <p:nvPr/>
          </p:nvSpPr>
          <p:spPr>
            <a:xfrm>
              <a:off x="984839" y="625270"/>
              <a:ext cx="365807" cy="134365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  <p:bldP build="whole" bldLvl="1" animBg="1" rev="0" advAuto="0" spid="20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3"/>
          <p:cNvSpPr txBox="1"/>
          <p:nvPr>
            <p:ph type="title"/>
          </p:nvPr>
        </p:nvSpPr>
        <p:spPr>
          <a:xfrm>
            <a:off x="302400" y="312739"/>
            <a:ext cx="7657201" cy="359023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Solution</a:t>
            </a:r>
          </a:p>
        </p:txBody>
      </p:sp>
      <p:sp>
        <p:nvSpPr>
          <p:cNvPr id="209" name="Slide Number Placeholder 4"/>
          <p:cNvSpPr txBox="1"/>
          <p:nvPr>
            <p:ph type="sldNum" sz="quarter" idx="2"/>
          </p:nvPr>
        </p:nvSpPr>
        <p:spPr>
          <a:xfrm>
            <a:off x="8692999" y="6566399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ubtitle 2"/>
          <p:cNvSpPr txBox="1"/>
          <p:nvPr>
            <p:ph type="body" sz="quarter" idx="1"/>
          </p:nvPr>
        </p:nvSpPr>
        <p:spPr>
          <a:xfrm>
            <a:off x="302401" y="689656"/>
            <a:ext cx="7657201" cy="3960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Generalized Linear Models</a:t>
            </a:r>
          </a:p>
        </p:txBody>
      </p:sp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418" y="1315591"/>
            <a:ext cx="1806083" cy="180608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Box 5"/>
          <p:cNvSpPr txBox="1"/>
          <p:nvPr/>
        </p:nvSpPr>
        <p:spPr>
          <a:xfrm>
            <a:off x="3148252" y="1160215"/>
            <a:ext cx="18288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9891 passengers</a:t>
            </a:r>
          </a:p>
        </p:txBody>
      </p:sp>
      <p:sp>
        <p:nvSpPr>
          <p:cNvPr id="213" name="TextBox 23"/>
          <p:cNvSpPr txBox="1"/>
          <p:nvPr/>
        </p:nvSpPr>
        <p:spPr>
          <a:xfrm>
            <a:off x="293525" y="2064742"/>
            <a:ext cx="29544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Having (1) / Not having (0) Claim </a:t>
            </a:r>
          </a:p>
        </p:txBody>
      </p:sp>
      <p:sp>
        <p:nvSpPr>
          <p:cNvPr id="214" name="TextBox 31"/>
          <p:cNvSpPr txBox="1"/>
          <p:nvPr/>
        </p:nvSpPr>
        <p:spPr>
          <a:xfrm>
            <a:off x="2696386" y="4233552"/>
            <a:ext cx="170974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Binomial Distribution </a:t>
            </a:r>
          </a:p>
        </p:txBody>
      </p:sp>
      <p:cxnSp>
        <p:nvCxnSpPr>
          <p:cNvPr id="215" name="Straight Arrow Connector 11"/>
          <p:cNvCxnSpPr>
            <a:stCxn id="213" idx="0"/>
            <a:endCxn id="214" idx="0"/>
          </p:cNvCxnSpPr>
          <p:nvPr/>
        </p:nvCxnSpPr>
        <p:spPr>
          <a:xfrm>
            <a:off x="1770732" y="2218412"/>
            <a:ext cx="1780525" cy="2149761"/>
          </a:xfrm>
          <a:prstGeom prst="straightConnector1">
            <a:avLst/>
          </a:prstGeom>
          <a:ln>
            <a:solidFill>
              <a:srgbClr val="000066"/>
            </a:solidFill>
            <a:tailEnd type="triangle"/>
          </a:ln>
        </p:spPr>
      </p:cxnSp>
      <p:grpSp>
        <p:nvGrpSpPr>
          <p:cNvPr id="225" name="Group 17"/>
          <p:cNvGrpSpPr/>
          <p:nvPr/>
        </p:nvGrpSpPr>
        <p:grpSpPr>
          <a:xfrm>
            <a:off x="1674605" y="4136826"/>
            <a:ext cx="4810124" cy="1929927"/>
            <a:chOff x="0" y="0"/>
            <a:chExt cx="4810123" cy="1929925"/>
          </a:xfrm>
        </p:grpSpPr>
        <p:pic>
          <p:nvPicPr>
            <p:cNvPr id="216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23975" y="288047"/>
              <a:ext cx="1685925" cy="352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icture 8" descr="Picture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85912" y="1111668"/>
              <a:ext cx="2657475" cy="768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Picture 9" descr="Picture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24012" y="723037"/>
              <a:ext cx="1323975" cy="551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Rounded Rectangle 30"/>
            <p:cNvSpPr/>
            <p:nvPr/>
          </p:nvSpPr>
          <p:spPr>
            <a:xfrm>
              <a:off x="0" y="0"/>
              <a:ext cx="4810124" cy="1929926"/>
            </a:xfrm>
            <a:prstGeom prst="roundRect">
              <a:avLst>
                <a:gd name="adj" fmla="val 2728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220" name="TextBox 32"/>
            <p:cNvSpPr txBox="1"/>
            <p:nvPr/>
          </p:nvSpPr>
          <p:spPr>
            <a:xfrm>
              <a:off x="280987" y="361518"/>
              <a:ext cx="609602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i="1" sz="1200"/>
              </a:lvl1pPr>
            </a:lstStyle>
            <a:p>
              <a:pPr/>
              <a:r>
                <a:t>Def.:</a:t>
              </a:r>
            </a:p>
          </p:txBody>
        </p:sp>
        <p:sp>
          <p:nvSpPr>
            <p:cNvPr id="221" name="TextBox 33"/>
            <p:cNvSpPr txBox="1"/>
            <p:nvPr/>
          </p:nvSpPr>
          <p:spPr>
            <a:xfrm>
              <a:off x="280987" y="821719"/>
              <a:ext cx="20574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i="1" sz="1200"/>
              </a:lvl1pPr>
            </a:lstStyle>
            <a:p>
              <a:pPr/>
              <a:r>
                <a:t>Link Function:</a:t>
              </a:r>
            </a:p>
          </p:txBody>
        </p:sp>
        <p:sp>
          <p:nvSpPr>
            <p:cNvPr id="222" name="TextBox 34"/>
            <p:cNvSpPr txBox="1"/>
            <p:nvPr/>
          </p:nvSpPr>
          <p:spPr>
            <a:xfrm>
              <a:off x="280987" y="1409553"/>
              <a:ext cx="205740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i="1" sz="1200"/>
              </a:lvl1pPr>
            </a:lstStyle>
            <a:p>
              <a:pPr/>
              <a:r>
                <a:t>Mean Function:</a:t>
              </a:r>
            </a:p>
          </p:txBody>
        </p:sp>
        <p:pic>
          <p:nvPicPr>
            <p:cNvPr id="223" name="Picture 8" descr="Picture 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368750" y="512510"/>
              <a:ext cx="1213670" cy="6371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TextBox 38"/>
            <p:cNvSpPr txBox="1"/>
            <p:nvPr/>
          </p:nvSpPr>
          <p:spPr>
            <a:xfrm>
              <a:off x="2737001" y="84517"/>
              <a:ext cx="154614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i="1" sz="1200"/>
              </a:lvl1pPr>
            </a:lstStyle>
            <a:p>
              <a:pPr/>
              <a:r>
                <a:t>in Regression</a:t>
              </a:r>
            </a:p>
          </p:txBody>
        </p:sp>
      </p:grpSp>
      <p:sp>
        <p:nvSpPr>
          <p:cNvPr id="226" name="Rounded Rectangle 35"/>
          <p:cNvSpPr/>
          <p:nvPr/>
        </p:nvSpPr>
        <p:spPr>
          <a:xfrm>
            <a:off x="2696386" y="4222820"/>
            <a:ext cx="1715220" cy="287731"/>
          </a:xfrm>
          <a:prstGeom prst="roundRect">
            <a:avLst>
              <a:gd name="adj" fmla="val 2728"/>
            </a:avLst>
          </a:prstGeom>
          <a:ln w="25400">
            <a:solidFill>
              <a:schemeClr val="accent1"/>
            </a:solidFill>
            <a:prstDash val="sysDot"/>
          </a:ln>
        </p:spPr>
        <p:txBody>
          <a:bodyPr lIns="45719" rIns="45719" anchor="ctr"/>
          <a:lstStyle/>
          <a:p>
            <a:pPr>
              <a:defRPr sz="2000"/>
            </a:pPr>
          </a:p>
        </p:txBody>
      </p:sp>
      <p:sp>
        <p:nvSpPr>
          <p:cNvPr id="227" name="TextBox 55"/>
          <p:cNvSpPr txBox="1"/>
          <p:nvPr/>
        </p:nvSpPr>
        <p:spPr>
          <a:xfrm>
            <a:off x="5043356" y="2064743"/>
            <a:ext cx="307894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Features: Sex, Age, …</a:t>
            </a:r>
          </a:p>
        </p:txBody>
      </p:sp>
      <p:sp>
        <p:nvSpPr>
          <p:cNvPr id="228" name="Straight Arrow Connector 58"/>
          <p:cNvSpPr/>
          <p:nvPr/>
        </p:nvSpPr>
        <p:spPr>
          <a:xfrm flipH="1">
            <a:off x="4622591" y="2372521"/>
            <a:ext cx="1960238" cy="2125824"/>
          </a:xfrm>
          <a:prstGeom prst="line">
            <a:avLst/>
          </a:prstGeom>
          <a:ln>
            <a:solidFill>
              <a:srgbClr val="000066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5"/>
      <p:bldP build="whole" bldLvl="1" animBg="1" rev="0" advAuto="0" spid="225" grpId="7"/>
      <p:bldP build="whole" bldLvl="1" animBg="1" rev="0" advAuto="0" spid="211" grpId="1"/>
      <p:bldP build="whole" bldLvl="1" animBg="1" rev="0" advAuto="0" spid="226" grpId="4"/>
      <p:bldP build="whole" bldLvl="1" animBg="1" rev="0" advAuto="0" spid="213" grpId="3"/>
      <p:bldP build="whole" bldLvl="1" animBg="1" rev="0" advAuto="0" spid="227" grpId="8"/>
      <p:bldP build="whole" bldLvl="1" animBg="1" rev="0" advAuto="0" spid="228" grpId="9"/>
      <p:bldP build="whole" bldLvl="1" animBg="1" rev="0" advAuto="0" spid="212" grpId="2"/>
      <p:bldP build="whole" bldLvl="1" animBg="1" rev="0" advAuto="0" spid="215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Zurich White">
  <a:themeElements>
    <a:clrScheme name="Zurich White">
      <a:dk1>
        <a:srgbClr val="000066"/>
      </a:dk1>
      <a:lt1>
        <a:srgbClr val="FFFFFF"/>
      </a:lt1>
      <a:dk2>
        <a:srgbClr val="A7A7A7"/>
      </a:dk2>
      <a:lt2>
        <a:srgbClr val="535353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00FF"/>
      </a:hlink>
      <a:folHlink>
        <a:srgbClr val="FF00FF"/>
      </a:folHlink>
    </a:clrScheme>
    <a:fontScheme name="Zurich White">
      <a:majorFont>
        <a:latin typeface="Frutiger 55 Roman"/>
        <a:ea typeface="Frutiger 55 Roman"/>
        <a:cs typeface="Frutiger 55 Roman"/>
      </a:majorFont>
      <a:minorFont>
        <a:latin typeface="Helvetica"/>
        <a:ea typeface="Helvetica"/>
        <a:cs typeface="Helvetica"/>
      </a:minorFont>
    </a:fontScheme>
    <a:fmtScheme name="Zurich 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Frutige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Frutige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Zurich White">
  <a:themeElements>
    <a:clrScheme name="Zurich White">
      <a:dk1>
        <a:srgbClr val="000066"/>
      </a:dk1>
      <a:lt1>
        <a:srgbClr val="666666"/>
      </a:lt1>
      <a:dk2>
        <a:srgbClr val="A7A7A7"/>
      </a:dk2>
      <a:lt2>
        <a:srgbClr val="535353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00FF"/>
      </a:hlink>
      <a:folHlink>
        <a:srgbClr val="FF00FF"/>
      </a:folHlink>
    </a:clrScheme>
    <a:fontScheme name="Zurich White">
      <a:majorFont>
        <a:latin typeface="Frutiger 55 Roman"/>
        <a:ea typeface="Frutiger 55 Roman"/>
        <a:cs typeface="Frutiger 55 Roman"/>
      </a:majorFont>
      <a:minorFont>
        <a:latin typeface="Helvetica"/>
        <a:ea typeface="Helvetica"/>
        <a:cs typeface="Helvetica"/>
      </a:minorFont>
    </a:fontScheme>
    <a:fmtScheme name="Zurich 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Frutige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Frutiger 55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