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4" r:id="rId6"/>
    <p:sldId id="258" r:id="rId7"/>
    <p:sldId id="267" r:id="rId8"/>
    <p:sldId id="268" r:id="rId9"/>
    <p:sldId id="263" r:id="rId10"/>
    <p:sldId id="262" r:id="rId11"/>
    <p:sldId id="270" r:id="rId12"/>
    <p:sldId id="269" r:id="rId13"/>
    <p:sldId id="260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5847" y="1620000"/>
            <a:ext cx="8516465" cy="929651"/>
          </a:xfrm>
          <a:ln/>
        </p:spPr>
        <p:txBody>
          <a:bodyPr/>
          <a:lstStyle>
            <a:lvl1pPr>
              <a:defRPr sz="2800">
                <a:solidFill>
                  <a:srgbClr val="000066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1495" name="Picture Placeholder 6149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038932"/>
            <a:ext cx="9144000" cy="2449181"/>
          </a:xfrm>
          <a:solidFill>
            <a:srgbClr val="F1F4F3"/>
          </a:solidFill>
        </p:spPr>
        <p:txBody>
          <a:bodyPr/>
          <a:lstStyle>
            <a:lvl1pPr marL="304800" indent="0">
              <a:spcBef>
                <a:spcPts val="0"/>
              </a:spcBef>
              <a:buNone/>
              <a:defRPr sz="1050" baseline="0"/>
            </a:lvl1pPr>
          </a:lstStyle>
          <a:p>
            <a:r>
              <a:rPr lang="en-US" noProof="0" dirty="0" smtClean="0"/>
              <a:t>   </a:t>
            </a:r>
            <a:endParaRPr lang="en-US" noProof="0" dirty="0"/>
          </a:p>
        </p:txBody>
      </p:sp>
      <p:cxnSp>
        <p:nvCxnSpPr>
          <p:cNvPr id="61493" name="Straight Connector 61492"/>
          <p:cNvCxnSpPr/>
          <p:nvPr/>
        </p:nvCxnSpPr>
        <p:spPr bwMode="auto">
          <a:xfrm>
            <a:off x="0" y="4015267"/>
            <a:ext cx="9144000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2535377"/>
            <a:ext cx="8515200" cy="8156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[Date]</a:t>
            </a:r>
            <a:br>
              <a:rPr lang="en-US" dirty="0" smtClean="0"/>
            </a:br>
            <a:r>
              <a:rPr lang="en-US" dirty="0" smtClean="0"/>
              <a:t>[Name of moderator]</a:t>
            </a:r>
            <a:br>
              <a:rPr lang="en-US" dirty="0" smtClean="0"/>
            </a:br>
            <a:r>
              <a:rPr lang="en-US" dirty="0" smtClean="0"/>
              <a:t>[Organizational Unit]</a:t>
            </a:r>
            <a:endParaRPr lang="en-US" dirty="0"/>
          </a:p>
        </p:txBody>
      </p:sp>
      <p:sp>
        <p:nvSpPr>
          <p:cNvPr id="7" name="BUShape"/>
          <p:cNvSpPr>
            <a:spLocks noGrp="1"/>
          </p:cNvSpPr>
          <p:nvPr>
            <p:ph type="body" sz="quarter" idx="11" hasCustomPrompt="1"/>
          </p:nvPr>
        </p:nvSpPr>
        <p:spPr>
          <a:xfrm>
            <a:off x="303213" y="3420000"/>
            <a:ext cx="8516937" cy="318423"/>
          </a:xfrm>
        </p:spPr>
        <p:txBody>
          <a:bodyPr anchor="b" anchorCtr="0"/>
          <a:lstStyle>
            <a:lvl1pPr marL="0" indent="0">
              <a:buFontTx/>
              <a:buNone/>
              <a:defRPr sz="1600" b="1" baseline="0">
                <a:latin typeface="+mn-lt"/>
              </a:defRPr>
            </a:lvl1pPr>
            <a:lvl2pPr marL="266700" indent="0">
              <a:buFontTx/>
              <a:buNone/>
              <a:defRPr sz="1800">
                <a:latin typeface="+mn-lt"/>
              </a:defRPr>
            </a:lvl2pPr>
            <a:lvl3pPr marL="541337" indent="0">
              <a:buFontTx/>
              <a:buNone/>
              <a:defRPr sz="1800">
                <a:latin typeface="+mn-lt"/>
              </a:defRPr>
            </a:lvl3pPr>
            <a:lvl4pPr marL="808037" indent="0">
              <a:buFontTx/>
              <a:buNone/>
              <a:defRPr sz="1800">
                <a:latin typeface="+mn-lt"/>
              </a:defRPr>
            </a:lvl4pPr>
            <a:lvl5pPr marL="1074738" indent="0">
              <a:buFontTx/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[Business Unit]</a:t>
            </a:r>
          </a:p>
        </p:txBody>
      </p:sp>
      <p:pic>
        <p:nvPicPr>
          <p:cNvPr id="2" name="Z_EN_BLU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00" y="306000"/>
            <a:ext cx="1134000" cy="731613"/>
          </a:xfrm>
          <a:prstGeom prst="rect">
            <a:avLst/>
          </a:prstGeom>
        </p:spPr>
      </p:pic>
      <p:sp>
        <p:nvSpPr>
          <p:cNvPr id="3" name="ciimagehelp"/>
          <p:cNvSpPr/>
          <p:nvPr userDrawn="1"/>
        </p:nvSpPr>
        <p:spPr bwMode="auto">
          <a:xfrm>
            <a:off x="-2160000" y="3690000"/>
            <a:ext cx="1980000" cy="3168000"/>
          </a:xfrm>
          <a:prstGeom prst="homePlate">
            <a:avLst>
              <a:gd name="adj" fmla="val 12453"/>
            </a:avLst>
          </a:prstGeom>
          <a:solidFill>
            <a:srgbClr val="E7EC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18000" tIns="54000" rIns="90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  <a:t>To insert a Zurich picture click on the "camera"-icon in the Zurich CI toolbar and follow the instructions.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</a:br>
            <a:endParaRPr kumimoji="0" lang="en-US" sz="9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Frutiger 55 Roman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  <a:t>To insert a picture from your personal files, click on the "Insert Picture from File" icon here on the right.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  <a:t>Please make sure that this picture follows the Zurich core elements available on the "book"-icon in the Zurich CI toolbar.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</a:br>
            <a:endParaRPr kumimoji="0" lang="en-US" sz="9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Frutiger 55 Roman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  <a:t>To keep this neutral background, just leave it as it is.</a:t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</a:br>
            <a:endParaRPr kumimoji="0" lang="en-US" sz="9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Frutiger 55 Roman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/>
              </a:rPr>
              <a:t>Note:  this message will not be displayed in the presentation mode.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Frutiger 55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974458"/>
            <a:ext cx="7655803" cy="675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BUShape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5289551"/>
            <a:ext cx="7678738" cy="215444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1400" b="1" baseline="0">
                <a:latin typeface="+mn-lt"/>
              </a:defRPr>
            </a:lvl1pPr>
            <a:lvl2pPr marL="266700" indent="0">
              <a:buFontTx/>
              <a:buNone/>
              <a:defRPr sz="1800">
                <a:latin typeface="+mn-lt"/>
              </a:defRPr>
            </a:lvl2pPr>
            <a:lvl3pPr marL="541337" indent="0">
              <a:buFontTx/>
              <a:buNone/>
              <a:defRPr sz="1800">
                <a:latin typeface="+mn-lt"/>
              </a:defRPr>
            </a:lvl3pPr>
            <a:lvl4pPr marL="808037" indent="0">
              <a:buFontTx/>
              <a:buNone/>
              <a:defRPr sz="1800">
                <a:latin typeface="+mn-lt"/>
              </a:defRPr>
            </a:lvl4pPr>
            <a:lvl5pPr marL="1074738" indent="0">
              <a:buFontTx/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b="1" dirty="0" smtClean="0"/>
              <a:t>[Business Unit]</a:t>
            </a:r>
            <a:endParaRPr lang="en-US" dirty="0"/>
          </a:p>
        </p:txBody>
      </p:sp>
      <p:sp>
        <p:nvSpPr>
          <p:cNvPr id="4" name="Z_Web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5518417"/>
            <a:ext cx="7678738" cy="2154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1"/>
            </a:lvl1pPr>
            <a:lvl2pPr marL="266700" indent="0">
              <a:buFontTx/>
              <a:buNone/>
              <a:defRPr sz="1400"/>
            </a:lvl2pPr>
            <a:lvl3pPr marL="541337" indent="0">
              <a:buFontTx/>
              <a:buNone/>
              <a:defRPr sz="1400"/>
            </a:lvl3pPr>
            <a:lvl4pPr marL="808037" indent="0">
              <a:buFontTx/>
              <a:buNone/>
              <a:defRPr sz="1400"/>
            </a:lvl4pPr>
            <a:lvl5pPr marL="1074738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[Web address]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982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2864" y="1430338"/>
            <a:ext cx="8536336" cy="4959662"/>
          </a:xfrm>
        </p:spPr>
        <p:txBody>
          <a:bodyPr/>
          <a:lstStyle>
            <a:lvl5pPr marL="1346200" indent="-271463"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5pPr>
            <a:lvl6pPr marL="16144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6pPr>
            <a:lvl7pPr marL="18811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7pPr>
            <a:lvl8pPr marL="21605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8pPr>
            <a:lvl9pPr marL="24272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64" y="1430338"/>
            <a:ext cx="8536336" cy="4965700"/>
          </a:xfrm>
        </p:spPr>
        <p:txBody>
          <a:bodyPr/>
          <a:lstStyle>
            <a:lvl1pPr marL="365125" indent="-365125">
              <a:buSzPct val="100000"/>
              <a:buFont typeface="+mj-lt"/>
              <a:buAutoNum type="arabicPeriod"/>
              <a:defRPr/>
            </a:lvl1pPr>
            <a:lvl2pPr marL="631825" indent="-266700">
              <a:defRPr/>
            </a:lvl2pPr>
            <a:lvl3pPr marL="898525" indent="-266700">
              <a:defRPr/>
            </a:lvl3pPr>
            <a:lvl4pPr marL="1163638" indent="-265113">
              <a:defRPr/>
            </a:lvl4pPr>
            <a:lvl5pPr marL="1430338" indent="-266700"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5pPr>
            <a:lvl6pPr marL="16144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6pPr>
            <a:lvl7pPr marL="18811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7pPr>
            <a:lvl8pPr marL="21605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8pPr>
            <a:lvl9pPr marL="24272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358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237567"/>
            <a:ext cx="8534400" cy="1362075"/>
          </a:xfrm>
        </p:spPr>
        <p:txBody>
          <a:bodyPr/>
          <a:lstStyle>
            <a:lvl1pPr algn="l">
              <a:defRPr sz="2800" b="1" cap="all" baseline="0"/>
            </a:lvl1pPr>
          </a:lstStyle>
          <a:p>
            <a:r>
              <a:rPr lang="en-US" dirty="0" smtClean="0"/>
              <a:t>[title for section header]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616725"/>
            <a:ext cx="8534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441446"/>
            <a:ext cx="4151315" cy="4954591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 marL="16144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6pPr>
            <a:lvl7pPr marL="18811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7pPr>
            <a:lvl8pPr marL="21605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8pPr>
            <a:lvl9pPr marL="24272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614488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881188" marR="0" lvl="6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2160588" marR="0" lvl="7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2427288" marR="0" lvl="8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9409" y="1441446"/>
            <a:ext cx="4152528" cy="4954591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 marL="16144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6pPr>
            <a:lvl7pPr marL="18811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7pPr>
            <a:lvl8pPr marL="21605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8pPr>
            <a:lvl9pPr marL="24272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614488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881188" marR="0" lvl="6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2160588" marR="0" lvl="7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2427288" marR="0" lvl="8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430338"/>
            <a:ext cx="415713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4799" y="2174874"/>
            <a:ext cx="4157133" cy="4206875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 marL="16144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6pPr>
            <a:lvl7pPr marL="18811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7pPr>
            <a:lvl8pPr marL="21605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8pPr>
            <a:lvl9pPr marL="24272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614488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881188" marR="0" lvl="6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2160588" marR="0" lvl="7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2427288" marR="0" lvl="8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067" y="1430338"/>
            <a:ext cx="415713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82067" y="2166407"/>
            <a:ext cx="4157133" cy="4206875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 marL="16144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6pPr>
            <a:lvl7pPr marL="18811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7pPr>
            <a:lvl8pPr marL="21605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8pPr>
            <a:lvl9pPr marL="24272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614488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881188" marR="0" lvl="6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2160588" marR="0" lvl="7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2427288" marR="0" lvl="8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1330" y="1430338"/>
            <a:ext cx="8527870" cy="49514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uric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304800" y="1430337"/>
            <a:ext cx="8534400" cy="4961995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8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3/16/2017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571735E4-FE38-47BE-9144-11FEE72F6D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2400" y="312739"/>
            <a:ext cx="7657201" cy="3590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30338"/>
            <a:ext cx="8536336" cy="4959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" name="Z_EN_BLU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00" y="306000"/>
            <a:ext cx="709200" cy="457548"/>
          </a:xfrm>
          <a:prstGeom prst="rect">
            <a:avLst/>
          </a:prstGeom>
        </p:spPr>
      </p:pic>
      <p:sp>
        <p:nvSpPr>
          <p:cNvPr id="604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8985" y="6565900"/>
            <a:ext cx="471487" cy="14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Frutiger 55 Roman" pitchFamily="34" charset="0"/>
              </a:defRPr>
            </a:lvl1pPr>
          </a:lstStyle>
          <a:p>
            <a:fld id="{571735E4-FE38-47BE-9144-11FEE72F6D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Box 2" descr="Copyright"/>
          <p:cNvSpPr txBox="1"/>
          <p:nvPr userDrawn="1"/>
        </p:nvSpPr>
        <p:spPr>
          <a:xfrm>
            <a:off x="144000" y="6087032"/>
            <a:ext cx="92333" cy="302968"/>
          </a:xfrm>
          <a:prstGeom prst="rect">
            <a:avLst/>
          </a:prstGeom>
          <a:noFill/>
        </p:spPr>
        <p:txBody>
          <a:bodyPr vert="vert270" wrap="none" lIns="0" tIns="0" rIns="0" bIns="0" rtlCol="0">
            <a:spAutoFit/>
          </a:bodyPr>
          <a:lstStyle/>
          <a:p>
            <a:pPr marL="0" algn="l" defTabSz="914400" rtl="0" eaLnBrk="1" latinLnBrk="0" hangingPunct="1">
              <a:buNone/>
            </a:pPr>
            <a:r>
              <a:rPr lang="en-US" sz="600" b="0" dirty="0" smtClean="0"/>
              <a:t>© Zurich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b="0">
                <a:solidFill>
                  <a:srgbClr val="000066"/>
                </a:solidFill>
                <a:latin typeface="Frutiger 55 Roman"/>
              </a:defRPr>
            </a:lvl1pPr>
          </a:lstStyle>
          <a:p>
            <a:endParaRPr lang="en-US" dirty="0"/>
          </a:p>
        </p:txBody>
      </p:sp>
      <p:cxnSp>
        <p:nvCxnSpPr>
          <p:cNvPr id="7" name="citextline"/>
          <p:cNvCxnSpPr/>
          <p:nvPr userDrawn="1"/>
        </p:nvCxnSpPr>
        <p:spPr bwMode="auto">
          <a:xfrm>
            <a:off x="302400" y="6480001"/>
            <a:ext cx="8535601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302400" y="6566401"/>
            <a:ext cx="1080000" cy="15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rgbClr val="000066"/>
                </a:solidFill>
                <a:latin typeface="Frutiger 55 Roman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9pPr>
    </p:titleStyle>
    <p:bodyStyle>
      <a:lvl1pPr marL="265113" indent="-265113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20000"/>
        <a:buFont typeface="Symbol" pitchFamily="18" charset="2"/>
        <a:buChar char="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06450" indent="-265113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2000">
          <a:solidFill>
            <a:schemeClr val="tx1"/>
          </a:solidFill>
          <a:latin typeface="Frutiger 55 Roman" pitchFamily="34" charset="0"/>
        </a:defRPr>
      </a:lvl3pPr>
      <a:lvl4pPr marL="1073150" indent="-265113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2000">
          <a:solidFill>
            <a:schemeClr val="tx1"/>
          </a:solidFill>
          <a:latin typeface="Frutiger 55 Roman" pitchFamily="34" charset="0"/>
        </a:defRPr>
      </a:lvl4pPr>
      <a:lvl5pPr marL="13604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2000">
          <a:solidFill>
            <a:schemeClr val="tx1"/>
          </a:solidFill>
          <a:latin typeface="Frutiger 55 Roman" pitchFamily="34" charset="0"/>
        </a:defRPr>
      </a:lvl5pPr>
      <a:lvl6pPr marL="16144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1800" baseline="0">
          <a:solidFill>
            <a:schemeClr val="tx1"/>
          </a:solidFill>
          <a:latin typeface="+mj-lt"/>
        </a:defRPr>
      </a:lvl6pPr>
      <a:lvl7pPr marL="18811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1800" baseline="0">
          <a:solidFill>
            <a:schemeClr val="tx1"/>
          </a:solidFill>
          <a:latin typeface="+mj-lt"/>
        </a:defRPr>
      </a:lvl7pPr>
      <a:lvl8pPr marL="21605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1600" baseline="0">
          <a:solidFill>
            <a:schemeClr val="tx1"/>
          </a:solidFill>
          <a:latin typeface="+mj-lt"/>
        </a:defRPr>
      </a:lvl8pPr>
      <a:lvl9pPr marL="24272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1600" baseline="0">
          <a:solidFill>
            <a:schemeClr val="tx1"/>
          </a:solidFill>
          <a:latin typeface="+mj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" TargetMode="External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stor.org/stable/2344614?seq=1#page_scan_tab_contents" TargetMode="External"/><Relationship Id="rId4" Type="http://schemas.openxmlformats.org/officeDocument/2006/relationships/hyperlink" Target="http://www.cookbook-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co.uk/r/L9DTD9D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Titanic Exercise</a:t>
            </a:r>
            <a:endParaRPr lang="en-US" dirty="0"/>
          </a:p>
        </p:txBody>
      </p:sp>
      <p:pic>
        <p:nvPicPr>
          <p:cNvPr id="10" name="cicoverimage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102"/>
          <a:stretch>
            <a:fillRect/>
          </a:stretch>
        </p:blipFill>
        <p:spPr/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1400" i="1" dirty="0" smtClean="0"/>
              <a:t>Peter </a:t>
            </a:r>
            <a:r>
              <a:rPr lang="en-US" sz="1400" i="1" dirty="0" err="1" smtClean="0"/>
              <a:t>Cvacho</a:t>
            </a:r>
            <a:r>
              <a:rPr lang="en-US" sz="1400" i="1" dirty="0" smtClean="0"/>
              <a:t>, Pricing Data Analyst</a:t>
            </a:r>
            <a:br>
              <a:rPr lang="en-US" sz="1400" i="1" dirty="0" smtClean="0"/>
            </a:br>
            <a:r>
              <a:rPr lang="en-US" sz="1400" i="1" dirty="0" smtClean="0"/>
              <a:t>EUBA - Bratislava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2017-04-06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General Insurance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3999"/>
            <a:ext cx="6943725" cy="390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8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utoShape 4" descr="Image result for outliers statistics examp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Image result for outliers statistics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599"/>
            <a:ext cx="48863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Outliers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244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62200" y="2514600"/>
            <a:ext cx="5335936" cy="215106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Training vs. Validation</a:t>
            </a:r>
          </a:p>
          <a:p>
            <a:endParaRPr lang="en-US" sz="1600" dirty="0" smtClean="0"/>
          </a:p>
          <a:p>
            <a:r>
              <a:rPr lang="en-US" sz="1600" dirty="0" smtClean="0"/>
              <a:t>Checking of missing values and its imputation</a:t>
            </a:r>
          </a:p>
          <a:p>
            <a:endParaRPr lang="en-US" sz="1600" dirty="0" smtClean="0"/>
          </a:p>
          <a:p>
            <a:r>
              <a:rPr lang="en-US" sz="1600" dirty="0" smtClean="0"/>
              <a:t>Identifying outliers and capping them</a:t>
            </a:r>
          </a:p>
          <a:p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What have you learnt today?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2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Many </a:t>
            </a:r>
            <a:r>
              <a:rPr lang="en-US" sz="1400" dirty="0" err="1" smtClean="0"/>
              <a:t>Cheatsheets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https://www.rstudio.com/resources/cheatsheets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r>
              <a:rPr lang="en-US" sz="1400" dirty="0" smtClean="0"/>
              <a:t>More about Shiny (gallery, tutorials, articles, …)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https://shiny.rstudio.com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en-US" sz="1400" dirty="0"/>
              <a:t>R Programming</a:t>
            </a:r>
            <a:r>
              <a:rPr lang="en-US" sz="1400" dirty="0">
                <a:hlinkClick r:id="rId4"/>
              </a:rPr>
              <a:t/>
            </a:r>
            <a:br>
              <a:rPr lang="en-US" sz="1400" dirty="0">
                <a:hlinkClick r:id="rId4"/>
              </a:rPr>
            </a:br>
            <a:r>
              <a:rPr lang="en-US" sz="1400" dirty="0">
                <a:hlinkClick r:id="rId4"/>
              </a:rPr>
              <a:t>http://www.cookbook-r.com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r>
              <a:rPr lang="en-US" sz="1400" dirty="0"/>
              <a:t>GLM Paper</a:t>
            </a:r>
            <a:br>
              <a:rPr lang="en-US" sz="1400" dirty="0"/>
            </a:br>
            <a:r>
              <a:rPr lang="en-US" sz="1400" dirty="0">
                <a:hlinkClick r:id="rId5"/>
              </a:rPr>
              <a:t>https://www.jstor.org/stable/2344614?seq=1#page_scan_tab_contents</a:t>
            </a:r>
            <a:endParaRPr lang="en-US" sz="1400" dirty="0"/>
          </a:p>
          <a:p>
            <a:endParaRPr lang="en-US" sz="1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AutoShape 2" descr="Image result for feedb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feedba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Image result for feed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381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828060" y="1690910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https://www.surveymonkey.co.uk/r/L9DTD9D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Company Titanic s. r. o.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Intro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95400"/>
            <a:ext cx="419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 smtClean="0"/>
              <a:t>Business Task:</a:t>
            </a:r>
          </a:p>
          <a:p>
            <a:pPr algn="l"/>
            <a:r>
              <a:rPr lang="en-US" sz="1400" dirty="0" smtClean="0"/>
              <a:t>Underwriting department asked you about to </a:t>
            </a:r>
            <a:r>
              <a:rPr lang="en-US" sz="1400" b="1" i="1" dirty="0" smtClean="0"/>
              <a:t>help with pricing new product for marine </a:t>
            </a:r>
            <a:r>
              <a:rPr lang="en-US" sz="1400" dirty="0" smtClean="0"/>
              <a:t>line of business.</a:t>
            </a:r>
          </a:p>
          <a:p>
            <a:r>
              <a:rPr lang="en-US" sz="1400" dirty="0" smtClean="0"/>
              <a:t>--------------------------------------------------------------------</a:t>
            </a:r>
          </a:p>
          <a:p>
            <a:endParaRPr lang="en-US" sz="1400" dirty="0"/>
          </a:p>
          <a:p>
            <a:r>
              <a:rPr lang="en-US" sz="1600" i="1" dirty="0" smtClean="0"/>
              <a:t>Our Goal:</a:t>
            </a:r>
            <a:endParaRPr lang="en-US" sz="1600" i="1" dirty="0"/>
          </a:p>
          <a:p>
            <a:r>
              <a:rPr lang="en-US" sz="1400" dirty="0" smtClean="0"/>
              <a:t>We want to know, </a:t>
            </a:r>
            <a:r>
              <a:rPr lang="en-US" sz="1400" u="sng" dirty="0" smtClean="0"/>
              <a:t>what is the risk, passengers are facing </a:t>
            </a:r>
            <a:r>
              <a:rPr lang="en-US" sz="1400" dirty="0" smtClean="0"/>
              <a:t>during the trip and what should be </a:t>
            </a:r>
            <a:r>
              <a:rPr lang="en-US" sz="1400" u="sng" dirty="0" smtClean="0"/>
              <a:t>sustainable price </a:t>
            </a:r>
            <a:r>
              <a:rPr lang="en-US" sz="1400" dirty="0" smtClean="0"/>
              <a:t>in case of accident.</a:t>
            </a:r>
            <a:endParaRPr lang="en-US" sz="1400" dirty="0"/>
          </a:p>
          <a:p>
            <a:r>
              <a:rPr lang="en-US" sz="1400" dirty="0"/>
              <a:t>--------------------------------------------------------------------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Some </a:t>
            </a:r>
            <a:r>
              <a:rPr lang="en-US" sz="1600" i="1" dirty="0"/>
              <a:t>Facts:</a:t>
            </a:r>
          </a:p>
          <a:p>
            <a:r>
              <a:rPr lang="en-US" sz="1400" dirty="0"/>
              <a:t>Company owns ship and they provide intercontinental trips.</a:t>
            </a:r>
          </a:p>
          <a:p>
            <a:endParaRPr lang="en-US" sz="1400" dirty="0"/>
          </a:p>
          <a:p>
            <a:r>
              <a:rPr lang="en-US" sz="1400" dirty="0"/>
              <a:t>They had </a:t>
            </a:r>
            <a:r>
              <a:rPr lang="en-US" sz="1400" u="sng" dirty="0"/>
              <a:t>several crashes </a:t>
            </a:r>
            <a:r>
              <a:rPr lang="en-US" sz="1400" dirty="0"/>
              <a:t>in the past.</a:t>
            </a:r>
          </a:p>
          <a:p>
            <a:endParaRPr lang="en-US" sz="1400" dirty="0" smtClean="0"/>
          </a:p>
          <a:p>
            <a:r>
              <a:rPr lang="en-US" sz="1400" dirty="0" smtClean="0"/>
              <a:t>Data about 9891 passengers from 11 trips.</a:t>
            </a:r>
            <a:endParaRPr lang="en-US" sz="1400" dirty="0"/>
          </a:p>
          <a:p>
            <a:pPr algn="l"/>
            <a:endParaRPr lang="en-US" sz="1400" dirty="0" smtClean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266700" y="1294660"/>
            <a:ext cx="4267200" cy="4525055"/>
          </a:xfrm>
          <a:prstGeom prst="roundRect">
            <a:avLst>
              <a:gd name="adj" fmla="val 2728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pic>
        <p:nvPicPr>
          <p:cNvPr id="1026" name="Picture 2" descr="Image result for titan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437" y="1447800"/>
            <a:ext cx="2905125" cy="16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ai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57600"/>
            <a:ext cx="3095995" cy="206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5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Statistics might help!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Exploration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10668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Our Goal:</a:t>
            </a:r>
          </a:p>
          <a:p>
            <a:r>
              <a:rPr lang="en-US" sz="1200" dirty="0"/>
              <a:t>We want to know, </a:t>
            </a:r>
            <a:r>
              <a:rPr lang="en-US" sz="1200" u="sng" dirty="0"/>
              <a:t>what is the risk, passengers are facing </a:t>
            </a:r>
            <a:r>
              <a:rPr lang="en-US" sz="1200" dirty="0"/>
              <a:t>during the trip and what should be </a:t>
            </a:r>
            <a:r>
              <a:rPr lang="en-US" sz="1200" u="sng" dirty="0"/>
              <a:t>sustainable price </a:t>
            </a:r>
            <a:r>
              <a:rPr lang="en-US" sz="1200" dirty="0"/>
              <a:t>in case of accident.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752600" y="1497687"/>
            <a:ext cx="1905000" cy="940713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6" y="2450977"/>
            <a:ext cx="27969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>
            <a:off x="5334000" y="1676400"/>
            <a:ext cx="928687" cy="152400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30732"/>
            <a:ext cx="3387258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le 14"/>
          <p:cNvSpPr/>
          <p:nvPr/>
        </p:nvSpPr>
        <p:spPr bwMode="auto">
          <a:xfrm>
            <a:off x="4495799" y="3657599"/>
            <a:ext cx="1617429" cy="622177"/>
          </a:xfrm>
          <a:prstGeom prst="roundRect">
            <a:avLst>
              <a:gd name="adj" fmla="val 2728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222465" y="4121087"/>
            <a:ext cx="1245135" cy="450913"/>
          </a:xfrm>
          <a:prstGeom prst="roundRect">
            <a:avLst>
              <a:gd name="adj" fmla="val 2728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213587" y="3581401"/>
            <a:ext cx="1558814" cy="539686"/>
          </a:xfrm>
          <a:prstGeom prst="roundRect">
            <a:avLst>
              <a:gd name="adj" fmla="val 2728"/>
            </a:avLst>
          </a:prstGeom>
          <a:noFill/>
          <a:ln>
            <a:solidFill>
              <a:srgbClr val="97C1E3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9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" y="1557939"/>
            <a:ext cx="4324213" cy="2305051"/>
            <a:chOff x="457200" y="1557939"/>
            <a:chExt cx="4324213" cy="2305051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952225" y="1557939"/>
              <a:ext cx="3829188" cy="844902"/>
            </a:xfrm>
            <a:prstGeom prst="wedgeRoundRectCallout">
              <a:avLst>
                <a:gd name="adj1" fmla="val -32889"/>
                <a:gd name="adj2" fmla="val 64442"/>
                <a:gd name="adj3" fmla="val 1666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4625" y="1633400"/>
              <a:ext cx="36767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George E. P. </a:t>
              </a:r>
              <a:r>
                <a:rPr lang="en-US" sz="1200" dirty="0" smtClean="0"/>
                <a:t>Box:</a:t>
              </a:r>
            </a:p>
            <a:p>
              <a:pPr algn="l"/>
              <a:r>
                <a:rPr lang="en-US" sz="1600" dirty="0" smtClean="0"/>
                <a:t>“</a:t>
              </a:r>
              <a:r>
                <a:rPr lang="en-US" sz="1600" i="1" dirty="0" smtClean="0"/>
                <a:t>Essentially, all models are wrong, </a:t>
              </a:r>
            </a:p>
            <a:p>
              <a:pPr algn="l"/>
              <a:r>
                <a:rPr lang="en-US" sz="1600" i="1" dirty="0" smtClean="0"/>
                <a:t>  but some of them are useful</a:t>
              </a:r>
              <a:r>
                <a:rPr lang="en-US" sz="1600" dirty="0" smtClean="0"/>
                <a:t>”</a:t>
              </a:r>
            </a:p>
          </p:txBody>
        </p:sp>
        <p:pic>
          <p:nvPicPr>
            <p:cNvPr id="3074" name="Picture 2" descr="GeorgeEPBox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471970"/>
              <a:ext cx="990050" cy="1391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Generalized </a:t>
            </a:r>
            <a:r>
              <a:rPr lang="en-US" sz="1600" dirty="0"/>
              <a:t>Linear Models</a:t>
            </a: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3962400" y="2895600"/>
            <a:ext cx="3829188" cy="844902"/>
          </a:xfrm>
          <a:prstGeom prst="wedgeRoundRectCallout">
            <a:avLst>
              <a:gd name="adj1" fmla="val 36895"/>
              <a:gd name="adj2" fmla="val 72848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7844" y="3148774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 smtClean="0"/>
              <a:t>So, Why GLM?</a:t>
            </a:r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1752600" y="4572000"/>
            <a:ext cx="3829188" cy="844902"/>
          </a:xfrm>
          <a:prstGeom prst="wedgeRoundRectCallout">
            <a:avLst>
              <a:gd name="adj1" fmla="val -35208"/>
              <a:gd name="adj2" fmla="val 7494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71933" y="4825174"/>
            <a:ext cx="199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 smtClean="0"/>
              <a:t>Because we can</a:t>
            </a:r>
            <a:r>
              <a:rPr lang="en-US" sz="1050" i="1" dirty="0" smtClean="0"/>
              <a:t>*</a:t>
            </a:r>
            <a:r>
              <a:rPr lang="en-US" sz="1600" i="1" dirty="0" smtClean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96144" y="6248400"/>
            <a:ext cx="212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i="1" dirty="0" smtClean="0"/>
              <a:t>*if assumptions of GLM are satisfied</a:t>
            </a:r>
          </a:p>
        </p:txBody>
      </p:sp>
    </p:spTree>
    <p:extLst>
      <p:ext uri="{BB962C8B-B14F-4D97-AF65-F5344CB8AC3E}">
        <p14:creationId xmlns:p14="http://schemas.microsoft.com/office/powerpoint/2010/main" val="146311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0" grpId="0"/>
      <p:bldP spid="30" grpId="0" animBg="1"/>
      <p:bldP spid="3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Generalized </a:t>
            </a:r>
            <a:r>
              <a:rPr lang="en-US" sz="1600" dirty="0"/>
              <a:t>Linear Models</a:t>
            </a:r>
          </a:p>
        </p:txBody>
      </p:sp>
      <p:sp>
        <p:nvSpPr>
          <p:cNvPr id="2" name="AutoShape 2" descr="Image result for data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8" name="Picture 6" descr="Image result for data tab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19" y="1315592"/>
            <a:ext cx="1806082" cy="180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48252" y="11602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9891 passengers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3525" y="2064743"/>
            <a:ext cx="295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Having (0) / Not having (1) Claim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96387" y="4233552"/>
            <a:ext cx="1709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Binomial Distribution </a:t>
            </a:r>
          </a:p>
        </p:txBody>
      </p:sp>
      <p:cxnSp>
        <p:nvCxnSpPr>
          <p:cNvPr id="12" name="Straight Arrow Connector 11"/>
          <p:cNvCxnSpPr>
            <a:stCxn id="24" idx="2"/>
            <a:endCxn id="32" idx="0"/>
          </p:cNvCxnSpPr>
          <p:nvPr/>
        </p:nvCxnSpPr>
        <p:spPr bwMode="auto">
          <a:xfrm>
            <a:off x="1770733" y="2372520"/>
            <a:ext cx="1780523" cy="1861032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1674605" y="4136827"/>
            <a:ext cx="4810124" cy="1929926"/>
            <a:chOff x="2346249" y="4260186"/>
            <a:chExt cx="4810124" cy="1929926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224" y="4548234"/>
              <a:ext cx="1685925" cy="35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2161" y="5371855"/>
              <a:ext cx="2657475" cy="768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0261" y="4983223"/>
              <a:ext cx="1323975" cy="551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ounded Rectangle 30"/>
            <p:cNvSpPr/>
            <p:nvPr/>
          </p:nvSpPr>
          <p:spPr bwMode="auto">
            <a:xfrm>
              <a:off x="2346249" y="4260186"/>
              <a:ext cx="4810124" cy="1929926"/>
            </a:xfrm>
            <a:prstGeom prst="roundRect">
              <a:avLst>
                <a:gd name="adj" fmla="val 2728"/>
              </a:avLst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27236" y="4621704"/>
              <a:ext cx="609601" cy="26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i="1" dirty="0" smtClean="0"/>
                <a:t>Def.: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27236" y="5081906"/>
              <a:ext cx="2057400" cy="26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i="1" dirty="0" smtClean="0"/>
                <a:t>Link Function: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7236" y="5669739"/>
              <a:ext cx="2057400" cy="26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i="1" dirty="0" smtClean="0"/>
                <a:t>Mean Function:</a:t>
              </a:r>
            </a:p>
          </p:txBody>
        </p:sp>
        <p:pic>
          <p:nvPicPr>
            <p:cNvPr id="8200" name="Picture 8" descr="Image result for dat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772697"/>
              <a:ext cx="1213669" cy="63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5083251" y="4344704"/>
              <a:ext cx="1546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in Regression</a:t>
              </a:r>
            </a:p>
          </p:txBody>
        </p:sp>
      </p:grpSp>
      <p:sp>
        <p:nvSpPr>
          <p:cNvPr id="36" name="Rounded Rectangle 35"/>
          <p:cNvSpPr/>
          <p:nvPr/>
        </p:nvSpPr>
        <p:spPr bwMode="auto">
          <a:xfrm>
            <a:off x="2696387" y="4222821"/>
            <a:ext cx="1715219" cy="287730"/>
          </a:xfrm>
          <a:prstGeom prst="roundRect">
            <a:avLst>
              <a:gd name="adj" fmla="val 2728"/>
            </a:avLst>
          </a:prstGeom>
          <a:noFill/>
          <a:ln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43356" y="2064744"/>
            <a:ext cx="307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Features: Sex, </a:t>
            </a:r>
            <a:r>
              <a:rPr lang="en-US" sz="1400" dirty="0" smtClean="0"/>
              <a:t>Age, </a:t>
            </a:r>
            <a:r>
              <a:rPr lang="en-US" sz="1400" dirty="0" smtClean="0"/>
              <a:t>…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4622592" y="2372521"/>
            <a:ext cx="1960237" cy="2125823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9975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32" grpId="0"/>
      <p:bldP spid="36" grpId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Training vs. Validation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218" name="Picture 2" descr="Image result for training vs. va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23949"/>
            <a:ext cx="616267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67037" y="5794159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We will use rule of 70:20:10</a:t>
            </a:r>
          </a:p>
        </p:txBody>
      </p:sp>
    </p:spTree>
    <p:extLst>
      <p:ext uri="{BB962C8B-B14F-4D97-AF65-F5344CB8AC3E}">
        <p14:creationId xmlns:p14="http://schemas.microsoft.com/office/powerpoint/2010/main" val="19278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Exercise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23126" y="3072880"/>
            <a:ext cx="3628116" cy="1131146"/>
            <a:chOff x="423126" y="3072880"/>
            <a:chExt cx="3628116" cy="1131146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541" y="3114689"/>
              <a:ext cx="676276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55375" y="3293043"/>
              <a:ext cx="34287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Avenir Next Cyr W04 Italic" panose="020B0503020202090204" pitchFamily="34" charset="0"/>
                </a:rPr>
                <a:t>glm</a:t>
              </a:r>
              <a:r>
                <a:rPr lang="en-US" sz="1200" dirty="0">
                  <a:latin typeface="Avenir Next Cyr W04 Italic" panose="020B0503020202090204" pitchFamily="34" charset="0"/>
                </a:rPr>
                <a:t>(data = train_70,</a:t>
              </a:r>
            </a:p>
            <a:p>
              <a:r>
                <a:rPr lang="en-US" sz="1200" dirty="0">
                  <a:latin typeface="Avenir Next Cyr W04 Italic" panose="020B0503020202090204" pitchFamily="34" charset="0"/>
                </a:rPr>
                <a:t>                   formula = survived ~ sex + </a:t>
              </a:r>
              <a:r>
                <a:rPr lang="en-US" sz="1200" dirty="0" smtClean="0">
                  <a:latin typeface="Avenir Next Cyr W04 Italic" panose="020B0503020202090204" pitchFamily="34" charset="0"/>
                </a:rPr>
                <a:t>age</a:t>
              </a:r>
              <a:r>
                <a:rPr lang="en-US" sz="1200" dirty="0" smtClean="0">
                  <a:latin typeface="Avenir Next Cyr W04 Italic" panose="020B0503020202090204" pitchFamily="34" charset="0"/>
                </a:rPr>
                <a:t>,</a:t>
              </a:r>
              <a:endParaRPr lang="en-US" sz="1200" dirty="0">
                <a:latin typeface="Avenir Next Cyr W04 Italic" panose="020B0503020202090204" pitchFamily="34" charset="0"/>
              </a:endParaRPr>
            </a:p>
            <a:p>
              <a:r>
                <a:rPr lang="en-US" sz="1200" dirty="0">
                  <a:latin typeface="Avenir Next Cyr W04 Italic" panose="020B0503020202090204" pitchFamily="34" charset="0"/>
                </a:rPr>
                <a:t>                   family = binomial())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423126" y="3072880"/>
              <a:ext cx="3628116" cy="1131146"/>
            </a:xfrm>
            <a:prstGeom prst="roundRect">
              <a:avLst>
                <a:gd name="adj" fmla="val 2728"/>
              </a:avLst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30426" y="10668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Our Goal:</a:t>
            </a:r>
          </a:p>
          <a:p>
            <a:r>
              <a:rPr lang="en-US" sz="1200" dirty="0"/>
              <a:t>We want to know, </a:t>
            </a:r>
            <a:r>
              <a:rPr lang="en-US" sz="1200" u="sng" dirty="0"/>
              <a:t>what is the risk, passengers are facing </a:t>
            </a:r>
            <a:r>
              <a:rPr lang="en-US" sz="1200" dirty="0"/>
              <a:t>during the trip and what should be </a:t>
            </a:r>
            <a:r>
              <a:rPr lang="en-US" sz="1200" u="sng" dirty="0"/>
              <a:t>sustainable price </a:t>
            </a:r>
            <a:r>
              <a:rPr lang="en-US" sz="1200" dirty="0"/>
              <a:t>in case of accident.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2056688" y="1928574"/>
            <a:ext cx="304800" cy="586026"/>
          </a:xfrm>
          <a:prstGeom prst="down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1788" y="2707277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Improve Current Model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275787" y="2648515"/>
            <a:ext cx="4412601" cy="1847285"/>
            <a:chOff x="4275787" y="2648515"/>
            <a:chExt cx="4412601" cy="1847285"/>
          </a:xfrm>
        </p:grpSpPr>
        <p:sp>
          <p:nvSpPr>
            <p:cNvPr id="13" name="Down Arrow 12"/>
            <p:cNvSpPr/>
            <p:nvPr/>
          </p:nvSpPr>
          <p:spPr bwMode="auto">
            <a:xfrm rot="16200000">
              <a:off x="4416400" y="3345440"/>
              <a:ext cx="304800" cy="586026"/>
            </a:xfrm>
            <a:prstGeom prst="down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60272" y="2648515"/>
              <a:ext cx="3628116" cy="1847285"/>
              <a:chOff x="5060272" y="2533262"/>
              <a:chExt cx="3628116" cy="1847285"/>
            </a:xfrm>
          </p:grpSpPr>
          <p:sp>
            <p:nvSpPr>
              <p:cNvPr id="16" name="Rounded Rectangle 15"/>
              <p:cNvSpPr/>
              <p:nvPr/>
            </p:nvSpPr>
            <p:spPr bwMode="auto">
              <a:xfrm>
                <a:off x="5060272" y="2912772"/>
                <a:ext cx="3628116" cy="1301980"/>
              </a:xfrm>
              <a:prstGeom prst="roundRect">
                <a:avLst>
                  <a:gd name="adj" fmla="val 2728"/>
                </a:avLst>
              </a:prstGeom>
              <a:noFill/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Frutiger 55 Roman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617030" y="2533262"/>
                <a:ext cx="2514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How?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163246" y="2995552"/>
                <a:ext cx="3429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Add New Features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Capping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Grouping Continuous </a:t>
                </a:r>
                <a:r>
                  <a:rPr lang="en-US" sz="1400" dirty="0" smtClean="0"/>
                  <a:t>Feature</a:t>
                </a:r>
                <a:endParaRPr lang="en-US" sz="1400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Normalization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Etc.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1400" dirty="0" smtClean="0"/>
              </a:p>
            </p:txBody>
          </p:sp>
        </p:grpSp>
        <p:sp>
          <p:nvSpPr>
            <p:cNvPr id="22" name="Rounded Rectangle 21"/>
            <p:cNvSpPr/>
            <p:nvPr/>
          </p:nvSpPr>
          <p:spPr bwMode="auto">
            <a:xfrm>
              <a:off x="5163246" y="3114690"/>
              <a:ext cx="2913954" cy="490538"/>
            </a:xfrm>
            <a:prstGeom prst="roundRect">
              <a:avLst>
                <a:gd name="adj" fmla="val 2728"/>
              </a:avLst>
            </a:prstGeom>
            <a:noFill/>
            <a:ln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73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Exercise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426" y="10668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Our Goal:</a:t>
            </a:r>
          </a:p>
          <a:p>
            <a:r>
              <a:rPr lang="en-US" sz="1200" dirty="0"/>
              <a:t>We want to know, </a:t>
            </a:r>
            <a:r>
              <a:rPr lang="en-US" sz="1200" u="sng" dirty="0"/>
              <a:t>what is the risk, passengers are facing </a:t>
            </a:r>
            <a:r>
              <a:rPr lang="en-US" sz="1200" dirty="0"/>
              <a:t>during the trip and what should be </a:t>
            </a:r>
            <a:r>
              <a:rPr lang="en-US" sz="1200" u="sng" dirty="0"/>
              <a:t>sustainable price </a:t>
            </a:r>
            <a:r>
              <a:rPr lang="en-US" sz="1200" dirty="0"/>
              <a:t>in case of accident.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179645" y="1066800"/>
            <a:ext cx="4412601" cy="1847285"/>
            <a:chOff x="4275787" y="2648515"/>
            <a:chExt cx="4412601" cy="1847285"/>
          </a:xfrm>
        </p:grpSpPr>
        <p:sp>
          <p:nvSpPr>
            <p:cNvPr id="13" name="Down Arrow 12"/>
            <p:cNvSpPr/>
            <p:nvPr/>
          </p:nvSpPr>
          <p:spPr bwMode="auto">
            <a:xfrm rot="16200000">
              <a:off x="4416400" y="3345440"/>
              <a:ext cx="304800" cy="586026"/>
            </a:xfrm>
            <a:prstGeom prst="down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60272" y="2648515"/>
              <a:ext cx="3628116" cy="1847285"/>
              <a:chOff x="5060272" y="2533262"/>
              <a:chExt cx="3628116" cy="1847285"/>
            </a:xfrm>
          </p:grpSpPr>
          <p:sp>
            <p:nvSpPr>
              <p:cNvPr id="16" name="Rounded Rectangle 15"/>
              <p:cNvSpPr/>
              <p:nvPr/>
            </p:nvSpPr>
            <p:spPr bwMode="auto">
              <a:xfrm>
                <a:off x="5060272" y="2912772"/>
                <a:ext cx="3628116" cy="1301980"/>
              </a:xfrm>
              <a:prstGeom prst="roundRect">
                <a:avLst>
                  <a:gd name="adj" fmla="val 2728"/>
                </a:avLst>
              </a:prstGeom>
              <a:noFill/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Frutiger 55 Roman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617030" y="2533262"/>
                <a:ext cx="2514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How?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163246" y="2995552"/>
                <a:ext cx="3429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Add New Features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Capping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Grouping Continuous </a:t>
                </a:r>
                <a:r>
                  <a:rPr lang="en-US" sz="1400" dirty="0" smtClean="0"/>
                  <a:t>Feature</a:t>
                </a:r>
                <a:endParaRPr lang="en-US" sz="1400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Normalization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Etc.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1400" dirty="0" smtClean="0"/>
              </a:p>
            </p:txBody>
          </p:sp>
        </p:grpSp>
        <p:sp>
          <p:nvSpPr>
            <p:cNvPr id="22" name="Rounded Rectangle 21"/>
            <p:cNvSpPr/>
            <p:nvPr/>
          </p:nvSpPr>
          <p:spPr bwMode="auto">
            <a:xfrm>
              <a:off x="5163246" y="3114690"/>
              <a:ext cx="2913954" cy="490538"/>
            </a:xfrm>
            <a:prstGeom prst="roundRect">
              <a:avLst>
                <a:gd name="adj" fmla="val 2728"/>
              </a:avLst>
            </a:prstGeom>
            <a:noFill/>
            <a:ln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133600" y="3429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Avenir Next Cyr W04 Italic" panose="020B0503020202090204" pitchFamily="34" charset="0"/>
              </a:rPr>
              <a:t># VARIABLE DESCRIPTIONS: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  survival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  Claim </a:t>
            </a:r>
            <a:r>
              <a:rPr lang="en-US" sz="1200" dirty="0">
                <a:latin typeface="Avenir Next Cyr W04 Italic" panose="020B0503020202090204" pitchFamily="34" charset="0"/>
              </a:rPr>
              <a:t>Status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(0 = Having a Claim; 1 = Not Having a Claim)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</a:t>
            </a:r>
            <a:r>
              <a:rPr lang="en-US" sz="1200" dirty="0" err="1">
                <a:latin typeface="Avenir Next Cyr W04 Italic" panose="020B0503020202090204" pitchFamily="34" charset="0"/>
              </a:rPr>
              <a:t>pclass</a:t>
            </a:r>
            <a:r>
              <a:rPr lang="en-US" sz="1200" dirty="0">
                <a:latin typeface="Avenir Next Cyr W04 Italic" panose="020B0503020202090204" pitchFamily="34" charset="0"/>
              </a:rPr>
              <a:t>  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    Passenger </a:t>
            </a:r>
            <a:r>
              <a:rPr lang="en-US" sz="1200" dirty="0">
                <a:latin typeface="Avenir Next Cyr W04 Italic" panose="020B0503020202090204" pitchFamily="34" charset="0"/>
              </a:rPr>
              <a:t>Class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(1 = 1st; 2 = 2nd; 3 = 3rd)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sex     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      </a:t>
            </a:r>
            <a:r>
              <a:rPr lang="en-US" sz="1200" dirty="0" err="1" smtClean="0">
                <a:latin typeface="Avenir Next Cyr W04 Italic" panose="020B0503020202090204" pitchFamily="34" charset="0"/>
              </a:rPr>
              <a:t>Sex</a:t>
            </a:r>
            <a:endParaRPr lang="en-US" sz="1200" dirty="0">
              <a:latin typeface="Avenir Next Cyr W04 Italic" panose="020B0503020202090204" pitchFamily="34" charset="0"/>
            </a:endParaRPr>
          </a:p>
          <a:p>
            <a:r>
              <a:rPr lang="en-US" sz="1200" dirty="0">
                <a:latin typeface="Avenir Next Cyr W04 Italic" panose="020B0503020202090204" pitchFamily="34" charset="0"/>
              </a:rPr>
              <a:t># age     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     </a:t>
            </a:r>
            <a:r>
              <a:rPr lang="en-US" sz="1200" dirty="0" err="1" smtClean="0">
                <a:latin typeface="Avenir Next Cyr W04 Italic" panose="020B0503020202090204" pitchFamily="34" charset="0"/>
              </a:rPr>
              <a:t>Age</a:t>
            </a:r>
            <a:endParaRPr lang="en-US" sz="1200" dirty="0">
              <a:latin typeface="Avenir Next Cyr W04 Italic" panose="020B0503020202090204" pitchFamily="34" charset="0"/>
            </a:endParaRPr>
          </a:p>
          <a:p>
            <a:r>
              <a:rPr lang="en-US" sz="1200" dirty="0">
                <a:latin typeface="Avenir Next Cyr W04 Italic" panose="020B0503020202090204" pitchFamily="34" charset="0"/>
              </a:rPr>
              <a:t># </a:t>
            </a:r>
            <a:r>
              <a:rPr lang="en-US" sz="1200" dirty="0" err="1">
                <a:latin typeface="Avenir Next Cyr W04 Italic" panose="020B0503020202090204" pitchFamily="34" charset="0"/>
              </a:rPr>
              <a:t>sibsp</a:t>
            </a:r>
            <a:r>
              <a:rPr lang="en-US" sz="1200" dirty="0">
                <a:latin typeface="Avenir Next Cyr W04 Italic" panose="020B0503020202090204" pitchFamily="34" charset="0"/>
              </a:rPr>
              <a:t>   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     Number </a:t>
            </a:r>
            <a:r>
              <a:rPr lang="en-US" sz="1200" dirty="0">
                <a:latin typeface="Avenir Next Cyr W04 Italic" panose="020B0503020202090204" pitchFamily="34" charset="0"/>
              </a:rPr>
              <a:t>of Siblings/Spouses Aboard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parch   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    Number </a:t>
            </a:r>
            <a:r>
              <a:rPr lang="en-US" sz="1200" dirty="0">
                <a:latin typeface="Avenir Next Cyr W04 Italic" panose="020B0503020202090204" pitchFamily="34" charset="0"/>
              </a:rPr>
              <a:t>of Parents/Children Aboard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fare    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	    Passenger </a:t>
            </a:r>
            <a:r>
              <a:rPr lang="en-US" sz="1200" dirty="0">
                <a:latin typeface="Avenir Next Cyr W04 Italic" panose="020B0503020202090204" pitchFamily="34" charset="0"/>
              </a:rPr>
              <a:t>Fare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embarked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Port </a:t>
            </a:r>
            <a:r>
              <a:rPr lang="en-US" sz="1200" dirty="0">
                <a:latin typeface="Avenir Next Cyr W04 Italic" panose="020B0503020202090204" pitchFamily="34" charset="0"/>
              </a:rPr>
              <a:t>of Embarkation</a:t>
            </a:r>
          </a:p>
          <a:p>
            <a:r>
              <a:rPr lang="en-US" sz="1200" dirty="0">
                <a:latin typeface="Avenir Next Cyr W04 Italic" panose="020B0503020202090204" pitchFamily="34" charset="0"/>
              </a:rPr>
              <a:t># ship            </a:t>
            </a:r>
            <a:r>
              <a:rPr lang="en-US" sz="1200" dirty="0" smtClean="0">
                <a:latin typeface="Avenir Next Cyr W04 Italic" panose="020B0503020202090204" pitchFamily="34" charset="0"/>
              </a:rPr>
              <a:t>     Company </a:t>
            </a:r>
            <a:r>
              <a:rPr lang="en-US" sz="1200" dirty="0">
                <a:latin typeface="Avenir Next Cyr W04 Italic" panose="020B0503020202090204" pitchFamily="34" charset="0"/>
              </a:rPr>
              <a:t>ship number</a:t>
            </a:r>
          </a:p>
        </p:txBody>
      </p:sp>
    </p:spTree>
    <p:extLst>
      <p:ext uri="{BB962C8B-B14F-4D97-AF65-F5344CB8AC3E}">
        <p14:creationId xmlns:p14="http://schemas.microsoft.com/office/powerpoint/2010/main" val="9185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Base R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Cheatsheet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1735E4-FE38-47BE-9144-11FEE72F6DC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156338"/>
              </p:ext>
            </p:extLst>
          </p:nvPr>
        </p:nvGraphicFramePr>
        <p:xfrm>
          <a:off x="1447800" y="1555098"/>
          <a:ext cx="6097587" cy="47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Acrobat Document" r:id="rId3" imgW="10477298" imgH="8096028" progId="AcroExch.Document.2015">
                  <p:embed/>
                </p:oleObj>
              </mc:Choice>
              <mc:Fallback>
                <p:oleObj name="Acrobat Document" r:id="rId3" imgW="10477298" imgH="8096028" progId="AcroExch.Document.20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555098"/>
                        <a:ext cx="6097587" cy="47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1143000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http://github.com/rstudio/cheatsheets/raw/master/source/pdfs/base-r.pdf</a:t>
            </a:r>
            <a:endParaRPr lang="en-US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5964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EN_BLU" val="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EN_BLU" val="png"/>
</p:tagLst>
</file>

<file path=ppt/theme/theme1.xml><?xml version="1.0" encoding="utf-8"?>
<a:theme xmlns:a="http://schemas.openxmlformats.org/drawingml/2006/main" name="Zurich White">
  <a:themeElements>
    <a:clrScheme name="Z Primary and Secondary">
      <a:dk1>
        <a:srgbClr val="000066"/>
      </a:dk1>
      <a:lt1>
        <a:srgbClr val="FFFFFF"/>
      </a:lt1>
      <a:dk2>
        <a:srgbClr val="000066"/>
      </a:dk2>
      <a:lt2>
        <a:srgbClr val="009EFE"/>
      </a:lt2>
      <a:accent1>
        <a:srgbClr val="003399"/>
      </a:accent1>
      <a:accent2>
        <a:srgbClr val="97C1E3"/>
      </a:accent2>
      <a:accent3>
        <a:srgbClr val="4F90C8"/>
      </a:accent3>
      <a:accent4>
        <a:srgbClr val="D5CEB5"/>
      </a:accent4>
      <a:accent5>
        <a:srgbClr val="A89F96"/>
      </a:accent5>
      <a:accent6>
        <a:srgbClr val="E7ECEB"/>
      </a:accent6>
      <a:hlink>
        <a:srgbClr val="009EFE"/>
      </a:hlink>
      <a:folHlink>
        <a:srgbClr val="A89F96"/>
      </a:folHlink>
    </a:clrScheme>
    <a:fontScheme name="Zurich Font">
      <a:majorFont>
        <a:latin typeface="Frutiger 55 Roman"/>
        <a:ea typeface=""/>
        <a:cs typeface=""/>
      </a:majorFont>
      <a:minorFont>
        <a:latin typeface="Frutiger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effectLst/>
            <a:latin typeface="Frutiger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55 Roman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Z Primary and Secondary">
        <a:dk1>
          <a:srgbClr val="000066"/>
        </a:dk1>
        <a:lt1>
          <a:srgbClr val="FFFFFF"/>
        </a:lt1>
        <a:dk2>
          <a:srgbClr val="000066"/>
        </a:dk2>
        <a:lt2>
          <a:srgbClr val="009EFE"/>
        </a:lt2>
        <a:accent1>
          <a:srgbClr val="003399"/>
        </a:accent1>
        <a:accent2>
          <a:srgbClr val="97C1E3"/>
        </a:accent2>
        <a:accent3>
          <a:srgbClr val="4F90C8"/>
        </a:accent3>
        <a:accent4>
          <a:srgbClr val="D5CEB5"/>
        </a:accent4>
        <a:accent5>
          <a:srgbClr val="A89F96"/>
        </a:accent5>
        <a:accent6>
          <a:srgbClr val="E7ECEB"/>
        </a:accent6>
        <a:hlink>
          <a:srgbClr val="009EFE"/>
        </a:hlink>
        <a:folHlink>
          <a:srgbClr val="A89F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Zurich blue 1">
      <a:srgbClr val="003399"/>
    </a:custClr>
    <a:custClr name="Zurich blue 2">
      <a:srgbClr val="000066"/>
    </a:custClr>
    <a:custClr name="Sky blue">
      <a:srgbClr val="009EFE"/>
    </a:custClr>
    <a:custClr name="Mid blue">
      <a:srgbClr val="4F90C8"/>
    </a:custClr>
    <a:custClr name="Light blue">
      <a:srgbClr val="97C1E3"/>
    </a:custClr>
    <a:custClr name="Sand Stone">
      <a:srgbClr val="D5CEB5"/>
    </a:custClr>
    <a:custClr name="Dark stone">
      <a:srgbClr val="A89F96"/>
    </a:custClr>
    <a:custClr name="Dove">
      <a:srgbClr val="E7ECEB"/>
    </a:custClr>
    <a:custClr name="Black">
      <a:srgbClr val="000000"/>
    </a:custClr>
    <a:custClr name="White">
      <a:srgbClr val="FFFFFF"/>
    </a:custClr>
    <a:custClr name="Teal">
      <a:srgbClr val="007396"/>
    </a:custClr>
    <a:custClr name="Turquoise">
      <a:srgbClr val="00BFB3"/>
    </a:custClr>
    <a:custClr name="Lemon">
      <a:srgbClr val="E0E27C"/>
    </a:custClr>
    <a:custClr name="Orange">
      <a:srgbClr val="F69C00"/>
    </a:custClr>
    <a:custClr name="Salmon">
      <a:srgbClr val="EA635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Pres_white_on_blue</Template>
  <TotalTime>0</TotalTime>
  <Words>446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Zurich White</vt:lpstr>
      <vt:lpstr>Acrobat Document</vt:lpstr>
      <vt:lpstr>Titanic Exercise</vt:lpstr>
      <vt:lpstr>Case Intro</vt:lpstr>
      <vt:lpstr>Case Exploration</vt:lpstr>
      <vt:lpstr>Solution</vt:lpstr>
      <vt:lpstr>Solution</vt:lpstr>
      <vt:lpstr>Modeling</vt:lpstr>
      <vt:lpstr>Modeling</vt:lpstr>
      <vt:lpstr>Modeling</vt:lpstr>
      <vt:lpstr>Cheatsheet</vt:lpstr>
      <vt:lpstr>PowerPoint Presentation</vt:lpstr>
      <vt:lpstr>Modeling</vt:lpstr>
      <vt:lpstr>Summary</vt:lpstr>
      <vt:lpstr>Materials</vt:lpstr>
      <vt:lpstr>PowerPoint Presentation</vt:lpstr>
    </vt:vector>
  </TitlesOfParts>
  <Company>Zurich Insurance Company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Exercise</dc:title>
  <dc:creator>Peter Cvacho</dc:creator>
  <cp:lastModifiedBy>Peter Cvacho</cp:lastModifiedBy>
  <cp:revision>36</cp:revision>
  <dcterms:created xsi:type="dcterms:W3CDTF">2017-03-16T12:18:17Z</dcterms:created>
  <dcterms:modified xsi:type="dcterms:W3CDTF">2017-03-31T13:17:54Z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ZurichVersion">
    <vt:lpwstr>5</vt:lpwstr>
  </property>
  <property fmtid="{D5CDD505-2E9C-101B-9397-08002B2CF9AE}" pid="3" name="Data Classification String">
    <vt:lpwstr>PUBLIC</vt:lpwstr>
  </property>
  <property fmtid="{D5CDD505-2E9C-101B-9397-08002B2CF9AE}" pid="4" name="Data Classification Identifier">
    <vt:lpwstr>fb6601061625e984f14f07c4d3ff232338d4c383</vt:lpwstr>
  </property>
</Properties>
</file>