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82" r:id="rId4"/>
    <p:sldId id="286" r:id="rId5"/>
    <p:sldId id="283" r:id="rId6"/>
    <p:sldId id="290" r:id="rId7"/>
    <p:sldId id="289" r:id="rId8"/>
    <p:sldId id="292" r:id="rId9"/>
    <p:sldId id="293" r:id="rId10"/>
    <p:sldId id="284" r:id="rId11"/>
    <p:sldId id="294" r:id="rId12"/>
    <p:sldId id="300" r:id="rId13"/>
    <p:sldId id="301" r:id="rId14"/>
    <p:sldId id="302" r:id="rId15"/>
    <p:sldId id="303" r:id="rId16"/>
    <p:sldId id="304" r:id="rId17"/>
    <p:sldId id="291" r:id="rId18"/>
    <p:sldId id="296" r:id="rId19"/>
    <p:sldId id="260" r:id="rId2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0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212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046688-5D97-445D-BE48-705CE44A0798}" type="datetimeFigureOut">
              <a:rPr lang="es-MX"/>
              <a:pPr>
                <a:defRPr/>
              </a:pPr>
              <a:t>26/11/2014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955FBF-297A-4D78-A009-6E319D83005B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1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79A89-743A-4066-888E-ECEB33DF631A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8231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7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5979"/>
            <a:ext cx="8229599" cy="85725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6" y="1200153"/>
            <a:ext cx="8229599" cy="3265337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4519613"/>
            <a:ext cx="8229600" cy="111125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EB1F-712F-4961-B4E6-291DE4BA30CA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240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657" y="1737757"/>
            <a:ext cx="3212367" cy="1492541"/>
          </a:xfrm>
        </p:spPr>
        <p:txBody>
          <a:bodyPr anchor="t">
            <a:normAutofit/>
          </a:bodyPr>
          <a:lstStyle>
            <a:lvl1pPr algn="l">
              <a:defRPr sz="3600" b="1" cap="none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0657" y="3293414"/>
            <a:ext cx="3212367" cy="2366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61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283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283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4513263"/>
            <a:ext cx="8229600" cy="111125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C73C4-D21A-45A6-AA1E-D593973258FA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647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8"/>
            <a:ext cx="4040188" cy="277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8"/>
            <a:ext cx="4041775" cy="277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57200" y="4471988"/>
            <a:ext cx="8229600" cy="122237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47C9D-F1F4-433F-B777-C6439AB0079A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208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50" y="205979"/>
            <a:ext cx="8163850" cy="85725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22288" y="4441825"/>
            <a:ext cx="8164512" cy="15081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68B41-E92B-4EC4-8238-B385D9E33536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7498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74663" y="4452938"/>
            <a:ext cx="8188325" cy="176212"/>
          </a:xfrm>
        </p:spPr>
        <p:txBody>
          <a:bodyPr/>
          <a:lstStyle>
            <a:lvl1pPr>
              <a:defRPr sz="8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95E6E-ED13-4EF7-A54E-9EDD5C9F9164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8057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2121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375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4495800"/>
            <a:ext cx="8229600" cy="150813"/>
          </a:xfrm>
        </p:spPr>
        <p:txBody>
          <a:bodyPr/>
          <a:lstStyle>
            <a:lvl1pPr>
              <a:defRPr sz="9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A864-7A85-4BB2-A216-FACA600D4A2C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0293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5483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1396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7988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92288" y="4519613"/>
            <a:ext cx="5486400" cy="109537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B4A5B-9E8A-43A6-98FF-41CCA66C40CA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6725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2575" y="144463"/>
            <a:ext cx="8667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MX" smtClean="0"/>
              <a:t>Click to edit Master title style</a:t>
            </a:r>
            <a:endParaRPr lang="en-US" altLang="es-MX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2575" y="1138238"/>
            <a:ext cx="86677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MX" smtClean="0"/>
              <a:t>Click to edit Master text styles</a:t>
            </a:r>
          </a:p>
          <a:p>
            <a:pPr lvl="1"/>
            <a:r>
              <a:rPr lang="es-ES_tradnl" altLang="es-MX" smtClean="0"/>
              <a:t>Second level</a:t>
            </a:r>
          </a:p>
          <a:p>
            <a:pPr lvl="2"/>
            <a:r>
              <a:rPr lang="es-ES_tradnl" altLang="es-MX" smtClean="0"/>
              <a:t>Third level</a:t>
            </a:r>
          </a:p>
          <a:p>
            <a:pPr lvl="3"/>
            <a:r>
              <a:rPr lang="es-ES_tradnl" altLang="es-MX" smtClean="0"/>
              <a:t>Fourth level</a:t>
            </a:r>
          </a:p>
          <a:p>
            <a:pPr lvl="4"/>
            <a:r>
              <a:rPr lang="es-ES_tradnl" altLang="es-MX" smtClean="0"/>
              <a:t>Fifth level</a:t>
            </a:r>
            <a:endParaRPr lang="en-US" altLang="es-MX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563" y="4694238"/>
            <a:ext cx="191135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19BBFD6-5CE9-40D6-B7F9-353784289100}" type="slidenum">
              <a:rPr lang="en-US" altLang="es-MX"/>
              <a:pPr>
                <a:defRPr/>
              </a:pPr>
              <a:t>‹#›</a:t>
            </a:fld>
            <a:endParaRPr lang="en-US" alt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2575" y="4459288"/>
            <a:ext cx="8667750" cy="109537"/>
          </a:xfrm>
          <a:prstGeom prst="rect">
            <a:avLst/>
          </a:prstGeom>
        </p:spPr>
        <p:txBody>
          <a:bodyPr anchor="t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ranklin Gothic Book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ranklin Gothic Book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ranklin Gothic Book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Franklin Gothic Book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29D4BA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j-lt"/>
          <a:ea typeface="MS PGothic" panose="020B0600070205080204" pitchFamily="34" charset="-128"/>
          <a:cs typeface="Franklin Gothic Book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63B9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j-lt"/>
          <a:ea typeface="MS PGothic" panose="020B0600070205080204" pitchFamily="34" charset="-128"/>
          <a:cs typeface="Franklin Gothic Book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7F1E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j-lt"/>
          <a:ea typeface="MS PGothic" panose="020B0600070205080204" pitchFamily="34" charset="-128"/>
          <a:cs typeface="Franklin Gothic Book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EC6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MS PGothic" panose="020B0600070205080204" pitchFamily="34" charset="-128"/>
          <a:cs typeface="Franklin Gothic Book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j-lt"/>
          <a:ea typeface="MS PGothic" panose="020B0600070205080204" pitchFamily="34" charset="-128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4930775" y="1738313"/>
            <a:ext cx="3211513" cy="1492250"/>
          </a:xfrm>
        </p:spPr>
        <p:txBody>
          <a:bodyPr/>
          <a:lstStyle/>
          <a:p>
            <a:pPr algn="ctr" eaLnBrk="1" hangingPunct="1"/>
            <a:r>
              <a:rPr lang="es-MX" altLang="es-MX" smtClean="0">
                <a:latin typeface="Franklin Gothic Book" panose="020B0503020102020204" pitchFamily="34" charset="0"/>
                <a:cs typeface="Arial" panose="020B0604020202020204" pitchFamily="34" charset="0"/>
              </a:rPr>
              <a:t/>
            </a:r>
            <a:br>
              <a:rPr lang="es-MX" altLang="es-MX" smtClean="0"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lang="es-MX" altLang="es-MX" smtClean="0">
                <a:latin typeface="Franklin Gothic Book" panose="020B0503020102020204" pitchFamily="34" charset="0"/>
                <a:cs typeface="Arial" panose="020B0604020202020204" pitchFamily="34" charset="0"/>
              </a:rPr>
              <a:t>izzi </a:t>
            </a:r>
            <a:r>
              <a:rPr lang="es-MX" altLang="es-MX" b="0" smtClean="0">
                <a:latin typeface="Franklin Gothic Book" panose="020B0503020102020204" pitchFamily="34" charset="0"/>
                <a:cs typeface="Arial" panose="020B0604020202020204" pitchFamily="34" charset="0"/>
              </a:rPr>
              <a:t>Dr. Wifi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861105" y="3294063"/>
            <a:ext cx="3882299" cy="236537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1000" b="1" dirty="0" err="1" smtClean="0">
                <a:ea typeface="+mn-ea"/>
              </a:rPr>
              <a:t>Capacitación</a:t>
            </a:r>
            <a:r>
              <a:rPr lang="en-US" sz="1000" b="1" dirty="0" smtClean="0">
                <a:ea typeface="+mn-ea"/>
              </a:rPr>
              <a:t> </a:t>
            </a:r>
            <a:r>
              <a:rPr lang="en-US" sz="1000" b="1" dirty="0" smtClean="0">
                <a:ea typeface="+mn-ea"/>
              </a:rPr>
              <a:t>Red </a:t>
            </a:r>
            <a:r>
              <a:rPr lang="en-US" sz="1000" b="1" dirty="0" err="1" smtClean="0">
                <a:ea typeface="+mn-ea"/>
              </a:rPr>
              <a:t>Proveedores</a:t>
            </a:r>
            <a:r>
              <a:rPr lang="en-US" sz="1000" b="1" dirty="0" smtClean="0">
                <a:ea typeface="+mn-ea"/>
              </a:rPr>
              <a:t> IKE </a:t>
            </a:r>
            <a:r>
              <a:rPr lang="en-US" sz="1000" b="1" dirty="0" err="1" smtClean="0">
                <a:ea typeface="+mn-ea"/>
              </a:rPr>
              <a:t>Asistencia</a:t>
            </a:r>
            <a:r>
              <a:rPr lang="en-US" sz="1000" dirty="0" smtClean="0">
                <a:ea typeface="+mn-ea"/>
              </a:rPr>
              <a:t>, </a:t>
            </a:r>
            <a:r>
              <a:rPr lang="en-US" sz="1000" dirty="0" smtClean="0">
                <a:ea typeface="+mn-ea"/>
              </a:rPr>
              <a:t>26 </a:t>
            </a:r>
            <a:r>
              <a:rPr lang="en-US" sz="1000" dirty="0" smtClean="0">
                <a:ea typeface="+mn-ea"/>
              </a:rPr>
              <a:t>Nov 2014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055688"/>
            <a:ext cx="122078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00150"/>
            <a:ext cx="82296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D4BA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63B9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7F1E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EC6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Equipos DOCSIS 2.0 – Capacidad hasta 10 Mbps</a:t>
            </a:r>
          </a:p>
          <a:p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600" b="1" dirty="0">
              <a:cs typeface="Franklin Gothic Book" panose="020B0503020102020204" pitchFamily="34" charset="0"/>
            </a:endParaRPr>
          </a:p>
          <a:p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600" b="1" dirty="0">
              <a:cs typeface="Franklin Gothic Book" panose="020B0503020102020204" pitchFamily="34" charset="0"/>
            </a:endParaRPr>
          </a:p>
          <a:p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600" b="1" dirty="0">
              <a:cs typeface="Franklin Gothic Book" panose="020B0503020102020204" pitchFamily="34" charset="0"/>
            </a:endParaRP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Equipos DOCSIS 3.0 – Capacidad superior a 10 Mbps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Equipos; Cable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Modems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eMTAs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838347"/>
              </p:ext>
            </p:extLst>
          </p:nvPr>
        </p:nvGraphicFramePr>
        <p:xfrm>
          <a:off x="1920244" y="1609453"/>
          <a:ext cx="5112000" cy="151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4000"/>
                <a:gridCol w="1374480"/>
                <a:gridCol w="2033520"/>
              </a:tblGrid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FABRICANTE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  <a:latin typeface="+mj-lt"/>
                        </a:rPr>
                        <a:t>DESCRIPCION</a:t>
                      </a:r>
                      <a:endParaRPr lang="es-MX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MOTOROLA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SBG900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CABLE MODEM INALAMBRICO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ARRIS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502G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EMTA 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ARRIS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602G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EMTA 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ARRIS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552G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  <a:latin typeface="+mj-lt"/>
                        </a:rPr>
                        <a:t>EMTA </a:t>
                      </a:r>
                      <a:r>
                        <a:rPr lang="es-MX" sz="900" dirty="0" smtClean="0">
                          <a:effectLst/>
                          <a:latin typeface="+mj-lt"/>
                        </a:rPr>
                        <a:t>INALAMBRICO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ARRIS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652G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EMTA INALAMBRICO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MOTOROLA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SVG2500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EMTA INALAMBRICO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45661"/>
              </p:ext>
            </p:extLst>
          </p:nvPr>
        </p:nvGraphicFramePr>
        <p:xfrm>
          <a:off x="1920244" y="3625497"/>
          <a:ext cx="5112000" cy="6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4000"/>
                <a:gridCol w="1435440"/>
                <a:gridCol w="1972560"/>
              </a:tblGrid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FABRICANTE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MODELO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  <a:latin typeface="+mj-lt"/>
                        </a:rPr>
                        <a:t>DESCRIPCION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MOTOROLA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SBG6580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CABLE MODEM INALAMBRICO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ARRIS</a:t>
                      </a:r>
                      <a:endParaRPr lang="es-MX" sz="11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effectLst/>
                          <a:latin typeface="+mj-lt"/>
                        </a:rPr>
                        <a:t>TG862G</a:t>
                      </a:r>
                      <a:endParaRPr lang="es-MX" sz="11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900" dirty="0" smtClean="0">
                          <a:effectLst/>
                          <a:latin typeface="+mj-lt"/>
                        </a:rPr>
                        <a:t>EMTA ALAMBRICO</a:t>
                      </a:r>
                      <a:endParaRPr lang="es-MX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Remota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El operador IKE contactara a los proveedores para coordinar asistencia remota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El operador IKE pondrá en contexto al técnico de asistencia remota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Posteriormente, pondrá en conferencia al cliente para iniciar la asistencia</a:t>
            </a:r>
          </a:p>
          <a:p>
            <a:pPr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El técnico de asistencia remota se presentará con el cliente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Siempre deberá mencionar que es un técnico especializado de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Wifi</a:t>
            </a:r>
            <a:endParaRPr lang="es-MX" altLang="es-MX" sz="1200" dirty="0" smtClean="0">
              <a:cs typeface="Franklin Gothic Book" panose="020B0503020102020204" pitchFamily="34" charset="0"/>
            </a:endParaRP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El operador de IKE dejará al cliente con el técnico de asistencia remota</a:t>
            </a:r>
            <a:endParaRPr lang="es-MX" altLang="es-MX" sz="1200" dirty="0" smtClean="0">
              <a:cs typeface="Franklin Gothic Book" panose="020B0503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El técnico deberá proporcionar al cliente las instrucciones para realizar la conexión remota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Se deberá reiterar que la conexión es totalmente segura y no se podrá acceder al equipo del cliente si su autorización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Se deberá guardar el video todo el proceso de asistencia remota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Remota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Una vez iniciada la asistencia, se deberá identificar si el problema esta relacionado con el servicio de internet o el modem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Se deberán realizar validaciones del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checklist</a:t>
            </a:r>
            <a:endParaRPr lang="es-MX" altLang="es-MX" sz="1200" dirty="0">
              <a:cs typeface="Franklin Gothic Book" panose="020B05030201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En caso de identificar problemas con el servici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o de internet o modem, 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Se deberá transferir al cliente con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izzi</a:t>
            </a:r>
            <a:endParaRPr lang="es-MX" altLang="es-MX" sz="1200" b="1" dirty="0" smtClean="0">
              <a:cs typeface="Franklin Gothic Book" panose="020B0503020102020204" pitchFamily="34" charset="0"/>
            </a:endParaRP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La transferencia deberá ser asistida, no debemos pedirle al cliente que marque a otro lado</a:t>
            </a: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Para realizar la transferencia, el técnico se deberá comunicar al CAT de IKE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IKE establecerá contacto con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b="1" dirty="0" smtClean="0">
                <a:cs typeface="Franklin Gothic Book" panose="020B0503020102020204" pitchFamily="34" charset="0"/>
              </a:rPr>
              <a:t> y realizará la transferencia del cliente</a:t>
            </a: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El técnico de asistencia remota será quien ponga en contexto al técnico </a:t>
            </a:r>
            <a:r>
              <a:rPr lang="es-MX" altLang="es-MX" sz="10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000" dirty="0" smtClean="0">
                <a:cs typeface="Franklin Gothic Book" panose="020B0503020102020204" pitchFamily="34" charset="0"/>
              </a:rPr>
              <a:t> sobre la problemática del cliente y acciones realizadas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Una vez transferido el cliente,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</a:t>
            </a:r>
            <a:r>
              <a:rPr lang="es-MX" altLang="es-MX" sz="1200" b="1" dirty="0" smtClean="0">
                <a:cs typeface="Franklin Gothic Book" panose="020B0503020102020204" pitchFamily="34" charset="0"/>
              </a:rPr>
              <a:t> continuará atendiendo al cliente para resolver el problema de servicio o del modem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MX" altLang="es-MX" sz="1600" b="1" dirty="0">
                <a:cs typeface="Franklin Gothic Book" panose="020B0503020102020204" pitchFamily="34" charset="0"/>
              </a:rPr>
              <a:t>Si no se identifica ningún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problema con el servicio de internet o modem, </a:t>
            </a:r>
            <a:r>
              <a:rPr lang="es-MX" altLang="es-MX" sz="1600" b="1" dirty="0">
                <a:cs typeface="Franklin Gothic Book" panose="020B0503020102020204" pitchFamily="34" charset="0"/>
              </a:rPr>
              <a:t>el técnico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de asistencia remota deberá brindar </a:t>
            </a:r>
            <a:r>
              <a:rPr lang="es-MX" altLang="es-MX" sz="1600" b="1" dirty="0">
                <a:cs typeface="Franklin Gothic Book" panose="020B0503020102020204" pitchFamily="34" charset="0"/>
              </a:rPr>
              <a:t>el soporte técnico al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cliente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Remota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Si se determina necesario continuar la asistencia con un técnico a domicilio</a:t>
            </a:r>
          </a:p>
          <a:p>
            <a:pPr marL="714375" lvl="1" indent="-314325"/>
            <a:r>
              <a:rPr lang="es-MX" altLang="es-MX" sz="1200" dirty="0" smtClean="0">
                <a:cs typeface="Franklin Gothic Book" panose="020B0503020102020204" pitchFamily="34" charset="0"/>
              </a:rPr>
              <a:t>Se deberá informar al cliente que después del diagnostico realizado es necesario la participación un técnico especializado de asistencia a domicilio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, y validar si desea que se agende una visita</a:t>
            </a:r>
          </a:p>
          <a:p>
            <a:pPr marL="714375" lvl="1" indent="-314325"/>
            <a:r>
              <a:rPr lang="es-MX" altLang="es-MX" sz="1200" dirty="0" smtClean="0">
                <a:cs typeface="Franklin Gothic Book" panose="020B0503020102020204" pitchFamily="34" charset="0"/>
              </a:rPr>
              <a:t>Si el cliente acepta, el técnico de asistencia remota se deberá comunicar al CAT de IKE, sin abandonar al cliente, para que IKE 1) valide la cantidad de eventos disponibles del cliente, y 2)agenden el servicio</a:t>
            </a:r>
          </a:p>
          <a:p>
            <a:pPr marL="714375" lvl="1" indent="-314325"/>
            <a:r>
              <a:rPr lang="es-MX" altLang="es-MX" sz="1200" dirty="0" smtClean="0">
                <a:cs typeface="Franklin Gothic Book" panose="020B0503020102020204" pitchFamily="34" charset="0"/>
              </a:rPr>
              <a:t>El técnico de asistencia remota no deberá terminar la llamada con el cliente hasta que se asegure el contacto con el CAT de IKE para agendar la visita.</a:t>
            </a:r>
          </a:p>
          <a:p>
            <a:pPr>
              <a:buFont typeface="+mj-lt"/>
              <a:buAutoNum type="arabicPeriod" startAt="7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Dar mensaje de despedida</a:t>
            </a:r>
          </a:p>
          <a:p>
            <a:pPr lvl="1"/>
            <a:r>
              <a:rPr lang="es-MX" altLang="es-MX" sz="1200" dirty="0">
                <a:cs typeface="Franklin Gothic Book" panose="020B0503020102020204" pitchFamily="34" charset="0"/>
              </a:rPr>
              <a:t>Agradecer al cliente por su llamada a Dr. </a:t>
            </a:r>
            <a:r>
              <a:rPr lang="es-MX" altLang="es-MX" sz="1200" dirty="0" err="1">
                <a:cs typeface="Franklin Gothic Book" panose="020B0503020102020204" pitchFamily="34" charset="0"/>
              </a:rPr>
              <a:t>Wifi</a:t>
            </a:r>
            <a:r>
              <a:rPr lang="es-MX" altLang="es-MX" sz="1200" dirty="0">
                <a:cs typeface="Franklin Gothic Book" panose="020B0503020102020204" pitchFamily="34" charset="0"/>
              </a:rPr>
              <a:t> y desear un buen día.</a:t>
            </a:r>
          </a:p>
          <a:p>
            <a:pPr>
              <a:buFont typeface="+mj-lt"/>
              <a:buAutoNum type="arabicPeriod" startAt="7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Al </a:t>
            </a:r>
            <a:r>
              <a:rPr lang="es-MX" altLang="es-MX" sz="1600" b="1" dirty="0">
                <a:cs typeface="Franklin Gothic Book" panose="020B0503020102020204" pitchFamily="34" charset="0"/>
              </a:rPr>
              <a:t>final de cada servicio, el técnico de asistencia remota, deberá reportar al CAT de IKE sobre los trabajos realizados y si la problemática del cliente fue resuelta o no.</a:t>
            </a:r>
          </a:p>
          <a:p>
            <a:pPr>
              <a:buFont typeface="+mj-lt"/>
              <a:buAutoNum type="arabicPeriod"/>
            </a:pPr>
            <a:endParaRPr lang="es-MX" altLang="es-MX" sz="1600" dirty="0" smtClean="0">
              <a:cs typeface="Franklin Gothic Book" panose="020B0503020102020204" pitchFamily="34" charset="0"/>
            </a:endParaRPr>
          </a:p>
          <a:p>
            <a:pPr marL="857250" lvl="1" indent="-457200"/>
            <a:endParaRPr lang="es-MX" altLang="es-MX" sz="1200" dirty="0">
              <a:cs typeface="Franklin Gothic Book" panose="020B0503020102020204" pitchFamily="34" charset="0"/>
            </a:endParaRPr>
          </a:p>
          <a:p>
            <a:pPr lvl="1"/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Domicilio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El operador IKE siempre coordinará las visitas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a domicilio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Para cada solicitud de asistencia a domicilio, IKE validará los eventos incluidos y utilizados por el cliente e informará si tendrán algún costo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Para cada visita agendada, IKE informará al cliente el nombre del técnico que se presentará en el domicilio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IKE también realizará llamadas de seguimiento para confirmar las visitas y asegurar que el técnico llegue puntual</a:t>
            </a:r>
            <a:endParaRPr lang="es-MX" altLang="es-MX" sz="1200" dirty="0">
              <a:cs typeface="Franklin Gothic Book" panose="020B0503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El técnico de asistencia a domicilio se presentará en el domicilio del cliente</a:t>
            </a:r>
          </a:p>
          <a:p>
            <a:pPr lvl="1"/>
            <a:r>
              <a:rPr lang="es-MX" altLang="es-MX" sz="1200" dirty="0" smtClean="0">
                <a:cs typeface="Franklin Gothic Book" panose="020B0503020102020204" pitchFamily="34" charset="0"/>
              </a:rPr>
              <a:t>Siempre deberá mencionar que es un técnico especializado de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y deberá mostrar una identificación oficial al cliente para confirmar su identidad</a:t>
            </a:r>
          </a:p>
          <a:p>
            <a:pPr marL="457200" indent="-457200">
              <a:buFont typeface="+mj-lt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Una </a:t>
            </a:r>
            <a:r>
              <a:rPr lang="es-MX" altLang="es-MX" sz="1600" b="1" dirty="0">
                <a:cs typeface="Franklin Gothic Book" panose="020B0503020102020204" pitchFamily="34" charset="0"/>
              </a:rPr>
              <a:t>vez iniciada la asistencia, se deberá identificar si el problema esta relacionado con el servicio de internet o el modem</a:t>
            </a:r>
          </a:p>
          <a:p>
            <a:pPr lvl="1"/>
            <a:r>
              <a:rPr lang="es-MX" altLang="es-MX" sz="1200" dirty="0">
                <a:cs typeface="Franklin Gothic Book" panose="020B0503020102020204" pitchFamily="34" charset="0"/>
              </a:rPr>
              <a:t>Se deberán realizar validaciones del </a:t>
            </a:r>
            <a:r>
              <a:rPr lang="es-MX" altLang="es-MX" sz="1200" dirty="0" err="1">
                <a:cs typeface="Franklin Gothic Book" panose="020B0503020102020204" pitchFamily="34" charset="0"/>
              </a:rPr>
              <a:t>checklist</a:t>
            </a:r>
            <a:endParaRPr lang="es-MX" altLang="es-MX" sz="1200" dirty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Domicilio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En caso de identificar problemas con el servici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o de internet o modem, 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Se deberá transferir al cliente con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izzi</a:t>
            </a:r>
            <a:endParaRPr lang="es-MX" altLang="es-MX" sz="1200" b="1" dirty="0" smtClean="0">
              <a:cs typeface="Franklin Gothic Book" panose="020B0503020102020204" pitchFamily="34" charset="0"/>
            </a:endParaRP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La transferencia deberá ser asistida, no debemos pedirle al cliente que marque a otro lado</a:t>
            </a: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Para realizar la transferencia, el técnico se deberá comunicar al CAT de IKE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IKE establecerá contacto con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b="1" dirty="0" smtClean="0">
                <a:cs typeface="Franklin Gothic Book" panose="020B0503020102020204" pitchFamily="34" charset="0"/>
              </a:rPr>
              <a:t> y realizará la transferencia del cliente</a:t>
            </a: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El técnico de asistencia a domicilio será quien ponga en contexto al técnico </a:t>
            </a:r>
            <a:r>
              <a:rPr lang="es-MX" altLang="es-MX" sz="10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000" dirty="0" smtClean="0">
                <a:cs typeface="Franklin Gothic Book" panose="020B0503020102020204" pitchFamily="34" charset="0"/>
              </a:rPr>
              <a:t> sobre la problemática del cliente y acciones realizadas</a:t>
            </a:r>
          </a:p>
          <a:p>
            <a:pPr lvl="1"/>
            <a:r>
              <a:rPr lang="es-MX" altLang="es-MX" sz="1200" b="1" dirty="0" smtClean="0">
                <a:cs typeface="Franklin Gothic Book" panose="020B0503020102020204" pitchFamily="34" charset="0"/>
              </a:rPr>
              <a:t>Una vez transferido el cliente, soporte técnico 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izz</a:t>
            </a:r>
            <a:r>
              <a:rPr lang="es-MX" altLang="es-MX" sz="1200" b="1" dirty="0" err="1" smtClean="0">
                <a:cs typeface="Franklin Gothic Book" panose="020B0503020102020204" pitchFamily="34" charset="0"/>
              </a:rPr>
              <a:t>i</a:t>
            </a:r>
            <a:r>
              <a:rPr lang="es-MX" altLang="es-MX" sz="1200" b="1" dirty="0" smtClean="0">
                <a:cs typeface="Franklin Gothic Book" panose="020B0503020102020204" pitchFamily="34" charset="0"/>
              </a:rPr>
              <a:t> continuará atendiendo al cliente para resolver el problema de servicio o del modem</a:t>
            </a:r>
          </a:p>
          <a:p>
            <a:pPr lvl="2"/>
            <a:r>
              <a:rPr lang="es-MX" altLang="es-MX" sz="1000" dirty="0" smtClean="0">
                <a:cs typeface="Franklin Gothic Book" panose="020B0503020102020204" pitchFamily="34" charset="0"/>
              </a:rPr>
              <a:t>La solución del problema podrá ser realizada vía telefónica con un técnico </a:t>
            </a:r>
            <a:r>
              <a:rPr lang="es-MX" altLang="es-MX" sz="10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000" dirty="0" smtClean="0">
                <a:cs typeface="Franklin Gothic Book" panose="020B0503020102020204" pitchFamily="34" charset="0"/>
              </a:rPr>
              <a:t> que acuda de emergencia al domicilio del cliente, según sea requerido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MX" altLang="es-MX" sz="1600" b="1" dirty="0">
                <a:cs typeface="Franklin Gothic Book" panose="020B0503020102020204" pitchFamily="34" charset="0"/>
              </a:rPr>
              <a:t>Si no se identifica ningún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problema con el servicio de internet o modem, </a:t>
            </a:r>
            <a:r>
              <a:rPr lang="es-MX" altLang="es-MX" sz="1600" b="1" dirty="0">
                <a:cs typeface="Franklin Gothic Book" panose="020B0503020102020204" pitchFamily="34" charset="0"/>
              </a:rPr>
              <a:t>el técnico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de asistencia a domicilio deberá brindar </a:t>
            </a:r>
            <a:r>
              <a:rPr lang="es-MX" altLang="es-MX" sz="1600" b="1" dirty="0">
                <a:cs typeface="Franklin Gothic Book" panose="020B0503020102020204" pitchFamily="34" charset="0"/>
              </a:rPr>
              <a:t>el soporte técnico al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cliente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Proceso de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 Asistencia 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 Domicilio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+mj-lt"/>
              <a:buAutoNum type="arabicPeriod" startAt="6"/>
            </a:pPr>
            <a:r>
              <a:rPr lang="es-MX" altLang="es-MX" sz="1600" b="1" dirty="0">
                <a:cs typeface="Franklin Gothic Book" panose="020B0503020102020204" pitchFamily="34" charset="0"/>
              </a:rPr>
              <a:t>Dar mensaje de despedida</a:t>
            </a:r>
          </a:p>
          <a:p>
            <a:pPr lvl="1"/>
            <a:r>
              <a:rPr lang="es-MX" altLang="es-MX" sz="1200" dirty="0">
                <a:cs typeface="Franklin Gothic Book" panose="020B0503020102020204" pitchFamily="34" charset="0"/>
              </a:rPr>
              <a:t>Agradecer al cliente por su 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solicitud de servicio a </a:t>
            </a:r>
            <a:r>
              <a:rPr lang="es-MX" altLang="es-MX" sz="1200" dirty="0">
                <a:cs typeface="Franklin Gothic Book" panose="020B0503020102020204" pitchFamily="34" charset="0"/>
              </a:rPr>
              <a:t>Dr. </a:t>
            </a:r>
            <a:r>
              <a:rPr lang="es-MX" altLang="es-MX" sz="1200" dirty="0" err="1">
                <a:cs typeface="Franklin Gothic Book" panose="020B0503020102020204" pitchFamily="34" charset="0"/>
              </a:rPr>
              <a:t>Wifi</a:t>
            </a:r>
            <a:r>
              <a:rPr lang="es-MX" altLang="es-MX" sz="1200" dirty="0">
                <a:cs typeface="Franklin Gothic Book" panose="020B0503020102020204" pitchFamily="34" charset="0"/>
              </a:rPr>
              <a:t> y desear un buen día.</a:t>
            </a:r>
          </a:p>
          <a:p>
            <a:pPr>
              <a:buFont typeface="+mj-lt"/>
              <a:buAutoNum type="arabicPeriod" startAt="6"/>
            </a:pP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pPr>
              <a:buFont typeface="+mj-lt"/>
              <a:buAutoNum type="arabicPeriod" startAt="6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Al final de cada servicio, el técnico de asistencia a domicilio, deberá reportar al CAT de IKE sobre los trabajos realizados y si la problemática del cliente fue resuelta o no.</a:t>
            </a:r>
          </a:p>
          <a:p>
            <a:pPr marL="857250" lvl="1" indent="-457200"/>
            <a:endParaRPr lang="es-MX" altLang="es-MX" sz="1200" dirty="0">
              <a:cs typeface="Franklin Gothic Book" panose="020B0503020102020204" pitchFamily="34" charset="0"/>
            </a:endParaRPr>
          </a:p>
          <a:p>
            <a:pPr lvl="1"/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Transferencia del cliente a soporte técnico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La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transferencia del cliente se deberá realizar de la siguiente manera: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sz="1200" dirty="0" smtClean="0"/>
              <a:t>Se deberá marcar al CAT de IKE al número 54800970 </a:t>
            </a:r>
            <a:r>
              <a:rPr lang="es-MX" sz="1200" dirty="0"/>
              <a:t>ext. </a:t>
            </a:r>
            <a:r>
              <a:rPr lang="es-MX" sz="1200" dirty="0" smtClean="0"/>
              <a:t>65121, y mencionar que eres técnico de </a:t>
            </a:r>
            <a:r>
              <a:rPr lang="es-MX" sz="1200" dirty="0" err="1" smtClean="0"/>
              <a:t>izzi</a:t>
            </a:r>
            <a:r>
              <a:rPr lang="es-MX" sz="1200" dirty="0" smtClean="0"/>
              <a:t> Dr. </a:t>
            </a:r>
            <a:r>
              <a:rPr lang="es-MX" sz="1200" dirty="0" err="1" smtClean="0"/>
              <a:t>Wifi</a:t>
            </a:r>
            <a:r>
              <a:rPr lang="es-MX" sz="1200" dirty="0" smtClean="0"/>
              <a:t>, el nombre de proveedor y numero de expediente</a:t>
            </a:r>
            <a:endParaRPr lang="es-MX" altLang="es-MX" sz="1200" dirty="0" smtClean="0">
              <a:cs typeface="Franklin Gothic Book" panose="020B0503020102020204" pitchFamily="34" charset="0"/>
            </a:endParaRP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altLang="es-MX" sz="1200" dirty="0" smtClean="0">
                <a:cs typeface="Franklin Gothic Book" panose="020B0503020102020204" pitchFamily="34" charset="0"/>
              </a:rPr>
              <a:t>Se deberá informar al operador de IKE que estas brindand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o un servicio de asistencia remota, o a domicilio, y que haz identificado un problema con el servicio de internet o del modem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altLang="es-MX" sz="1200" dirty="0" smtClean="0">
                <a:cs typeface="Franklin Gothic Book" panose="020B0503020102020204" pitchFamily="34" charset="0"/>
              </a:rPr>
              <a:t>El operador de IKE contactará a soporte técnico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y establecerá una conferencia con el técnico de asistencia remota/domicilio, para que se ponga en contexto al técnico de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endParaRPr lang="es-MX" altLang="es-MX" sz="1200" dirty="0" smtClean="0">
              <a:cs typeface="Franklin Gothic Book" panose="020B0503020102020204" pitchFamily="34" charset="0"/>
            </a:endParaRP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altLang="es-MX" sz="1200" dirty="0" smtClean="0">
                <a:cs typeface="Franklin Gothic Book" panose="020B0503020102020204" pitchFamily="34" charset="0"/>
              </a:rPr>
              <a:t>Posteriormente, el operador de IKE integrará a la conferencia al cliente</a:t>
            </a: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altLang="es-MX" sz="1200" dirty="0" smtClean="0">
                <a:cs typeface="Franklin Gothic Book" panose="020B0503020102020204" pitchFamily="34" charset="0"/>
              </a:rPr>
              <a:t>Se deberá informar al cliente que el técnico de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 continuará atendiéndolo para resolver su situación</a:t>
            </a:r>
            <a:endParaRPr lang="es-MX" altLang="es-MX" sz="1200" dirty="0" smtClean="0">
              <a:cs typeface="Franklin Gothic Book" panose="020B0503020102020204" pitchFamily="34" charset="0"/>
            </a:endParaRPr>
          </a:p>
          <a:p>
            <a:pPr lvl="1">
              <a:spcBef>
                <a:spcPts val="1200"/>
              </a:spcBef>
              <a:buFont typeface="+mj-lt"/>
              <a:buAutoNum type="arabicPeriod"/>
            </a:pPr>
            <a:r>
              <a:rPr lang="es-MX" altLang="es-MX" sz="1200" dirty="0" smtClean="0">
                <a:cs typeface="Franklin Gothic Book" panose="020B0503020102020204" pitchFamily="34" charset="0"/>
              </a:rPr>
              <a:t>Una vez que el cliente este en la línea con el técnico </a:t>
            </a:r>
            <a:r>
              <a:rPr lang="es-MX" altLang="es-MX" sz="1200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200" dirty="0" smtClean="0">
                <a:cs typeface="Franklin Gothic Book" panose="020B0503020102020204" pitchFamily="34" charset="0"/>
              </a:rPr>
              <a:t>, tanto el operador de IKE como el técnico de asistencia remota/domicilio podrán abandonar la llamada.</a:t>
            </a:r>
            <a:endParaRPr lang="es-MX" altLang="es-MX" sz="1200" dirty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FAQ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Únicamente se podrá proporcionar información al cliente, basado en la lista de preguntas y respuestas.</a:t>
            </a:r>
          </a:p>
          <a:p>
            <a:endParaRPr lang="es-MX" altLang="es-MX" sz="1600" b="1" dirty="0">
              <a:cs typeface="Franklin Gothic Book" panose="020B0503020102020204" pitchFamily="34" charset="0"/>
            </a:endParaRP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Si la pregunta del cliente o información que solicita no se puede responder con el FAQ, siempre hay que canalizar a servicio a clientes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4694238"/>
            <a:ext cx="1911350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9621F-A95C-4714-B3FD-7F67CA72DCB1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Dr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Wifi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r>
              <a:rPr lang="es-MX" altLang="es-MX" sz="1600" b="1" dirty="0" err="1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>
                <a:cs typeface="Franklin Gothic Book" panose="020B0503020102020204" pitchFamily="34" charset="0"/>
              </a:rPr>
              <a:t> </a:t>
            </a:r>
            <a:r>
              <a:rPr lang="es-MX" altLang="es-MX" sz="1600" b="1" dirty="0" err="1">
                <a:cs typeface="Franklin Gothic Book" panose="020B0503020102020204" pitchFamily="34" charset="0"/>
              </a:rPr>
              <a:t>Dr</a:t>
            </a:r>
            <a:r>
              <a:rPr lang="es-MX" altLang="es-MX" sz="1600" b="1" dirty="0">
                <a:cs typeface="Franklin Gothic Book" panose="020B0503020102020204" pitchFamily="34" charset="0"/>
              </a:rPr>
              <a:t> </a:t>
            </a:r>
            <a:r>
              <a:rPr lang="es-MX" altLang="es-MX" sz="1600" b="1" dirty="0" err="1">
                <a:cs typeface="Franklin Gothic Book" panose="020B0503020102020204" pitchFamily="34" charset="0"/>
              </a:rPr>
              <a:t>Wifi</a:t>
            </a:r>
            <a:r>
              <a:rPr lang="es-MX" altLang="es-MX" sz="1600" b="1" dirty="0">
                <a:cs typeface="Franklin Gothic Book" panose="020B0503020102020204" pitchFamily="34" charset="0"/>
              </a:rPr>
              <a:t>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como un solo frente de cara al cliente</a:t>
            </a:r>
          </a:p>
          <a:p>
            <a:r>
              <a:rPr lang="es-MX" altLang="es-MX" sz="1600" b="1" dirty="0" err="1" smtClean="0">
                <a:cs typeface="Franklin Gothic Book" panose="020B0503020102020204" pitchFamily="34" charset="0"/>
              </a:rPr>
              <a:t>Checklist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Equipos / manuales</a:t>
            </a: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Proceso atención Asistencia 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Remota y Domicilio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r>
              <a:rPr lang="es-MX" altLang="es-MX" sz="1600" b="1" dirty="0">
                <a:cs typeface="Franklin Gothic Book" panose="020B0503020102020204" pitchFamily="34" charset="0"/>
              </a:rPr>
              <a:t>Transferencia soporte técnico </a:t>
            </a:r>
            <a:r>
              <a:rPr lang="es-MX" altLang="es-MX" sz="1600" b="1" dirty="0" err="1">
                <a:cs typeface="Franklin Gothic Book" panose="020B0503020102020204" pitchFamily="34" charset="0"/>
              </a:rPr>
              <a:t>izzi</a:t>
            </a:r>
            <a:endParaRPr lang="es-MX" altLang="es-MX" sz="1600" b="1" dirty="0">
              <a:cs typeface="Franklin Gothic Book" panose="020B0503020102020204" pitchFamily="34" charset="0"/>
            </a:endParaRP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FAQ</a:t>
            </a:r>
          </a:p>
          <a:p>
            <a:endParaRPr lang="es-MX" altLang="es-MX" sz="1600" b="1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Qué es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92286" cy="3265488"/>
          </a:xfrm>
        </p:spPr>
        <p:txBody>
          <a:bodyPr/>
          <a:lstStyle/>
          <a:p>
            <a:pPr marL="0" indent="0"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Marca</a:t>
            </a:r>
          </a:p>
          <a:p>
            <a:endParaRPr lang="es-MX" altLang="es-MX" b="1" dirty="0" smtClean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9" name="Picture 14" descr="izz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84" y="1730381"/>
            <a:ext cx="1798638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11" descr="izzi_teleco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72" b="-17172"/>
          <a:stretch>
            <a:fillRect/>
          </a:stretch>
        </p:blipFill>
        <p:spPr>
          <a:xfrm>
            <a:off x="328613" y="1684338"/>
            <a:ext cx="3549650" cy="24431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357" y="2718940"/>
            <a:ext cx="3592271" cy="140618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8492" y="1463040"/>
            <a:ext cx="0" cy="279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711350" y="1200150"/>
            <a:ext cx="3592286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D4BA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63B9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7F1E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EC6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Producto</a:t>
            </a:r>
          </a:p>
          <a:p>
            <a:endParaRPr lang="es-MX" altLang="es-MX" b="1" dirty="0" smtClean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Qué </a:t>
            </a:r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MX" altLang="es-MX" dirty="0" err="1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92286" cy="3265488"/>
          </a:xfrm>
        </p:spPr>
        <p:txBody>
          <a:bodyPr/>
          <a:lstStyle/>
          <a:p>
            <a:pPr marL="0" indent="0"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Marca</a:t>
            </a:r>
          </a:p>
          <a:p>
            <a:endParaRPr lang="es-MX" altLang="es-MX" b="1" dirty="0" smtClean="0">
              <a:cs typeface="Franklin Gothic Book" panose="020B0503020102020204" pitchFamily="34" charset="0"/>
            </a:endParaRP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" name="Content Placeholder 11" descr="izzi_teleco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72" b="-17172"/>
          <a:stretch>
            <a:fillRect/>
          </a:stretch>
        </p:blipFill>
        <p:spPr>
          <a:xfrm>
            <a:off x="328613" y="1684338"/>
            <a:ext cx="3549650" cy="24431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8492" y="1463040"/>
            <a:ext cx="0" cy="279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711350" y="1200150"/>
            <a:ext cx="3592286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D4BA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63B9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7F1E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EC6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Producto</a:t>
            </a:r>
          </a:p>
          <a:p>
            <a:pPr marL="0" indent="0">
              <a:buNone/>
            </a:pPr>
            <a:endParaRPr lang="es-MX" altLang="es-MX" sz="1050" b="1" dirty="0" smtClean="0">
              <a:cs typeface="Franklin Gothic Book" panose="020B05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50" y="1666921"/>
            <a:ext cx="3416489" cy="16984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350" y="3484741"/>
            <a:ext cx="3592271" cy="9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Dr.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endParaRPr lang="es-MX" altLang="es-MX" sz="1600" b="1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076325"/>
            <a:ext cx="85058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Alcance soporte técnico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92286" cy="3265488"/>
          </a:xfrm>
        </p:spPr>
        <p:txBody>
          <a:bodyPr/>
          <a:lstStyle/>
          <a:p>
            <a:pPr marL="0" indent="0"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endParaRPr lang="es-MX" altLang="es-MX" sz="1800" dirty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endParaRPr lang="es-MX" altLang="es-MX" sz="1800" dirty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es </a:t>
            </a:r>
            <a:r>
              <a:rPr lang="es-MX" altLang="es-MX" sz="1800" dirty="0">
                <a:cs typeface="Franklin Gothic Book" panose="020B0503020102020204" pitchFamily="34" charset="0"/>
              </a:rPr>
              <a:t>responsable de asegurar el servicio </a:t>
            </a:r>
            <a:r>
              <a:rPr lang="es-MX" altLang="es-MX" sz="1800" dirty="0" smtClean="0">
                <a:cs typeface="Franklin Gothic Book" panose="020B0503020102020204" pitchFamily="34" charset="0"/>
              </a:rPr>
              <a:t>de Internet hasta </a:t>
            </a:r>
            <a:r>
              <a:rPr lang="es-MX" altLang="es-MX" sz="1800" dirty="0">
                <a:cs typeface="Franklin Gothic Book" panose="020B0503020102020204" pitchFamily="34" charset="0"/>
              </a:rPr>
              <a:t>el </a:t>
            </a:r>
            <a:r>
              <a:rPr lang="es-MX" altLang="es-MX" sz="1800" dirty="0" smtClean="0">
                <a:cs typeface="Franklin Gothic Book" panose="020B0503020102020204" pitchFamily="34" charset="0"/>
              </a:rPr>
              <a:t>modem</a:t>
            </a:r>
          </a:p>
          <a:p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" name="Content Placeholder 11" descr="izzi_teleco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72" b="-17172"/>
          <a:stretch>
            <a:fillRect/>
          </a:stretch>
        </p:blipFill>
        <p:spPr>
          <a:xfrm>
            <a:off x="377910" y="635000"/>
            <a:ext cx="3549650" cy="244316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258492" y="1463040"/>
            <a:ext cx="0" cy="279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711350" y="1200150"/>
            <a:ext cx="3592286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9D4BA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63B9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7F1E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EC6F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Franklin Gothic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s-MX" altLang="es-MX" sz="1800" dirty="0">
              <a:cs typeface="Franklin Gothic Book" panose="020B05030201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s-MX" altLang="es-MX" sz="1800" dirty="0">
              <a:cs typeface="Franklin Gothic Book" panose="020B05030201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s-MX" altLang="es-MX" sz="1800" dirty="0" smtClean="0">
              <a:cs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s-MX" altLang="es-MX" sz="1800" dirty="0" smtClean="0">
                <a:cs typeface="Franklin Gothic Book" panose="020B0503020102020204" pitchFamily="34" charset="0"/>
              </a:rPr>
              <a:t>es responsable </a:t>
            </a:r>
            <a:r>
              <a:rPr lang="es-MX" altLang="es-MX" sz="1800" dirty="0">
                <a:cs typeface="Franklin Gothic Book" panose="020B0503020102020204" pitchFamily="34" charset="0"/>
              </a:rPr>
              <a:t>de resolver cualquier problemática con los dispositivos del cliente después del </a:t>
            </a:r>
            <a:r>
              <a:rPr lang="es-MX" altLang="es-MX" sz="1800" dirty="0" smtClean="0">
                <a:cs typeface="Franklin Gothic Book" panose="020B0503020102020204" pitchFamily="34" charset="0"/>
              </a:rPr>
              <a:t>modem</a:t>
            </a:r>
            <a:endParaRPr lang="es-MX" altLang="es-MX" sz="1050" b="1" dirty="0" smtClean="0">
              <a:cs typeface="Franklin Gothic Book" panose="020B0503020102020204" pitchFamily="34" charset="0"/>
            </a:endParaRPr>
          </a:p>
        </p:txBody>
      </p:sp>
      <p:sp>
        <p:nvSpPr>
          <p:cNvPr id="11" name="Title 4"/>
          <p:cNvSpPr txBox="1">
            <a:spLocks/>
          </p:cNvSpPr>
          <p:nvPr/>
        </p:nvSpPr>
        <p:spPr bwMode="auto">
          <a:xfrm>
            <a:off x="4826272" y="2080801"/>
            <a:ext cx="3211513" cy="37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s-MX" altLang="es-MX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s-MX" altLang="es-MX" b="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Dr. </a:t>
            </a:r>
            <a:r>
              <a:rPr lang="es-MX" altLang="es-MX" b="0" dirty="0" err="1" smtClean="0">
                <a:latin typeface="Franklin Gothic Book" panose="020B0503020102020204" pitchFamily="34" charset="0"/>
                <a:cs typeface="Arial" panose="020B0604020202020204" pitchFamily="34" charset="0"/>
              </a:rPr>
              <a:t>Wifi</a:t>
            </a:r>
            <a:endParaRPr lang="es-MX" altLang="es-MX" b="0" dirty="0" smtClean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5" y="846685"/>
            <a:ext cx="1220787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0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Coordinación entre equipos de soporte técnico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Por la naturaleza del servicio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, es muy posible que el cliente presente problemáticas cuya causa raíz pueda ser alguna configuración en los dispositivos del cliente y/o alguna falla en el servicio de internet o el modem.</a:t>
            </a:r>
          </a:p>
          <a:p>
            <a:pPr lvl="1"/>
            <a:r>
              <a:rPr lang="es-MX" altLang="es-MX" sz="1400" dirty="0" smtClean="0">
                <a:cs typeface="Franklin Gothic Book" panose="020B0503020102020204" pitchFamily="34" charset="0"/>
              </a:rPr>
              <a:t>“No puedo conectarme / navegar en Internet”</a:t>
            </a:r>
          </a:p>
          <a:p>
            <a:pPr lvl="1"/>
            <a:r>
              <a:rPr lang="es-MX" altLang="es-MX" sz="1400" dirty="0" smtClean="0">
                <a:cs typeface="Franklin Gothic Book" panose="020B0503020102020204" pitchFamily="34" charset="0"/>
              </a:rPr>
              <a:t>“Mi internet esta muy lento”</a:t>
            </a:r>
          </a:p>
          <a:p>
            <a:pPr lvl="1"/>
            <a:r>
              <a:rPr lang="es-MX" altLang="es-MX" sz="1400" dirty="0" smtClean="0">
                <a:cs typeface="Franklin Gothic Book" panose="020B0503020102020204" pitchFamily="34" charset="0"/>
              </a:rPr>
              <a:t>“No puedo conectar a internet mi XBOX”</a:t>
            </a:r>
          </a:p>
          <a:p>
            <a:pPr lvl="1"/>
            <a:r>
              <a:rPr lang="es-MX" altLang="es-MX" sz="1400" dirty="0" smtClean="0">
                <a:cs typeface="Franklin Gothic Book" panose="020B0503020102020204" pitchFamily="34" charset="0"/>
              </a:rPr>
              <a:t>“No me puedo conectar a la VPN de mi trabajo”</a:t>
            </a:r>
            <a:endParaRPr lang="es-MX" altLang="es-MX" sz="1400" dirty="0">
              <a:cs typeface="Franklin Gothic Book" panose="020B0503020102020204" pitchFamily="34" charset="0"/>
            </a:endParaRPr>
          </a:p>
          <a:p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Si se identifica algún problema o falla del servicio de internet o del modem, se deberá de canalizar a soporte técnico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para su resolución.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04E8BE-2C0D-40C5-9018-E0847C57F3CD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Dr.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debe ser un solo frente de cara al cliente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Para todos los servicios de asistencia, el técnico de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deberá identificar si la problemática reportada por el cliente se debe a alguna falla del servicio de internet/modem o en los dispositivos del cliente</a:t>
            </a:r>
          </a:p>
          <a:p>
            <a:pPr lvl="2"/>
            <a:endParaRPr lang="es-MX" altLang="es-MX" sz="1400" dirty="0" smtClean="0">
              <a:cs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s-MX" altLang="es-MX" sz="1600" b="1" dirty="0" smtClean="0">
                <a:cs typeface="Franklin Gothic Book" panose="020B0503020102020204" pitchFamily="34" charset="0"/>
              </a:rPr>
              <a:t>Si el problema es de servicio, el técnico de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deberá contactar a un técnico de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para dar continuidad al caso, sin abandonar al cliente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s-MX" altLang="es-MX" sz="1600" b="1" dirty="0">
              <a:cs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s-MX" sz="1600" b="1" dirty="0"/>
              <a:t>El técnico de </a:t>
            </a:r>
            <a:r>
              <a:rPr lang="es-MX" sz="1600" b="1" dirty="0" err="1" smtClean="0"/>
              <a:t>izzi</a:t>
            </a:r>
            <a:r>
              <a:rPr lang="es-MX" sz="1600" b="1" dirty="0" smtClean="0"/>
              <a:t> Dr. </a:t>
            </a:r>
            <a:r>
              <a:rPr lang="es-MX" sz="1600" b="1" dirty="0" err="1" smtClean="0"/>
              <a:t>Wifi</a:t>
            </a:r>
            <a:r>
              <a:rPr lang="es-MX" sz="1600" b="1" dirty="0" smtClean="0"/>
              <a:t> pondrá </a:t>
            </a:r>
            <a:r>
              <a:rPr lang="es-MX" sz="1600" b="1" dirty="0"/>
              <a:t>en contexto al técnico de </a:t>
            </a:r>
            <a:r>
              <a:rPr lang="es-MX" sz="1600" b="1" dirty="0" err="1" smtClean="0"/>
              <a:t>izzi</a:t>
            </a:r>
            <a:r>
              <a:rPr lang="es-MX" sz="1600" b="1" dirty="0" smtClean="0"/>
              <a:t>, y </a:t>
            </a:r>
            <a:r>
              <a:rPr lang="es-MX" sz="1600" b="1" dirty="0"/>
              <a:t>este último da continuidad al caso hasta su resolución.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pPr lvl="1"/>
            <a:endParaRPr lang="es-MX" altLang="es-MX" sz="1600" dirty="0" smtClean="0">
              <a:cs typeface="Franklin Gothic Book" panose="020B05030201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D4D93-4445-4B76-B631-33409CD1E105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Checklist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problemas servicio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izzi</a:t>
            </a:r>
            <a:r>
              <a:rPr lang="es-MX" alt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Dr. </a:t>
            </a:r>
            <a:r>
              <a:rPr lang="es-MX" alt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s-MX" alt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265488"/>
          </a:xfrm>
        </p:spPr>
        <p:txBody>
          <a:bodyPr/>
          <a:lstStyle/>
          <a:p>
            <a:r>
              <a:rPr lang="es-MX" altLang="es-MX" sz="1600" b="1" dirty="0" smtClean="0">
                <a:cs typeface="Franklin Gothic Book" panose="020B0503020102020204" pitchFamily="34" charset="0"/>
              </a:rPr>
              <a:t>El técnico de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Dr.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Wifi</a:t>
            </a:r>
            <a:r>
              <a:rPr lang="es-MX" altLang="es-MX" sz="1600" b="1" dirty="0" smtClean="0">
                <a:cs typeface="Franklin Gothic Book" panose="020B0503020102020204" pitchFamily="34" charset="0"/>
              </a:rPr>
              <a:t> deberá realizar una serie de validaciones para identificar problemas con el servicio de internet, o con el modem, y poder turnar oportunamente a soporte </a:t>
            </a:r>
            <a:r>
              <a:rPr lang="es-MX" altLang="es-MX" sz="1600" b="1" dirty="0" err="1" smtClean="0">
                <a:cs typeface="Franklin Gothic Book" panose="020B0503020102020204" pitchFamily="34" charset="0"/>
              </a:rPr>
              <a:t>izzi</a:t>
            </a:r>
            <a:endParaRPr lang="es-MX" altLang="es-MX" sz="1600" b="1" dirty="0" smtClean="0">
              <a:cs typeface="Franklin Gothic Book" panose="020B0503020102020204" pitchFamily="34" charset="0"/>
            </a:endParaRPr>
          </a:p>
          <a:p>
            <a:endParaRPr lang="es-MX" altLang="es-MX" sz="1100" b="1" dirty="0" smtClean="0">
              <a:cs typeface="Franklin Gothic Book" panose="020B05030201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9D4BA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63B94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7F1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FEC6F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E61FB5-FB32-4816-9318-DAC30CE6E05B}" type="slidenum">
              <a:rPr lang="en-US" altLang="es-MX" sz="1200" smtClean="0">
                <a:solidFill>
                  <a:srgbClr val="898989"/>
                </a:solidFill>
                <a:latin typeface="Franklin Gothic Book" panose="020B0503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200" smtClean="0">
              <a:solidFill>
                <a:srgbClr val="898989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_231014">
  <a:themeElements>
    <a:clrScheme name="izzi ">
      <a:dk1>
        <a:sysClr val="windowText" lastClr="000000"/>
      </a:dk1>
      <a:lt1>
        <a:sysClr val="window" lastClr="FFFFFF"/>
      </a:lt1>
      <a:dk2>
        <a:srgbClr val="979BA5"/>
      </a:dk2>
      <a:lt2>
        <a:srgbClr val="F5EFEC"/>
      </a:lt2>
      <a:accent1>
        <a:srgbClr val="333231"/>
      </a:accent1>
      <a:accent2>
        <a:srgbClr val="F26821"/>
      </a:accent2>
      <a:accent3>
        <a:srgbClr val="FFDE33"/>
      </a:accent3>
      <a:accent4>
        <a:srgbClr val="7D817F"/>
      </a:accent4>
      <a:accent5>
        <a:srgbClr val="28BEBF"/>
      </a:accent5>
      <a:accent6>
        <a:srgbClr val="ED32A5"/>
      </a:accent6>
      <a:hlink>
        <a:srgbClr val="353336"/>
      </a:hlink>
      <a:folHlink>
        <a:srgbClr val="29C7CC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Presentación_231014.thmx</Template>
  <TotalTime>3358</TotalTime>
  <Words>1482</Words>
  <Application>Microsoft Office PowerPoint</Application>
  <PresentationFormat>On-screen Show (16:9)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MS PGothic</vt:lpstr>
      <vt:lpstr>MS PGothic</vt:lpstr>
      <vt:lpstr>Arial</vt:lpstr>
      <vt:lpstr>Calibri</vt:lpstr>
      <vt:lpstr>Franklin Gothic Book</vt:lpstr>
      <vt:lpstr>Times New Roman</vt:lpstr>
      <vt:lpstr>Wingdings</vt:lpstr>
      <vt:lpstr>Presentación_231014</vt:lpstr>
      <vt:lpstr> izzi Dr. Wifi</vt:lpstr>
      <vt:lpstr>Contenido</vt:lpstr>
      <vt:lpstr>¿Qué es izzi?</vt:lpstr>
      <vt:lpstr>¿Qué es izzi?</vt:lpstr>
      <vt:lpstr>izzi Dr. Wifi</vt:lpstr>
      <vt:lpstr>Alcance soporte técnico</vt:lpstr>
      <vt:lpstr>Coordinación entre equipos de soporte técnico</vt:lpstr>
      <vt:lpstr>izzi Dr. Wifi debe ser un solo frente de cara al cliente</vt:lpstr>
      <vt:lpstr>Checklist problemas servicio izzi Dr. Wifi</vt:lpstr>
      <vt:lpstr>Equipos; Cable Modems / eMTAs</vt:lpstr>
      <vt:lpstr>Proceso de atención Asistencia Remota</vt:lpstr>
      <vt:lpstr>Proceso de atención Asistencia Remota</vt:lpstr>
      <vt:lpstr>Proceso de atención Asistencia Remota</vt:lpstr>
      <vt:lpstr>Proceso de atención Asistencia a Domicilio</vt:lpstr>
      <vt:lpstr>Proceso de atención Asistencia a Domicilio</vt:lpstr>
      <vt:lpstr>Proceso de atención Asistencia a Domicilio</vt:lpstr>
      <vt:lpstr>Transferencia del cliente a soporte técnico izzi</vt:lpstr>
      <vt:lpstr>FAQ</vt:lpstr>
      <vt:lpstr>PowerPoint Presentation</vt:lpstr>
    </vt:vector>
  </TitlesOfParts>
  <Company>Cablevision SA de CV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Viridiana Valtierra Castillo</dc:creator>
  <cp:lastModifiedBy>Oscar Manuel Vera Barcenas</cp:lastModifiedBy>
  <cp:revision>123</cp:revision>
  <dcterms:created xsi:type="dcterms:W3CDTF">2014-10-24T19:05:28Z</dcterms:created>
  <dcterms:modified xsi:type="dcterms:W3CDTF">2014-11-26T09:03:30Z</dcterms:modified>
</cp:coreProperties>
</file>