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97" r:id="rId28"/>
    <p:sldId id="288" r:id="rId29"/>
    <p:sldId id="289" r:id="rId30"/>
    <p:sldId id="291" r:id="rId31"/>
    <p:sldId id="292" r:id="rId32"/>
    <p:sldId id="293" r:id="rId33"/>
    <p:sldId id="296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2C88B-9897-461C-93E0-358A036DF4D8}" type="doc">
      <dgm:prSet loTypeId="urn:microsoft.com/office/officeart/2005/8/layout/radial5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34AADA1-044E-4CFF-B79F-4D3EA386600E}">
      <dgm:prSet phldrT="[Text]" custT="1"/>
      <dgm:spPr/>
      <dgm:t>
        <a:bodyPr/>
        <a:lstStyle/>
        <a:p>
          <a:r>
            <a:rPr lang="en-US" sz="1600" b="1" dirty="0" smtClean="0"/>
            <a:t>Derivatives</a:t>
          </a:r>
          <a:endParaRPr lang="en-US" sz="1600" b="1" dirty="0"/>
        </a:p>
      </dgm:t>
    </dgm:pt>
    <dgm:pt modelId="{2A972718-10ED-4EA2-AD36-CC8446F665E1}" type="parTrans" cxnId="{A837957A-71AA-4305-AFD8-0B02F337DA67}">
      <dgm:prSet/>
      <dgm:spPr/>
      <dgm:t>
        <a:bodyPr/>
        <a:lstStyle/>
        <a:p>
          <a:endParaRPr lang="en-US"/>
        </a:p>
      </dgm:t>
    </dgm:pt>
    <dgm:pt modelId="{8A62A014-5283-4BD0-9A14-04F44E962FAF}" type="sibTrans" cxnId="{A837957A-71AA-4305-AFD8-0B02F337DA67}">
      <dgm:prSet/>
      <dgm:spPr/>
      <dgm:t>
        <a:bodyPr/>
        <a:lstStyle/>
        <a:p>
          <a:endParaRPr lang="en-US"/>
        </a:p>
      </dgm:t>
    </dgm:pt>
    <dgm:pt modelId="{7FA2F0A0-99C5-4FFF-B070-548EDBB512CD}">
      <dgm:prSet phldrT="[Text]" custT="1"/>
      <dgm:spPr/>
      <dgm:t>
        <a:bodyPr/>
        <a:lstStyle/>
        <a:p>
          <a:r>
            <a:rPr lang="en-US" sz="1800" dirty="0" smtClean="0"/>
            <a:t>Bonds</a:t>
          </a:r>
          <a:endParaRPr lang="en-US" sz="1800" dirty="0"/>
        </a:p>
      </dgm:t>
    </dgm:pt>
    <dgm:pt modelId="{25A85D8A-E547-448A-858D-74CAC5FFABA6}" type="parTrans" cxnId="{EC308A43-C352-4D72-BC0A-93DDCAD0C3A6}">
      <dgm:prSet/>
      <dgm:spPr/>
      <dgm:t>
        <a:bodyPr/>
        <a:lstStyle/>
        <a:p>
          <a:endParaRPr lang="en-US"/>
        </a:p>
      </dgm:t>
    </dgm:pt>
    <dgm:pt modelId="{D4864B4C-7706-49BF-988D-8A7D3877FB09}" type="sibTrans" cxnId="{EC308A43-C352-4D72-BC0A-93DDCAD0C3A6}">
      <dgm:prSet/>
      <dgm:spPr/>
      <dgm:t>
        <a:bodyPr/>
        <a:lstStyle/>
        <a:p>
          <a:endParaRPr lang="en-US"/>
        </a:p>
      </dgm:t>
    </dgm:pt>
    <dgm:pt modelId="{A7D447A8-76F5-4320-A86C-251BEA1E3129}">
      <dgm:prSet phldrT="[Text]" custT="1"/>
      <dgm:spPr/>
      <dgm:t>
        <a:bodyPr/>
        <a:lstStyle/>
        <a:p>
          <a:r>
            <a:rPr lang="en-US" sz="1800" dirty="0" smtClean="0"/>
            <a:t>Currencies</a:t>
          </a:r>
          <a:endParaRPr lang="en-US" sz="1800" dirty="0"/>
        </a:p>
      </dgm:t>
    </dgm:pt>
    <dgm:pt modelId="{0AA97AF3-1C75-4492-AAAD-9A5CE0FB3624}" type="parTrans" cxnId="{C5823318-9F3C-4E5B-AC42-813A030120AF}">
      <dgm:prSet/>
      <dgm:spPr/>
      <dgm:t>
        <a:bodyPr/>
        <a:lstStyle/>
        <a:p>
          <a:endParaRPr lang="en-US"/>
        </a:p>
      </dgm:t>
    </dgm:pt>
    <dgm:pt modelId="{2EEA21B7-E236-49BE-BD87-1234191AF8EA}" type="sibTrans" cxnId="{C5823318-9F3C-4E5B-AC42-813A030120AF}">
      <dgm:prSet/>
      <dgm:spPr/>
      <dgm:t>
        <a:bodyPr/>
        <a:lstStyle/>
        <a:p>
          <a:endParaRPr lang="en-US"/>
        </a:p>
      </dgm:t>
    </dgm:pt>
    <dgm:pt modelId="{7808E71C-54B2-460F-BF20-9EB6DEB44A1D}">
      <dgm:prSet phldrT="[Text]" custT="1"/>
      <dgm:spPr/>
      <dgm:t>
        <a:bodyPr/>
        <a:lstStyle/>
        <a:p>
          <a:r>
            <a:rPr lang="en-US" sz="1800" dirty="0" smtClean="0"/>
            <a:t>Commodities</a:t>
          </a:r>
          <a:endParaRPr lang="en-US" sz="1800" dirty="0"/>
        </a:p>
      </dgm:t>
    </dgm:pt>
    <dgm:pt modelId="{7E119F16-624A-4D66-B448-1DCAC91042AC}" type="parTrans" cxnId="{A540CF7F-EEB4-455F-9753-DCF1F9397793}">
      <dgm:prSet/>
      <dgm:spPr/>
      <dgm:t>
        <a:bodyPr/>
        <a:lstStyle/>
        <a:p>
          <a:endParaRPr lang="en-US"/>
        </a:p>
      </dgm:t>
    </dgm:pt>
    <dgm:pt modelId="{4F3E4811-DAA3-45F1-AEA1-1F573AEF5F16}" type="sibTrans" cxnId="{A540CF7F-EEB4-455F-9753-DCF1F9397793}">
      <dgm:prSet/>
      <dgm:spPr/>
      <dgm:t>
        <a:bodyPr/>
        <a:lstStyle/>
        <a:p>
          <a:endParaRPr lang="en-US"/>
        </a:p>
      </dgm:t>
    </dgm:pt>
    <dgm:pt modelId="{96F75F71-1D21-4B9E-A18B-7277B00ECA15}">
      <dgm:prSet phldrT="[Text]" custT="1"/>
      <dgm:spPr/>
      <dgm:t>
        <a:bodyPr/>
        <a:lstStyle/>
        <a:p>
          <a:r>
            <a:rPr lang="en-US" sz="1800" dirty="0" smtClean="0"/>
            <a:t>Indices</a:t>
          </a:r>
          <a:endParaRPr lang="en-US" sz="1800" dirty="0"/>
        </a:p>
      </dgm:t>
    </dgm:pt>
    <dgm:pt modelId="{FB3FCF8B-6690-437F-941A-E3BF6082CBF8}" type="parTrans" cxnId="{992F6BCA-4C57-4BD7-B304-A194A7123F05}">
      <dgm:prSet/>
      <dgm:spPr/>
      <dgm:t>
        <a:bodyPr/>
        <a:lstStyle/>
        <a:p>
          <a:endParaRPr lang="en-US"/>
        </a:p>
      </dgm:t>
    </dgm:pt>
    <dgm:pt modelId="{6CA98EC1-DC3D-49C3-817F-C4503580AF5F}" type="sibTrans" cxnId="{992F6BCA-4C57-4BD7-B304-A194A7123F05}">
      <dgm:prSet/>
      <dgm:spPr/>
      <dgm:t>
        <a:bodyPr/>
        <a:lstStyle/>
        <a:p>
          <a:endParaRPr lang="en-US"/>
        </a:p>
      </dgm:t>
    </dgm:pt>
    <dgm:pt modelId="{23EDF853-D45E-4B12-BACF-48893EBF2528}">
      <dgm:prSet phldrT="[Text]" custT="1"/>
      <dgm:spPr/>
      <dgm:t>
        <a:bodyPr/>
        <a:lstStyle/>
        <a:p>
          <a:r>
            <a:rPr lang="en-US" sz="1800" smtClean="0"/>
            <a:t>Stocks</a:t>
          </a:r>
          <a:endParaRPr lang="en-US" sz="1800" dirty="0"/>
        </a:p>
      </dgm:t>
    </dgm:pt>
    <dgm:pt modelId="{2194D94C-8AE2-4D2E-B3F8-83631791CAC0}" type="parTrans" cxnId="{AA3604B1-244C-4739-9405-7A606B298968}">
      <dgm:prSet/>
      <dgm:spPr/>
      <dgm:t>
        <a:bodyPr/>
        <a:lstStyle/>
        <a:p>
          <a:endParaRPr lang="en-US"/>
        </a:p>
      </dgm:t>
    </dgm:pt>
    <dgm:pt modelId="{A56F42FC-4217-4581-A68D-4A1A67998E6E}" type="sibTrans" cxnId="{AA3604B1-244C-4739-9405-7A606B298968}">
      <dgm:prSet/>
      <dgm:spPr/>
      <dgm:t>
        <a:bodyPr/>
        <a:lstStyle/>
        <a:p>
          <a:endParaRPr lang="en-US"/>
        </a:p>
      </dgm:t>
    </dgm:pt>
    <dgm:pt modelId="{08287D0A-ABA9-42A7-B4DA-05D34AAF5CEE}">
      <dgm:prSet phldrT="[Text]" custT="1"/>
      <dgm:spPr/>
      <dgm:t>
        <a:bodyPr/>
        <a:lstStyle/>
        <a:p>
          <a:r>
            <a:rPr lang="en-US" sz="1800" dirty="0" smtClean="0"/>
            <a:t>Interest Rates</a:t>
          </a:r>
          <a:endParaRPr lang="en-US" sz="1800" dirty="0"/>
        </a:p>
      </dgm:t>
    </dgm:pt>
    <dgm:pt modelId="{5DBBCB28-19FD-4EF2-9DAE-677D7E1FDD95}" type="parTrans" cxnId="{CB874DA5-CDB7-40D3-9BFD-2253F21305F6}">
      <dgm:prSet/>
      <dgm:spPr/>
      <dgm:t>
        <a:bodyPr/>
        <a:lstStyle/>
        <a:p>
          <a:endParaRPr lang="en-US"/>
        </a:p>
      </dgm:t>
    </dgm:pt>
    <dgm:pt modelId="{FB0CBE5D-1E1B-4054-828D-DB506ADD518B}" type="sibTrans" cxnId="{CB874DA5-CDB7-40D3-9BFD-2253F21305F6}">
      <dgm:prSet/>
      <dgm:spPr/>
      <dgm:t>
        <a:bodyPr/>
        <a:lstStyle/>
        <a:p>
          <a:endParaRPr lang="en-US"/>
        </a:p>
      </dgm:t>
    </dgm:pt>
    <dgm:pt modelId="{769F2EB9-5F66-440C-9773-58E0F1D6F589}" type="pres">
      <dgm:prSet presAssocID="{E492C88B-9897-461C-93E0-358A036DF4D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FFBE91-ED70-40CE-AFF4-771F63E064CE}" type="pres">
      <dgm:prSet presAssocID="{934AADA1-044E-4CFF-B79F-4D3EA386600E}" presName="centerShape" presStyleLbl="node0" presStyleIdx="0" presStyleCnt="1" custScaleX="131097"/>
      <dgm:spPr/>
      <dgm:t>
        <a:bodyPr/>
        <a:lstStyle/>
        <a:p>
          <a:endParaRPr lang="en-US"/>
        </a:p>
      </dgm:t>
    </dgm:pt>
    <dgm:pt modelId="{5DCC4313-50B5-49D1-9FFC-AA33D6D2DFCC}" type="pres">
      <dgm:prSet presAssocID="{25A85D8A-E547-448A-858D-74CAC5FFABA6}" presName="parTrans" presStyleLbl="sibTrans2D1" presStyleIdx="0" presStyleCnt="6"/>
      <dgm:spPr/>
      <dgm:t>
        <a:bodyPr/>
        <a:lstStyle/>
        <a:p>
          <a:endParaRPr lang="en-US"/>
        </a:p>
      </dgm:t>
    </dgm:pt>
    <dgm:pt modelId="{51CF9DE1-C38F-4326-A9DE-3857EC9F4DAC}" type="pres">
      <dgm:prSet presAssocID="{25A85D8A-E547-448A-858D-74CAC5FFABA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CB3B4A4C-260F-44CB-A764-C10EA3BEBCE7}" type="pres">
      <dgm:prSet presAssocID="{7FA2F0A0-99C5-4FFF-B070-548EDBB512C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31591-BF96-4ED8-93F3-31745AA2EB07}" type="pres">
      <dgm:prSet presAssocID="{0AA97AF3-1C75-4492-AAAD-9A5CE0FB3624}" presName="parTrans" presStyleLbl="sibTrans2D1" presStyleIdx="1" presStyleCnt="6"/>
      <dgm:spPr/>
      <dgm:t>
        <a:bodyPr/>
        <a:lstStyle/>
        <a:p>
          <a:endParaRPr lang="en-US"/>
        </a:p>
      </dgm:t>
    </dgm:pt>
    <dgm:pt modelId="{6E2A6CF6-8984-4266-A47A-354F927D4225}" type="pres">
      <dgm:prSet presAssocID="{0AA97AF3-1C75-4492-AAAD-9A5CE0FB3624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A16DC5F8-A118-4313-B384-B36223A4B88C}" type="pres">
      <dgm:prSet presAssocID="{A7D447A8-76F5-4320-A86C-251BEA1E3129}" presName="node" presStyleLbl="node1" presStyleIdx="1" presStyleCnt="6" custScaleX="118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C7ACA-8E72-416E-B434-D4611B74292C}" type="pres">
      <dgm:prSet presAssocID="{7E119F16-624A-4D66-B448-1DCAC91042AC}" presName="parTrans" presStyleLbl="sibTrans2D1" presStyleIdx="2" presStyleCnt="6"/>
      <dgm:spPr/>
      <dgm:t>
        <a:bodyPr/>
        <a:lstStyle/>
        <a:p>
          <a:endParaRPr lang="en-US"/>
        </a:p>
      </dgm:t>
    </dgm:pt>
    <dgm:pt modelId="{86EE58CD-BB9C-4392-9F4C-75F059DD5116}" type="pres">
      <dgm:prSet presAssocID="{7E119F16-624A-4D66-B448-1DCAC91042AC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194A0F4-36F9-4768-A01D-6A8F6D6EF430}" type="pres">
      <dgm:prSet presAssocID="{7808E71C-54B2-460F-BF20-9EB6DEB44A1D}" presName="node" presStyleLbl="node1" presStyleIdx="2" presStyleCnt="6" custScaleX="134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C97B3-B69F-487E-B1AD-D35184B27F88}" type="pres">
      <dgm:prSet presAssocID="{FB3FCF8B-6690-437F-941A-E3BF6082CBF8}" presName="parTrans" presStyleLbl="sibTrans2D1" presStyleIdx="3" presStyleCnt="6"/>
      <dgm:spPr/>
      <dgm:t>
        <a:bodyPr/>
        <a:lstStyle/>
        <a:p>
          <a:endParaRPr lang="en-US"/>
        </a:p>
      </dgm:t>
    </dgm:pt>
    <dgm:pt modelId="{5BA8B70C-E720-4FFE-8C0B-B51A56843C6A}" type="pres">
      <dgm:prSet presAssocID="{FB3FCF8B-6690-437F-941A-E3BF6082CBF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8B6ECA5-5FEB-4919-8D3B-B200A55EC030}" type="pres">
      <dgm:prSet presAssocID="{96F75F71-1D21-4B9E-A18B-7277B00ECA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7C492-F693-4DB2-96FA-982F34156B74}" type="pres">
      <dgm:prSet presAssocID="{5DBBCB28-19FD-4EF2-9DAE-677D7E1FDD95}" presName="parTrans" presStyleLbl="sibTrans2D1" presStyleIdx="4" presStyleCnt="6"/>
      <dgm:spPr/>
      <dgm:t>
        <a:bodyPr/>
        <a:lstStyle/>
        <a:p>
          <a:endParaRPr lang="en-US"/>
        </a:p>
      </dgm:t>
    </dgm:pt>
    <dgm:pt modelId="{08580FFA-1F77-4FE7-9F48-7B65835D60F5}" type="pres">
      <dgm:prSet presAssocID="{5DBBCB28-19FD-4EF2-9DAE-677D7E1FDD95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401F836B-8370-43B2-9B3F-98AE8889853A}" type="pres">
      <dgm:prSet presAssocID="{08287D0A-ABA9-42A7-B4DA-05D34AAF5CE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ED81F-987A-41AB-8FEB-79038F469D63}" type="pres">
      <dgm:prSet presAssocID="{2194D94C-8AE2-4D2E-B3F8-83631791CAC0}" presName="parTrans" presStyleLbl="sibTrans2D1" presStyleIdx="5" presStyleCnt="6"/>
      <dgm:spPr/>
      <dgm:t>
        <a:bodyPr/>
        <a:lstStyle/>
        <a:p>
          <a:endParaRPr lang="en-US"/>
        </a:p>
      </dgm:t>
    </dgm:pt>
    <dgm:pt modelId="{801BE158-5CE3-44C2-B8FD-874C65FC4B1E}" type="pres">
      <dgm:prSet presAssocID="{2194D94C-8AE2-4D2E-B3F8-83631791CAC0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A387766E-895F-4B40-AFA4-5BEE59A9861F}" type="pres">
      <dgm:prSet presAssocID="{23EDF853-D45E-4B12-BACF-48893EBF252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6A509-4F8E-4172-A761-E48A953BDA3B}" type="presOf" srcId="{0AA97AF3-1C75-4492-AAAD-9A5CE0FB3624}" destId="{6E2A6CF6-8984-4266-A47A-354F927D4225}" srcOrd="1" destOrd="0" presId="urn:microsoft.com/office/officeart/2005/8/layout/radial5"/>
    <dgm:cxn modelId="{64B8D40C-7E16-4750-ADD4-074C8A9C8485}" type="presOf" srcId="{FB3FCF8B-6690-437F-941A-E3BF6082CBF8}" destId="{5BA8B70C-E720-4FFE-8C0B-B51A56843C6A}" srcOrd="1" destOrd="0" presId="urn:microsoft.com/office/officeart/2005/8/layout/radial5"/>
    <dgm:cxn modelId="{3583432D-B1E0-4768-AF68-0D6AAB964BF5}" type="presOf" srcId="{7808E71C-54B2-460F-BF20-9EB6DEB44A1D}" destId="{A194A0F4-36F9-4768-A01D-6A8F6D6EF430}" srcOrd="0" destOrd="0" presId="urn:microsoft.com/office/officeart/2005/8/layout/radial5"/>
    <dgm:cxn modelId="{AA3604B1-244C-4739-9405-7A606B298968}" srcId="{934AADA1-044E-4CFF-B79F-4D3EA386600E}" destId="{23EDF853-D45E-4B12-BACF-48893EBF2528}" srcOrd="5" destOrd="0" parTransId="{2194D94C-8AE2-4D2E-B3F8-83631791CAC0}" sibTransId="{A56F42FC-4217-4581-A68D-4A1A67998E6E}"/>
    <dgm:cxn modelId="{EEAC6E7D-8EE8-4343-808B-EA0CF75846CF}" type="presOf" srcId="{5DBBCB28-19FD-4EF2-9DAE-677D7E1FDD95}" destId="{08580FFA-1F77-4FE7-9F48-7B65835D60F5}" srcOrd="1" destOrd="0" presId="urn:microsoft.com/office/officeart/2005/8/layout/radial5"/>
    <dgm:cxn modelId="{0D63FEFA-9E84-4E45-B2C1-4523A305CDDE}" type="presOf" srcId="{23EDF853-D45E-4B12-BACF-48893EBF2528}" destId="{A387766E-895F-4B40-AFA4-5BEE59A9861F}" srcOrd="0" destOrd="0" presId="urn:microsoft.com/office/officeart/2005/8/layout/radial5"/>
    <dgm:cxn modelId="{1CA3C432-E758-418B-8A66-A5D9A3A2D4D6}" type="presOf" srcId="{E492C88B-9897-461C-93E0-358A036DF4D8}" destId="{769F2EB9-5F66-440C-9773-58E0F1D6F589}" srcOrd="0" destOrd="0" presId="urn:microsoft.com/office/officeart/2005/8/layout/radial5"/>
    <dgm:cxn modelId="{96C1A952-5117-41EA-90D8-B7A6DA1A6B6B}" type="presOf" srcId="{08287D0A-ABA9-42A7-B4DA-05D34AAF5CEE}" destId="{401F836B-8370-43B2-9B3F-98AE8889853A}" srcOrd="0" destOrd="0" presId="urn:microsoft.com/office/officeart/2005/8/layout/radial5"/>
    <dgm:cxn modelId="{FB19C304-E56B-41B9-AADD-101697C3674E}" type="presOf" srcId="{7E119F16-624A-4D66-B448-1DCAC91042AC}" destId="{86EE58CD-BB9C-4392-9F4C-75F059DD5116}" srcOrd="1" destOrd="0" presId="urn:microsoft.com/office/officeart/2005/8/layout/radial5"/>
    <dgm:cxn modelId="{3B35A27B-5D20-488F-96D6-52FA2EBFF011}" type="presOf" srcId="{FB3FCF8B-6690-437F-941A-E3BF6082CBF8}" destId="{8ABC97B3-B69F-487E-B1AD-D35184B27F88}" srcOrd="0" destOrd="0" presId="urn:microsoft.com/office/officeart/2005/8/layout/radial5"/>
    <dgm:cxn modelId="{C09E1F49-AD99-4A10-8268-A8BFE3FAFB16}" type="presOf" srcId="{7FA2F0A0-99C5-4FFF-B070-548EDBB512CD}" destId="{CB3B4A4C-260F-44CB-A764-C10EA3BEBCE7}" srcOrd="0" destOrd="0" presId="urn:microsoft.com/office/officeart/2005/8/layout/radial5"/>
    <dgm:cxn modelId="{EC308A43-C352-4D72-BC0A-93DDCAD0C3A6}" srcId="{934AADA1-044E-4CFF-B79F-4D3EA386600E}" destId="{7FA2F0A0-99C5-4FFF-B070-548EDBB512CD}" srcOrd="0" destOrd="0" parTransId="{25A85D8A-E547-448A-858D-74CAC5FFABA6}" sibTransId="{D4864B4C-7706-49BF-988D-8A7D3877FB09}"/>
    <dgm:cxn modelId="{F93D9434-7705-476E-95CD-C0C75F72F67C}" type="presOf" srcId="{0AA97AF3-1C75-4492-AAAD-9A5CE0FB3624}" destId="{35531591-BF96-4ED8-93F3-31745AA2EB07}" srcOrd="0" destOrd="0" presId="urn:microsoft.com/office/officeart/2005/8/layout/radial5"/>
    <dgm:cxn modelId="{B94E5378-9A75-40A3-A43B-2CB93103AB5D}" type="presOf" srcId="{25A85D8A-E547-448A-858D-74CAC5FFABA6}" destId="{51CF9DE1-C38F-4326-A9DE-3857EC9F4DAC}" srcOrd="1" destOrd="0" presId="urn:microsoft.com/office/officeart/2005/8/layout/radial5"/>
    <dgm:cxn modelId="{B427A653-01C0-434B-A082-184EC8C68A9B}" type="presOf" srcId="{A7D447A8-76F5-4320-A86C-251BEA1E3129}" destId="{A16DC5F8-A118-4313-B384-B36223A4B88C}" srcOrd="0" destOrd="0" presId="urn:microsoft.com/office/officeart/2005/8/layout/radial5"/>
    <dgm:cxn modelId="{7DDB4B2B-2CF0-4158-8F9B-CC4F9592509C}" type="presOf" srcId="{7E119F16-624A-4D66-B448-1DCAC91042AC}" destId="{033C7ACA-8E72-416E-B434-D4611B74292C}" srcOrd="0" destOrd="0" presId="urn:microsoft.com/office/officeart/2005/8/layout/radial5"/>
    <dgm:cxn modelId="{CB874DA5-CDB7-40D3-9BFD-2253F21305F6}" srcId="{934AADA1-044E-4CFF-B79F-4D3EA386600E}" destId="{08287D0A-ABA9-42A7-B4DA-05D34AAF5CEE}" srcOrd="4" destOrd="0" parTransId="{5DBBCB28-19FD-4EF2-9DAE-677D7E1FDD95}" sibTransId="{FB0CBE5D-1E1B-4054-828D-DB506ADD518B}"/>
    <dgm:cxn modelId="{A837957A-71AA-4305-AFD8-0B02F337DA67}" srcId="{E492C88B-9897-461C-93E0-358A036DF4D8}" destId="{934AADA1-044E-4CFF-B79F-4D3EA386600E}" srcOrd="0" destOrd="0" parTransId="{2A972718-10ED-4EA2-AD36-CC8446F665E1}" sibTransId="{8A62A014-5283-4BD0-9A14-04F44E962FAF}"/>
    <dgm:cxn modelId="{992F6BCA-4C57-4BD7-B304-A194A7123F05}" srcId="{934AADA1-044E-4CFF-B79F-4D3EA386600E}" destId="{96F75F71-1D21-4B9E-A18B-7277B00ECA15}" srcOrd="3" destOrd="0" parTransId="{FB3FCF8B-6690-437F-941A-E3BF6082CBF8}" sibTransId="{6CA98EC1-DC3D-49C3-817F-C4503580AF5F}"/>
    <dgm:cxn modelId="{3B1C425A-8921-4710-ADBA-AD610F024144}" type="presOf" srcId="{2194D94C-8AE2-4D2E-B3F8-83631791CAC0}" destId="{5BBED81F-987A-41AB-8FEB-79038F469D63}" srcOrd="0" destOrd="0" presId="urn:microsoft.com/office/officeart/2005/8/layout/radial5"/>
    <dgm:cxn modelId="{A540CF7F-EEB4-455F-9753-DCF1F9397793}" srcId="{934AADA1-044E-4CFF-B79F-4D3EA386600E}" destId="{7808E71C-54B2-460F-BF20-9EB6DEB44A1D}" srcOrd="2" destOrd="0" parTransId="{7E119F16-624A-4D66-B448-1DCAC91042AC}" sibTransId="{4F3E4811-DAA3-45F1-AEA1-1F573AEF5F16}"/>
    <dgm:cxn modelId="{C5823318-9F3C-4E5B-AC42-813A030120AF}" srcId="{934AADA1-044E-4CFF-B79F-4D3EA386600E}" destId="{A7D447A8-76F5-4320-A86C-251BEA1E3129}" srcOrd="1" destOrd="0" parTransId="{0AA97AF3-1C75-4492-AAAD-9A5CE0FB3624}" sibTransId="{2EEA21B7-E236-49BE-BD87-1234191AF8EA}"/>
    <dgm:cxn modelId="{1592C812-FF3D-4CCB-9D59-7A582ED59E08}" type="presOf" srcId="{2194D94C-8AE2-4D2E-B3F8-83631791CAC0}" destId="{801BE158-5CE3-44C2-B8FD-874C65FC4B1E}" srcOrd="1" destOrd="0" presId="urn:microsoft.com/office/officeart/2005/8/layout/radial5"/>
    <dgm:cxn modelId="{F895372B-F415-45E5-ADF2-55D59E8FB810}" type="presOf" srcId="{934AADA1-044E-4CFF-B79F-4D3EA386600E}" destId="{BCFFBE91-ED70-40CE-AFF4-771F63E064CE}" srcOrd="0" destOrd="0" presId="urn:microsoft.com/office/officeart/2005/8/layout/radial5"/>
    <dgm:cxn modelId="{01053EA2-E3BB-46CC-A9A4-7DABD288FF7C}" type="presOf" srcId="{96F75F71-1D21-4B9E-A18B-7277B00ECA15}" destId="{A8B6ECA5-5FEB-4919-8D3B-B200A55EC030}" srcOrd="0" destOrd="0" presId="urn:microsoft.com/office/officeart/2005/8/layout/radial5"/>
    <dgm:cxn modelId="{B622B747-14E7-4DC1-B519-0F2080B62DE6}" type="presOf" srcId="{25A85D8A-E547-448A-858D-74CAC5FFABA6}" destId="{5DCC4313-50B5-49D1-9FFC-AA33D6D2DFCC}" srcOrd="0" destOrd="0" presId="urn:microsoft.com/office/officeart/2005/8/layout/radial5"/>
    <dgm:cxn modelId="{8952D263-0BAD-4466-9889-ECBF74D13AFC}" type="presOf" srcId="{5DBBCB28-19FD-4EF2-9DAE-677D7E1FDD95}" destId="{FFB7C492-F693-4DB2-96FA-982F34156B74}" srcOrd="0" destOrd="0" presId="urn:microsoft.com/office/officeart/2005/8/layout/radial5"/>
    <dgm:cxn modelId="{3A11C3A2-2143-4959-98B5-A9991F2685BD}" type="presParOf" srcId="{769F2EB9-5F66-440C-9773-58E0F1D6F589}" destId="{BCFFBE91-ED70-40CE-AFF4-771F63E064CE}" srcOrd="0" destOrd="0" presId="urn:microsoft.com/office/officeart/2005/8/layout/radial5"/>
    <dgm:cxn modelId="{94B8DD4B-039E-47E2-91CF-9E4D646E4FF2}" type="presParOf" srcId="{769F2EB9-5F66-440C-9773-58E0F1D6F589}" destId="{5DCC4313-50B5-49D1-9FFC-AA33D6D2DFCC}" srcOrd="1" destOrd="0" presId="urn:microsoft.com/office/officeart/2005/8/layout/radial5"/>
    <dgm:cxn modelId="{BE4AE5EC-FC50-4476-8E3D-1E116CFDC89A}" type="presParOf" srcId="{5DCC4313-50B5-49D1-9FFC-AA33D6D2DFCC}" destId="{51CF9DE1-C38F-4326-A9DE-3857EC9F4DAC}" srcOrd="0" destOrd="0" presId="urn:microsoft.com/office/officeart/2005/8/layout/radial5"/>
    <dgm:cxn modelId="{C8023B81-39A7-4C6E-B60C-2B90E644D835}" type="presParOf" srcId="{769F2EB9-5F66-440C-9773-58E0F1D6F589}" destId="{CB3B4A4C-260F-44CB-A764-C10EA3BEBCE7}" srcOrd="2" destOrd="0" presId="urn:microsoft.com/office/officeart/2005/8/layout/radial5"/>
    <dgm:cxn modelId="{A846F79E-BEC2-4ED5-A7ED-A9703FA83F1B}" type="presParOf" srcId="{769F2EB9-5F66-440C-9773-58E0F1D6F589}" destId="{35531591-BF96-4ED8-93F3-31745AA2EB07}" srcOrd="3" destOrd="0" presId="urn:microsoft.com/office/officeart/2005/8/layout/radial5"/>
    <dgm:cxn modelId="{6AB896F1-47CB-417D-80FD-8CE911553DE8}" type="presParOf" srcId="{35531591-BF96-4ED8-93F3-31745AA2EB07}" destId="{6E2A6CF6-8984-4266-A47A-354F927D4225}" srcOrd="0" destOrd="0" presId="urn:microsoft.com/office/officeart/2005/8/layout/radial5"/>
    <dgm:cxn modelId="{F6EDBE4C-EA9C-464F-9BDE-BA3A59B6C23C}" type="presParOf" srcId="{769F2EB9-5F66-440C-9773-58E0F1D6F589}" destId="{A16DC5F8-A118-4313-B384-B36223A4B88C}" srcOrd="4" destOrd="0" presId="urn:microsoft.com/office/officeart/2005/8/layout/radial5"/>
    <dgm:cxn modelId="{57035B43-DDA0-4580-B94A-9A8A79611D8E}" type="presParOf" srcId="{769F2EB9-5F66-440C-9773-58E0F1D6F589}" destId="{033C7ACA-8E72-416E-B434-D4611B74292C}" srcOrd="5" destOrd="0" presId="urn:microsoft.com/office/officeart/2005/8/layout/radial5"/>
    <dgm:cxn modelId="{F13477BC-7BD9-4B94-B03D-1489D2E75E39}" type="presParOf" srcId="{033C7ACA-8E72-416E-B434-D4611B74292C}" destId="{86EE58CD-BB9C-4392-9F4C-75F059DD5116}" srcOrd="0" destOrd="0" presId="urn:microsoft.com/office/officeart/2005/8/layout/radial5"/>
    <dgm:cxn modelId="{ED9C28A2-2D73-4A8C-9EEC-27597570E250}" type="presParOf" srcId="{769F2EB9-5F66-440C-9773-58E0F1D6F589}" destId="{A194A0F4-36F9-4768-A01D-6A8F6D6EF430}" srcOrd="6" destOrd="0" presId="urn:microsoft.com/office/officeart/2005/8/layout/radial5"/>
    <dgm:cxn modelId="{47E3EC88-CDAE-4CE7-93E0-2C390DC02A5B}" type="presParOf" srcId="{769F2EB9-5F66-440C-9773-58E0F1D6F589}" destId="{8ABC97B3-B69F-487E-B1AD-D35184B27F88}" srcOrd="7" destOrd="0" presId="urn:microsoft.com/office/officeart/2005/8/layout/radial5"/>
    <dgm:cxn modelId="{D36021C1-4355-4FF0-B602-50B824F5553E}" type="presParOf" srcId="{8ABC97B3-B69F-487E-B1AD-D35184B27F88}" destId="{5BA8B70C-E720-4FFE-8C0B-B51A56843C6A}" srcOrd="0" destOrd="0" presId="urn:microsoft.com/office/officeart/2005/8/layout/radial5"/>
    <dgm:cxn modelId="{DFAA60BF-4E90-42C5-98DB-8E80DB656FF7}" type="presParOf" srcId="{769F2EB9-5F66-440C-9773-58E0F1D6F589}" destId="{A8B6ECA5-5FEB-4919-8D3B-B200A55EC030}" srcOrd="8" destOrd="0" presId="urn:microsoft.com/office/officeart/2005/8/layout/radial5"/>
    <dgm:cxn modelId="{932F8DCF-E80A-427A-931C-7EBEC68C2684}" type="presParOf" srcId="{769F2EB9-5F66-440C-9773-58E0F1D6F589}" destId="{FFB7C492-F693-4DB2-96FA-982F34156B74}" srcOrd="9" destOrd="0" presId="urn:microsoft.com/office/officeart/2005/8/layout/radial5"/>
    <dgm:cxn modelId="{F2D0B0B3-48C5-4FF6-B8BC-A8B944404579}" type="presParOf" srcId="{FFB7C492-F693-4DB2-96FA-982F34156B74}" destId="{08580FFA-1F77-4FE7-9F48-7B65835D60F5}" srcOrd="0" destOrd="0" presId="urn:microsoft.com/office/officeart/2005/8/layout/radial5"/>
    <dgm:cxn modelId="{573514C1-489D-4FA0-AFBA-DD90227335C4}" type="presParOf" srcId="{769F2EB9-5F66-440C-9773-58E0F1D6F589}" destId="{401F836B-8370-43B2-9B3F-98AE8889853A}" srcOrd="10" destOrd="0" presId="urn:microsoft.com/office/officeart/2005/8/layout/radial5"/>
    <dgm:cxn modelId="{C37A1E16-0995-47CF-94D8-EEC29F0347B6}" type="presParOf" srcId="{769F2EB9-5F66-440C-9773-58E0F1D6F589}" destId="{5BBED81F-987A-41AB-8FEB-79038F469D63}" srcOrd="11" destOrd="0" presId="urn:microsoft.com/office/officeart/2005/8/layout/radial5"/>
    <dgm:cxn modelId="{7F26743C-DED4-4B39-BFC0-888CAB5B54D3}" type="presParOf" srcId="{5BBED81F-987A-41AB-8FEB-79038F469D63}" destId="{801BE158-5CE3-44C2-B8FD-874C65FC4B1E}" srcOrd="0" destOrd="0" presId="urn:microsoft.com/office/officeart/2005/8/layout/radial5"/>
    <dgm:cxn modelId="{92CC54FE-6976-4700-B8EC-D07D3E799705}" type="presParOf" srcId="{769F2EB9-5F66-440C-9773-58E0F1D6F589}" destId="{A387766E-895F-4B40-AFA4-5BEE59A9861F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FBE91-ED70-40CE-AFF4-771F63E064CE}">
      <dsp:nvSpPr>
        <dsp:cNvPr id="0" name=""/>
        <dsp:cNvSpPr/>
      </dsp:nvSpPr>
      <dsp:spPr>
        <a:xfrm>
          <a:off x="4310777" y="2063474"/>
          <a:ext cx="1929737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Derivatives</a:t>
          </a:r>
          <a:endParaRPr lang="en-US" sz="1600" b="1" kern="1200" dirty="0"/>
        </a:p>
      </dsp:txBody>
      <dsp:txXfrm>
        <a:off x="4593380" y="2279042"/>
        <a:ext cx="1364531" cy="1040855"/>
      </dsp:txXfrm>
    </dsp:sp>
    <dsp:sp modelId="{5DCC4313-50B5-49D1-9FFC-AA33D6D2DFCC}">
      <dsp:nvSpPr>
        <dsp:cNvPr id="0" name=""/>
        <dsp:cNvSpPr/>
      </dsp:nvSpPr>
      <dsp:spPr>
        <a:xfrm rot="16200000">
          <a:off x="5119879" y="1528153"/>
          <a:ext cx="311533" cy="500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166609" y="1674978"/>
        <a:ext cx="218073" cy="300287"/>
      </dsp:txXfrm>
    </dsp:sp>
    <dsp:sp modelId="{CB3B4A4C-260F-44CB-A764-C10EA3BEBCE7}">
      <dsp:nvSpPr>
        <dsp:cNvPr id="0" name=""/>
        <dsp:cNvSpPr/>
      </dsp:nvSpPr>
      <dsp:spPr>
        <a:xfrm>
          <a:off x="4539650" y="3683"/>
          <a:ext cx="1471991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Bonds</a:t>
          </a:r>
          <a:endParaRPr lang="en-US" sz="1800" kern="1200" dirty="0"/>
        </a:p>
      </dsp:txBody>
      <dsp:txXfrm>
        <a:off x="4755218" y="219251"/>
        <a:ext cx="1040855" cy="1040855"/>
      </dsp:txXfrm>
    </dsp:sp>
    <dsp:sp modelId="{35531591-BF96-4ED8-93F3-31745AA2EB07}">
      <dsp:nvSpPr>
        <dsp:cNvPr id="0" name=""/>
        <dsp:cNvSpPr/>
      </dsp:nvSpPr>
      <dsp:spPr>
        <a:xfrm rot="19800000">
          <a:off x="6097635" y="2022697"/>
          <a:ext cx="179989" cy="500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101252" y="2136291"/>
        <a:ext cx="125992" cy="300287"/>
      </dsp:txXfrm>
    </dsp:sp>
    <dsp:sp modelId="{A16DC5F8-A118-4313-B384-B36223A4B88C}">
      <dsp:nvSpPr>
        <dsp:cNvPr id="0" name=""/>
        <dsp:cNvSpPr/>
      </dsp:nvSpPr>
      <dsp:spPr>
        <a:xfrm>
          <a:off x="6186306" y="1033578"/>
          <a:ext cx="1746341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Currencies</a:t>
          </a:r>
          <a:endParaRPr lang="en-US" sz="1800" kern="1200" dirty="0"/>
        </a:p>
      </dsp:txBody>
      <dsp:txXfrm>
        <a:off x="6442052" y="1249146"/>
        <a:ext cx="1234849" cy="1040855"/>
      </dsp:txXfrm>
    </dsp:sp>
    <dsp:sp modelId="{033C7ACA-8E72-416E-B434-D4611B74292C}">
      <dsp:nvSpPr>
        <dsp:cNvPr id="0" name=""/>
        <dsp:cNvSpPr/>
      </dsp:nvSpPr>
      <dsp:spPr>
        <a:xfrm rot="1800000">
          <a:off x="6086635" y="3058558"/>
          <a:ext cx="142380" cy="500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6089496" y="3147975"/>
        <a:ext cx="99666" cy="300287"/>
      </dsp:txXfrm>
    </dsp:sp>
    <dsp:sp modelId="{A194A0F4-36F9-4768-A01D-6A8F6D6EF430}">
      <dsp:nvSpPr>
        <dsp:cNvPr id="0" name=""/>
        <dsp:cNvSpPr/>
      </dsp:nvSpPr>
      <dsp:spPr>
        <a:xfrm>
          <a:off x="6069614" y="3093370"/>
          <a:ext cx="1979726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Commodities</a:t>
          </a:r>
          <a:endParaRPr lang="en-US" sz="1800" kern="1200" dirty="0"/>
        </a:p>
      </dsp:txBody>
      <dsp:txXfrm>
        <a:off x="6359538" y="3308938"/>
        <a:ext cx="1399878" cy="1040855"/>
      </dsp:txXfrm>
    </dsp:sp>
    <dsp:sp modelId="{8ABC97B3-B69F-487E-B1AD-D35184B27F88}">
      <dsp:nvSpPr>
        <dsp:cNvPr id="0" name=""/>
        <dsp:cNvSpPr/>
      </dsp:nvSpPr>
      <dsp:spPr>
        <a:xfrm rot="5400000">
          <a:off x="5119879" y="3570310"/>
          <a:ext cx="311533" cy="500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166609" y="3623675"/>
        <a:ext cx="218073" cy="300287"/>
      </dsp:txXfrm>
    </dsp:sp>
    <dsp:sp modelId="{A8B6ECA5-5FEB-4919-8D3B-B200A55EC030}">
      <dsp:nvSpPr>
        <dsp:cNvPr id="0" name=""/>
        <dsp:cNvSpPr/>
      </dsp:nvSpPr>
      <dsp:spPr>
        <a:xfrm>
          <a:off x="4539650" y="4123265"/>
          <a:ext cx="1471991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Indices</a:t>
          </a:r>
          <a:endParaRPr lang="en-US" sz="1800" kern="1200" dirty="0"/>
        </a:p>
      </dsp:txBody>
      <dsp:txXfrm>
        <a:off x="4755218" y="4338833"/>
        <a:ext cx="1040855" cy="1040855"/>
      </dsp:txXfrm>
    </dsp:sp>
    <dsp:sp modelId="{FFB7C492-F693-4DB2-96FA-982F34156B74}">
      <dsp:nvSpPr>
        <dsp:cNvPr id="0" name=""/>
        <dsp:cNvSpPr/>
      </dsp:nvSpPr>
      <dsp:spPr>
        <a:xfrm rot="9000000">
          <a:off x="4208020" y="3099005"/>
          <a:ext cx="230779" cy="500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272616" y="3181792"/>
        <a:ext cx="161545" cy="300287"/>
      </dsp:txXfrm>
    </dsp:sp>
    <dsp:sp modelId="{401F836B-8370-43B2-9B3F-98AE8889853A}">
      <dsp:nvSpPr>
        <dsp:cNvPr id="0" name=""/>
        <dsp:cNvSpPr/>
      </dsp:nvSpPr>
      <dsp:spPr>
        <a:xfrm>
          <a:off x="2755818" y="3093370"/>
          <a:ext cx="1471991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Interest Rates</a:t>
          </a:r>
          <a:endParaRPr lang="en-US" sz="1800" kern="1200" dirty="0"/>
        </a:p>
      </dsp:txBody>
      <dsp:txXfrm>
        <a:off x="2971386" y="3308938"/>
        <a:ext cx="1040855" cy="1040855"/>
      </dsp:txXfrm>
    </dsp:sp>
    <dsp:sp modelId="{5BBED81F-987A-41AB-8FEB-79038F469D63}">
      <dsp:nvSpPr>
        <dsp:cNvPr id="0" name=""/>
        <dsp:cNvSpPr/>
      </dsp:nvSpPr>
      <dsp:spPr>
        <a:xfrm rot="12600000">
          <a:off x="4208020" y="1999458"/>
          <a:ext cx="230779" cy="500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10800000">
        <a:off x="4272616" y="2116862"/>
        <a:ext cx="161545" cy="300287"/>
      </dsp:txXfrm>
    </dsp:sp>
    <dsp:sp modelId="{A387766E-895F-4B40-AFA4-5BEE59A9861F}">
      <dsp:nvSpPr>
        <dsp:cNvPr id="0" name=""/>
        <dsp:cNvSpPr/>
      </dsp:nvSpPr>
      <dsp:spPr>
        <a:xfrm>
          <a:off x="2755818" y="1033578"/>
          <a:ext cx="1471991" cy="14719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Stocks</a:t>
          </a:r>
          <a:endParaRPr lang="en-US" sz="1800" kern="1200" dirty="0"/>
        </a:p>
      </dsp:txBody>
      <dsp:txXfrm>
        <a:off x="2971386" y="1249146"/>
        <a:ext cx="1040855" cy="1040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D4388-3E5C-4FE6-A83E-AA0D15366BE2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D08D-30F2-41FD-9789-507B8AACF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8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73412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84761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30558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5F0C60-E52D-4E3A-A603-0C23A76A81F2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0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854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81668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7880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356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6738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7628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75283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73489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2751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5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9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5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5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0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0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5F0F-CB48-49C1-BDE2-BE1AEDC2E3CC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6BC3-EDE0-462E-8E3B-897251F60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Derivatives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2682"/>
            <a:ext cx="9144000" cy="1375117"/>
          </a:xfrm>
        </p:spPr>
        <p:txBody>
          <a:bodyPr/>
          <a:lstStyle/>
          <a:p>
            <a:r>
              <a:rPr lang="en-US" dirty="0" smtClean="0"/>
              <a:t>Introduction, Types, and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4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356" y="0"/>
            <a:ext cx="9625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3" y="0"/>
            <a:ext cx="106483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7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Derivatives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To hedge risks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speculate (take a view on the future direction of the market)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lock in an arbitrage profit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change the nature of a liability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To change the nature of an investment without incurring the costs of selling one portfolio and buying another</a:t>
            </a:r>
          </a:p>
        </p:txBody>
      </p:sp>
    </p:spTree>
    <p:extLst>
      <p:ext uri="{BB962C8B-B14F-4D97-AF65-F5344CB8AC3E}">
        <p14:creationId xmlns:p14="http://schemas.microsoft.com/office/powerpoint/2010/main" val="101704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Derivatives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Forwards</a:t>
            </a:r>
          </a:p>
          <a:p>
            <a:endParaRPr lang="en-US" sz="3600" dirty="0"/>
          </a:p>
          <a:p>
            <a:r>
              <a:rPr lang="en-US" sz="3600" dirty="0" smtClean="0"/>
              <a:t>Futures</a:t>
            </a:r>
          </a:p>
          <a:p>
            <a:endParaRPr lang="en-US" sz="3600" dirty="0"/>
          </a:p>
          <a:p>
            <a:r>
              <a:rPr lang="en-US" sz="3600" dirty="0" smtClean="0"/>
              <a:t>Options</a:t>
            </a:r>
          </a:p>
          <a:p>
            <a:endParaRPr lang="en-US" sz="3600" dirty="0"/>
          </a:p>
          <a:p>
            <a:r>
              <a:rPr lang="en-US" sz="3600" dirty="0" smtClean="0"/>
              <a:t>Swaps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760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FOREX Quotes for USD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30445"/>
              </p:ext>
            </p:extLst>
          </p:nvPr>
        </p:nvGraphicFramePr>
        <p:xfrm>
          <a:off x="838200" y="1825625"/>
          <a:ext cx="10515600" cy="3481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962319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306031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1474383"/>
                    </a:ext>
                  </a:extLst>
                </a:gridCol>
              </a:tblGrid>
              <a:tr h="6646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OFFER (ASK)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29382"/>
                  </a:ext>
                </a:extLst>
              </a:tr>
              <a:tr h="6646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Spot Price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83.017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83.037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82953"/>
                  </a:ext>
                </a:extLst>
              </a:tr>
              <a:tr h="66463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1-month Forward Price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9.5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58385"/>
                  </a:ext>
                </a:extLst>
              </a:tr>
              <a:tr h="664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2-month Forward Price</a:t>
                      </a:r>
                      <a:endParaRPr lang="en-IN" sz="2400" dirty="0" smtClean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47695"/>
                  </a:ext>
                </a:extLst>
              </a:tr>
              <a:tr h="6646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3-month Forward Price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046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711483"/>
            <a:ext cx="394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Sell @ BID price and Buy @ ASK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95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Forward Price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530883" cy="4012467"/>
          </a:xfrm>
        </p:spPr>
        <p:txBody>
          <a:bodyPr/>
          <a:lstStyle/>
          <a:p>
            <a:r>
              <a:rPr lang="en-US" altLang="en-US" dirty="0" smtClean="0"/>
              <a:t>The forward price for a contract is the delivery price that would be applicable to the contract if were negotiated today (i.e., it is the delivery price that would make the contract worth exactly zero)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forward price may be different  for contracts of different maturities (as shown by the table)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8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1062" cy="4351338"/>
          </a:xfrm>
        </p:spPr>
        <p:txBody>
          <a:bodyPr/>
          <a:lstStyle/>
          <a:p>
            <a:r>
              <a:rPr lang="en-US" u="sng" dirty="0" smtClean="0"/>
              <a:t>Long Position</a:t>
            </a:r>
          </a:p>
          <a:p>
            <a:pPr lvl="2"/>
            <a:r>
              <a:rPr lang="en-US" sz="2400" dirty="0" smtClean="0"/>
              <a:t>The party who has agreed to buy the underlying is said to have taken the </a:t>
            </a:r>
            <a:r>
              <a:rPr lang="en-US" sz="2400" b="1" u="sng" dirty="0" smtClean="0"/>
              <a:t>long</a:t>
            </a:r>
            <a:r>
              <a:rPr lang="en-US" sz="2400" dirty="0" smtClean="0"/>
              <a:t> position.</a:t>
            </a:r>
            <a:endParaRPr lang="en-IN" sz="2400" dirty="0"/>
          </a:p>
          <a:p>
            <a:pPr lvl="2"/>
            <a:endParaRPr lang="en-US" dirty="0" smtClean="0"/>
          </a:p>
          <a:p>
            <a:r>
              <a:rPr lang="en-US" u="sng" dirty="0" smtClean="0"/>
              <a:t>Short Position</a:t>
            </a:r>
          </a:p>
          <a:p>
            <a:pPr lvl="2"/>
            <a:r>
              <a:rPr lang="en-US" sz="2400" dirty="0" smtClean="0"/>
              <a:t>The party who has agreed to sell the underlying is said to have taken the </a:t>
            </a:r>
            <a:r>
              <a:rPr lang="en-US" sz="2400" b="1" u="sng" dirty="0" smtClean="0"/>
              <a:t>short</a:t>
            </a:r>
            <a:r>
              <a:rPr lang="en-US" sz="2400" dirty="0" smtClean="0"/>
              <a:t> position.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74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 Feb 17, 2024, the treasurer of a corporation enters into a long forward contract to buy £1 million in six months at an exchange rate of 104.561</a:t>
            </a:r>
          </a:p>
          <a:p>
            <a:r>
              <a:rPr lang="en-US" altLang="en-US" dirty="0" smtClean="0"/>
              <a:t>This obligates the corporation to pay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. 104,561,000 for £1 million on November 17, 2024</a:t>
            </a:r>
          </a:p>
          <a:p>
            <a:endParaRPr lang="en-US" altLang="en-US" dirty="0"/>
          </a:p>
          <a:p>
            <a:r>
              <a:rPr lang="en-US" altLang="en-US" dirty="0" smtClean="0"/>
              <a:t>What are the possible outcomes?</a:t>
            </a:r>
          </a:p>
        </p:txBody>
      </p:sp>
    </p:spTree>
    <p:extLst>
      <p:ext uri="{BB962C8B-B14F-4D97-AF65-F5344CB8AC3E}">
        <p14:creationId xmlns:p14="http://schemas.microsoft.com/office/powerpoint/2010/main" val="162297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Forward 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(K= delivery price=forward price at time contract is entered into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</a:p>
          <a:p>
            <a:endParaRPr lang="en-IN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87575" y="2819400"/>
            <a:ext cx="5127625" cy="3073400"/>
            <a:chOff x="2187575" y="2438400"/>
            <a:chExt cx="5601006" cy="34544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187575" y="2438400"/>
              <a:ext cx="5601006" cy="3454400"/>
              <a:chOff x="1378" y="1327"/>
              <a:chExt cx="3867" cy="2385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378" y="1377"/>
                <a:ext cx="0" cy="2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1387" y="2520"/>
                <a:ext cx="2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411" y="1409"/>
                <a:ext cx="2035" cy="216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393" y="1327"/>
                <a:ext cx="521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Gill Sans MT" panose="020B0502020104020203" pitchFamily="34" charset="0"/>
                  </a:rPr>
                  <a:t>Profit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119" y="2214"/>
                <a:ext cx="2126" cy="54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 dirty="0">
                    <a:latin typeface="Gill Sans MT" pitchFamily="34" charset="0"/>
                    <a:cs typeface="Arial" charset="0"/>
                  </a:rPr>
                  <a:t>Price of Underlying at Maturity, </a:t>
                </a:r>
                <a:r>
                  <a:rPr lang="en-US" sz="2000" i="1" dirty="0">
                    <a:latin typeface="+mj-lt"/>
                    <a:cs typeface="Arial" charset="0"/>
                  </a:rPr>
                  <a:t>S</a:t>
                </a:r>
                <a:r>
                  <a:rPr lang="en-US" sz="2000" i="1" baseline="-25000" dirty="0">
                    <a:latin typeface="+mj-lt"/>
                    <a:cs typeface="Arial" charset="0"/>
                  </a:rPr>
                  <a:t>T</a:t>
                </a:r>
                <a:endParaRPr lang="en-US" sz="2000" i="1" baseline="-25000" dirty="0">
                  <a:latin typeface="+mj-lt"/>
                  <a:cs typeface="Times New Roman" pitchFamily="18" charset="0"/>
                </a:endParaRPr>
              </a:p>
            </p:txBody>
          </p:sp>
        </p:grp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3543469" y="4114800"/>
              <a:ext cx="416131" cy="51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36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Forward 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(K= delivery price=forward price at time contract is entered into)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33600" y="2743200"/>
            <a:ext cx="4038600" cy="3149600"/>
            <a:chOff x="2187575" y="2133600"/>
            <a:chExt cx="5605463" cy="375920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187575" y="2133600"/>
              <a:ext cx="5605463" cy="3759200"/>
              <a:chOff x="1378" y="1327"/>
              <a:chExt cx="3531" cy="2385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1378" y="1377"/>
                <a:ext cx="0" cy="2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1387" y="2520"/>
                <a:ext cx="2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393" y="1327"/>
                <a:ext cx="514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Gill Sans MT" panose="020B0502020104020203" pitchFamily="34" charset="0"/>
                  </a:rPr>
                  <a:t>Profit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892" y="2284"/>
                <a:ext cx="2017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Gill Sans MT" panose="020B0502020104020203" pitchFamily="34" charset="0"/>
                  </a:rPr>
                  <a:t>Price of Underlying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Gill Sans MT" panose="020B0502020104020203" pitchFamily="34" charset="0"/>
                  </a:rPr>
                  <a:t>      at Maturity, </a:t>
                </a:r>
                <a:r>
                  <a:rPr lang="en-US" alt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0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411" y="1563"/>
                <a:ext cx="2005" cy="200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3456727" y="4040189"/>
              <a:ext cx="317290" cy="54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30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5" y="0"/>
            <a:ext cx="10050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Futures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Contracts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66092" y="1905000"/>
            <a:ext cx="9192358" cy="43434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 smtClean="0"/>
              <a:t>Agreement to buy or sell an asset for a certain price at a certain time</a:t>
            </a:r>
          </a:p>
          <a:p>
            <a:pPr eaLnBrk="1" hangingPunct="1"/>
            <a:r>
              <a:rPr lang="en-US" altLang="en-US" dirty="0" smtClean="0"/>
              <a:t>Similar to forward contract</a:t>
            </a:r>
          </a:p>
          <a:p>
            <a:pPr eaLnBrk="1" hangingPunct="1"/>
            <a:r>
              <a:rPr lang="en-US" altLang="en-US" dirty="0" smtClean="0"/>
              <a:t>Whereas a forward contract is traded OTC, a futures contract is traded on an exchange</a:t>
            </a:r>
          </a:p>
          <a:p>
            <a:pPr eaLnBrk="1" hangingPunct="1"/>
            <a:r>
              <a:rPr lang="en-US" altLang="en-US" dirty="0" smtClean="0"/>
              <a:t>Trade on margins and are marked-to-market (daily settled)</a:t>
            </a:r>
          </a:p>
        </p:txBody>
      </p:sp>
    </p:spTree>
    <p:extLst>
      <p:ext uri="{BB962C8B-B14F-4D97-AF65-F5344CB8AC3E}">
        <p14:creationId xmlns:p14="http://schemas.microsoft.com/office/powerpoint/2010/main" val="442290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Examples of Futures Contracts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2667001" y="1779588"/>
            <a:ext cx="7388225" cy="408305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 smtClean="0"/>
              <a:t>Agreement to:</a:t>
            </a:r>
          </a:p>
          <a:p>
            <a:pPr lvl="1" eaLnBrk="1" hangingPunct="1"/>
            <a:r>
              <a:rPr lang="en-US" altLang="en-US" sz="2800" dirty="0" smtClean="0"/>
              <a:t>Buy 100 oz. of gold @ US$1300/oz. in December </a:t>
            </a:r>
          </a:p>
          <a:p>
            <a:pPr lvl="1" eaLnBrk="1" hangingPunct="1"/>
            <a:r>
              <a:rPr lang="en-US" altLang="en-US" sz="2800" dirty="0" smtClean="0"/>
              <a:t>Sell £62,500 @ 1.4500 US$/£ in March</a:t>
            </a:r>
          </a:p>
          <a:p>
            <a:pPr lvl="1" eaLnBrk="1" hangingPunct="1"/>
            <a:r>
              <a:rPr lang="en-US" altLang="en-US" sz="2800" dirty="0" smtClean="0"/>
              <a:t>Sell 1,000 bbl. of oil @ US$50/bbl. in April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8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442200" cy="38862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 sz="3200" dirty="0" smtClean="0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 sz="2800" dirty="0" smtClean="0"/>
              <a:t>The spot price of gold is US$1,200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 sz="2800" dirty="0" smtClean="0"/>
              <a:t>The 1-year forward price of gold is US$1,300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None/>
            </a:pPr>
            <a:r>
              <a:rPr lang="en-US" altLang="en-US" sz="2800" dirty="0" smtClean="0"/>
              <a:t>The 1-year US$ interest rate  is 5%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 sz="3200" dirty="0" smtClean="0"/>
              <a:t>Is there an arbitrage opportunity?                                             </a:t>
            </a: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488" tIns="44450" rIns="90488" bIns="4445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Gold:  An Arbitrage Opportunity?</a:t>
            </a:r>
          </a:p>
        </p:txBody>
      </p:sp>
    </p:spTree>
    <p:extLst>
      <p:ext uri="{BB962C8B-B14F-4D97-AF65-F5344CB8AC3E}">
        <p14:creationId xmlns:p14="http://schemas.microsoft.com/office/powerpoint/2010/main" val="122985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Gold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:  Another Arbitrage Opportunity?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1603717" y="1704975"/>
            <a:ext cx="7905408" cy="4114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 sz="3200" dirty="0" smtClean="0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spot price of gold is US$1,200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1-year forward price of gold is US$1,200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1-year US$ interest rate  is 5%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 sz="3200" dirty="0" smtClean="0"/>
              <a:t>Is there an arbitrage opportunity?</a:t>
            </a: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9075738" y="2536825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49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815925" y="154745"/>
            <a:ext cx="9636369" cy="1521655"/>
          </a:xfrm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Forward Price of Gold 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ignores the gold lease rate)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2133601" y="1911350"/>
            <a:ext cx="8005763" cy="4114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If the spot price of gold is </a:t>
            </a:r>
            <a:r>
              <a:rPr lang="en-US" i="1" dirty="0" smtClean="0">
                <a:latin typeface="+mj-lt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 and the forward  price for a contract deliverable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  years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Arial" charset="0"/>
                <a:cs typeface="Arial" charset="0"/>
              </a:rPr>
              <a:t>, then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i="1" dirty="0" smtClean="0">
                <a:latin typeface="Arial" charset="0"/>
                <a:cs typeface="Arial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 is the 1-year (domestic currency) risk-free rate of interest.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In our examples,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Arial" charset="0"/>
                <a:cs typeface="Arial" charset="0"/>
              </a:rPr>
              <a:t>= 1200,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Arial" charset="0"/>
                <a:cs typeface="Arial" charset="0"/>
              </a:rPr>
              <a:t>= 1,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=0.05 so that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dirty="0" smtClean="0">
                <a:latin typeface="Arial" charset="0"/>
                <a:cs typeface="Arial" charset="0"/>
              </a:rPr>
              <a:t>= 1200(1+0.05) = 1,260</a:t>
            </a: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67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Oil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:  An Arbitrage Opportunity?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1561514" y="1854200"/>
            <a:ext cx="7787274" cy="4114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 smtClean="0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spot price of oil is US$50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quoted  1-year futures price of oil is US$60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1-year US$ interest rate  is 5% per annum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storage  costs of oil are 2%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 sz="3200" dirty="0" smtClean="0"/>
              <a:t>Is there an arbitrage opportunity?</a:t>
            </a: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1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Oil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:  Another Arbitrage Opportunity?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1420837" y="1831975"/>
            <a:ext cx="7927951" cy="4114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 sz="3200" dirty="0" smtClean="0"/>
              <a:t>Suppose that: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spot price of oil is US$50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quoted  1-year futures price of oil is US$40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1-year US$ interest rate  is 5% per annum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SzPct val="150000"/>
              <a:buFontTx/>
              <a:buChar char="-"/>
            </a:pPr>
            <a:r>
              <a:rPr lang="en-US" altLang="en-US" sz="2800" dirty="0" smtClean="0"/>
              <a:t>The storage  costs of oil are 2% per annum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en-US" sz="3200" dirty="0" smtClean="0"/>
              <a:t>Is there an arbitrage opportunity?</a:t>
            </a: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18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Practice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the summer you </a:t>
            </a:r>
            <a:r>
              <a:rPr lang="en-US" dirty="0" smtClean="0"/>
              <a:t>get an opportunity </a:t>
            </a:r>
            <a:r>
              <a:rPr lang="en-US" dirty="0"/>
              <a:t>to spend some time </a:t>
            </a:r>
            <a:r>
              <a:rPr lang="en-US" dirty="0" smtClean="0"/>
              <a:t>as an intern with a </a:t>
            </a:r>
            <a:r>
              <a:rPr lang="en-US" dirty="0" err="1" smtClean="0"/>
              <a:t>Gramin</a:t>
            </a:r>
            <a:r>
              <a:rPr lang="en-US" dirty="0" smtClean="0"/>
              <a:t> bank, whose majority clientele is </a:t>
            </a:r>
            <a:r>
              <a:rPr lang="en-US" dirty="0"/>
              <a:t>wheat </a:t>
            </a:r>
            <a:r>
              <a:rPr lang="en-US" dirty="0" smtClean="0"/>
              <a:t>farmers. </a:t>
            </a:r>
            <a:r>
              <a:rPr lang="en-US" dirty="0"/>
              <a:t>Your </a:t>
            </a:r>
            <a:r>
              <a:rPr lang="en-US" dirty="0" smtClean="0"/>
              <a:t>mentor, </a:t>
            </a:r>
            <a:r>
              <a:rPr lang="en-US" dirty="0"/>
              <a:t>knowing you </a:t>
            </a:r>
            <a:r>
              <a:rPr lang="en-US" dirty="0" smtClean="0"/>
              <a:t>have studied DRM </a:t>
            </a:r>
            <a:r>
              <a:rPr lang="en-US" dirty="0"/>
              <a:t>at </a:t>
            </a:r>
            <a:r>
              <a:rPr lang="en-US" dirty="0" smtClean="0"/>
              <a:t>BITS Pilani, </a:t>
            </a:r>
            <a:r>
              <a:rPr lang="en-US" dirty="0"/>
              <a:t>asked </a:t>
            </a:r>
            <a:r>
              <a:rPr lang="en-US" dirty="0" smtClean="0"/>
              <a:t>for your expertise in designing financial contracts that can protect farmers against </a:t>
            </a:r>
            <a:r>
              <a:rPr lang="en-US" dirty="0"/>
              <a:t>the </a:t>
            </a:r>
            <a:r>
              <a:rPr lang="en-US" dirty="0" smtClean="0"/>
              <a:t>adverse price movement of wheat. Thus, you have to design and price </a:t>
            </a:r>
            <a:r>
              <a:rPr lang="en-US" dirty="0"/>
              <a:t>the </a:t>
            </a:r>
            <a:r>
              <a:rPr lang="en-US" dirty="0" smtClean="0"/>
              <a:t>contracts maturing in 1yr. </a:t>
            </a:r>
          </a:p>
          <a:p>
            <a:pPr marL="0" indent="0">
              <a:buNone/>
            </a:pPr>
            <a:r>
              <a:rPr lang="en-US" dirty="0" smtClean="0"/>
              <a:t>You find out that the </a:t>
            </a:r>
            <a:r>
              <a:rPr lang="en-US" dirty="0"/>
              <a:t>current price </a:t>
            </a:r>
            <a:r>
              <a:rPr lang="en-US" dirty="0" smtClean="0"/>
              <a:t>of wheat is </a:t>
            </a:r>
            <a:r>
              <a:rPr lang="en-US" dirty="0" err="1" smtClean="0"/>
              <a:t>Rs</a:t>
            </a:r>
            <a:r>
              <a:rPr lang="en-US" dirty="0" smtClean="0"/>
              <a:t>. 2,125 </a:t>
            </a:r>
            <a:r>
              <a:rPr lang="en-US" dirty="0"/>
              <a:t>per </a:t>
            </a:r>
            <a:r>
              <a:rPr lang="en-US" dirty="0" smtClean="0"/>
              <a:t>quintal </a:t>
            </a:r>
            <a:r>
              <a:rPr lang="en-US" dirty="0"/>
              <a:t>and interest rates are at </a:t>
            </a:r>
            <a:r>
              <a:rPr lang="en-US" dirty="0" smtClean="0"/>
              <a:t>6%. </a:t>
            </a:r>
            <a:r>
              <a:rPr lang="en-US" dirty="0"/>
              <a:t>However, </a:t>
            </a:r>
            <a:r>
              <a:rPr lang="en-US" dirty="0" smtClean="0"/>
              <a:t>you </a:t>
            </a:r>
            <a:r>
              <a:rPr lang="en-US" dirty="0"/>
              <a:t>also </a:t>
            </a:r>
            <a:r>
              <a:rPr lang="en-US" dirty="0" smtClean="0"/>
              <a:t>find out </a:t>
            </a:r>
            <a:r>
              <a:rPr lang="en-US" dirty="0"/>
              <a:t>that it is relatively expensive to store wheat for one year. Assume that this cost, which must be paid upfront, runs at about </a:t>
            </a:r>
            <a:r>
              <a:rPr lang="en-US" dirty="0" err="1" smtClean="0"/>
              <a:t>Rs</a:t>
            </a:r>
            <a:r>
              <a:rPr lang="en-US" dirty="0" smtClean="0"/>
              <a:t>. 57 </a:t>
            </a:r>
            <a:r>
              <a:rPr lang="en-US" dirty="0"/>
              <a:t>per </a:t>
            </a:r>
            <a:r>
              <a:rPr lang="en-US" dirty="0" smtClean="0"/>
              <a:t>quintal.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92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Types of Traders</a:t>
            </a:r>
          </a:p>
        </p:txBody>
      </p:sp>
      <p:sp>
        <p:nvSpPr>
          <p:cNvPr id="3379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Hedgers</a:t>
            </a:r>
          </a:p>
          <a:p>
            <a:r>
              <a:rPr lang="en-CA" altLang="en-US" smtClean="0"/>
              <a:t>Speculators</a:t>
            </a:r>
          </a:p>
          <a:p>
            <a:r>
              <a:rPr lang="en-CA" altLang="en-US" smtClean="0"/>
              <a:t>Arbitrageurs</a:t>
            </a:r>
            <a:endParaRPr lang="en-US" altLang="en-US" smtClean="0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  <p:sp>
        <p:nvSpPr>
          <p:cNvPr id="337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37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858129" y="762000"/>
            <a:ext cx="9200271" cy="1143000"/>
          </a:xfrm>
        </p:spPr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858129" y="2057400"/>
            <a:ext cx="9124071" cy="38862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US company will pay £10 million for imports from Britain in 3 months and decides to hedge using a long position in a forward contract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investor owns 1,000 Microsoft shares currently worth $28 per share. A two-month future is available with a strike price of $29.50. The investor decides to hedge by shorting 10 contracts </a:t>
            </a: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701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Definition: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CA" altLang="en-US" dirty="0" smtClean="0"/>
              <a:t>A derivative is a financial instrument whose value depends on, or is derived from, the value of another variable.</a:t>
            </a:r>
          </a:p>
          <a:p>
            <a:pPr lvl="1"/>
            <a:r>
              <a:rPr lang="en-US" dirty="0" smtClean="0"/>
              <a:t>Examples: </a:t>
            </a:r>
            <a:r>
              <a:rPr lang="en-CA" altLang="en-US" dirty="0" smtClean="0"/>
              <a:t>futures, forwards, swaps, options</a:t>
            </a:r>
            <a:r>
              <a:rPr lang="en-US" altLang="en-US" dirty="0" smtClean="0"/>
              <a:t>, exotics…</a:t>
            </a:r>
          </a:p>
          <a:p>
            <a:pPr lvl="1"/>
            <a:endParaRPr lang="en-US" dirty="0"/>
          </a:p>
          <a:p>
            <a:r>
              <a:rPr lang="en-US" dirty="0" smtClean="0"/>
              <a:t>The term was first coined in 1976</a:t>
            </a:r>
          </a:p>
          <a:p>
            <a:r>
              <a:rPr lang="en-US" dirty="0" smtClean="0"/>
              <a:t>The first documented usage goes back to ancient times attributing the use to a Greek philosopher named Thales (Bernstein, 1992)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Speculation Example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838199" y="1728789"/>
            <a:ext cx="9796975" cy="4103687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dirty="0" smtClean="0"/>
              <a:t>An investor with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. 200,000 to invest feels that a stock price will increase over the next 2 months. The current stock price is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. 200 and the expected price after 2 months is </a:t>
            </a:r>
            <a:r>
              <a:rPr lang="en-US" altLang="en-US" dirty="0" err="1" smtClean="0"/>
              <a:t>Rs</a:t>
            </a:r>
            <a:r>
              <a:rPr lang="en-US" altLang="en-US" dirty="0" smtClean="0"/>
              <a:t>. 260. Futures are trading at 10% margin</a:t>
            </a:r>
          </a:p>
          <a:p>
            <a:pPr eaLnBrk="1" hangingPunct="1"/>
            <a:r>
              <a:rPr lang="en-US" altLang="en-US" dirty="0" smtClean="0"/>
              <a:t>What could be the strategy? 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436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Arbitrage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23889" y="1916114"/>
            <a:ext cx="8758311" cy="4027487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altLang="en-US" smtClean="0"/>
              <a:t>A stock price is quoted as £100 in London and $150 in New York</a:t>
            </a:r>
          </a:p>
          <a:p>
            <a:pPr eaLnBrk="1" hangingPunct="1"/>
            <a:r>
              <a:rPr lang="en-US" altLang="en-US" smtClean="0"/>
              <a:t>The current exchange rate is 1.5300</a:t>
            </a:r>
          </a:p>
          <a:p>
            <a:pPr eaLnBrk="1" hangingPunct="1"/>
            <a:r>
              <a:rPr lang="en-US" altLang="en-US" smtClean="0"/>
              <a:t>What is the arbitrage opportunity?</a:t>
            </a:r>
          </a:p>
        </p:txBody>
      </p:sp>
    </p:spTree>
    <p:extLst>
      <p:ext uri="{BB962C8B-B14F-4D97-AF65-F5344CB8AC3E}">
        <p14:creationId xmlns:p14="http://schemas.microsoft.com/office/powerpoint/2010/main" val="37236989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Dangers</a:t>
            </a:r>
            <a:endParaRPr lang="en-US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Traders can switch from being hedgers to speculators or from being arbitrageurs to speculators</a:t>
            </a:r>
          </a:p>
          <a:p>
            <a:r>
              <a:rPr lang="en-CA" altLang="en-US" dirty="0" smtClean="0"/>
              <a:t>It is important to set up controls to ensure that trades are using derivatives in for their intended purpose</a:t>
            </a:r>
          </a:p>
          <a:p>
            <a:r>
              <a:rPr lang="en-CA" altLang="en-US" dirty="0" err="1" smtClean="0"/>
              <a:t>Soc</a:t>
            </a:r>
            <a:r>
              <a:rPr lang="en-CA" altLang="en-US" dirty="0" smtClean="0"/>
              <a:t> Gen (see Business Snapshot 1.5 on page 25) is an example of what can go wrong</a:t>
            </a:r>
          </a:p>
          <a:p>
            <a:endParaRPr lang="en-US" altLang="en-US" dirty="0" smtClean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11049A-2FC9-4E73-A0B6-98FCA259121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8" y="0"/>
            <a:ext cx="6528661" cy="6858000"/>
          </a:xfrm>
        </p:spPr>
      </p:pic>
    </p:spTree>
    <p:extLst>
      <p:ext uri="{BB962C8B-B14F-4D97-AF65-F5344CB8AC3E}">
        <p14:creationId xmlns:p14="http://schemas.microsoft.com/office/powerpoint/2010/main" val="20713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Hedge Funds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(see Business Snapshot 1.3, page 12)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111348" y="1905000"/>
            <a:ext cx="8870852" cy="4357688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Hedge funds are not subject to the same rules as mutual funds and cannot offer their securities publicly. </a:t>
            </a:r>
          </a:p>
          <a:p>
            <a:pPr marL="533400" indent="-533400"/>
            <a:r>
              <a:rPr lang="en-US" altLang="en-US" sz="2400" dirty="0"/>
              <a:t>Mutual funds must </a:t>
            </a:r>
          </a:p>
          <a:p>
            <a:pPr marL="801688" lvl="1" indent="-457200"/>
            <a:r>
              <a:rPr lang="en-US" altLang="en-US" sz="2000" dirty="0"/>
              <a:t>disclose investment policies, </a:t>
            </a:r>
          </a:p>
          <a:p>
            <a:pPr marL="801688" lvl="1" indent="-457200"/>
            <a:r>
              <a:rPr lang="en-US" altLang="en-US" sz="2000" dirty="0"/>
              <a:t>make shares redeemable at any time,</a:t>
            </a:r>
          </a:p>
          <a:p>
            <a:pPr marL="801688" lvl="1" indent="-457200"/>
            <a:r>
              <a:rPr lang="en-US" altLang="en-US" sz="2000" dirty="0"/>
              <a:t>limit use of leverage</a:t>
            </a:r>
          </a:p>
          <a:p>
            <a:pPr marL="533400" indent="-533400"/>
            <a:r>
              <a:rPr lang="en-US" altLang="en-US" sz="2400" dirty="0"/>
              <a:t>Hedge funds are not subject to these constraints.</a:t>
            </a:r>
          </a:p>
          <a:p>
            <a:pPr marL="533400" indent="-533400"/>
            <a:r>
              <a:rPr lang="en-US" altLang="en-US" sz="2400" dirty="0"/>
              <a:t>Hedge funds use complex trading strategies are big users of derivatives for hedging, speculation and arbitrage</a:t>
            </a:r>
          </a:p>
        </p:txBody>
      </p:sp>
    </p:spTree>
    <p:extLst>
      <p:ext uri="{BB962C8B-B14F-4D97-AF65-F5344CB8AC3E}">
        <p14:creationId xmlns:p14="http://schemas.microsoft.com/office/powerpoint/2010/main" val="80081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en-US" dirty="0" smtClean="0"/>
              <a:t>The Underlying Variables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934176"/>
              </p:ext>
            </p:extLst>
          </p:nvPr>
        </p:nvGraphicFramePr>
        <p:xfrm>
          <a:off x="548641" y="1139484"/>
          <a:ext cx="10805159" cy="559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2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602" y="56270"/>
            <a:ext cx="10250739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Derivatives are Traded?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 exchanges like CME, CBOE, NSE, BSE, MCX, etc. as standard listed contracts</a:t>
            </a:r>
          </a:p>
          <a:p>
            <a:endParaRPr lang="en-US" dirty="0" smtClean="0"/>
          </a:p>
          <a:p>
            <a:r>
              <a:rPr lang="en-CA" altLang="en-US" dirty="0" smtClean="0"/>
              <a:t>In the over-the-counter (OTC) market where traders working for banks, fund managers and corporate treasurers contact each other directly</a:t>
            </a:r>
            <a:endParaRPr lang="en-US" alt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8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996"/>
          </a:xfrm>
        </p:spPr>
        <p:txBody>
          <a:bodyPr/>
          <a:lstStyle/>
          <a:p>
            <a:r>
              <a:rPr lang="en-US" dirty="0" smtClean="0"/>
              <a:t>OTC Markets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36815"/>
              </p:ext>
            </p:extLst>
          </p:nvPr>
        </p:nvGraphicFramePr>
        <p:xfrm>
          <a:off x="379828" y="1305121"/>
          <a:ext cx="10973972" cy="41116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73972">
                  <a:extLst>
                    <a:ext uri="{9D8B030D-6E8A-4147-A177-3AD203B41FA5}">
                      <a16:colId xmlns:a16="http://schemas.microsoft.com/office/drawing/2014/main" val="1926005323"/>
                    </a:ext>
                  </a:extLst>
                </a:gridCol>
              </a:tblGrid>
              <a:tr h="5236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Before 2008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4283"/>
                  </a:ext>
                </a:extLst>
              </a:tr>
              <a:tr h="3532556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Largely unregulated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Banks acted as market makers quoting bids and offers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Master agreements usually defined how transactions between two parties would be handled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But some transactions were cleared through central counterparties (CCPs). A CCP stands between the two sides to a transaction in the same way that an exchange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996"/>
          </a:xfrm>
        </p:spPr>
        <p:txBody>
          <a:bodyPr/>
          <a:lstStyle/>
          <a:p>
            <a:r>
              <a:rPr lang="en-US" dirty="0" smtClean="0"/>
              <a:t>OTC Markets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382746"/>
              </p:ext>
            </p:extLst>
          </p:nvPr>
        </p:nvGraphicFramePr>
        <p:xfrm>
          <a:off x="379828" y="1305121"/>
          <a:ext cx="10973972" cy="41116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73972">
                  <a:extLst>
                    <a:ext uri="{9D8B030D-6E8A-4147-A177-3AD203B41FA5}">
                      <a16:colId xmlns:a16="http://schemas.microsoft.com/office/drawing/2014/main" val="1657374000"/>
                    </a:ext>
                  </a:extLst>
                </a:gridCol>
              </a:tblGrid>
              <a:tr h="5236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Since 2008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4283"/>
                  </a:ext>
                </a:extLst>
              </a:tr>
              <a:tr h="3532556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OTC market has become regulated. Objectives:</a:t>
                      </a:r>
                    </a:p>
                    <a:p>
                      <a:pPr marL="800100" lvl="1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Reduce systemic risk (see Business Snapshot 1.2, page 5)</a:t>
                      </a:r>
                    </a:p>
                    <a:p>
                      <a:pPr marL="800100" lvl="1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Increase transparency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In the U.S and some other countries, standardized OTC products must be traded on swap execution facilities (SEFs) which are electronic platforms similar to exchanges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CCPs must be used to clear standardized transactions between financial institutions in most countries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CA" altLang="en-US" sz="2400" dirty="0" smtClean="0"/>
                        <a:t>All trades must be reported to a central repository</a:t>
                      </a:r>
                      <a:endParaRPr lang="en-US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OTC Markets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Bilateral vs Central Clearing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IN" sz="3600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616117" y="2725957"/>
            <a:ext cx="8301605" cy="3793952"/>
            <a:chOff x="1066800" y="2057400"/>
            <a:chExt cx="6827838" cy="2628900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057400"/>
              <a:ext cx="6827838" cy="262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561977" y="2971635"/>
              <a:ext cx="381120" cy="3053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dirty="0"/>
                <a:t>CCCCCP</a:t>
              </a:r>
              <a:endParaRPr lang="en-CA" sz="1200" dirty="0"/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5486400" y="2971800"/>
              <a:ext cx="1143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Calibri" panose="020F0502020204030204" pitchFamily="34" charset="0"/>
                </a:rPr>
                <a:t> CCP</a:t>
              </a:r>
              <a:endParaRPr lang="en-CA" altLang="en-US" sz="14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41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1314</Words>
  <Application>Microsoft Office PowerPoint</Application>
  <PresentationFormat>Widescreen</PresentationFormat>
  <Paragraphs>186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Derivatives</vt:lpstr>
      <vt:lpstr>PowerPoint Presentation</vt:lpstr>
      <vt:lpstr>Introduction</vt:lpstr>
      <vt:lpstr>The Underlying Variables</vt:lpstr>
      <vt:lpstr>PowerPoint Presentation</vt:lpstr>
      <vt:lpstr>How Derivatives are Traded?</vt:lpstr>
      <vt:lpstr>OTC Markets</vt:lpstr>
      <vt:lpstr>OTC Markets</vt:lpstr>
      <vt:lpstr>OTC Markets</vt:lpstr>
      <vt:lpstr>PowerPoint Presentation</vt:lpstr>
      <vt:lpstr>PowerPoint Presentation</vt:lpstr>
      <vt:lpstr>Uses of Derivatives</vt:lpstr>
      <vt:lpstr>Common Types of Derivatives</vt:lpstr>
      <vt:lpstr>FOREX Quotes for USD</vt:lpstr>
      <vt:lpstr>What is Forward Price</vt:lpstr>
      <vt:lpstr>Terminology</vt:lpstr>
      <vt:lpstr>Example</vt:lpstr>
      <vt:lpstr>Long Forward Position</vt:lpstr>
      <vt:lpstr>Short Forward Position</vt:lpstr>
      <vt:lpstr>Futures Contracts</vt:lpstr>
      <vt:lpstr>Examples of Futures Contracts</vt:lpstr>
      <vt:lpstr>PowerPoint Presentation</vt:lpstr>
      <vt:lpstr>Gold:  Another Arbitrage Opportunity?</vt:lpstr>
      <vt:lpstr>The Forward Price of Gold   (ignores the gold lease rate)</vt:lpstr>
      <vt:lpstr>Oil:  An Arbitrage Opportunity?</vt:lpstr>
      <vt:lpstr>Oil:  Another Arbitrage Opportunity?</vt:lpstr>
      <vt:lpstr>Practice …</vt:lpstr>
      <vt:lpstr>Types of Traders</vt:lpstr>
      <vt:lpstr>Hedging Examples</vt:lpstr>
      <vt:lpstr>Speculation Example </vt:lpstr>
      <vt:lpstr>Arbitrage Example</vt:lpstr>
      <vt:lpstr>Dangers</vt:lpstr>
      <vt:lpstr>PowerPoint Presentation</vt:lpstr>
      <vt:lpstr>Hedge Funds (see Business Snapshot 1.3, page 12)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</dc:title>
  <dc:creator>admin</dc:creator>
  <cp:lastModifiedBy>admin</cp:lastModifiedBy>
  <cp:revision>39</cp:revision>
  <dcterms:created xsi:type="dcterms:W3CDTF">2024-02-16T05:55:43Z</dcterms:created>
  <dcterms:modified xsi:type="dcterms:W3CDTF">2024-02-22T04:36:41Z</dcterms:modified>
</cp:coreProperties>
</file>