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39"/>
  </p:handoutMasterIdLst>
  <p:sldIdLst>
    <p:sldId id="256" r:id="rId2"/>
    <p:sldId id="264" r:id="rId3"/>
    <p:sldId id="307" r:id="rId4"/>
    <p:sldId id="265" r:id="rId5"/>
    <p:sldId id="266" r:id="rId6"/>
    <p:sldId id="270" r:id="rId7"/>
    <p:sldId id="262" r:id="rId8"/>
    <p:sldId id="263" r:id="rId9"/>
    <p:sldId id="271" r:id="rId10"/>
    <p:sldId id="272" r:id="rId11"/>
    <p:sldId id="268" r:id="rId12"/>
    <p:sldId id="269" r:id="rId13"/>
    <p:sldId id="289" r:id="rId14"/>
    <p:sldId id="287" r:id="rId15"/>
    <p:sldId id="288" r:id="rId16"/>
    <p:sldId id="308" r:id="rId17"/>
    <p:sldId id="309" r:id="rId18"/>
    <p:sldId id="273" r:id="rId19"/>
    <p:sldId id="261" r:id="rId20"/>
    <p:sldId id="267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306" r:id="rId32"/>
    <p:sldId id="304" r:id="rId33"/>
    <p:sldId id="295" r:id="rId34"/>
    <p:sldId id="297" r:id="rId35"/>
    <p:sldId id="299" r:id="rId36"/>
    <p:sldId id="310" r:id="rId37"/>
    <p:sldId id="302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38" autoAdjust="0"/>
  </p:normalViewPr>
  <p:slideViewPr>
    <p:cSldViewPr>
      <p:cViewPr varScale="1">
        <p:scale>
          <a:sx n="82" d="100"/>
          <a:sy n="82" d="100"/>
        </p:scale>
        <p:origin x="-15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17B3F-1854-4952-8D86-1A536B77292E}" type="datetimeFigureOut">
              <a:rPr lang="fr-FR" smtClean="0"/>
              <a:pPr/>
              <a:t>03/10/2013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E74CC-1E1B-4DA8-BE66-8116AD0961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790-F088-4031-B9C0-F28507DBEC0C}" type="datetimeFigureOut">
              <a:rPr lang="fr-FR" smtClean="0"/>
              <a:pPr/>
              <a:t>03/10/2013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6FB6-8712-46BF-A17D-1D77EEA287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790-F088-4031-B9C0-F28507DBEC0C}" type="datetimeFigureOut">
              <a:rPr lang="fr-FR" smtClean="0"/>
              <a:pPr/>
              <a:t>03/10/2013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6FB6-8712-46BF-A17D-1D77EEA287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790-F088-4031-B9C0-F28507DBEC0C}" type="datetimeFigureOut">
              <a:rPr lang="fr-FR" smtClean="0"/>
              <a:pPr/>
              <a:t>03/10/2013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6FB6-8712-46BF-A17D-1D77EEA287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790-F088-4031-B9C0-F28507DBEC0C}" type="datetimeFigureOut">
              <a:rPr lang="fr-FR" smtClean="0"/>
              <a:pPr/>
              <a:t>03/10/2013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6FB6-8712-46BF-A17D-1D77EEA287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790-F088-4031-B9C0-F28507DBEC0C}" type="datetimeFigureOut">
              <a:rPr lang="fr-FR" smtClean="0"/>
              <a:pPr/>
              <a:t>03/10/2013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6FB6-8712-46BF-A17D-1D77EEA287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790-F088-4031-B9C0-F28507DBEC0C}" type="datetimeFigureOut">
              <a:rPr lang="fr-FR" smtClean="0"/>
              <a:pPr/>
              <a:t>03/10/2013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6FB6-8712-46BF-A17D-1D77EEA287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790-F088-4031-B9C0-F28507DBEC0C}" type="datetimeFigureOut">
              <a:rPr lang="fr-FR" smtClean="0"/>
              <a:pPr/>
              <a:t>03/10/2013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6FB6-8712-46BF-A17D-1D77EEA287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790-F088-4031-B9C0-F28507DBEC0C}" type="datetimeFigureOut">
              <a:rPr lang="fr-FR" smtClean="0"/>
              <a:pPr/>
              <a:t>03/10/2013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6FB6-8712-46BF-A17D-1D77EEA287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790-F088-4031-B9C0-F28507DBEC0C}" type="datetimeFigureOut">
              <a:rPr lang="fr-FR" smtClean="0"/>
              <a:pPr/>
              <a:t>03/10/2013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6FB6-8712-46BF-A17D-1D77EEA287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790-F088-4031-B9C0-F28507DBEC0C}" type="datetimeFigureOut">
              <a:rPr lang="fr-FR" smtClean="0"/>
              <a:pPr/>
              <a:t>03/10/2013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6FB6-8712-46BF-A17D-1D77EEA287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C790-F088-4031-B9C0-F28507DBEC0C}" type="datetimeFigureOut">
              <a:rPr lang="fr-FR" smtClean="0"/>
              <a:pPr/>
              <a:t>03/10/2013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6FB6-8712-46BF-A17D-1D77EEA287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C790-F088-4031-B9C0-F28507DBEC0C}" type="datetimeFigureOut">
              <a:rPr lang="fr-FR" smtClean="0"/>
              <a:pPr/>
              <a:t>03/10/2013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C6FB6-8712-46BF-A17D-1D77EEA287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276872"/>
            <a:ext cx="8064896" cy="926976"/>
          </a:xfrm>
        </p:spPr>
        <p:txBody>
          <a:bodyPr>
            <a:noAutofit/>
          </a:bodyPr>
          <a:lstStyle/>
          <a:p>
            <a:pPr algn="ctr">
              <a:lnSpc>
                <a:spcPts val="3400"/>
              </a:lnSpc>
            </a:pPr>
            <a:r>
              <a:rPr lang="fr-FR" sz="6000" b="1" dirty="0" smtClean="0">
                <a:solidFill>
                  <a:srgbClr val="C00000"/>
                </a:solidFill>
                <a:latin typeface="Century Gothic" pitchFamily="34" charset="0"/>
              </a:rPr>
              <a:t>PHILEA</a:t>
            </a:r>
            <a:r>
              <a:rPr lang="fr-FR" sz="4800" dirty="0" smtClean="0"/>
              <a:t> </a:t>
            </a:r>
            <a:br>
              <a:rPr lang="fr-FR" sz="4800" dirty="0" smtClean="0"/>
            </a:br>
            <a:r>
              <a:rPr lang="fr-FR" sz="2600" dirty="0" smtClean="0">
                <a:latin typeface="Century Gothic" pitchFamily="34" charset="0"/>
              </a:rPr>
              <a:t>un projet collaboratif inter-académique</a:t>
            </a:r>
            <a:endParaRPr lang="fr-FR" sz="2600" dirty="0">
              <a:latin typeface="Century Gothic" pitchFamily="34" charset="0"/>
            </a:endParaRPr>
          </a:p>
        </p:txBody>
      </p:sp>
      <p:pic>
        <p:nvPicPr>
          <p:cNvPr id="4" name="Image 3" descr="limoges-ac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978" y="5301328"/>
            <a:ext cx="1492774" cy="1080000"/>
          </a:xfrm>
          <a:prstGeom prst="rect">
            <a:avLst/>
          </a:prstGeom>
        </p:spPr>
      </p:pic>
      <p:pic>
        <p:nvPicPr>
          <p:cNvPr id="6" name="Image 5" descr="academiePa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5496" y="5301328"/>
            <a:ext cx="1479375" cy="1080000"/>
          </a:xfrm>
          <a:prstGeom prst="rect">
            <a:avLst/>
          </a:prstGeom>
        </p:spPr>
      </p:pic>
      <p:pic>
        <p:nvPicPr>
          <p:cNvPr id="7" name="Image 6" descr="académieversaill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50615" y="5301328"/>
            <a:ext cx="1587889" cy="1080000"/>
          </a:xfrm>
          <a:prstGeom prst="rect">
            <a:avLst/>
          </a:prstGeom>
        </p:spPr>
      </p:pic>
      <p:pic>
        <p:nvPicPr>
          <p:cNvPr id="8" name="Image 7" descr="academiecretei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4248" y="5301328"/>
            <a:ext cx="1548000" cy="1080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3347864" y="3356992"/>
            <a:ext cx="2376264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 txBox="1">
            <a:spLocks/>
          </p:cNvSpPr>
          <p:nvPr/>
        </p:nvSpPr>
        <p:spPr>
          <a:xfrm>
            <a:off x="971600" y="620688"/>
            <a:ext cx="4721728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 smtClean="0">
                <a:latin typeface="Century Gothic" pitchFamily="34" charset="0"/>
                <a:ea typeface="+mj-ea"/>
                <a:cs typeface="+mj-cs"/>
              </a:rPr>
              <a:t>En partenariat avec le </a:t>
            </a:r>
            <a:endParaRPr kumimoji="0" lang="fr-FR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12" name="Image 11" descr="cn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6136" y="404664"/>
            <a:ext cx="2232248" cy="715898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1763688" y="3573016"/>
            <a:ext cx="5688632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Présentation des équipes</a:t>
            </a:r>
            <a:endParaRPr kumimoji="0" lang="fr-FR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02 |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Le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balco</a:t>
            </a:r>
            <a:r>
              <a:rPr lang="fr-FR" sz="4000" b="1" dirty="0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n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10" name="Espace réservé du contenu 6"/>
          <p:cNvSpPr>
            <a:spLocks noGrp="1"/>
          </p:cNvSpPr>
          <p:nvPr>
            <p:ph sz="half" idx="1"/>
          </p:nvPr>
        </p:nvSpPr>
        <p:spPr>
          <a:xfrm>
            <a:off x="1187624" y="2564904"/>
            <a:ext cx="6624736" cy="3057203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fr-FR" sz="3800" b="1" dirty="0" smtClean="0">
                <a:latin typeface="Century Gothic" pitchFamily="34" charset="0"/>
              </a:rPr>
              <a:t>Mécanique </a:t>
            </a:r>
          </a:p>
          <a:p>
            <a:pPr algn="ctr">
              <a:buNone/>
            </a:pPr>
            <a:r>
              <a:rPr lang="fr-FR" sz="3800" dirty="0" smtClean="0">
                <a:solidFill>
                  <a:srgbClr val="C00000"/>
                </a:solidFill>
                <a:latin typeface="Century Gothic" pitchFamily="34" charset="0"/>
              </a:rPr>
              <a:t>Lycée Louis Armand (94)</a:t>
            </a:r>
          </a:p>
          <a:p>
            <a:pPr>
              <a:buNone/>
            </a:pPr>
            <a:endParaRPr lang="fr-FR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3100" b="1" dirty="0" smtClean="0">
                <a:latin typeface="Century Gothic" pitchFamily="34" charset="0"/>
              </a:rPr>
              <a:t>BTS CPI</a:t>
            </a:r>
            <a:endParaRPr lang="fr-FR" sz="3100" b="1" dirty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3100" dirty="0" smtClean="0">
                <a:solidFill>
                  <a:srgbClr val="C00000"/>
                </a:solidFill>
                <a:latin typeface="Century Gothic" pitchFamily="34" charset="0"/>
              </a:rPr>
              <a:t>Frédéric XERRI</a:t>
            </a:r>
          </a:p>
          <a:p>
            <a:pPr algn="ctr">
              <a:buNone/>
            </a:pPr>
            <a:r>
              <a:rPr lang="fr-FR" sz="3100" dirty="0" smtClean="0">
                <a:latin typeface="Century Gothic" pitchFamily="34" charset="0"/>
              </a:rPr>
              <a:t>Hervé STAUDER</a:t>
            </a:r>
          </a:p>
          <a:p>
            <a:pPr algn="ctr">
              <a:buNone/>
            </a:pPr>
            <a:r>
              <a:rPr lang="fr-FR" sz="3100" dirty="0" err="1" smtClean="0">
                <a:latin typeface="Century Gothic" pitchFamily="34" charset="0"/>
              </a:rPr>
              <a:t>Tiana</a:t>
            </a:r>
            <a:r>
              <a:rPr lang="fr-FR" sz="3100" dirty="0" smtClean="0">
                <a:latin typeface="Century Gothic" pitchFamily="34" charset="0"/>
              </a:rPr>
              <a:t> CONTRI</a:t>
            </a:r>
            <a:endParaRPr lang="fr-FR" sz="3100" dirty="0">
              <a:latin typeface="Century Gothic" pitchFamily="34" charset="0"/>
            </a:endParaRPr>
          </a:p>
          <a:p>
            <a:pPr lvl="1"/>
            <a:endParaRPr lang="fr-FR" dirty="0" smtClean="0">
              <a:latin typeface="Century Gothic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3491880" y="3573016"/>
            <a:ext cx="216024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479922"/>
            <a:ext cx="8208912" cy="1373014"/>
          </a:xfrm>
        </p:spPr>
        <p:txBody>
          <a:bodyPr>
            <a:normAutofit/>
          </a:bodyPr>
          <a:lstStyle/>
          <a:p>
            <a:pPr algn="l"/>
            <a:r>
              <a:rPr lang="fr-FR" sz="2600" dirty="0" smtClean="0">
                <a:solidFill>
                  <a:schemeClr val="tx1"/>
                </a:solidFill>
                <a:effectLst/>
                <a:latin typeface="Century Gothic" pitchFamily="34" charset="0"/>
              </a:rPr>
              <a:t>Train d’atterrissage composé de trois pieds.</a:t>
            </a:r>
            <a:endParaRPr lang="fr-FR" sz="2600" dirty="0">
              <a:latin typeface="Century Gothic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34072"/>
            <a:ext cx="6807595" cy="366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03 |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Landing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</a:t>
            </a:r>
            <a:r>
              <a:rPr lang="fr-FR" sz="4000" b="1" dirty="0" err="1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G</a:t>
            </a:r>
            <a:r>
              <a:rPr kumimoji="0" lang="fr-FR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ear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contenu 6"/>
          <p:cNvSpPr>
            <a:spLocks noGrp="1"/>
          </p:cNvSpPr>
          <p:nvPr>
            <p:ph sz="half" idx="1"/>
          </p:nvPr>
        </p:nvSpPr>
        <p:spPr>
          <a:xfrm>
            <a:off x="749424" y="4005064"/>
            <a:ext cx="4254624" cy="180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400" b="1" dirty="0" smtClean="0">
                <a:latin typeface="Century Gothic" pitchFamily="34" charset="0"/>
              </a:rPr>
              <a:t>BTS CPI</a:t>
            </a:r>
            <a:endParaRPr lang="fr-FR" sz="2400" b="1" dirty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400" dirty="0" smtClean="0">
                <a:solidFill>
                  <a:srgbClr val="C00000"/>
                </a:solidFill>
                <a:latin typeface="Century Gothic" pitchFamily="34" charset="0"/>
              </a:rPr>
              <a:t>JF. VAN DE VOORDE</a:t>
            </a:r>
          </a:p>
          <a:p>
            <a:pPr algn="ctr">
              <a:buNone/>
            </a:pPr>
            <a:r>
              <a:rPr lang="fr-FR" sz="2400" dirty="0" smtClean="0">
                <a:latin typeface="Century Gothic" pitchFamily="34" charset="0"/>
              </a:rPr>
              <a:t>Laurent JULES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0560" y="4005064"/>
            <a:ext cx="3419872" cy="137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72"/>
              </a:spcBef>
            </a:pPr>
            <a:r>
              <a:rPr lang="fr-FR" sz="2400" b="1" dirty="0" smtClean="0">
                <a:latin typeface="Century Gothic" pitchFamily="34" charset="0"/>
              </a:rPr>
              <a:t>Bac Pro usinage</a:t>
            </a:r>
          </a:p>
          <a:p>
            <a:pPr algn="ctr">
              <a:spcBef>
                <a:spcPts val="672"/>
              </a:spcBef>
            </a:pPr>
            <a:r>
              <a:rPr lang="fr-FR" sz="2400" dirty="0" smtClean="0">
                <a:latin typeface="Century Gothic" pitchFamily="34" charset="0"/>
              </a:rPr>
              <a:t>  Gérard RES</a:t>
            </a:r>
          </a:p>
          <a:p>
            <a:pPr algn="ctr">
              <a:spcBef>
                <a:spcPts val="672"/>
              </a:spcBef>
            </a:pPr>
            <a:r>
              <a:rPr lang="fr-FR" sz="2400" dirty="0" smtClean="0">
                <a:latin typeface="Century Gothic" pitchFamily="34" charset="0"/>
              </a:rPr>
              <a:t>  Robert TOURNUS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03 |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Landing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</a:t>
            </a:r>
            <a:r>
              <a:rPr lang="fr-FR" sz="4000" b="1" dirty="0" err="1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G</a:t>
            </a:r>
            <a:r>
              <a:rPr kumimoji="0" lang="fr-FR" sz="4000" b="1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ear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7664" y="2351782"/>
            <a:ext cx="63367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r-FR" sz="3200" b="1" dirty="0" smtClean="0">
                <a:latin typeface="Century Gothic" pitchFamily="34" charset="0"/>
              </a:rPr>
              <a:t>Mécanique </a:t>
            </a:r>
          </a:p>
          <a:p>
            <a:pPr algn="ctr">
              <a:buNone/>
            </a:pPr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</a:rPr>
              <a:t>Lycée Léonard de Vinci (77)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779912" y="3501008"/>
            <a:ext cx="20162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700808"/>
            <a:ext cx="8496944" cy="864096"/>
          </a:xfrm>
        </p:spPr>
        <p:txBody>
          <a:bodyPr>
            <a:noAutofit/>
          </a:bodyPr>
          <a:lstStyle/>
          <a:p>
            <a:pPr algn="l"/>
            <a:r>
              <a:rPr lang="fr-FR" sz="2600" dirty="0" smtClean="0">
                <a:solidFill>
                  <a:schemeClr val="tx1"/>
                </a:solidFill>
                <a:effectLst/>
                <a:latin typeface="Century Gothic" pitchFamily="34" charset="0"/>
              </a:rPr>
              <a:t>Système de propulsion qui permet de plaquer Philae au sol. </a:t>
            </a:r>
            <a:endParaRPr lang="fr-FR" sz="2600" dirty="0">
              <a:solidFill>
                <a:schemeClr val="tx1"/>
              </a:solidFill>
              <a:effectLst/>
              <a:latin typeface="Century Gothic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04 |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ADS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5" name="Espace réservé du contenu 6"/>
          <p:cNvSpPr>
            <a:spLocks noGrp="1"/>
          </p:cNvSpPr>
          <p:nvPr>
            <p:ph sz="half" idx="1"/>
          </p:nvPr>
        </p:nvSpPr>
        <p:spPr>
          <a:xfrm>
            <a:off x="323528" y="3036093"/>
            <a:ext cx="4680520" cy="2553147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fr-FR" sz="3000" b="1" dirty="0" smtClean="0">
                <a:latin typeface="Century Gothic" pitchFamily="34" charset="0"/>
              </a:rPr>
              <a:t>Mécanique </a:t>
            </a:r>
          </a:p>
          <a:p>
            <a:pPr algn="ctr">
              <a:buNone/>
            </a:pPr>
            <a:r>
              <a:rPr lang="fr-FR" sz="2800" dirty="0" smtClean="0">
                <a:solidFill>
                  <a:srgbClr val="C00000"/>
                </a:solidFill>
                <a:latin typeface="Century Gothic" pitchFamily="34" charset="0"/>
              </a:rPr>
              <a:t>Lycée Léonard de Vinci (77)</a:t>
            </a:r>
          </a:p>
          <a:p>
            <a:pPr>
              <a:buNone/>
            </a:pPr>
            <a:endParaRPr lang="fr-FR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800" b="1" dirty="0" smtClean="0">
                <a:latin typeface="Century Gothic" pitchFamily="34" charset="0"/>
              </a:rPr>
              <a:t>BTS CPI</a:t>
            </a:r>
            <a:endParaRPr lang="fr-FR" sz="2800" b="1" dirty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800" dirty="0" smtClean="0">
                <a:solidFill>
                  <a:srgbClr val="C00000"/>
                </a:solidFill>
                <a:latin typeface="Century Gothic" pitchFamily="34" charset="0"/>
              </a:rPr>
              <a:t>Pascal ARBELLOT </a:t>
            </a:r>
          </a:p>
          <a:p>
            <a:pPr algn="ctr">
              <a:buNone/>
            </a:pPr>
            <a:r>
              <a:rPr lang="fr-FR" sz="2800" dirty="0" smtClean="0">
                <a:latin typeface="Century Gothic" pitchFamily="34" charset="0"/>
              </a:rPr>
              <a:t>Denis POYAC</a:t>
            </a:r>
            <a:endParaRPr lang="fr-FR" sz="2800" dirty="0">
              <a:latin typeface="Century Gothic" pitchFamily="34" charset="0"/>
            </a:endParaRPr>
          </a:p>
          <a:p>
            <a:pPr lvl="1"/>
            <a:endParaRPr lang="fr-FR" dirty="0" smtClean="0">
              <a:latin typeface="Century Gothic" pitchFamily="34" charset="0"/>
            </a:endParaRPr>
          </a:p>
        </p:txBody>
      </p:sp>
      <p:sp>
        <p:nvSpPr>
          <p:cNvPr id="6" name="Espace réservé du contenu 7"/>
          <p:cNvSpPr txBox="1">
            <a:spLocks/>
          </p:cNvSpPr>
          <p:nvPr/>
        </p:nvSpPr>
        <p:spPr>
          <a:xfrm>
            <a:off x="5285928" y="3036094"/>
            <a:ext cx="3102496" cy="259228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Informatique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Lycée Diderot (75)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BTS IRIS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Jean-Pierre LAMY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fr-FR" sz="2600" dirty="0" smtClean="0">
                <a:latin typeface="Century Gothic" pitchFamily="34" charset="0"/>
              </a:rPr>
              <a:t>Fatima HAMANI</a:t>
            </a:r>
            <a:endParaRPr lang="fr-FR" sz="3200" dirty="0" smtClean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691680" y="4005064"/>
            <a:ext cx="20162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724128" y="4005064"/>
            <a:ext cx="223224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623938"/>
            <a:ext cx="8496944" cy="940966"/>
          </a:xfrm>
        </p:spPr>
        <p:txBody>
          <a:bodyPr>
            <a:normAutofit/>
          </a:bodyPr>
          <a:lstStyle/>
          <a:p>
            <a:pPr algn="l"/>
            <a:r>
              <a:rPr lang="fr-FR" sz="2600" dirty="0" smtClean="0">
                <a:latin typeface="Century Gothic" pitchFamily="34" charset="0"/>
              </a:rPr>
              <a:t>Système d’ancrage composé de 2 modules capables de projeter dans le sol des harpons</a:t>
            </a:r>
            <a:endParaRPr lang="fr-FR" sz="2600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155076"/>
            <a:ext cx="3744416" cy="200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 descr="anchor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2924944"/>
            <a:ext cx="3645024" cy="24300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05 |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Anchors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05 |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Anchors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13" name="Espace réservé du contenu 6"/>
          <p:cNvSpPr>
            <a:spLocks noGrp="1"/>
          </p:cNvSpPr>
          <p:nvPr>
            <p:ph sz="half" idx="1"/>
          </p:nvPr>
        </p:nvSpPr>
        <p:spPr>
          <a:xfrm>
            <a:off x="749424" y="2532037"/>
            <a:ext cx="3822576" cy="2769171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fr-FR" sz="3000" b="1" dirty="0" smtClean="0">
                <a:latin typeface="Century Gothic" pitchFamily="34" charset="0"/>
              </a:rPr>
              <a:t>Mécanique 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Lycée Diderot (75)</a:t>
            </a:r>
          </a:p>
          <a:p>
            <a:pPr>
              <a:buNone/>
            </a:pPr>
            <a:endParaRPr lang="fr-FR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600" b="1" dirty="0" smtClean="0">
                <a:latin typeface="Century Gothic" pitchFamily="34" charset="0"/>
              </a:rPr>
              <a:t>BTS CIM</a:t>
            </a:r>
            <a:endParaRPr lang="fr-FR" sz="2600" b="1" dirty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Denis BONNENFANT</a:t>
            </a:r>
          </a:p>
          <a:p>
            <a:pPr algn="ctr">
              <a:buNone/>
            </a:pPr>
            <a:r>
              <a:rPr lang="fr-FR" sz="2600" dirty="0" smtClean="0">
                <a:latin typeface="Century Gothic" pitchFamily="34" charset="0"/>
              </a:rPr>
              <a:t>Christophe </a:t>
            </a:r>
            <a:r>
              <a:rPr lang="fr-FR" sz="2600" dirty="0" smtClean="0">
                <a:latin typeface="Century Gothic" pitchFamily="34" charset="0"/>
              </a:rPr>
              <a:t>ALBIER</a:t>
            </a:r>
          </a:p>
          <a:p>
            <a:pPr algn="ctr">
              <a:buNone/>
            </a:pPr>
            <a:r>
              <a:rPr lang="fr-FR" sz="2600" dirty="0" smtClean="0">
                <a:latin typeface="Century Gothic" pitchFamily="34" charset="0"/>
              </a:rPr>
              <a:t>Jean-Pierre VARECHON</a:t>
            </a:r>
            <a:endParaRPr lang="fr-FR" sz="2600" dirty="0">
              <a:latin typeface="Century Gothic" pitchFamily="34" charset="0"/>
            </a:endParaRPr>
          </a:p>
          <a:p>
            <a:pPr lvl="1"/>
            <a:endParaRPr lang="fr-FR" dirty="0" smtClean="0">
              <a:latin typeface="Century Gothic" pitchFamily="34" charset="0"/>
            </a:endParaRPr>
          </a:p>
        </p:txBody>
      </p:sp>
      <p:sp>
        <p:nvSpPr>
          <p:cNvPr id="14" name="Espace réservé du contenu 7"/>
          <p:cNvSpPr>
            <a:spLocks noGrp="1"/>
          </p:cNvSpPr>
          <p:nvPr>
            <p:ph sz="half" idx="2"/>
          </p:nvPr>
        </p:nvSpPr>
        <p:spPr>
          <a:xfrm>
            <a:off x="5285928" y="2532038"/>
            <a:ext cx="3102496" cy="2592288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fr-FR" sz="3000" b="1" dirty="0" smtClean="0">
                <a:latin typeface="Century Gothic" pitchFamily="34" charset="0"/>
              </a:rPr>
              <a:t>Informatique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Lycée Diderot (75)</a:t>
            </a:r>
          </a:p>
          <a:p>
            <a:endParaRPr lang="fr-FR" sz="2400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600" b="1" dirty="0" smtClean="0">
                <a:latin typeface="Century Gothic" pitchFamily="34" charset="0"/>
              </a:rPr>
              <a:t>BTS IRIS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Jean-Pierre LAMY</a:t>
            </a:r>
          </a:p>
          <a:p>
            <a:pPr algn="ctr">
              <a:buNone/>
            </a:pPr>
            <a:r>
              <a:rPr lang="fr-FR" sz="2600" dirty="0" smtClean="0">
                <a:latin typeface="Century Gothic" pitchFamily="34" charset="0"/>
              </a:rPr>
              <a:t>Fatima HAMANI</a:t>
            </a:r>
          </a:p>
          <a:p>
            <a:pPr>
              <a:buNone/>
            </a:pP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1691680" y="3501008"/>
            <a:ext cx="20162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724128" y="3501008"/>
            <a:ext cx="223224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entre de contro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24128" y="3604376"/>
            <a:ext cx="2912414" cy="2049091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83568" y="3676384"/>
            <a:ext cx="3168352" cy="241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2236224"/>
            <a:ext cx="53244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rme libre 13"/>
          <p:cNvSpPr/>
          <p:nvPr/>
        </p:nvSpPr>
        <p:spPr>
          <a:xfrm>
            <a:off x="2604304" y="3463811"/>
            <a:ext cx="150471" cy="629312"/>
          </a:xfrm>
          <a:custGeom>
            <a:avLst/>
            <a:gdLst>
              <a:gd name="connsiteX0" fmla="*/ 0 w 150471"/>
              <a:gd name="connsiteY0" fmla="*/ 0 h 629312"/>
              <a:gd name="connsiteX1" fmla="*/ 81023 w 150471"/>
              <a:gd name="connsiteY1" fmla="*/ 69448 h 629312"/>
              <a:gd name="connsiteX2" fmla="*/ 115747 w 150471"/>
              <a:gd name="connsiteY2" fmla="*/ 104172 h 629312"/>
              <a:gd name="connsiteX3" fmla="*/ 138896 w 150471"/>
              <a:gd name="connsiteY3" fmla="*/ 243068 h 629312"/>
              <a:gd name="connsiteX4" fmla="*/ 150471 w 150471"/>
              <a:gd name="connsiteY4" fmla="*/ 300942 h 629312"/>
              <a:gd name="connsiteX5" fmla="*/ 138896 w 150471"/>
              <a:gd name="connsiteY5" fmla="*/ 439838 h 629312"/>
              <a:gd name="connsiteX6" fmla="*/ 127321 w 150471"/>
              <a:gd name="connsiteY6" fmla="*/ 486137 h 629312"/>
              <a:gd name="connsiteX7" fmla="*/ 115747 w 150471"/>
              <a:gd name="connsiteY7" fmla="*/ 544010 h 629312"/>
              <a:gd name="connsiteX8" fmla="*/ 104172 w 150471"/>
              <a:gd name="connsiteY8" fmla="*/ 578734 h 629312"/>
              <a:gd name="connsiteX9" fmla="*/ 81023 w 150471"/>
              <a:gd name="connsiteY9" fmla="*/ 625033 h 62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0471" h="629312">
                <a:moveTo>
                  <a:pt x="0" y="0"/>
                </a:moveTo>
                <a:cubicBezTo>
                  <a:pt x="52884" y="35256"/>
                  <a:pt x="24887" y="13312"/>
                  <a:pt x="81023" y="69448"/>
                </a:cubicBezTo>
                <a:lnTo>
                  <a:pt x="115747" y="104172"/>
                </a:lnTo>
                <a:cubicBezTo>
                  <a:pt x="140625" y="178811"/>
                  <a:pt x="119512" y="107384"/>
                  <a:pt x="138896" y="243068"/>
                </a:cubicBezTo>
                <a:cubicBezTo>
                  <a:pt x="141678" y="262544"/>
                  <a:pt x="146613" y="281651"/>
                  <a:pt x="150471" y="300942"/>
                </a:cubicBezTo>
                <a:cubicBezTo>
                  <a:pt x="146613" y="347241"/>
                  <a:pt x="144659" y="393738"/>
                  <a:pt x="138896" y="439838"/>
                </a:cubicBezTo>
                <a:cubicBezTo>
                  <a:pt x="136923" y="455623"/>
                  <a:pt x="130772" y="470608"/>
                  <a:pt x="127321" y="486137"/>
                </a:cubicBezTo>
                <a:cubicBezTo>
                  <a:pt x="123053" y="505342"/>
                  <a:pt x="120518" y="524924"/>
                  <a:pt x="115747" y="544010"/>
                </a:cubicBezTo>
                <a:cubicBezTo>
                  <a:pt x="112788" y="555847"/>
                  <a:pt x="109628" y="567821"/>
                  <a:pt x="104172" y="578734"/>
                </a:cubicBezTo>
                <a:cubicBezTo>
                  <a:pt x="78883" y="629312"/>
                  <a:pt x="81023" y="596040"/>
                  <a:pt x="81023" y="62503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6840711" y="3434985"/>
            <a:ext cx="127248" cy="225596"/>
          </a:xfrm>
          <a:custGeom>
            <a:avLst/>
            <a:gdLst>
              <a:gd name="connsiteX0" fmla="*/ 11502 w 127248"/>
              <a:gd name="connsiteY0" fmla="*/ 17251 h 225596"/>
              <a:gd name="connsiteX1" fmla="*/ 57800 w 127248"/>
              <a:gd name="connsiteY1" fmla="*/ 86699 h 225596"/>
              <a:gd name="connsiteX2" fmla="*/ 92524 w 127248"/>
              <a:gd name="connsiteY2" fmla="*/ 144573 h 225596"/>
              <a:gd name="connsiteX3" fmla="*/ 127248 w 127248"/>
              <a:gd name="connsiteY3" fmla="*/ 225596 h 225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248" h="225596">
                <a:moveTo>
                  <a:pt x="11502" y="17251"/>
                </a:moveTo>
                <a:cubicBezTo>
                  <a:pt x="39021" y="99813"/>
                  <a:pt x="0" y="0"/>
                  <a:pt x="57800" y="86699"/>
                </a:cubicBezTo>
                <a:cubicBezTo>
                  <a:pt x="117907" y="176858"/>
                  <a:pt x="20426" y="72472"/>
                  <a:pt x="92524" y="144573"/>
                </a:cubicBezTo>
                <a:cubicBezTo>
                  <a:pt x="117399" y="219197"/>
                  <a:pt x="98420" y="196766"/>
                  <a:pt x="127248" y="225596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06 | </a:t>
            </a:r>
            <a:r>
              <a:rPr lang="fr-FR" sz="4000" b="1" dirty="0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CDMS+TXRX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6"/>
          <p:cNvSpPr>
            <a:spLocks noGrp="1"/>
          </p:cNvSpPr>
          <p:nvPr>
            <p:ph sz="half" idx="1"/>
          </p:nvPr>
        </p:nvSpPr>
        <p:spPr>
          <a:xfrm>
            <a:off x="3183024" y="3786138"/>
            <a:ext cx="3102496" cy="21602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400" b="1" dirty="0" smtClean="0">
                <a:latin typeface="Century Gothic" pitchFamily="34" charset="0"/>
              </a:rPr>
              <a:t>BTS IRIS</a:t>
            </a:r>
            <a:endParaRPr lang="fr-FR" sz="2400" b="1" dirty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400" dirty="0" smtClean="0">
                <a:solidFill>
                  <a:srgbClr val="C00000"/>
                </a:solidFill>
                <a:latin typeface="Century Gothic" pitchFamily="34" charset="0"/>
              </a:rPr>
              <a:t>Fatima HAMANI</a:t>
            </a:r>
          </a:p>
          <a:p>
            <a:pPr algn="ctr">
              <a:buNone/>
            </a:pPr>
            <a:r>
              <a:rPr lang="fr-FR" sz="2400" dirty="0" smtClean="0">
                <a:latin typeface="Century Gothic" pitchFamily="34" charset="0"/>
              </a:rPr>
              <a:t>Jean-Pierre LAMY</a:t>
            </a:r>
          </a:p>
          <a:p>
            <a:pPr algn="ctr">
              <a:buNone/>
            </a:pPr>
            <a:endParaRPr lang="fr-FR" sz="2400" dirty="0" smtClean="0">
              <a:latin typeface="Century Gothic" pitchFamily="34" charset="0"/>
            </a:endParaRPr>
          </a:p>
          <a:p>
            <a:endParaRPr lang="fr-FR" dirty="0" smtClean="0"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0240" y="2276872"/>
            <a:ext cx="51480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r-FR" sz="3200" b="1" dirty="0" smtClean="0">
                <a:latin typeface="Century Gothic" pitchFamily="34" charset="0"/>
              </a:rPr>
              <a:t>Informatique</a:t>
            </a:r>
          </a:p>
          <a:p>
            <a:pPr algn="ctr">
              <a:buNone/>
            </a:pPr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</a:rPr>
              <a:t>Lycée Diderot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3563888" y="3426098"/>
            <a:ext cx="237626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06 | </a:t>
            </a:r>
            <a:r>
              <a:rPr lang="fr-FR" sz="4000" b="1" dirty="0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CDMS+TXRX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philaeenti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8350" y="1600200"/>
            <a:ext cx="6780034" cy="4525963"/>
          </a:xfr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818336" y="476672"/>
            <a:ext cx="7498080" cy="1143000"/>
          </a:xfrm>
        </p:spPr>
        <p:txBody>
          <a:bodyPr>
            <a:noAutofit/>
          </a:bodyPr>
          <a:lstStyle/>
          <a:p>
            <a:pPr algn="ctr">
              <a:lnSpc>
                <a:spcPts val="3400"/>
              </a:lnSpc>
            </a:pPr>
            <a:r>
              <a:rPr lang="fr-FR" b="1" dirty="0" smtClean="0">
                <a:solidFill>
                  <a:srgbClr val="C00000"/>
                </a:solidFill>
                <a:latin typeface="Century Gothic" pitchFamily="34" charset="0"/>
              </a:rPr>
              <a:t>LA CHARGE UTILE</a:t>
            </a:r>
            <a:r>
              <a:rPr lang="fr-FR" dirty="0" smtClean="0"/>
              <a:t> </a:t>
            </a:r>
            <a:endParaRPr lang="fr-FR" dirty="0">
              <a:latin typeface="Century Gothic" pitchFamily="34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2339752" y="476672"/>
            <a:ext cx="453650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600" dirty="0" smtClean="0">
                <a:solidFill>
                  <a:schemeClr val="tx1"/>
                </a:solidFill>
                <a:latin typeface="Century Gothic" pitchFamily="34" charset="0"/>
              </a:rPr>
              <a:t>Spectromètre qui permet de déterminer la composition de la surface de la comète.</a:t>
            </a:r>
            <a:endParaRPr lang="fr-FR" sz="2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0" name="Espace réservé du contenu 9" descr="phila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3068960"/>
            <a:ext cx="4942645" cy="3295096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01 | </a:t>
            </a:r>
            <a:r>
              <a:rPr lang="fr-FR" sz="4000" b="1" dirty="0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APXS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780928"/>
            <a:ext cx="2945424" cy="362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4"/>
          <p:cNvSpPr txBox="1">
            <a:spLocks/>
          </p:cNvSpPr>
          <p:nvPr/>
        </p:nvSpPr>
        <p:spPr>
          <a:xfrm>
            <a:off x="3995936" y="836712"/>
            <a:ext cx="48965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A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lpha </a:t>
            </a: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P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article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X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-ray </a:t>
            </a: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pectrometer</a:t>
            </a: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539552" y="1484784"/>
            <a:ext cx="8604448" cy="4680520"/>
          </a:xfrm>
        </p:spPr>
        <p:txBody>
          <a:bodyPr>
            <a:normAutofit/>
          </a:bodyPr>
          <a:lstStyle/>
          <a:p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Lycée Léonard de Vinci, Melun (77)</a:t>
            </a:r>
          </a:p>
          <a:p>
            <a:pPr>
              <a:buNone/>
            </a:pPr>
            <a:r>
              <a:rPr lang="fr-FR" sz="2400" b="1" dirty="0" smtClean="0">
                <a:latin typeface="Century Gothic" pitchFamily="34" charset="0"/>
              </a:rPr>
              <a:t>BTS CPI: </a:t>
            </a:r>
            <a:r>
              <a:rPr lang="fr-FR" sz="2400" b="1" dirty="0" smtClean="0">
                <a:solidFill>
                  <a:srgbClr val="C00000"/>
                </a:solidFill>
                <a:latin typeface="Century Gothic" pitchFamily="34" charset="0"/>
              </a:rPr>
              <a:t>C</a:t>
            </a:r>
            <a:r>
              <a:rPr lang="fr-FR" sz="2400" dirty="0" smtClean="0">
                <a:latin typeface="Century Gothic" pitchFamily="34" charset="0"/>
              </a:rPr>
              <a:t>onception de </a:t>
            </a:r>
            <a:r>
              <a:rPr lang="fr-FR" sz="2400" b="1" dirty="0" smtClean="0">
                <a:solidFill>
                  <a:srgbClr val="C00000"/>
                </a:solidFill>
                <a:latin typeface="Century Gothic" pitchFamily="34" charset="0"/>
              </a:rPr>
              <a:t>P</a:t>
            </a:r>
            <a:r>
              <a:rPr lang="fr-FR" sz="2400" dirty="0" smtClean="0">
                <a:latin typeface="Century Gothic" pitchFamily="34" charset="0"/>
              </a:rPr>
              <a:t>roduits </a:t>
            </a:r>
            <a:r>
              <a:rPr lang="fr-FR" sz="2400" b="1" dirty="0" smtClean="0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fr-FR" sz="2400" dirty="0" smtClean="0">
                <a:latin typeface="Century Gothic" pitchFamily="34" charset="0"/>
              </a:rPr>
              <a:t>ndustriels</a:t>
            </a:r>
          </a:p>
          <a:p>
            <a:pPr>
              <a:buNone/>
            </a:pPr>
            <a:r>
              <a:rPr lang="fr-FR" sz="2400" b="1" dirty="0" smtClean="0">
                <a:latin typeface="Century Gothic" pitchFamily="34" charset="0"/>
              </a:rPr>
              <a:t>BTS SIO: </a:t>
            </a:r>
            <a:r>
              <a:rPr lang="fr-FR" sz="2400" b="1" dirty="0" smtClean="0">
                <a:solidFill>
                  <a:srgbClr val="C00000"/>
                </a:solidFill>
                <a:latin typeface="Century Gothic" pitchFamily="34" charset="0"/>
              </a:rPr>
              <a:t>S</a:t>
            </a:r>
            <a:r>
              <a:rPr lang="fr-FR" sz="2400" dirty="0" smtClean="0">
                <a:latin typeface="Century Gothic" pitchFamily="34" charset="0"/>
              </a:rPr>
              <a:t>ervices </a:t>
            </a:r>
            <a:r>
              <a:rPr lang="fr-FR" sz="2400" b="1" dirty="0" smtClean="0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fr-FR" sz="2400" dirty="0" smtClean="0">
                <a:latin typeface="Century Gothic" pitchFamily="34" charset="0"/>
              </a:rPr>
              <a:t>nformatiques aux </a:t>
            </a:r>
            <a:r>
              <a:rPr lang="fr-FR" sz="2400" b="1" dirty="0" smtClean="0">
                <a:solidFill>
                  <a:srgbClr val="C00000"/>
                </a:solidFill>
                <a:latin typeface="Century Gothic" pitchFamily="34" charset="0"/>
              </a:rPr>
              <a:t>O</a:t>
            </a:r>
            <a:r>
              <a:rPr lang="fr-FR" sz="2400" dirty="0" smtClean="0">
                <a:latin typeface="Century Gothic" pitchFamily="34" charset="0"/>
              </a:rPr>
              <a:t>rganisations</a:t>
            </a:r>
          </a:p>
          <a:p>
            <a:pPr>
              <a:buNone/>
            </a:pPr>
            <a:r>
              <a:rPr lang="fr-FR" sz="2400" b="1" dirty="0" smtClean="0">
                <a:latin typeface="Century Gothic" pitchFamily="34" charset="0"/>
              </a:rPr>
              <a:t>Bac Pro TU: </a:t>
            </a:r>
            <a:r>
              <a:rPr lang="fr-FR" sz="2400" b="1" dirty="0" smtClean="0">
                <a:solidFill>
                  <a:srgbClr val="C00000"/>
                </a:solidFill>
                <a:latin typeface="Century Gothic" pitchFamily="34" charset="0"/>
              </a:rPr>
              <a:t>T</a:t>
            </a:r>
            <a:r>
              <a:rPr lang="fr-FR" sz="2400" dirty="0" smtClean="0">
                <a:latin typeface="Century Gothic" pitchFamily="34" charset="0"/>
              </a:rPr>
              <a:t>echnicien d’</a:t>
            </a:r>
            <a:r>
              <a:rPr lang="fr-FR" sz="2400" b="1" dirty="0" smtClean="0">
                <a:solidFill>
                  <a:srgbClr val="C00000"/>
                </a:solidFill>
                <a:latin typeface="Century Gothic" pitchFamily="34" charset="0"/>
              </a:rPr>
              <a:t>U</a:t>
            </a:r>
            <a:r>
              <a:rPr lang="fr-FR" sz="2400" dirty="0" smtClean="0">
                <a:latin typeface="Century Gothic" pitchFamily="34" charset="0"/>
              </a:rPr>
              <a:t>sinage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400" b="1" dirty="0" smtClean="0">
                <a:latin typeface="Century Gothic" pitchFamily="34" charset="0"/>
              </a:rPr>
              <a:t>Licence</a:t>
            </a:r>
            <a:r>
              <a:rPr lang="fr-FR" sz="24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ISCM : </a:t>
            </a:r>
            <a:r>
              <a:rPr lang="fr-FR" sz="2400" b="1" dirty="0" smtClean="0">
                <a:solidFill>
                  <a:srgbClr val="C00000"/>
                </a:solidFill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fr-FR" sz="2400" dirty="0" smtClean="0">
                <a:solidFill>
                  <a:srgbClr val="000000"/>
                </a:solidFill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ngénieries </a:t>
            </a:r>
            <a:r>
              <a:rPr lang="fr-FR" sz="2400" b="1" dirty="0" smtClean="0">
                <a:solidFill>
                  <a:srgbClr val="C00000"/>
                </a:solidFill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fr-FR" sz="2400" dirty="0" smtClean="0">
                <a:solidFill>
                  <a:srgbClr val="000000"/>
                </a:solidFill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imultanées en </a:t>
            </a:r>
            <a:r>
              <a:rPr lang="fr-FR" sz="2400" b="1" dirty="0" smtClean="0">
                <a:solidFill>
                  <a:srgbClr val="C00000"/>
                </a:solidFill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fr-FR" sz="2400" dirty="0" smtClean="0">
                <a:solidFill>
                  <a:srgbClr val="000000"/>
                </a:solidFill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onstruction 			   </a:t>
            </a:r>
            <a:r>
              <a:rPr lang="fr-FR" sz="2400" b="1" dirty="0" smtClean="0">
                <a:solidFill>
                  <a:srgbClr val="C00000"/>
                </a:solidFill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lang="fr-FR" sz="2400" dirty="0" smtClean="0">
                <a:solidFill>
                  <a:srgbClr val="000000"/>
                </a:solidFill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écanique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sz="2200" dirty="0" smtClean="0">
              <a:latin typeface="Century Gothic" pitchFamily="34" charset="0"/>
            </a:endParaRPr>
          </a:p>
          <a:p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Lycée Louis Armand, Nogent sur marne (94)</a:t>
            </a:r>
          </a:p>
          <a:p>
            <a:pPr>
              <a:buNone/>
            </a:pPr>
            <a:r>
              <a:rPr lang="fr-FR" sz="2200" b="1" dirty="0" smtClean="0">
                <a:latin typeface="Century Gothic" pitchFamily="34" charset="0"/>
              </a:rPr>
              <a:t>BTS CPI: </a:t>
            </a:r>
            <a:r>
              <a:rPr lang="fr-FR" sz="2200" b="1" dirty="0" smtClean="0">
                <a:solidFill>
                  <a:srgbClr val="C00000"/>
                </a:solidFill>
                <a:latin typeface="Century Gothic" pitchFamily="34" charset="0"/>
              </a:rPr>
              <a:t>C</a:t>
            </a:r>
            <a:r>
              <a:rPr lang="fr-FR" sz="2200" dirty="0" smtClean="0">
                <a:latin typeface="Century Gothic" pitchFamily="34" charset="0"/>
              </a:rPr>
              <a:t>onception de </a:t>
            </a:r>
            <a:r>
              <a:rPr lang="fr-FR" sz="2200" b="1" dirty="0" smtClean="0">
                <a:solidFill>
                  <a:srgbClr val="C00000"/>
                </a:solidFill>
                <a:latin typeface="Century Gothic" pitchFamily="34" charset="0"/>
              </a:rPr>
              <a:t>P</a:t>
            </a:r>
            <a:r>
              <a:rPr lang="fr-FR" sz="2200" dirty="0" smtClean="0">
                <a:latin typeface="Century Gothic" pitchFamily="34" charset="0"/>
              </a:rPr>
              <a:t>roduits </a:t>
            </a:r>
            <a:r>
              <a:rPr lang="fr-FR" sz="2200" b="1" dirty="0" smtClean="0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fr-FR" sz="2200" dirty="0" smtClean="0">
                <a:latin typeface="Century Gothic" pitchFamily="34" charset="0"/>
              </a:rPr>
              <a:t>ndustriels</a:t>
            </a:r>
          </a:p>
          <a:p>
            <a:pPr>
              <a:buNone/>
            </a:pPr>
            <a:r>
              <a:rPr lang="fr-FR" sz="2200" b="1" dirty="0" smtClean="0">
                <a:latin typeface="Century Gothic" pitchFamily="34" charset="0"/>
              </a:rPr>
              <a:t>BTS IRIS: </a:t>
            </a:r>
            <a:r>
              <a:rPr lang="fr-FR" sz="2200" b="1" dirty="0" smtClean="0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fr-FR" sz="2200" dirty="0" smtClean="0">
                <a:latin typeface="Century Gothic" pitchFamily="34" charset="0"/>
              </a:rPr>
              <a:t>nformatique et </a:t>
            </a:r>
            <a:r>
              <a:rPr lang="fr-FR" sz="2200" b="1" dirty="0" smtClean="0">
                <a:solidFill>
                  <a:srgbClr val="C00000"/>
                </a:solidFill>
                <a:latin typeface="Century Gothic" pitchFamily="34" charset="0"/>
              </a:rPr>
              <a:t>R</a:t>
            </a:r>
            <a:r>
              <a:rPr lang="fr-FR" sz="2200" dirty="0" smtClean="0">
                <a:latin typeface="Century Gothic" pitchFamily="34" charset="0"/>
              </a:rPr>
              <a:t>éseaux pour l’</a:t>
            </a:r>
            <a:r>
              <a:rPr lang="fr-FR" sz="2200" b="1" dirty="0" smtClean="0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fr-FR" sz="2200" dirty="0" smtClean="0">
                <a:latin typeface="Century Gothic" pitchFamily="34" charset="0"/>
              </a:rPr>
              <a:t>ndustrie et les 	  	  </a:t>
            </a:r>
            <a:r>
              <a:rPr lang="fr-FR" sz="2200" b="1" dirty="0" smtClean="0">
                <a:solidFill>
                  <a:srgbClr val="C00000"/>
                </a:solidFill>
                <a:latin typeface="Century Gothic" pitchFamily="34" charset="0"/>
              </a:rPr>
              <a:t>S</a:t>
            </a:r>
            <a:r>
              <a:rPr lang="fr-FR" sz="2200" dirty="0" smtClean="0">
                <a:latin typeface="Century Gothic" pitchFamily="34" charset="0"/>
              </a:rPr>
              <a:t>ervices techniques</a:t>
            </a:r>
          </a:p>
          <a:p>
            <a:pPr>
              <a:buNone/>
            </a:pPr>
            <a:endParaRPr lang="fr-FR" sz="2200" dirty="0" smtClean="0">
              <a:latin typeface="Century Gothic" pitchFamily="34" charset="0"/>
            </a:endParaRPr>
          </a:p>
        </p:txBody>
      </p:sp>
      <p:pic>
        <p:nvPicPr>
          <p:cNvPr id="7" name="Image 6" descr="academiecretei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7166" y="260648"/>
            <a:ext cx="1548000" cy="10800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1043608" y="980728"/>
            <a:ext cx="56886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01 | </a:t>
            </a:r>
            <a:r>
              <a:rPr lang="fr-FR" sz="4000" b="1" dirty="0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APXS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8" name="Espace réservé du contenu 6"/>
          <p:cNvSpPr>
            <a:spLocks noGrp="1"/>
          </p:cNvSpPr>
          <p:nvPr>
            <p:ph sz="half" idx="1"/>
          </p:nvPr>
        </p:nvSpPr>
        <p:spPr>
          <a:xfrm>
            <a:off x="749424" y="2604045"/>
            <a:ext cx="3822576" cy="276917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3000" b="1" dirty="0" smtClean="0">
                <a:latin typeface="Century Gothic" pitchFamily="34" charset="0"/>
              </a:rPr>
              <a:t>Mécanique 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Lycée Diderot</a:t>
            </a:r>
          </a:p>
          <a:p>
            <a:pPr>
              <a:buNone/>
            </a:pPr>
            <a:endParaRPr lang="fr-FR" sz="2400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600" b="1" dirty="0" smtClean="0">
                <a:latin typeface="Century Gothic" pitchFamily="34" charset="0"/>
              </a:rPr>
              <a:t>BAC STI2D (ITEC)</a:t>
            </a:r>
            <a:endParaRPr lang="fr-FR" sz="2600" b="1" dirty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Olivier SAUREL</a:t>
            </a:r>
          </a:p>
          <a:p>
            <a:pPr lvl="1"/>
            <a:endParaRPr lang="fr-FR" dirty="0" smtClean="0">
              <a:latin typeface="Century Gothic" pitchFamily="34" charset="0"/>
            </a:endParaRPr>
          </a:p>
        </p:txBody>
      </p:sp>
      <p:sp>
        <p:nvSpPr>
          <p:cNvPr id="9" name="Espace réservé du contenu 7"/>
          <p:cNvSpPr>
            <a:spLocks noGrp="1"/>
          </p:cNvSpPr>
          <p:nvPr>
            <p:ph sz="half" idx="2"/>
          </p:nvPr>
        </p:nvSpPr>
        <p:spPr>
          <a:xfrm>
            <a:off x="5285928" y="2636912"/>
            <a:ext cx="3102496" cy="25922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3000" b="1" dirty="0" smtClean="0">
                <a:latin typeface="Century Gothic" pitchFamily="34" charset="0"/>
              </a:rPr>
              <a:t>Informatique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Lycée Diderot</a:t>
            </a:r>
          </a:p>
          <a:p>
            <a:endParaRPr lang="fr-FR" sz="2400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600" b="1" dirty="0" smtClean="0">
                <a:latin typeface="Century Gothic" pitchFamily="34" charset="0"/>
              </a:rPr>
              <a:t>BAC STI2D (SIN)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Loïc JOSSE</a:t>
            </a:r>
          </a:p>
          <a:p>
            <a:pPr>
              <a:buNone/>
            </a:pP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691680" y="3717032"/>
            <a:ext cx="20162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724128" y="3717032"/>
            <a:ext cx="223224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4"/>
          <p:cNvSpPr txBox="1">
            <a:spLocks/>
          </p:cNvSpPr>
          <p:nvPr/>
        </p:nvSpPr>
        <p:spPr>
          <a:xfrm>
            <a:off x="3995936" y="836712"/>
            <a:ext cx="48965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A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lpha </a:t>
            </a: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P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article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X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-ray </a:t>
            </a: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pectrometer</a:t>
            </a: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51520" y="1412776"/>
            <a:ext cx="8712968" cy="1484784"/>
          </a:xfrm>
        </p:spPr>
        <p:txBody>
          <a:bodyPr>
            <a:normAutofit/>
          </a:bodyPr>
          <a:lstStyle/>
          <a:p>
            <a:pPr algn="l"/>
            <a:r>
              <a:rPr lang="fr-FR" sz="2600" dirty="0">
                <a:latin typeface="Century Gothic" pitchFamily="34" charset="0"/>
              </a:rPr>
              <a:t>R</a:t>
            </a:r>
            <a:r>
              <a:rPr lang="fr-FR" sz="2600" dirty="0" smtClean="0">
                <a:latin typeface="Century Gothic" pitchFamily="34" charset="0"/>
              </a:rPr>
              <a:t>éaliser les images de la surface tout autour du </a:t>
            </a:r>
            <a:r>
              <a:rPr lang="fr-FR" sz="2600" dirty="0" err="1" smtClean="0">
                <a:latin typeface="Century Gothic" pitchFamily="34" charset="0"/>
              </a:rPr>
              <a:t>lander</a:t>
            </a:r>
            <a:r>
              <a:rPr lang="fr-FR" sz="2600" dirty="0" smtClean="0">
                <a:latin typeface="Century Gothic" pitchFamily="34" charset="0"/>
              </a:rPr>
              <a:t> (panorama) en 2D et 3D à l’aide de caméras placées sur toutes les faces de Philae</a:t>
            </a:r>
            <a:r>
              <a:rPr lang="fr-FR" sz="2600" dirty="0" smtClean="0"/>
              <a:t>.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02 | </a:t>
            </a:r>
            <a:r>
              <a:rPr lang="fr-FR" sz="4000" b="1" dirty="0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CIVA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573016"/>
            <a:ext cx="2469257" cy="251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civ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212976"/>
            <a:ext cx="4813383" cy="3213139"/>
          </a:xfrm>
          <a:prstGeom prst="rect">
            <a:avLst/>
          </a:prstGeom>
        </p:spPr>
      </p:pic>
      <p:sp>
        <p:nvSpPr>
          <p:cNvPr id="7" name="Titre 4"/>
          <p:cNvSpPr txBox="1">
            <a:spLocks/>
          </p:cNvSpPr>
          <p:nvPr/>
        </p:nvSpPr>
        <p:spPr>
          <a:xfrm>
            <a:off x="3635896" y="792088"/>
            <a:ext cx="5328592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C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omet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nfrared and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V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isible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A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nalyser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02 | </a:t>
            </a:r>
            <a:r>
              <a:rPr lang="fr-FR" sz="4000" b="1" dirty="0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CIVA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8" name="Espace réservé du contenu 6"/>
          <p:cNvSpPr>
            <a:spLocks noGrp="1"/>
          </p:cNvSpPr>
          <p:nvPr>
            <p:ph sz="half" idx="1"/>
          </p:nvPr>
        </p:nvSpPr>
        <p:spPr>
          <a:xfrm>
            <a:off x="3183024" y="3861048"/>
            <a:ext cx="3102496" cy="21602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400" b="1" dirty="0" smtClean="0">
                <a:latin typeface="Century Gothic" pitchFamily="34" charset="0"/>
              </a:rPr>
              <a:t>BTS IRIS</a:t>
            </a:r>
            <a:endParaRPr lang="fr-FR" sz="2400" b="1" dirty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400" dirty="0" smtClean="0">
                <a:solidFill>
                  <a:srgbClr val="C00000"/>
                </a:solidFill>
                <a:latin typeface="Century Gothic" pitchFamily="34" charset="0"/>
              </a:rPr>
              <a:t>Rémy BESSON</a:t>
            </a:r>
          </a:p>
          <a:p>
            <a:pPr algn="ctr">
              <a:buNone/>
            </a:pPr>
            <a:r>
              <a:rPr lang="fr-FR" sz="2400" dirty="0" smtClean="0">
                <a:latin typeface="Century Gothic" pitchFamily="34" charset="0"/>
              </a:rPr>
              <a:t>Nicolas Llaser</a:t>
            </a:r>
          </a:p>
          <a:p>
            <a:pPr algn="ctr">
              <a:buNone/>
            </a:pPr>
            <a:r>
              <a:rPr lang="fr-FR" sz="2400" dirty="0" smtClean="0">
                <a:latin typeface="Century Gothic" pitchFamily="34" charset="0"/>
              </a:rPr>
              <a:t>Dominique BOURE</a:t>
            </a:r>
          </a:p>
          <a:p>
            <a:endParaRPr lang="fr-FR" dirty="0" smtClean="0"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0240" y="2351782"/>
            <a:ext cx="51480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r-FR" sz="3200" b="1" dirty="0" smtClean="0">
                <a:latin typeface="Century Gothic" pitchFamily="34" charset="0"/>
              </a:rPr>
              <a:t>Informatique</a:t>
            </a:r>
          </a:p>
          <a:p>
            <a:pPr algn="ctr">
              <a:buNone/>
            </a:pPr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</a:rPr>
              <a:t>Lycée Dorian (75)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3563888" y="3501008"/>
            <a:ext cx="237626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4"/>
          <p:cNvSpPr txBox="1">
            <a:spLocks/>
          </p:cNvSpPr>
          <p:nvPr/>
        </p:nvSpPr>
        <p:spPr>
          <a:xfrm>
            <a:off x="3635896" y="792088"/>
            <a:ext cx="5328592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C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omet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nfrared and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V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isible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A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nalyser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79512" y="1484784"/>
            <a:ext cx="8229600" cy="864096"/>
          </a:xfrm>
        </p:spPr>
        <p:txBody>
          <a:bodyPr>
            <a:normAutofit fontScale="90000"/>
          </a:bodyPr>
          <a:lstStyle/>
          <a:p>
            <a:pPr algn="l"/>
            <a:r>
              <a:rPr lang="fr-FR" sz="2600" dirty="0" smtClean="0">
                <a:latin typeface="Century Gothic" pitchFamily="34" charset="0"/>
              </a:rPr>
              <a:t>Système qui par vibration va s’enfoncer dans le sol</a:t>
            </a:r>
            <a:br>
              <a:rPr lang="fr-FR" sz="2600" dirty="0" smtClean="0">
                <a:latin typeface="Century Gothic" pitchFamily="34" charset="0"/>
              </a:rPr>
            </a:br>
            <a:r>
              <a:rPr lang="fr-FR" sz="2600" dirty="0" smtClean="0">
                <a:latin typeface="Century Gothic" pitchFamily="34" charset="0"/>
              </a:rPr>
              <a:t>et déterminera la dureté de celui-ci</a:t>
            </a:r>
            <a:endParaRPr lang="fr-FR" sz="2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03 | </a:t>
            </a:r>
            <a:r>
              <a:rPr lang="fr-FR" sz="4000" b="1" noProof="0" dirty="0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MUPUS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348880"/>
            <a:ext cx="2952328" cy="402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mup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852936"/>
            <a:ext cx="4635206" cy="3094198"/>
          </a:xfrm>
          <a:prstGeom prst="rect">
            <a:avLst/>
          </a:prstGeom>
        </p:spPr>
      </p:pic>
      <p:sp>
        <p:nvSpPr>
          <p:cNvPr id="7" name="Titre 4"/>
          <p:cNvSpPr txBox="1">
            <a:spLocks/>
          </p:cNvSpPr>
          <p:nvPr/>
        </p:nvSpPr>
        <p:spPr>
          <a:xfrm>
            <a:off x="4118248" y="692696"/>
            <a:ext cx="513427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MU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lti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</a:t>
            </a: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PU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rpose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</a:t>
            </a: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ensor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03 | </a:t>
            </a:r>
            <a:r>
              <a:rPr lang="fr-FR" sz="4000" b="1" noProof="0" dirty="0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MUPUS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8" name="Espace réservé du contenu 6"/>
          <p:cNvSpPr>
            <a:spLocks noGrp="1"/>
          </p:cNvSpPr>
          <p:nvPr>
            <p:ph sz="half" idx="1"/>
          </p:nvPr>
        </p:nvSpPr>
        <p:spPr>
          <a:xfrm>
            <a:off x="749424" y="2532037"/>
            <a:ext cx="3822576" cy="2769171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fr-FR" sz="3000" b="1" dirty="0" smtClean="0">
                <a:latin typeface="Century Gothic" pitchFamily="34" charset="0"/>
              </a:rPr>
              <a:t>Mécanique 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Lycée Louis Armand (94)</a:t>
            </a:r>
          </a:p>
          <a:p>
            <a:pPr>
              <a:buNone/>
            </a:pPr>
            <a:endParaRPr lang="fr-FR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600" b="1" dirty="0" smtClean="0">
                <a:latin typeface="Century Gothic" pitchFamily="34" charset="0"/>
              </a:rPr>
              <a:t>BTS CPI</a:t>
            </a:r>
            <a:endParaRPr lang="fr-FR" sz="2600" b="1" dirty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Frédéric XERRI</a:t>
            </a:r>
          </a:p>
          <a:p>
            <a:pPr algn="ctr">
              <a:buNone/>
            </a:pPr>
            <a:r>
              <a:rPr lang="fr-FR" sz="2600" dirty="0" smtClean="0">
                <a:latin typeface="Century Gothic" pitchFamily="34" charset="0"/>
              </a:rPr>
              <a:t>Hervé STAUDER</a:t>
            </a:r>
          </a:p>
          <a:p>
            <a:pPr algn="ctr">
              <a:buNone/>
            </a:pPr>
            <a:r>
              <a:rPr lang="fr-FR" sz="2600" dirty="0" err="1" smtClean="0">
                <a:latin typeface="Century Gothic" pitchFamily="34" charset="0"/>
              </a:rPr>
              <a:t>Tiana</a:t>
            </a:r>
            <a:r>
              <a:rPr lang="fr-FR" sz="2600" dirty="0" smtClean="0">
                <a:latin typeface="Century Gothic" pitchFamily="34" charset="0"/>
              </a:rPr>
              <a:t> CONTRI</a:t>
            </a:r>
            <a:endParaRPr lang="fr-FR" sz="2600" dirty="0">
              <a:latin typeface="Century Gothic" pitchFamily="34" charset="0"/>
            </a:endParaRPr>
          </a:p>
          <a:p>
            <a:pPr lvl="1"/>
            <a:endParaRPr lang="fr-FR" dirty="0" smtClean="0">
              <a:latin typeface="Century Gothic" pitchFamily="34" charset="0"/>
            </a:endParaRPr>
          </a:p>
        </p:txBody>
      </p:sp>
      <p:sp>
        <p:nvSpPr>
          <p:cNvPr id="9" name="Espace réservé du contenu 7"/>
          <p:cNvSpPr>
            <a:spLocks noGrp="1"/>
          </p:cNvSpPr>
          <p:nvPr>
            <p:ph sz="half" idx="2"/>
          </p:nvPr>
        </p:nvSpPr>
        <p:spPr>
          <a:xfrm>
            <a:off x="4860032" y="2492896"/>
            <a:ext cx="4139952" cy="259228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z="3000" b="1" dirty="0" smtClean="0">
                <a:latin typeface="Century Gothic" pitchFamily="34" charset="0"/>
              </a:rPr>
              <a:t>Informatique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Lycée Louis Armand (94)</a:t>
            </a:r>
          </a:p>
          <a:p>
            <a:endParaRPr lang="fr-FR" sz="2400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600" b="1" dirty="0" smtClean="0">
                <a:latin typeface="Century Gothic" pitchFamily="34" charset="0"/>
              </a:rPr>
              <a:t>BTS IRIS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David IERVESSE</a:t>
            </a:r>
          </a:p>
          <a:p>
            <a:pPr algn="ctr">
              <a:buNone/>
            </a:pPr>
            <a:r>
              <a:rPr lang="fr-FR" sz="2600" dirty="0" smtClean="0">
                <a:latin typeface="Century Gothic" pitchFamily="34" charset="0"/>
              </a:rPr>
              <a:t>Gaëtan GEORGES</a:t>
            </a:r>
          </a:p>
          <a:p>
            <a:pPr algn="ctr">
              <a:buNone/>
            </a:pPr>
            <a:endParaRPr lang="fr-FR" sz="2600" dirty="0">
              <a:latin typeface="Century Gothic" pitchFamily="34" charset="0"/>
            </a:endParaRPr>
          </a:p>
          <a:p>
            <a:pPr algn="ctr">
              <a:buNone/>
            </a:pPr>
            <a:endParaRPr lang="fr-FR" sz="2600" dirty="0" smtClean="0">
              <a:latin typeface="Century Gothic" pitchFamily="34" charset="0"/>
            </a:endParaRPr>
          </a:p>
          <a:p>
            <a:pPr>
              <a:buNone/>
            </a:pP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691680" y="3501008"/>
            <a:ext cx="20162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724128" y="3501008"/>
            <a:ext cx="223224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4"/>
          <p:cNvSpPr txBox="1">
            <a:spLocks/>
          </p:cNvSpPr>
          <p:nvPr/>
        </p:nvSpPr>
        <p:spPr>
          <a:xfrm>
            <a:off x="4118248" y="692696"/>
            <a:ext cx="513427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MU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lti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</a:t>
            </a: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PU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rpose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</a:t>
            </a: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ensor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51520" y="148478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2600" dirty="0">
                <a:latin typeface="Century Gothic" pitchFamily="34" charset="0"/>
              </a:rPr>
              <a:t>C</a:t>
            </a:r>
            <a:r>
              <a:rPr lang="fr-FR" sz="2600" dirty="0" smtClean="0">
                <a:latin typeface="Century Gothic" pitchFamily="34" charset="0"/>
              </a:rPr>
              <a:t>omposé d’une caméra et d’une lampe placées sous l’atterrisseur. La caméra va permettre de faire des prises de vue de la zone d’atterrissage</a:t>
            </a:r>
            <a:endParaRPr lang="fr-FR" sz="2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04 | </a:t>
            </a:r>
            <a:r>
              <a:rPr lang="fr-FR" sz="4000" b="1" dirty="0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ROLIS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356992"/>
            <a:ext cx="24384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ROL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044642"/>
            <a:ext cx="4680520" cy="3124447"/>
          </a:xfrm>
          <a:prstGeom prst="rect">
            <a:avLst/>
          </a:prstGeom>
        </p:spPr>
      </p:pic>
      <p:sp>
        <p:nvSpPr>
          <p:cNvPr id="8" name="Titre 4"/>
          <p:cNvSpPr txBox="1">
            <a:spLocks/>
          </p:cNvSpPr>
          <p:nvPr/>
        </p:nvSpPr>
        <p:spPr>
          <a:xfrm>
            <a:off x="3722712" y="692696"/>
            <a:ext cx="567382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RO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setta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L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ander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I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maging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04 | </a:t>
            </a:r>
            <a:r>
              <a:rPr lang="fr-FR" sz="4000" b="1" dirty="0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ROLIS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9" name="Espace réservé du contenu 6"/>
          <p:cNvSpPr>
            <a:spLocks noGrp="1"/>
          </p:cNvSpPr>
          <p:nvPr>
            <p:ph sz="half" idx="1"/>
          </p:nvPr>
        </p:nvSpPr>
        <p:spPr>
          <a:xfrm>
            <a:off x="3183024" y="3861048"/>
            <a:ext cx="3102496" cy="21602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400" b="1" dirty="0" smtClean="0">
                <a:latin typeface="Century Gothic" pitchFamily="34" charset="0"/>
              </a:rPr>
              <a:t>BTS IRIS</a:t>
            </a:r>
            <a:endParaRPr lang="fr-FR" sz="2400" b="1" dirty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400" dirty="0" smtClean="0">
                <a:solidFill>
                  <a:srgbClr val="C00000"/>
                </a:solidFill>
                <a:latin typeface="Century Gothic" pitchFamily="34" charset="0"/>
              </a:rPr>
              <a:t>Rémy BESSON</a:t>
            </a:r>
          </a:p>
          <a:p>
            <a:pPr algn="ctr">
              <a:buNone/>
            </a:pPr>
            <a:r>
              <a:rPr lang="fr-FR" sz="2400" dirty="0" smtClean="0">
                <a:latin typeface="Century Gothic" pitchFamily="34" charset="0"/>
              </a:rPr>
              <a:t>Nicolas Llaser</a:t>
            </a:r>
          </a:p>
          <a:p>
            <a:pPr algn="ctr">
              <a:buNone/>
            </a:pPr>
            <a:r>
              <a:rPr lang="fr-FR" sz="2400" dirty="0" smtClean="0">
                <a:latin typeface="Century Gothic" pitchFamily="34" charset="0"/>
              </a:rPr>
              <a:t>Dominique BOURE</a:t>
            </a:r>
          </a:p>
          <a:p>
            <a:endParaRPr lang="fr-FR" dirty="0" smtClean="0"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0240" y="2351782"/>
            <a:ext cx="51480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r-FR" sz="3200" b="1" dirty="0" smtClean="0">
                <a:latin typeface="Century Gothic" pitchFamily="34" charset="0"/>
              </a:rPr>
              <a:t>Informatique</a:t>
            </a:r>
          </a:p>
          <a:p>
            <a:pPr algn="ctr">
              <a:buNone/>
            </a:pPr>
            <a:r>
              <a:rPr lang="fr-FR" sz="3200" dirty="0" smtClean="0">
                <a:solidFill>
                  <a:srgbClr val="C00000"/>
                </a:solidFill>
                <a:latin typeface="Century Gothic" pitchFamily="34" charset="0"/>
              </a:rPr>
              <a:t>Lycée Dorian (75)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563888" y="3501008"/>
            <a:ext cx="237626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4"/>
          <p:cNvSpPr txBox="1">
            <a:spLocks/>
          </p:cNvSpPr>
          <p:nvPr/>
        </p:nvSpPr>
        <p:spPr>
          <a:xfrm>
            <a:off x="3722712" y="692696"/>
            <a:ext cx="567382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RO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setta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L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ander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I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maging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23528" y="1484784"/>
            <a:ext cx="8229600" cy="1440160"/>
          </a:xfrm>
        </p:spPr>
        <p:txBody>
          <a:bodyPr>
            <a:normAutofit/>
          </a:bodyPr>
          <a:lstStyle/>
          <a:p>
            <a:pPr algn="l"/>
            <a:r>
              <a:rPr lang="fr-FR" sz="2600" dirty="0">
                <a:latin typeface="Century Gothic" pitchFamily="34" charset="0"/>
              </a:rPr>
              <a:t>P</a:t>
            </a:r>
            <a:r>
              <a:rPr lang="fr-FR" sz="2600" dirty="0" smtClean="0">
                <a:latin typeface="Century Gothic" pitchFamily="34" charset="0"/>
              </a:rPr>
              <a:t>ermet de mesurer le champ magnétique, la composante électronique et ionique du gaz dégazé par le noyau cométaire,</a:t>
            </a:r>
            <a:endParaRPr lang="fr-FR" sz="2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05 | </a:t>
            </a:r>
            <a:r>
              <a:rPr lang="fr-FR" sz="4000" b="1" dirty="0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ROMAP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8" name="Image 7" descr="ro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212976"/>
            <a:ext cx="4779222" cy="3190335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2636912"/>
            <a:ext cx="106989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4"/>
          <p:cNvSpPr txBox="1">
            <a:spLocks/>
          </p:cNvSpPr>
          <p:nvPr/>
        </p:nvSpPr>
        <p:spPr>
          <a:xfrm>
            <a:off x="2426568" y="620688"/>
            <a:ext cx="66819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RO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setta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</a:t>
            </a: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MA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gnetmeter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and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P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lasma monitor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05 | </a:t>
            </a:r>
            <a:r>
              <a:rPr lang="fr-FR" sz="4000" b="1" dirty="0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ROMAP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9" name="Espace réservé du contenu 6"/>
          <p:cNvSpPr>
            <a:spLocks noGrp="1"/>
          </p:cNvSpPr>
          <p:nvPr>
            <p:ph sz="half" idx="1"/>
          </p:nvPr>
        </p:nvSpPr>
        <p:spPr>
          <a:xfrm>
            <a:off x="749424" y="2532037"/>
            <a:ext cx="3822576" cy="2769171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fr-FR" sz="3000" b="1" dirty="0" smtClean="0">
                <a:latin typeface="Century Gothic" pitchFamily="34" charset="0"/>
              </a:rPr>
              <a:t>Mécanique 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Lycée Louis Armand (94)</a:t>
            </a:r>
          </a:p>
          <a:p>
            <a:pPr>
              <a:buNone/>
            </a:pPr>
            <a:endParaRPr lang="fr-FR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600" b="1" dirty="0" smtClean="0">
                <a:latin typeface="Century Gothic" pitchFamily="34" charset="0"/>
              </a:rPr>
              <a:t>BTS CPI</a:t>
            </a:r>
            <a:endParaRPr lang="fr-FR" sz="2600" b="1" dirty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Frédéric XERRI</a:t>
            </a:r>
          </a:p>
          <a:p>
            <a:pPr algn="ctr">
              <a:buNone/>
            </a:pPr>
            <a:r>
              <a:rPr lang="fr-FR" sz="2600" dirty="0" smtClean="0">
                <a:latin typeface="Century Gothic" pitchFamily="34" charset="0"/>
              </a:rPr>
              <a:t>Hervé STAUDER</a:t>
            </a:r>
          </a:p>
          <a:p>
            <a:pPr algn="ctr">
              <a:buNone/>
            </a:pPr>
            <a:r>
              <a:rPr lang="fr-FR" sz="2600" dirty="0" err="1" smtClean="0">
                <a:latin typeface="Century Gothic" pitchFamily="34" charset="0"/>
              </a:rPr>
              <a:t>Tiana</a:t>
            </a:r>
            <a:r>
              <a:rPr lang="fr-FR" sz="2600" dirty="0" smtClean="0">
                <a:latin typeface="Century Gothic" pitchFamily="34" charset="0"/>
              </a:rPr>
              <a:t> CONTRI</a:t>
            </a:r>
            <a:endParaRPr lang="fr-FR" sz="2600" dirty="0">
              <a:latin typeface="Century Gothic" pitchFamily="34" charset="0"/>
            </a:endParaRPr>
          </a:p>
          <a:p>
            <a:pPr lvl="1"/>
            <a:endParaRPr lang="fr-FR" dirty="0" smtClean="0">
              <a:latin typeface="Century Gothic" pitchFamily="34" charset="0"/>
            </a:endParaRPr>
          </a:p>
        </p:txBody>
      </p:sp>
      <p:sp>
        <p:nvSpPr>
          <p:cNvPr id="10" name="Espace réservé du contenu 7"/>
          <p:cNvSpPr>
            <a:spLocks noGrp="1"/>
          </p:cNvSpPr>
          <p:nvPr>
            <p:ph sz="half" idx="2"/>
          </p:nvPr>
        </p:nvSpPr>
        <p:spPr>
          <a:xfrm>
            <a:off x="4860032" y="2492896"/>
            <a:ext cx="4139952" cy="2592288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fr-FR" sz="3000" b="1" dirty="0" smtClean="0">
                <a:latin typeface="Century Gothic" pitchFamily="34" charset="0"/>
              </a:rPr>
              <a:t>Informatique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Lycée Louis Armand (94)</a:t>
            </a:r>
          </a:p>
          <a:p>
            <a:endParaRPr lang="fr-FR" sz="2400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600" b="1" dirty="0" smtClean="0">
                <a:latin typeface="Century Gothic" pitchFamily="34" charset="0"/>
              </a:rPr>
              <a:t>BTS IRIS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Gaëtan GEORGES</a:t>
            </a:r>
          </a:p>
          <a:p>
            <a:pPr algn="ctr">
              <a:buNone/>
            </a:pPr>
            <a:r>
              <a:rPr lang="fr-FR" sz="2600" dirty="0" smtClean="0">
                <a:latin typeface="Century Gothic" pitchFamily="34" charset="0"/>
              </a:rPr>
              <a:t>David IERVESSE</a:t>
            </a:r>
            <a:endParaRPr lang="fr-FR" sz="2600" dirty="0">
              <a:latin typeface="Century Gothic" pitchFamily="34" charset="0"/>
            </a:endParaRPr>
          </a:p>
          <a:p>
            <a:pPr algn="ctr">
              <a:buNone/>
            </a:pPr>
            <a:endParaRPr lang="fr-FR" sz="2600" dirty="0" smtClean="0">
              <a:latin typeface="Century Gothic" pitchFamily="34" charset="0"/>
            </a:endParaRPr>
          </a:p>
          <a:p>
            <a:pPr>
              <a:buNone/>
            </a:pP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1691680" y="3501008"/>
            <a:ext cx="20162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724128" y="3501008"/>
            <a:ext cx="223224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4"/>
          <p:cNvSpPr txBox="1">
            <a:spLocks/>
          </p:cNvSpPr>
          <p:nvPr/>
        </p:nvSpPr>
        <p:spPr>
          <a:xfrm>
            <a:off x="2426568" y="620688"/>
            <a:ext cx="66819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RO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setta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</a:t>
            </a: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MA</a:t>
            </a:r>
            <a:r>
              <a:rPr kumimoji="0" lang="fr-F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gnetmeter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 and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P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lasma monitor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51520" y="148478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sz="2600" dirty="0">
                <a:latin typeface="Century Gothic" pitchFamily="34" charset="0"/>
              </a:rPr>
              <a:t>S</a:t>
            </a:r>
            <a:r>
              <a:rPr lang="fr-FR" sz="2600" dirty="0" smtClean="0">
                <a:latin typeface="Century Gothic" pitchFamily="34" charset="0"/>
              </a:rPr>
              <a:t>ystème de mise à disposition des échantillons du sol cométaire : il se compose d’une foreuse et d’un carrousel tournant</a:t>
            </a:r>
            <a:endParaRPr lang="fr-FR" sz="2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06 | </a:t>
            </a:r>
            <a:r>
              <a:rPr lang="fr-FR" sz="4000" b="1" dirty="0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SD2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564904"/>
            <a:ext cx="2217808" cy="381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sd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2996952"/>
            <a:ext cx="4921253" cy="3285147"/>
          </a:xfrm>
          <a:prstGeom prst="rect">
            <a:avLst/>
          </a:prstGeom>
        </p:spPr>
      </p:pic>
      <p:sp>
        <p:nvSpPr>
          <p:cNvPr id="8" name="Titre 4"/>
          <p:cNvSpPr txBox="1">
            <a:spLocks/>
          </p:cNvSpPr>
          <p:nvPr/>
        </p:nvSpPr>
        <p:spPr>
          <a:xfrm>
            <a:off x="3759224" y="836712"/>
            <a:ext cx="55653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ampler,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D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rill &amp;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D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istribution system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fr-FR" sz="3100" b="1" dirty="0" smtClean="0">
                <a:solidFill>
                  <a:srgbClr val="C00000"/>
                </a:solidFill>
                <a:latin typeface="Century Gothic" pitchFamily="34" charset="0"/>
              </a:rPr>
              <a:t>Lycée François Mansart, La Varenne (94)</a:t>
            </a:r>
          </a:p>
          <a:p>
            <a:pPr>
              <a:buNone/>
            </a:pPr>
            <a:r>
              <a:rPr lang="fr-FR" sz="2600" b="1" dirty="0" smtClean="0">
                <a:latin typeface="Century Gothic" pitchFamily="34" charset="0"/>
              </a:rPr>
              <a:t>BTS SCBH: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S</a:t>
            </a:r>
            <a:r>
              <a:rPr lang="fr-FR" sz="2600" dirty="0" smtClean="0">
                <a:latin typeface="Century Gothic" pitchFamily="34" charset="0"/>
              </a:rPr>
              <a:t>ystèmes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C</a:t>
            </a:r>
            <a:r>
              <a:rPr lang="fr-FR" sz="2600" dirty="0" smtClean="0">
                <a:latin typeface="Century Gothic" pitchFamily="34" charset="0"/>
              </a:rPr>
              <a:t>onstructifs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B</a:t>
            </a:r>
            <a:r>
              <a:rPr lang="fr-FR" sz="2600" dirty="0" smtClean="0">
                <a:latin typeface="Century Gothic" pitchFamily="34" charset="0"/>
              </a:rPr>
              <a:t>ois et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H</a:t>
            </a:r>
            <a:r>
              <a:rPr lang="fr-FR" sz="2600" dirty="0" smtClean="0">
                <a:latin typeface="Century Gothic" pitchFamily="34" charset="0"/>
              </a:rPr>
              <a:t>abitat</a:t>
            </a:r>
          </a:p>
          <a:p>
            <a:pPr>
              <a:buNone/>
            </a:pPr>
            <a:r>
              <a:rPr lang="fr-FR" sz="2600" b="1" dirty="0" smtClean="0">
                <a:latin typeface="Century Gothic" pitchFamily="34" charset="0"/>
              </a:rPr>
              <a:t>BTS DP :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D</a:t>
            </a:r>
            <a:r>
              <a:rPr lang="fr-FR" sz="2600" dirty="0" smtClean="0">
                <a:latin typeface="Century Gothic" pitchFamily="34" charset="0"/>
              </a:rPr>
              <a:t>esign de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P</a:t>
            </a:r>
            <a:r>
              <a:rPr lang="fr-FR" sz="2600" dirty="0" smtClean="0">
                <a:latin typeface="Century Gothic" pitchFamily="34" charset="0"/>
              </a:rPr>
              <a:t>roduits</a:t>
            </a:r>
          </a:p>
          <a:p>
            <a:pPr>
              <a:buNone/>
            </a:pPr>
            <a:endParaRPr lang="fr-FR" b="1" dirty="0" smtClean="0">
              <a:latin typeface="Century Gothic" pitchFamily="34" charset="0"/>
            </a:endParaRPr>
          </a:p>
          <a:p>
            <a:r>
              <a:rPr lang="fr-FR" sz="3100" b="1" dirty="0" smtClean="0">
                <a:solidFill>
                  <a:srgbClr val="C00000"/>
                </a:solidFill>
                <a:latin typeface="Century Gothic" pitchFamily="34" charset="0"/>
              </a:rPr>
              <a:t>Lycée du Gué à </a:t>
            </a:r>
            <a:r>
              <a:rPr lang="fr-FR" sz="3100" b="1" dirty="0" err="1" smtClean="0">
                <a:solidFill>
                  <a:srgbClr val="C00000"/>
                </a:solidFill>
                <a:latin typeface="Century Gothic" pitchFamily="34" charset="0"/>
              </a:rPr>
              <a:t>Tresmes</a:t>
            </a:r>
            <a:r>
              <a:rPr lang="fr-FR" sz="3100" b="1" dirty="0" smtClean="0">
                <a:solidFill>
                  <a:srgbClr val="C00000"/>
                </a:solidFill>
                <a:latin typeface="Century Gothic" pitchFamily="34" charset="0"/>
              </a:rPr>
              <a:t>, </a:t>
            </a:r>
            <a:r>
              <a:rPr lang="fr-FR" sz="3100" b="1" dirty="0" err="1" smtClean="0">
                <a:solidFill>
                  <a:srgbClr val="C00000"/>
                </a:solidFill>
                <a:latin typeface="Century Gothic" pitchFamily="34" charset="0"/>
              </a:rPr>
              <a:t>Congis</a:t>
            </a:r>
            <a:r>
              <a:rPr lang="fr-FR" sz="3100" b="1" dirty="0" smtClean="0">
                <a:solidFill>
                  <a:srgbClr val="C00000"/>
                </a:solidFill>
                <a:latin typeface="Century Gothic" pitchFamily="34" charset="0"/>
              </a:rPr>
              <a:t> (77)</a:t>
            </a:r>
          </a:p>
          <a:p>
            <a:pPr>
              <a:buNone/>
            </a:pPr>
            <a:r>
              <a:rPr lang="fr-FR" sz="2600" b="1" dirty="0" smtClean="0">
                <a:latin typeface="Century Gothic" pitchFamily="34" charset="0"/>
              </a:rPr>
              <a:t>BMA GD :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G</a:t>
            </a:r>
            <a:r>
              <a:rPr lang="fr-FR" sz="2600" dirty="0" smtClean="0">
                <a:latin typeface="Century Gothic" pitchFamily="34" charset="0"/>
              </a:rPr>
              <a:t>raphisme et </a:t>
            </a:r>
            <a:r>
              <a:rPr lang="fr-FR" sz="2600" b="1" dirty="0" err="1" smtClean="0">
                <a:solidFill>
                  <a:srgbClr val="C00000"/>
                </a:solidFill>
                <a:latin typeface="Century Gothic" pitchFamily="34" charset="0"/>
              </a:rPr>
              <a:t>D</a:t>
            </a:r>
            <a:r>
              <a:rPr lang="fr-FR" sz="2600" dirty="0" err="1" smtClean="0">
                <a:latin typeface="Century Gothic" pitchFamily="34" charset="0"/>
              </a:rPr>
              <a:t>ecor</a:t>
            </a:r>
            <a:endParaRPr lang="fr-FR" sz="26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fr-FR" sz="2600" b="1" dirty="0" smtClean="0">
                <a:latin typeface="Century Gothic" pitchFamily="34" charset="0"/>
              </a:rPr>
              <a:t>BAC STD2A :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S</a:t>
            </a:r>
            <a:r>
              <a:rPr lang="fr-FR" sz="2600" dirty="0" smtClean="0">
                <a:latin typeface="Century Gothic" pitchFamily="34" charset="0"/>
              </a:rPr>
              <a:t>ciences et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T</a:t>
            </a:r>
            <a:r>
              <a:rPr lang="fr-FR" sz="2600" dirty="0" smtClean="0">
                <a:latin typeface="Century Gothic" pitchFamily="34" charset="0"/>
              </a:rPr>
              <a:t>echnologie du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D</a:t>
            </a:r>
            <a:r>
              <a:rPr lang="fr-FR" sz="2600" dirty="0" smtClean="0">
                <a:latin typeface="Century Gothic" pitchFamily="34" charset="0"/>
              </a:rPr>
              <a:t>esign et des 		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A</a:t>
            </a:r>
            <a:r>
              <a:rPr lang="fr-FR" sz="2600" dirty="0" smtClean="0">
                <a:latin typeface="Century Gothic" pitchFamily="34" charset="0"/>
              </a:rPr>
              <a:t>rts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A</a:t>
            </a:r>
            <a:r>
              <a:rPr lang="fr-FR" sz="2600" dirty="0" smtClean="0">
                <a:latin typeface="Century Gothic" pitchFamily="34" charset="0"/>
              </a:rPr>
              <a:t>ppliqués</a:t>
            </a:r>
          </a:p>
          <a:p>
            <a:pPr>
              <a:buNone/>
            </a:pPr>
            <a:r>
              <a:rPr lang="fr-FR" sz="2600" b="1" dirty="0" smtClean="0">
                <a:latin typeface="Century Gothic" pitchFamily="34" charset="0"/>
              </a:rPr>
              <a:t>BTS DE :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D</a:t>
            </a:r>
            <a:r>
              <a:rPr lang="fr-FR" sz="2600" dirty="0" smtClean="0">
                <a:latin typeface="Century Gothic" pitchFamily="34" charset="0"/>
              </a:rPr>
              <a:t>esign d’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E</a:t>
            </a:r>
            <a:r>
              <a:rPr lang="fr-FR" sz="2600" dirty="0" smtClean="0">
                <a:latin typeface="Century Gothic" pitchFamily="34" charset="0"/>
              </a:rPr>
              <a:t>space</a:t>
            </a:r>
          </a:p>
          <a:p>
            <a:pPr>
              <a:buNone/>
            </a:pPr>
            <a:endParaRPr lang="fr-FR" sz="2600" dirty="0" smtClean="0">
              <a:latin typeface="Century Gothic" pitchFamily="34" charset="0"/>
            </a:endParaRPr>
          </a:p>
          <a:p>
            <a:r>
              <a:rPr lang="fr-FR" sz="3100" b="1" dirty="0" smtClean="0">
                <a:solidFill>
                  <a:srgbClr val="C00000"/>
                </a:solidFill>
                <a:latin typeface="Century Gothic" pitchFamily="34" charset="0"/>
              </a:rPr>
              <a:t>Lycée Eugénie Cotton, Montreuil (93)</a:t>
            </a:r>
          </a:p>
          <a:p>
            <a:pPr>
              <a:buNone/>
            </a:pPr>
            <a:r>
              <a:rPr lang="fr-FR" sz="2600" b="1" dirty="0" smtClean="0">
                <a:latin typeface="Century Gothic" pitchFamily="34" charset="0"/>
              </a:rPr>
              <a:t>BAC STD2A :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S</a:t>
            </a:r>
            <a:r>
              <a:rPr lang="fr-FR" sz="2600" dirty="0" smtClean="0">
                <a:latin typeface="Century Gothic" pitchFamily="34" charset="0"/>
              </a:rPr>
              <a:t>ciences et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T</a:t>
            </a:r>
            <a:r>
              <a:rPr lang="fr-FR" sz="2600" dirty="0" smtClean="0">
                <a:latin typeface="Century Gothic" pitchFamily="34" charset="0"/>
              </a:rPr>
              <a:t>echnologie du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D</a:t>
            </a:r>
            <a:r>
              <a:rPr lang="fr-FR" sz="2600" dirty="0" smtClean="0">
                <a:latin typeface="Century Gothic" pitchFamily="34" charset="0"/>
              </a:rPr>
              <a:t>esign et des 		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A</a:t>
            </a:r>
            <a:r>
              <a:rPr lang="fr-FR" sz="2600" dirty="0" smtClean="0">
                <a:latin typeface="Century Gothic" pitchFamily="34" charset="0"/>
              </a:rPr>
              <a:t>rts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A</a:t>
            </a:r>
            <a:r>
              <a:rPr lang="fr-FR" sz="2600" dirty="0" smtClean="0">
                <a:latin typeface="Century Gothic" pitchFamily="34" charset="0"/>
              </a:rPr>
              <a:t>ppliqués</a:t>
            </a:r>
          </a:p>
          <a:p>
            <a:pPr>
              <a:buNone/>
            </a:pPr>
            <a:r>
              <a:rPr lang="fr-FR" sz="2600" b="1" dirty="0" smtClean="0">
                <a:latin typeface="Century Gothic" pitchFamily="34" charset="0"/>
              </a:rPr>
              <a:t>BTS DE : 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D</a:t>
            </a:r>
            <a:r>
              <a:rPr lang="fr-FR" sz="2600" dirty="0" smtClean="0">
                <a:latin typeface="Century Gothic" pitchFamily="34" charset="0"/>
              </a:rPr>
              <a:t>esign d’</a:t>
            </a:r>
            <a:r>
              <a:rPr lang="fr-FR" sz="2600" b="1" dirty="0" smtClean="0">
                <a:solidFill>
                  <a:srgbClr val="C00000"/>
                </a:solidFill>
                <a:latin typeface="Century Gothic" pitchFamily="34" charset="0"/>
              </a:rPr>
              <a:t>E</a:t>
            </a:r>
            <a:r>
              <a:rPr lang="fr-FR" sz="2600" dirty="0" smtClean="0">
                <a:latin typeface="Century Gothic" pitchFamily="34" charset="0"/>
              </a:rPr>
              <a:t>space</a:t>
            </a:r>
          </a:p>
          <a:p>
            <a:pPr>
              <a:buNone/>
            </a:pPr>
            <a:endParaRPr lang="fr-FR" sz="2400" b="1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>
              <a:buNone/>
            </a:pPr>
            <a:endParaRPr lang="fr-FR" sz="2400" b="1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>
              <a:buNone/>
            </a:pPr>
            <a:endParaRPr lang="fr-FR" sz="2600" dirty="0" smtClean="0">
              <a:latin typeface="Century Gothic" pitchFamily="34" charset="0"/>
            </a:endParaRPr>
          </a:p>
          <a:p>
            <a:pPr>
              <a:buNone/>
            </a:pPr>
            <a:endParaRPr lang="fr-FR" b="1" dirty="0" smtClean="0">
              <a:latin typeface="Century Gothic" pitchFamily="34" charset="0"/>
            </a:endParaRPr>
          </a:p>
          <a:p>
            <a:endParaRPr lang="fr-FR" dirty="0"/>
          </a:p>
        </p:txBody>
      </p:sp>
      <p:pic>
        <p:nvPicPr>
          <p:cNvPr id="4" name="Image 3" descr="academiecretei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7166" y="260648"/>
            <a:ext cx="1548000" cy="1080000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1043608" y="980728"/>
            <a:ext cx="56886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06 | </a:t>
            </a:r>
            <a:r>
              <a:rPr lang="fr-FR" sz="4000" b="1" dirty="0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SD2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8" name="Espace réservé du contenu 6"/>
          <p:cNvSpPr>
            <a:spLocks noGrp="1"/>
          </p:cNvSpPr>
          <p:nvPr>
            <p:ph sz="half" idx="1"/>
          </p:nvPr>
        </p:nvSpPr>
        <p:spPr>
          <a:xfrm>
            <a:off x="749424" y="2532037"/>
            <a:ext cx="3822576" cy="2769171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3000" b="1" dirty="0" smtClean="0">
                <a:latin typeface="Century Gothic" pitchFamily="34" charset="0"/>
              </a:rPr>
              <a:t>Mécanique 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Lycée Cabanis (19)</a:t>
            </a:r>
          </a:p>
          <a:p>
            <a:pPr>
              <a:buNone/>
            </a:pPr>
            <a:endParaRPr lang="fr-FR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400" b="1" dirty="0" smtClean="0">
                <a:latin typeface="Century Gothic" pitchFamily="34" charset="0"/>
              </a:rPr>
              <a:t>BTS CPI</a:t>
            </a:r>
            <a:endParaRPr lang="fr-FR" sz="2400" b="1" dirty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400" dirty="0" smtClean="0">
                <a:solidFill>
                  <a:srgbClr val="C00000"/>
                </a:solidFill>
                <a:latin typeface="Century Gothic" pitchFamily="34" charset="0"/>
              </a:rPr>
              <a:t>Alexis CANTALOUBE</a:t>
            </a:r>
          </a:p>
          <a:p>
            <a:pPr algn="ctr">
              <a:buNone/>
            </a:pPr>
            <a:r>
              <a:rPr lang="fr-FR" sz="2400" dirty="0" smtClean="0">
                <a:latin typeface="Century Gothic" pitchFamily="34" charset="0"/>
              </a:rPr>
              <a:t>Nicolas CHARBONNEL</a:t>
            </a:r>
            <a:endParaRPr lang="fr-FR" sz="2400" dirty="0">
              <a:latin typeface="Century Gothic" pitchFamily="34" charset="0"/>
            </a:endParaRPr>
          </a:p>
          <a:p>
            <a:pPr lvl="1"/>
            <a:endParaRPr lang="fr-FR" dirty="0" smtClean="0">
              <a:latin typeface="Century Gothic" pitchFamily="34" charset="0"/>
            </a:endParaRPr>
          </a:p>
        </p:txBody>
      </p:sp>
      <p:sp>
        <p:nvSpPr>
          <p:cNvPr id="9" name="Espace réservé du contenu 7"/>
          <p:cNvSpPr>
            <a:spLocks noGrp="1"/>
          </p:cNvSpPr>
          <p:nvPr>
            <p:ph sz="half" idx="2"/>
          </p:nvPr>
        </p:nvSpPr>
        <p:spPr>
          <a:xfrm>
            <a:off x="4860032" y="2492896"/>
            <a:ext cx="4139952" cy="280831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3000" b="1" dirty="0" smtClean="0">
                <a:latin typeface="Century Gothic" pitchFamily="34" charset="0"/>
              </a:rPr>
              <a:t>Informatique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Lycée Diderot (75)</a:t>
            </a:r>
          </a:p>
          <a:p>
            <a:pPr algn="ctr">
              <a:buNone/>
            </a:pPr>
            <a:endParaRPr lang="fr-FR" sz="2600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pPr algn="ctr">
              <a:buNone/>
            </a:pPr>
            <a:r>
              <a:rPr lang="fr-FR" sz="2400" b="1" dirty="0" smtClean="0">
                <a:latin typeface="Century Gothic" pitchFamily="34" charset="0"/>
              </a:rPr>
              <a:t>BTS IRIS</a:t>
            </a:r>
          </a:p>
          <a:p>
            <a:pPr algn="ctr">
              <a:buNone/>
            </a:pPr>
            <a:r>
              <a:rPr lang="fr-FR" sz="2400" dirty="0" smtClean="0">
                <a:solidFill>
                  <a:srgbClr val="C00000"/>
                </a:solidFill>
                <a:latin typeface="Century Gothic" pitchFamily="34" charset="0"/>
              </a:rPr>
              <a:t>Jean Pierre LAMY</a:t>
            </a:r>
          </a:p>
          <a:p>
            <a:pPr algn="ctr">
              <a:buNone/>
            </a:pPr>
            <a:r>
              <a:rPr lang="fr-FR" sz="2400" dirty="0" smtClean="0">
                <a:latin typeface="Century Gothic" pitchFamily="34" charset="0"/>
              </a:rPr>
              <a:t>Fatima HAMANI</a:t>
            </a:r>
          </a:p>
          <a:p>
            <a:pPr algn="ctr">
              <a:buNone/>
            </a:pPr>
            <a:endParaRPr lang="fr-FR" sz="2600" dirty="0">
              <a:latin typeface="Century Gothic" pitchFamily="34" charset="0"/>
            </a:endParaRPr>
          </a:p>
          <a:p>
            <a:pPr algn="ctr">
              <a:buNone/>
            </a:pPr>
            <a:endParaRPr lang="fr-FR" sz="2600" dirty="0" smtClean="0">
              <a:latin typeface="Century Gothic" pitchFamily="34" charset="0"/>
            </a:endParaRPr>
          </a:p>
          <a:p>
            <a:pPr>
              <a:buNone/>
            </a:pP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691680" y="3501008"/>
            <a:ext cx="20162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724128" y="3501008"/>
            <a:ext cx="223224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4"/>
          <p:cNvSpPr txBox="1">
            <a:spLocks/>
          </p:cNvSpPr>
          <p:nvPr/>
        </p:nvSpPr>
        <p:spPr>
          <a:xfrm>
            <a:off x="3759224" y="836712"/>
            <a:ext cx="55653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ampler,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D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rill &amp; </a:t>
            </a: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D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istribution system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 txBox="1">
            <a:spLocks/>
          </p:cNvSpPr>
          <p:nvPr/>
        </p:nvSpPr>
        <p:spPr>
          <a:xfrm>
            <a:off x="818336" y="476672"/>
            <a:ext cx="7498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FABRICATION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2771800" y="476672"/>
            <a:ext cx="36004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7"/>
          <p:cNvSpPr txBox="1">
            <a:spLocks/>
          </p:cNvSpPr>
          <p:nvPr/>
        </p:nvSpPr>
        <p:spPr>
          <a:xfrm>
            <a:off x="2267744" y="2708920"/>
            <a:ext cx="4139952" cy="27363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Lycée Dorian (75)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BTS IPM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Bernard JAVOT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Phillipe MANCEL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2987824" y="3356992"/>
            <a:ext cx="273630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1560" y="1628800"/>
            <a:ext cx="64807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 smtClean="0">
                <a:latin typeface="Century Gothic" pitchFamily="34" charset="0"/>
              </a:rPr>
              <a:t>Système de fourniture et de stockage d’énergie</a:t>
            </a:r>
            <a:endParaRPr lang="fr-FR" sz="2600" dirty="0">
              <a:latin typeface="Century Gothic" pitchFamily="34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>
          <a:xfrm>
            <a:off x="749424" y="4437112"/>
            <a:ext cx="4254624" cy="10081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400" b="1" dirty="0" smtClean="0">
                <a:latin typeface="Century Gothic" pitchFamily="34" charset="0"/>
              </a:rPr>
              <a:t>BTS SE</a:t>
            </a:r>
            <a:endParaRPr lang="fr-FR" sz="2400" b="1" dirty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400" dirty="0" smtClean="0">
                <a:solidFill>
                  <a:srgbClr val="C00000"/>
                </a:solidFill>
                <a:latin typeface="Century Gothic" pitchFamily="34" charset="0"/>
              </a:rPr>
              <a:t>Denis BROUSSE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0560" y="4437112"/>
            <a:ext cx="3419872" cy="920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72"/>
              </a:spcBef>
            </a:pPr>
            <a:r>
              <a:rPr lang="fr-FR" sz="2400" b="1" dirty="0" smtClean="0">
                <a:latin typeface="Century Gothic" pitchFamily="34" charset="0"/>
              </a:rPr>
              <a:t>BTS Electrotechnique</a:t>
            </a:r>
          </a:p>
          <a:p>
            <a:pPr algn="ctr">
              <a:spcBef>
                <a:spcPts val="672"/>
              </a:spcBef>
            </a:pPr>
            <a:r>
              <a:rPr lang="fr-FR" sz="2400" dirty="0" smtClean="0">
                <a:latin typeface="Century Gothic" pitchFamily="34" charset="0"/>
              </a:rPr>
              <a:t>  Jean-Pierre THAUVIN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60240" y="2783830"/>
            <a:ext cx="51480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r-FR" sz="2800" b="1" dirty="0" smtClean="0">
                <a:latin typeface="Century Gothic" pitchFamily="34" charset="0"/>
              </a:rPr>
              <a:t>Génie électrique</a:t>
            </a:r>
          </a:p>
          <a:p>
            <a:pPr algn="ctr">
              <a:buNone/>
            </a:pPr>
            <a:r>
              <a:rPr lang="fr-FR" sz="2400" dirty="0" smtClean="0">
                <a:solidFill>
                  <a:srgbClr val="C00000"/>
                </a:solidFill>
                <a:latin typeface="Century Gothic" pitchFamily="34" charset="0"/>
              </a:rPr>
              <a:t>Lycée Louis Armand (75)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19872" y="3789040"/>
            <a:ext cx="28803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818336" y="476672"/>
            <a:ext cx="7498080" cy="1143000"/>
          </a:xfrm>
        </p:spPr>
        <p:txBody>
          <a:bodyPr>
            <a:noAutofit/>
          </a:bodyPr>
          <a:lstStyle/>
          <a:p>
            <a:pPr algn="ctr">
              <a:lnSpc>
                <a:spcPts val="3400"/>
              </a:lnSpc>
            </a:pPr>
            <a:r>
              <a:rPr lang="fr-FR" b="1" dirty="0" smtClean="0">
                <a:solidFill>
                  <a:srgbClr val="C00000"/>
                </a:solidFill>
                <a:latin typeface="Century Gothic" pitchFamily="34" charset="0"/>
              </a:rPr>
              <a:t>ENERGIE</a:t>
            </a:r>
            <a:endParaRPr lang="fr-FR" dirty="0">
              <a:latin typeface="Century Gothic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3491880" y="476672"/>
            <a:ext cx="216024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818336" y="476672"/>
            <a:ext cx="7498080" cy="1143000"/>
          </a:xfrm>
        </p:spPr>
        <p:txBody>
          <a:bodyPr>
            <a:noAutofit/>
          </a:bodyPr>
          <a:lstStyle/>
          <a:p>
            <a:pPr algn="ctr">
              <a:lnSpc>
                <a:spcPts val="3400"/>
              </a:lnSpc>
            </a:pPr>
            <a:r>
              <a:rPr lang="fr-FR" b="1" dirty="0" smtClean="0">
                <a:solidFill>
                  <a:srgbClr val="C00000"/>
                </a:solidFill>
                <a:latin typeface="Century Gothic" pitchFamily="34" charset="0"/>
              </a:rPr>
              <a:t>TREUIL ET PORTIQUE</a:t>
            </a:r>
            <a:r>
              <a:rPr lang="fr-FR" dirty="0" smtClean="0"/>
              <a:t> </a:t>
            </a:r>
            <a:endParaRPr lang="fr-FR" dirty="0">
              <a:latin typeface="Century Gothic" pitchFamily="34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2051720" y="476672"/>
            <a:ext cx="504056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6"/>
          <p:cNvSpPr>
            <a:spLocks noGrp="1"/>
          </p:cNvSpPr>
          <p:nvPr>
            <p:ph sz="half" idx="1"/>
          </p:nvPr>
        </p:nvSpPr>
        <p:spPr>
          <a:xfrm>
            <a:off x="3203848" y="5373216"/>
            <a:ext cx="3333192" cy="10801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400" b="1" dirty="0" smtClean="0">
                <a:latin typeface="Century Gothic" pitchFamily="34" charset="0"/>
              </a:rPr>
              <a:t>BTS Electrotechnique</a:t>
            </a:r>
            <a:endParaRPr lang="fr-FR" sz="2400" b="1" dirty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400" dirty="0" smtClean="0">
                <a:solidFill>
                  <a:srgbClr val="C00000"/>
                </a:solidFill>
                <a:latin typeface="Century Gothic" pitchFamily="34" charset="0"/>
              </a:rPr>
              <a:t>Jean Pierre </a:t>
            </a:r>
            <a:r>
              <a:rPr lang="fr-FR" sz="2400" dirty="0" err="1" smtClean="0">
                <a:solidFill>
                  <a:srgbClr val="C00000"/>
                </a:solidFill>
                <a:latin typeface="Century Gothic" pitchFamily="34" charset="0"/>
              </a:rPr>
              <a:t>Thauvin</a:t>
            </a:r>
            <a:endParaRPr lang="fr-FR" sz="2400" dirty="0" smtClean="0">
              <a:solidFill>
                <a:srgbClr val="C00000"/>
              </a:solidFill>
              <a:latin typeface="Century Gothic" pitchFamily="34" charset="0"/>
            </a:endParaRPr>
          </a:p>
          <a:p>
            <a:endParaRPr lang="fr-FR" dirty="0" smtClean="0"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0240" y="4633972"/>
            <a:ext cx="5148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r-FR" sz="2800" dirty="0" smtClean="0">
                <a:solidFill>
                  <a:srgbClr val="C00000"/>
                </a:solidFill>
                <a:latin typeface="Century Gothic" pitchFamily="34" charset="0"/>
              </a:rPr>
              <a:t>Lycée Louis Armand (75)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3563888" y="5229200"/>
            <a:ext cx="237626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portique_treuil_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556792"/>
            <a:ext cx="2817862" cy="2884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818336" y="476672"/>
            <a:ext cx="7498080" cy="1143000"/>
          </a:xfrm>
        </p:spPr>
        <p:txBody>
          <a:bodyPr>
            <a:noAutofit/>
          </a:bodyPr>
          <a:lstStyle/>
          <a:p>
            <a:pPr algn="ctr">
              <a:lnSpc>
                <a:spcPts val="3400"/>
              </a:lnSpc>
            </a:pPr>
            <a:r>
              <a:rPr lang="fr-FR" b="1" dirty="0" smtClean="0">
                <a:solidFill>
                  <a:srgbClr val="C00000"/>
                </a:solidFill>
                <a:latin typeface="Century Gothic" pitchFamily="34" charset="0"/>
              </a:rPr>
              <a:t>TRANSPORT</a:t>
            </a:r>
            <a:endParaRPr lang="fr-FR" dirty="0">
              <a:latin typeface="Century Gothic" pitchFamily="34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3131840" y="476672"/>
            <a:ext cx="295232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6"/>
          <p:cNvSpPr>
            <a:spLocks noGrp="1"/>
          </p:cNvSpPr>
          <p:nvPr>
            <p:ph sz="half" idx="1"/>
          </p:nvPr>
        </p:nvSpPr>
        <p:spPr>
          <a:xfrm>
            <a:off x="611560" y="3756173"/>
            <a:ext cx="3822576" cy="2913187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fr-FR" sz="2600" b="1" dirty="0" smtClean="0">
                <a:latin typeface="Century Gothic" pitchFamily="34" charset="0"/>
              </a:rPr>
              <a:t>Emballage </a:t>
            </a:r>
          </a:p>
          <a:p>
            <a:pPr algn="ctr">
              <a:buNone/>
            </a:pPr>
            <a:r>
              <a:rPr lang="fr-FR" sz="2400" dirty="0" smtClean="0">
                <a:solidFill>
                  <a:srgbClr val="C00000"/>
                </a:solidFill>
                <a:latin typeface="Century Gothic" pitchFamily="34" charset="0"/>
              </a:rPr>
              <a:t>Lycée Mansart (94)</a:t>
            </a:r>
          </a:p>
          <a:p>
            <a:pPr>
              <a:buNone/>
            </a:pPr>
            <a:endParaRPr lang="fr-FR" sz="2400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400" b="1" dirty="0" smtClean="0">
                <a:latin typeface="Century Gothic" pitchFamily="34" charset="0"/>
              </a:rPr>
              <a:t>BTS SCBH</a:t>
            </a:r>
            <a:endParaRPr lang="fr-FR" sz="2400" b="1" dirty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400" dirty="0" smtClean="0">
                <a:solidFill>
                  <a:srgbClr val="C00000"/>
                </a:solidFill>
                <a:latin typeface="Century Gothic" pitchFamily="34" charset="0"/>
              </a:rPr>
              <a:t>Lies MEKIRI</a:t>
            </a:r>
          </a:p>
          <a:p>
            <a:pPr algn="ctr">
              <a:buNone/>
            </a:pPr>
            <a:r>
              <a:rPr lang="fr-FR" sz="2400" dirty="0" smtClean="0">
                <a:latin typeface="Century Gothic" pitchFamily="34" charset="0"/>
              </a:rPr>
              <a:t>Laurent DUEZ</a:t>
            </a:r>
          </a:p>
          <a:p>
            <a:pPr algn="ctr">
              <a:buNone/>
            </a:pPr>
            <a:r>
              <a:rPr lang="fr-FR" sz="2400" dirty="0" smtClean="0">
                <a:latin typeface="Century Gothic" pitchFamily="34" charset="0"/>
              </a:rPr>
              <a:t>Alain MORO</a:t>
            </a:r>
          </a:p>
          <a:p>
            <a:pPr algn="ctr">
              <a:buNone/>
            </a:pPr>
            <a:r>
              <a:rPr lang="fr-FR" sz="2400" dirty="0" smtClean="0">
                <a:latin typeface="Century Gothic" pitchFamily="34" charset="0"/>
              </a:rPr>
              <a:t>Claude ROESH</a:t>
            </a:r>
          </a:p>
        </p:txBody>
      </p:sp>
      <p:sp>
        <p:nvSpPr>
          <p:cNvPr id="14" name="Espace réservé du contenu 7"/>
          <p:cNvSpPr txBox="1">
            <a:spLocks/>
          </p:cNvSpPr>
          <p:nvPr/>
        </p:nvSpPr>
        <p:spPr>
          <a:xfrm>
            <a:off x="4506144" y="3717032"/>
            <a:ext cx="4355976" cy="187220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400" b="1" dirty="0" smtClean="0">
                <a:latin typeface="Century Gothic" pitchFamily="34" charset="0"/>
              </a:rPr>
              <a:t>Transport | Logistique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Lycée Alexandre</a:t>
            </a:r>
            <a:r>
              <a:rPr kumimoji="0" lang="fr-FR" sz="22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Denis</a:t>
            </a: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(91)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BAC</a:t>
            </a:r>
            <a:r>
              <a:rPr kumimoji="0" lang="fr-FR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PRO Routier</a:t>
            </a:r>
            <a:endParaRPr kumimoji="0" lang="fr-F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Roland BROUZES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553816" y="4581128"/>
            <a:ext cx="20162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586264" y="4581128"/>
            <a:ext cx="223224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Transport routier-ce389d1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1412775"/>
            <a:ext cx="3168352" cy="2114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818336" y="476672"/>
            <a:ext cx="7498080" cy="1143000"/>
          </a:xfrm>
        </p:spPr>
        <p:txBody>
          <a:bodyPr>
            <a:noAutofit/>
          </a:bodyPr>
          <a:lstStyle/>
          <a:p>
            <a:pPr algn="ctr">
              <a:lnSpc>
                <a:spcPts val="3400"/>
              </a:lnSpc>
            </a:pPr>
            <a:r>
              <a:rPr lang="fr-FR" b="1" dirty="0" smtClean="0">
                <a:solidFill>
                  <a:srgbClr val="C00000"/>
                </a:solidFill>
                <a:latin typeface="Century Gothic" pitchFamily="34" charset="0"/>
              </a:rPr>
              <a:t>SITE WEB</a:t>
            </a:r>
            <a:endParaRPr lang="fr-FR" dirty="0">
              <a:latin typeface="Century Gothic" pitchFamily="34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3347864" y="476672"/>
            <a:ext cx="237626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6"/>
          <p:cNvSpPr txBox="1">
            <a:spLocks/>
          </p:cNvSpPr>
          <p:nvPr/>
        </p:nvSpPr>
        <p:spPr>
          <a:xfrm>
            <a:off x="3183024" y="4293096"/>
            <a:ext cx="3102496" cy="216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BTS SIO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</a:rPr>
              <a:t>Edith VIGNA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Laurence HOURDEAUX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Alain DEHORS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Olivier CAPUOZZO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Stéphane GUYON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10" name="Image 9" descr="site w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6256" y="1340768"/>
            <a:ext cx="3305944" cy="2479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07704" y="3615407"/>
            <a:ext cx="6012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r-FR" sz="2400" dirty="0" smtClean="0">
                <a:solidFill>
                  <a:srgbClr val="C00000"/>
                </a:solidFill>
                <a:latin typeface="Century Gothic" pitchFamily="34" charset="0"/>
              </a:rPr>
              <a:t>Lycée Léonard de Vinci (77)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707904" y="4149080"/>
            <a:ext cx="20162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818336" y="476672"/>
            <a:ext cx="7498080" cy="1143000"/>
          </a:xfrm>
        </p:spPr>
        <p:txBody>
          <a:bodyPr>
            <a:noAutofit/>
          </a:bodyPr>
          <a:lstStyle/>
          <a:p>
            <a:pPr algn="ctr">
              <a:lnSpc>
                <a:spcPts val="3400"/>
              </a:lnSpc>
            </a:pPr>
            <a:r>
              <a:rPr lang="fr-FR" b="1" dirty="0" smtClean="0">
                <a:solidFill>
                  <a:srgbClr val="C00000"/>
                </a:solidFill>
                <a:latin typeface="Century Gothic" pitchFamily="34" charset="0"/>
              </a:rPr>
              <a:t>DECOR</a:t>
            </a:r>
            <a:endParaRPr lang="fr-FR" dirty="0">
              <a:latin typeface="Century Gothic" pitchFamily="34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3635896" y="476672"/>
            <a:ext cx="194421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6"/>
          <p:cNvSpPr txBox="1">
            <a:spLocks/>
          </p:cNvSpPr>
          <p:nvPr/>
        </p:nvSpPr>
        <p:spPr>
          <a:xfrm>
            <a:off x="755576" y="188640"/>
            <a:ext cx="4449824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 smtClean="0">
              <a:latin typeface="Century Gothic" pitchFamily="34" charset="0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5868144" y="5085184"/>
            <a:ext cx="252028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6"/>
          <p:cNvSpPr>
            <a:spLocks noGrp="1"/>
          </p:cNvSpPr>
          <p:nvPr>
            <p:ph sz="half" idx="1"/>
          </p:nvPr>
        </p:nvSpPr>
        <p:spPr>
          <a:xfrm>
            <a:off x="749424" y="4476253"/>
            <a:ext cx="3894584" cy="18330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200" dirty="0" smtClean="0">
                <a:solidFill>
                  <a:srgbClr val="C00000"/>
                </a:solidFill>
                <a:latin typeface="Century Gothic" pitchFamily="34" charset="0"/>
              </a:rPr>
              <a:t>Lycée Eugénie Cotton (93)</a:t>
            </a:r>
          </a:p>
          <a:p>
            <a:pPr>
              <a:buNone/>
            </a:pPr>
            <a:endParaRPr lang="fr-FR" sz="2200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200" dirty="0" smtClean="0">
                <a:solidFill>
                  <a:srgbClr val="C00000"/>
                </a:solidFill>
                <a:latin typeface="Century Gothic" pitchFamily="34" charset="0"/>
              </a:rPr>
              <a:t>Gaëlle SAROT</a:t>
            </a:r>
          </a:p>
          <a:p>
            <a:pPr algn="ctr">
              <a:buNone/>
            </a:pPr>
            <a:r>
              <a:rPr lang="fr-FR" sz="2200" dirty="0" smtClean="0">
                <a:latin typeface="Century Gothic" pitchFamily="34" charset="0"/>
              </a:rPr>
              <a:t>Stéphane DARRICAU</a:t>
            </a:r>
          </a:p>
          <a:p>
            <a:pPr algn="ctr">
              <a:buNone/>
            </a:pPr>
            <a:endParaRPr lang="fr-FR" sz="2600" dirty="0">
              <a:latin typeface="Century Gothic" pitchFamily="34" charset="0"/>
            </a:endParaRPr>
          </a:p>
          <a:p>
            <a:pPr lvl="1"/>
            <a:endParaRPr lang="fr-FR" dirty="0" smtClean="0">
              <a:latin typeface="Century Gothic" pitchFamily="34" charset="0"/>
            </a:endParaRPr>
          </a:p>
        </p:txBody>
      </p:sp>
      <p:sp>
        <p:nvSpPr>
          <p:cNvPr id="15" name="Espace réservé du contenu 7"/>
          <p:cNvSpPr txBox="1">
            <a:spLocks/>
          </p:cNvSpPr>
          <p:nvPr/>
        </p:nvSpPr>
        <p:spPr>
          <a:xfrm>
            <a:off x="5508104" y="4581128"/>
            <a:ext cx="3312368" cy="17281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200" dirty="0" smtClean="0">
                <a:solidFill>
                  <a:srgbClr val="C00000"/>
                </a:solidFill>
                <a:latin typeface="Century Gothic" pitchFamily="34" charset="0"/>
              </a:rPr>
              <a:t>Lycée du Gué (77)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200" dirty="0" smtClean="0">
                <a:solidFill>
                  <a:srgbClr val="C00000"/>
                </a:solidFill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Elise GOURDY-BLENIAT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200" dirty="0" smtClean="0"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Philippe PARISOT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1600" y="5085184"/>
            <a:ext cx="35283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15" y="1568844"/>
            <a:ext cx="4047717" cy="243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818336" y="629816"/>
            <a:ext cx="7498080" cy="1143000"/>
          </a:xfrm>
        </p:spPr>
        <p:txBody>
          <a:bodyPr>
            <a:noAutofit/>
          </a:bodyPr>
          <a:lstStyle/>
          <a:p>
            <a:pPr algn="ctr">
              <a:lnSpc>
                <a:spcPts val="3400"/>
              </a:lnSpc>
            </a:pPr>
            <a:r>
              <a:rPr lang="fr-FR" b="1" dirty="0" smtClean="0">
                <a:solidFill>
                  <a:srgbClr val="C00000"/>
                </a:solidFill>
                <a:latin typeface="Century Gothic" pitchFamily="34" charset="0"/>
              </a:rPr>
              <a:t>PLANNING PREVISIONNEL</a:t>
            </a:r>
            <a:endParaRPr lang="fr-FR" dirty="0">
              <a:latin typeface="Century Gothic" pitchFamily="34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331640" y="476672"/>
            <a:ext cx="64807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1520" y="1628800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2000" dirty="0" smtClean="0">
                <a:solidFill>
                  <a:srgbClr val="C00000"/>
                </a:solidFill>
                <a:latin typeface="Century Gothic" pitchFamily="34" charset="0"/>
              </a:rPr>
              <a:t>Analyse | Conception:  septembre-décembre 2013</a:t>
            </a:r>
          </a:p>
          <a:p>
            <a:pPr marL="457200" indent="-457200">
              <a:buFont typeface="Arial" pitchFamily="34" charset="0"/>
              <a:buChar char="•"/>
            </a:pPr>
            <a:endParaRPr lang="fr-FR" sz="2000" dirty="0" smtClean="0">
              <a:latin typeface="Century Gothic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000" dirty="0" smtClean="0">
                <a:latin typeface="Century Gothic" pitchFamily="34" charset="0"/>
              </a:rPr>
              <a:t>Réunion de comité de pilotage: 17/10/13</a:t>
            </a:r>
          </a:p>
          <a:p>
            <a:pPr marL="457200" indent="-457200">
              <a:buFont typeface="Arial" pitchFamily="34" charset="0"/>
              <a:buChar char="•"/>
            </a:pPr>
            <a:endParaRPr lang="fr-FR" sz="2000" dirty="0" smtClean="0">
              <a:latin typeface="Century Gothic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000" dirty="0" smtClean="0">
                <a:latin typeface="Century Gothic" pitchFamily="34" charset="0"/>
              </a:rPr>
              <a:t>Revue 1 (avec tous les responsables de modules): 22/11/13</a:t>
            </a:r>
          </a:p>
          <a:p>
            <a:pPr marL="457200" indent="-457200"/>
            <a:endParaRPr lang="fr-FR" sz="2000" dirty="0" smtClean="0">
              <a:latin typeface="Century Gothic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000" dirty="0" smtClean="0">
                <a:solidFill>
                  <a:srgbClr val="C00000"/>
                </a:solidFill>
                <a:latin typeface="Century Gothic" pitchFamily="34" charset="0"/>
              </a:rPr>
              <a:t>Réalisation: janvier – mars 2014</a:t>
            </a:r>
          </a:p>
          <a:p>
            <a:pPr marL="457200" indent="-457200">
              <a:buFont typeface="Arial" pitchFamily="34" charset="0"/>
              <a:buChar char="•"/>
            </a:pPr>
            <a:endParaRPr lang="fr-FR" sz="2000" dirty="0" smtClean="0">
              <a:latin typeface="Century Gothic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000" dirty="0" smtClean="0">
                <a:latin typeface="Century Gothic" pitchFamily="34" charset="0"/>
              </a:rPr>
              <a:t>Revue2 (avec tous les responsables de modules): 24/01/14</a:t>
            </a:r>
          </a:p>
          <a:p>
            <a:pPr marL="457200" indent="-457200">
              <a:buFont typeface="Arial" pitchFamily="34" charset="0"/>
              <a:buChar char="•"/>
            </a:pPr>
            <a:endParaRPr lang="fr-FR" sz="2000" dirty="0" smtClean="0">
              <a:latin typeface="Century Gothic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000" dirty="0" smtClean="0">
                <a:latin typeface="Century Gothic" pitchFamily="34" charset="0"/>
              </a:rPr>
              <a:t>Revue 3 (livraison des différents éléments) : 31/03/14</a:t>
            </a:r>
          </a:p>
          <a:p>
            <a:pPr marL="457200" indent="-457200">
              <a:buFont typeface="Arial" pitchFamily="34" charset="0"/>
              <a:buChar char="•"/>
            </a:pPr>
            <a:endParaRPr lang="fr-FR" sz="2000" dirty="0" smtClean="0">
              <a:latin typeface="Century Gothic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000" dirty="0" smtClean="0">
                <a:solidFill>
                  <a:srgbClr val="C00000"/>
                </a:solidFill>
                <a:latin typeface="Century Gothic" pitchFamily="34" charset="0"/>
              </a:rPr>
              <a:t>Intégration et essais : avril – mai 2014</a:t>
            </a:r>
          </a:p>
          <a:p>
            <a:pPr marL="457200" indent="-457200">
              <a:buFont typeface="Arial" pitchFamily="34" charset="0"/>
              <a:buChar char="•"/>
            </a:pPr>
            <a:endParaRPr lang="fr-FR" sz="2000" dirty="0" smtClean="0">
              <a:latin typeface="Century Gothic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000" dirty="0" smtClean="0">
                <a:solidFill>
                  <a:srgbClr val="C00000"/>
                </a:solidFill>
                <a:latin typeface="Century Gothic" pitchFamily="34" charset="0"/>
              </a:rPr>
              <a:t>Livraison finale et inauguration : 20/06/14</a:t>
            </a:r>
            <a:endParaRPr lang="fr-FR" sz="2000" dirty="0">
              <a:solidFill>
                <a:srgbClr val="C0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academiePari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7973" y="332656"/>
            <a:ext cx="1479375" cy="108000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1043608" y="1124744"/>
            <a:ext cx="56886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5"/>
          <p:cNvSpPr>
            <a:spLocks noGrp="1"/>
          </p:cNvSpPr>
          <p:nvPr>
            <p:ph idx="1"/>
          </p:nvPr>
        </p:nvSpPr>
        <p:spPr>
          <a:xfrm>
            <a:off x="395536" y="1340768"/>
            <a:ext cx="8748464" cy="5688632"/>
          </a:xfrm>
        </p:spPr>
        <p:txBody>
          <a:bodyPr>
            <a:noAutofit/>
          </a:bodyPr>
          <a:lstStyle/>
          <a:p>
            <a:r>
              <a:rPr lang="fr-FR" sz="2200" b="1" dirty="0" smtClean="0">
                <a:solidFill>
                  <a:srgbClr val="C00000"/>
                </a:solidFill>
                <a:latin typeface="Century Gothic" pitchFamily="34" charset="0"/>
              </a:rPr>
              <a:t>Lycée Diderot</a:t>
            </a:r>
          </a:p>
          <a:p>
            <a:pPr>
              <a:buNone/>
            </a:pPr>
            <a:r>
              <a:rPr lang="fr-FR" sz="2000" b="1" dirty="0" smtClean="0">
                <a:latin typeface="Century Gothic" pitchFamily="34" charset="0"/>
              </a:rPr>
              <a:t>BTS IRIS: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fr-FR" sz="2000" dirty="0" smtClean="0">
                <a:latin typeface="Century Gothic" pitchFamily="34" charset="0"/>
              </a:rPr>
              <a:t>nformatique et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R</a:t>
            </a:r>
            <a:r>
              <a:rPr lang="fr-FR" sz="2000" dirty="0" smtClean="0">
                <a:latin typeface="Century Gothic" pitchFamily="34" charset="0"/>
              </a:rPr>
              <a:t>éseaux pour l’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fr-FR" sz="2000" dirty="0" smtClean="0">
                <a:latin typeface="Century Gothic" pitchFamily="34" charset="0"/>
              </a:rPr>
              <a:t>ndustrie et les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S</a:t>
            </a:r>
            <a:r>
              <a:rPr lang="fr-FR" sz="2000" dirty="0" smtClean="0">
                <a:latin typeface="Century Gothic" pitchFamily="34" charset="0"/>
              </a:rPr>
              <a:t>ervices 	  	 techniques</a:t>
            </a:r>
          </a:p>
          <a:p>
            <a:pPr>
              <a:buNone/>
            </a:pPr>
            <a:r>
              <a:rPr lang="fr-FR" sz="2000" b="1" dirty="0" smtClean="0">
                <a:latin typeface="Century Gothic" pitchFamily="34" charset="0"/>
              </a:rPr>
              <a:t>BTS CIM: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C</a:t>
            </a:r>
            <a:r>
              <a:rPr lang="fr-FR" sz="2000" dirty="0" smtClean="0">
                <a:latin typeface="Century Gothic" pitchFamily="34" charset="0"/>
              </a:rPr>
              <a:t>onception et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fr-FR" sz="2000" dirty="0" smtClean="0">
                <a:latin typeface="Century Gothic" pitchFamily="34" charset="0"/>
              </a:rPr>
              <a:t>ndustrialisation en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M</a:t>
            </a:r>
            <a:r>
              <a:rPr lang="fr-FR" sz="2000" dirty="0" smtClean="0">
                <a:latin typeface="Century Gothic" pitchFamily="34" charset="0"/>
              </a:rPr>
              <a:t>icrotechnique</a:t>
            </a:r>
          </a:p>
          <a:p>
            <a:pPr>
              <a:buNone/>
            </a:pPr>
            <a:r>
              <a:rPr lang="fr-FR" sz="2000" b="1" dirty="0" smtClean="0">
                <a:latin typeface="Century Gothic" pitchFamily="34" charset="0"/>
              </a:rPr>
              <a:t>BAC STI2D</a:t>
            </a:r>
          </a:p>
          <a:p>
            <a:pPr>
              <a:buNone/>
            </a:pPr>
            <a:endParaRPr lang="fr-FR" sz="1000" dirty="0" smtClean="0">
              <a:latin typeface="Century Gothic" pitchFamily="34" charset="0"/>
            </a:endParaRPr>
          </a:p>
          <a:p>
            <a:r>
              <a:rPr lang="fr-FR" sz="2200" b="1" dirty="0" smtClean="0">
                <a:solidFill>
                  <a:srgbClr val="C00000"/>
                </a:solidFill>
                <a:latin typeface="Century Gothic" pitchFamily="34" charset="0"/>
              </a:rPr>
              <a:t>Lycée Louis Armand</a:t>
            </a:r>
          </a:p>
          <a:p>
            <a:pPr>
              <a:buNone/>
            </a:pPr>
            <a:r>
              <a:rPr lang="fr-FR" sz="2000" b="1" dirty="0" smtClean="0">
                <a:latin typeface="Century Gothic" pitchFamily="34" charset="0"/>
              </a:rPr>
              <a:t>BTS ET: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E</a:t>
            </a:r>
            <a:r>
              <a:rPr lang="fr-FR" sz="2000" dirty="0" smtClean="0">
                <a:latin typeface="Century Gothic" pitchFamily="34" charset="0"/>
              </a:rPr>
              <a:t>lectro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t</a:t>
            </a:r>
            <a:r>
              <a:rPr lang="fr-FR" sz="2000" dirty="0" smtClean="0">
                <a:latin typeface="Century Gothic" pitchFamily="34" charset="0"/>
              </a:rPr>
              <a:t>echnique</a:t>
            </a:r>
          </a:p>
          <a:p>
            <a:pPr>
              <a:buNone/>
            </a:pPr>
            <a:r>
              <a:rPr lang="fr-FR" sz="2000" b="1" dirty="0" smtClean="0">
                <a:latin typeface="Century Gothic" pitchFamily="34" charset="0"/>
              </a:rPr>
              <a:t>BTS SE: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S</a:t>
            </a:r>
            <a:r>
              <a:rPr lang="fr-FR" sz="2000" dirty="0" smtClean="0">
                <a:latin typeface="Century Gothic" pitchFamily="34" charset="0"/>
              </a:rPr>
              <a:t>ystèmes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E</a:t>
            </a:r>
            <a:r>
              <a:rPr lang="fr-FR" sz="2000" dirty="0" smtClean="0">
                <a:latin typeface="Century Gothic" pitchFamily="34" charset="0"/>
              </a:rPr>
              <a:t>lectroniques</a:t>
            </a:r>
          </a:p>
          <a:p>
            <a:pPr>
              <a:buNone/>
            </a:pPr>
            <a:endParaRPr lang="fr-FR" sz="1000" dirty="0" smtClean="0">
              <a:latin typeface="Century Gothic" pitchFamily="34" charset="0"/>
            </a:endParaRPr>
          </a:p>
          <a:p>
            <a:r>
              <a:rPr lang="fr-FR" sz="2200" b="1" dirty="0" smtClean="0">
                <a:solidFill>
                  <a:srgbClr val="C00000"/>
                </a:solidFill>
                <a:latin typeface="Century Gothic" pitchFamily="34" charset="0"/>
              </a:rPr>
              <a:t>Lycée Dorian</a:t>
            </a:r>
          </a:p>
          <a:p>
            <a:pPr>
              <a:buNone/>
            </a:pPr>
            <a:r>
              <a:rPr lang="fr-FR" sz="2000" b="1" dirty="0" smtClean="0">
                <a:latin typeface="Century Gothic" pitchFamily="34" charset="0"/>
              </a:rPr>
              <a:t>BTS IRIS: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fr-FR" sz="2000" dirty="0" smtClean="0">
                <a:latin typeface="Century Gothic" pitchFamily="34" charset="0"/>
              </a:rPr>
              <a:t>nformatique et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R</a:t>
            </a:r>
            <a:r>
              <a:rPr lang="fr-FR" sz="2000" dirty="0" smtClean="0">
                <a:latin typeface="Century Gothic" pitchFamily="34" charset="0"/>
              </a:rPr>
              <a:t>éseaux pour l’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fr-FR" sz="2000" dirty="0" smtClean="0">
                <a:latin typeface="Century Gothic" pitchFamily="34" charset="0"/>
              </a:rPr>
              <a:t>ndustrie et les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S</a:t>
            </a:r>
            <a:r>
              <a:rPr lang="fr-FR" sz="2000" dirty="0" smtClean="0">
                <a:latin typeface="Century Gothic" pitchFamily="34" charset="0"/>
              </a:rPr>
              <a:t>ervices 	 	 techniques</a:t>
            </a:r>
          </a:p>
          <a:p>
            <a:pPr>
              <a:buNone/>
            </a:pPr>
            <a:r>
              <a:rPr lang="fr-FR" sz="2000" b="1" dirty="0" smtClean="0">
                <a:latin typeface="Century Gothic" pitchFamily="34" charset="0"/>
              </a:rPr>
              <a:t>BTS IPM: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fr-FR" sz="2000" dirty="0" smtClean="0">
                <a:latin typeface="Century Gothic" pitchFamily="34" charset="0"/>
              </a:rPr>
              <a:t>ndustrialisation des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P</a:t>
            </a:r>
            <a:r>
              <a:rPr lang="fr-FR" sz="2000" dirty="0" smtClean="0">
                <a:latin typeface="Century Gothic" pitchFamily="34" charset="0"/>
              </a:rPr>
              <a:t>roduits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M</a:t>
            </a:r>
            <a:r>
              <a:rPr lang="fr-FR" sz="2000" dirty="0" smtClean="0">
                <a:latin typeface="Century Gothic" pitchFamily="34" charset="0"/>
              </a:rPr>
              <a:t>écaniques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limoges-ac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0107" y="3284984"/>
            <a:ext cx="1492774" cy="1080000"/>
          </a:xfrm>
          <a:prstGeom prst="rect">
            <a:avLst/>
          </a:prstGeom>
        </p:spPr>
      </p:pic>
      <p:pic>
        <p:nvPicPr>
          <p:cNvPr id="9" name="Image 8" descr="académieversaill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3283" y="332656"/>
            <a:ext cx="1587892" cy="108000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1043608" y="1124744"/>
            <a:ext cx="56886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043608" y="4149080"/>
            <a:ext cx="56886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5"/>
          <p:cNvSpPr txBox="1">
            <a:spLocks/>
          </p:cNvSpPr>
          <p:nvPr/>
        </p:nvSpPr>
        <p:spPr>
          <a:xfrm>
            <a:off x="467544" y="1700808"/>
            <a:ext cx="8676456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Lycée Alexandre</a:t>
            </a:r>
            <a:r>
              <a:rPr kumimoji="0" lang="fr-FR" sz="2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Denis, </a:t>
            </a:r>
            <a:r>
              <a:rPr kumimoji="0" lang="fr-FR" sz="2200" b="1" i="0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Cerny</a:t>
            </a:r>
            <a:r>
              <a:rPr kumimoji="0" lang="fr-FR" sz="2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(91)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fr-FR" sz="2000" b="1" dirty="0" smtClean="0">
                <a:latin typeface="Century Gothic" pitchFamily="34" charset="0"/>
              </a:rPr>
              <a:t>BAC Pro CTRM :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C</a:t>
            </a:r>
            <a:r>
              <a:rPr lang="fr-FR" sz="2000" dirty="0" smtClean="0">
                <a:latin typeface="Century Gothic" pitchFamily="34" charset="0"/>
              </a:rPr>
              <a:t>onducteur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T</a:t>
            </a:r>
            <a:r>
              <a:rPr lang="fr-FR" sz="2000" dirty="0" smtClean="0">
                <a:latin typeface="Century Gothic" pitchFamily="34" charset="0"/>
              </a:rPr>
              <a:t>ransport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R</a:t>
            </a:r>
            <a:r>
              <a:rPr lang="fr-FR" sz="2000" dirty="0" smtClean="0">
                <a:latin typeface="Century Gothic" pitchFamily="34" charset="0"/>
              </a:rPr>
              <a:t>outier de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M</a:t>
            </a:r>
            <a:r>
              <a:rPr lang="fr-FR" sz="2000" dirty="0" smtClean="0">
                <a:latin typeface="Century Gothic" pitchFamily="34" charset="0"/>
              </a:rPr>
              <a:t>archandises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Espace réservé du contenu 5"/>
          <p:cNvSpPr txBox="1">
            <a:spLocks/>
          </p:cNvSpPr>
          <p:nvPr/>
        </p:nvSpPr>
        <p:spPr>
          <a:xfrm>
            <a:off x="467544" y="4869160"/>
            <a:ext cx="8676456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Lycée Cabanis, </a:t>
            </a:r>
            <a:r>
              <a:rPr kumimoji="0" lang="fr-F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Brive-la-gaillarde</a:t>
            </a:r>
            <a:r>
              <a:rPr kumimoji="0" lang="fr-FR" sz="2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(19)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fr-FR" sz="2000" b="1" dirty="0" smtClean="0">
                <a:latin typeface="Century Gothic" pitchFamily="34" charset="0"/>
              </a:rPr>
              <a:t>BTS CPI :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C</a:t>
            </a:r>
            <a:r>
              <a:rPr lang="fr-FR" sz="2000" dirty="0" smtClean="0">
                <a:latin typeface="Century Gothic" pitchFamily="34" charset="0"/>
              </a:rPr>
              <a:t>onception de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P</a:t>
            </a:r>
            <a:r>
              <a:rPr lang="fr-FR" sz="2000" dirty="0" smtClean="0">
                <a:latin typeface="Century Gothic" pitchFamily="34" charset="0"/>
              </a:rPr>
              <a:t>roduits </a:t>
            </a:r>
            <a:r>
              <a:rPr lang="fr-FR" sz="2000" b="1" dirty="0" smtClean="0">
                <a:solidFill>
                  <a:srgbClr val="C00000"/>
                </a:solidFill>
                <a:latin typeface="Century Gothic" pitchFamily="34" charset="0"/>
              </a:rPr>
              <a:t>I</a:t>
            </a:r>
            <a:r>
              <a:rPr lang="fr-FR" sz="2000" dirty="0" smtClean="0">
                <a:latin typeface="Century Gothic" pitchFamily="34" charset="0"/>
              </a:rPr>
              <a:t>ndustriels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63210" y="1855365"/>
            <a:ext cx="59331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818336" y="476672"/>
            <a:ext cx="7498080" cy="1143000"/>
          </a:xfrm>
        </p:spPr>
        <p:txBody>
          <a:bodyPr>
            <a:noAutofit/>
          </a:bodyPr>
          <a:lstStyle/>
          <a:p>
            <a:pPr algn="ctr">
              <a:lnSpc>
                <a:spcPts val="3400"/>
              </a:lnSpc>
            </a:pPr>
            <a:r>
              <a:rPr lang="fr-FR" b="1" dirty="0" smtClean="0">
                <a:solidFill>
                  <a:srgbClr val="C00000"/>
                </a:solidFill>
                <a:latin typeface="Century Gothic" pitchFamily="34" charset="0"/>
              </a:rPr>
              <a:t>LA PLATEFORME</a:t>
            </a:r>
            <a:r>
              <a:rPr lang="fr-FR" dirty="0" smtClean="0"/>
              <a:t> </a:t>
            </a:r>
            <a:endParaRPr lang="fr-FR" dirty="0">
              <a:latin typeface="Century Gothic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555776" y="476672"/>
            <a:ext cx="403244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8275268" cy="38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06856" y="476672"/>
            <a:ext cx="3713616" cy="50891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latin typeface="Century Gothic" pitchFamily="34" charset="0"/>
              </a:rPr>
              <a:t>01 | </a:t>
            </a:r>
            <a:r>
              <a:rPr lang="fr-FR" b="1" dirty="0" smtClean="0">
                <a:solidFill>
                  <a:srgbClr val="C00000"/>
                </a:solidFill>
                <a:latin typeface="Century Gothic" pitchFamily="34" charset="0"/>
              </a:rPr>
              <a:t>La caisse</a:t>
            </a:r>
            <a:endParaRPr lang="fr-FR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>
          <a:xfrm>
            <a:off x="251520" y="2171997"/>
            <a:ext cx="4680520" cy="4353347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z="3000" b="1" dirty="0" smtClean="0">
                <a:latin typeface="Century Gothic" pitchFamily="34" charset="0"/>
              </a:rPr>
              <a:t>Mécanique 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Lycée Léonard de Vinci (77)</a:t>
            </a:r>
          </a:p>
          <a:p>
            <a:pPr>
              <a:buNone/>
            </a:pPr>
            <a:endParaRPr lang="fr-FR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600" b="1" dirty="0" smtClean="0">
                <a:latin typeface="Century Gothic" pitchFamily="34" charset="0"/>
              </a:rPr>
              <a:t>Licence ISCM</a:t>
            </a:r>
            <a:endParaRPr lang="fr-FR" sz="2600" b="1" dirty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Pascal ARBELLOT</a:t>
            </a:r>
          </a:p>
          <a:p>
            <a:pPr algn="ctr">
              <a:buNone/>
            </a:pPr>
            <a:r>
              <a:rPr lang="fr-FR" sz="2600" dirty="0" smtClean="0">
                <a:latin typeface="Century Gothic" pitchFamily="34" charset="0"/>
              </a:rPr>
              <a:t>Denis POYAC</a:t>
            </a:r>
            <a:endParaRPr lang="fr-FR" sz="2600" dirty="0">
              <a:latin typeface="Century Gothic" pitchFamily="34" charset="0"/>
            </a:endParaRPr>
          </a:p>
          <a:p>
            <a:pPr algn="ctr">
              <a:spcBef>
                <a:spcPts val="1800"/>
              </a:spcBef>
              <a:buNone/>
            </a:pPr>
            <a:r>
              <a:rPr lang="fr-FR" sz="2600" b="1" dirty="0" smtClean="0">
                <a:latin typeface="Century Gothic" pitchFamily="34" charset="0"/>
              </a:rPr>
              <a:t>Bac Pro usinage</a:t>
            </a:r>
          </a:p>
          <a:p>
            <a:pPr algn="ctr">
              <a:buNone/>
            </a:pPr>
            <a:r>
              <a:rPr lang="fr-FR" sz="2600" dirty="0" smtClean="0">
                <a:latin typeface="Century Gothic" pitchFamily="34" charset="0"/>
              </a:rPr>
              <a:t>Gérard RES</a:t>
            </a:r>
          </a:p>
          <a:p>
            <a:pPr algn="ctr">
              <a:buNone/>
            </a:pPr>
            <a:r>
              <a:rPr lang="fr-FR" sz="2600" dirty="0" smtClean="0">
                <a:latin typeface="Century Gothic" pitchFamily="34" charset="0"/>
              </a:rPr>
              <a:t>Robert TOURNUS</a:t>
            </a:r>
          </a:p>
          <a:p>
            <a:pPr lvl="1"/>
            <a:endParaRPr lang="fr-FR" dirty="0" smtClean="0">
              <a:latin typeface="Century Gothic" pitchFamily="34" charset="0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5285928" y="2171998"/>
            <a:ext cx="3102496" cy="259228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z="3000" b="1" dirty="0" smtClean="0">
                <a:latin typeface="Century Gothic" pitchFamily="34" charset="0"/>
              </a:rPr>
              <a:t>Informatique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Lycée Diderot (75)</a:t>
            </a:r>
          </a:p>
          <a:p>
            <a:endParaRPr lang="fr-FR" sz="2400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fr-FR" sz="2600" b="1" dirty="0" smtClean="0">
                <a:latin typeface="Century Gothic" pitchFamily="34" charset="0"/>
              </a:rPr>
              <a:t>BTS IRIS</a:t>
            </a:r>
          </a:p>
          <a:p>
            <a:pPr algn="ctr">
              <a:buNone/>
            </a:pPr>
            <a:r>
              <a:rPr lang="fr-FR" sz="2600" dirty="0" smtClean="0">
                <a:solidFill>
                  <a:srgbClr val="C00000"/>
                </a:solidFill>
                <a:latin typeface="Century Gothic" pitchFamily="34" charset="0"/>
              </a:rPr>
              <a:t>Fatima HAMANI</a:t>
            </a:r>
          </a:p>
          <a:p>
            <a:pPr algn="ctr">
              <a:buNone/>
            </a:pPr>
            <a:r>
              <a:rPr lang="fr-FR" sz="2600" dirty="0" smtClean="0">
                <a:latin typeface="Century Gothic" pitchFamily="34" charset="0"/>
              </a:rPr>
              <a:t>Jean-Pierre LAMY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5106856" y="476672"/>
            <a:ext cx="3713616" cy="508918"/>
          </a:xfrm>
        </p:spPr>
        <p:txBody>
          <a:bodyPr>
            <a:normAutofit fontScale="90000"/>
          </a:bodyPr>
          <a:lstStyle/>
          <a:p>
            <a:pPr algn="r"/>
            <a:r>
              <a:rPr lang="fr-FR" dirty="0" smtClean="0">
                <a:latin typeface="Century Gothic" pitchFamily="34" charset="0"/>
              </a:rPr>
              <a:t>01 | </a:t>
            </a:r>
            <a:r>
              <a:rPr lang="fr-FR" b="1" dirty="0" smtClean="0">
                <a:solidFill>
                  <a:srgbClr val="C00000"/>
                </a:solidFill>
                <a:latin typeface="Century Gothic" pitchFamily="34" charset="0"/>
              </a:rPr>
              <a:t>La caisse</a:t>
            </a:r>
            <a:endParaRPr lang="fr-FR" b="1" dirty="0">
              <a:latin typeface="Century Gothic" pitchFamily="34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1691680" y="3140968"/>
            <a:ext cx="201622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5724128" y="3140968"/>
            <a:ext cx="223224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623938"/>
            <a:ext cx="6958528" cy="580926"/>
          </a:xfrm>
        </p:spPr>
        <p:txBody>
          <a:bodyPr>
            <a:normAutofit/>
          </a:bodyPr>
          <a:lstStyle/>
          <a:p>
            <a:pPr algn="l"/>
            <a:r>
              <a:rPr lang="fr-FR" sz="2600" dirty="0" smtClean="0">
                <a:solidFill>
                  <a:schemeClr val="tx1"/>
                </a:solidFill>
                <a:latin typeface="Century Gothic" pitchFamily="34" charset="0"/>
              </a:rPr>
              <a:t>Accueille tous les instruments.</a:t>
            </a:r>
            <a:endParaRPr lang="fr-FR" sz="2600" dirty="0"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730592" y="476672"/>
            <a:ext cx="6089880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02 |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Le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balco</a:t>
            </a:r>
            <a:r>
              <a:rPr lang="fr-FR" sz="4000" b="1" dirty="0" smtClean="0">
                <a:solidFill>
                  <a:srgbClr val="C00000"/>
                </a:solidFill>
                <a:latin typeface="Century Gothic" pitchFamily="34" charset="0"/>
                <a:ea typeface="+mj-ea"/>
                <a:cs typeface="+mj-cs"/>
              </a:rPr>
              <a:t>n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6" name="Image 5" descr="bal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564904"/>
            <a:ext cx="4361238" cy="4139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880</Words>
  <Application>Microsoft Office PowerPoint</Application>
  <PresentationFormat>Affichage à l'écran (4:3)</PresentationFormat>
  <Paragraphs>281</Paragraphs>
  <Slides>37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Thème Office</vt:lpstr>
      <vt:lpstr>PHILEA  un projet collaboratif inter-académique</vt:lpstr>
      <vt:lpstr>Diapositive 2</vt:lpstr>
      <vt:lpstr>Diapositive 3</vt:lpstr>
      <vt:lpstr>Diapositive 4</vt:lpstr>
      <vt:lpstr>Diapositive 5</vt:lpstr>
      <vt:lpstr>LA PLATEFORME </vt:lpstr>
      <vt:lpstr>01 | La caisse</vt:lpstr>
      <vt:lpstr>01 | La caisse</vt:lpstr>
      <vt:lpstr>Accueille tous les instruments.</vt:lpstr>
      <vt:lpstr>Diapositive 10</vt:lpstr>
      <vt:lpstr>Train d’atterrissage composé de trois pieds.</vt:lpstr>
      <vt:lpstr>Diapositive 12</vt:lpstr>
      <vt:lpstr>Système de propulsion qui permet de plaquer Philae au sol. </vt:lpstr>
      <vt:lpstr>Système d’ancrage composé de 2 modules capables de projeter dans le sol des harpons</vt:lpstr>
      <vt:lpstr>Diapositive 15</vt:lpstr>
      <vt:lpstr>Diapositive 16</vt:lpstr>
      <vt:lpstr>Diapositive 17</vt:lpstr>
      <vt:lpstr>LA CHARGE UTILE </vt:lpstr>
      <vt:lpstr>Spectromètre qui permet de déterminer la composition de la surface de la comète.</vt:lpstr>
      <vt:lpstr>Diapositive 20</vt:lpstr>
      <vt:lpstr>Réaliser les images de la surface tout autour du lander (panorama) en 2D et 3D à l’aide de caméras placées sur toutes les faces de Philae.</vt:lpstr>
      <vt:lpstr>Diapositive 22</vt:lpstr>
      <vt:lpstr>Système qui par vibration va s’enfoncer dans le sol et déterminera la dureté de celui-ci</vt:lpstr>
      <vt:lpstr>Diapositive 24</vt:lpstr>
      <vt:lpstr>Composé d’une caméra et d’une lampe placées sous l’atterrisseur. La caméra va permettre de faire des prises de vue de la zone d’atterrissage</vt:lpstr>
      <vt:lpstr>Diapositive 26</vt:lpstr>
      <vt:lpstr>Permet de mesurer le champ magnétique, la composante électronique et ionique du gaz dégazé par le noyau cométaire,</vt:lpstr>
      <vt:lpstr>Diapositive 28</vt:lpstr>
      <vt:lpstr>Système de mise à disposition des échantillons du sol cométaire : il se compose d’une foreuse et d’un carrousel tournant</vt:lpstr>
      <vt:lpstr>Diapositive 30</vt:lpstr>
      <vt:lpstr>Diapositive 31</vt:lpstr>
      <vt:lpstr>ENERGIE</vt:lpstr>
      <vt:lpstr>TREUIL ET PORTIQUE </vt:lpstr>
      <vt:lpstr>TRANSPORT</vt:lpstr>
      <vt:lpstr>SITE WEB</vt:lpstr>
      <vt:lpstr>DECOR</vt:lpstr>
      <vt:lpstr>PLANNING PREVISIONNEL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des equipes</dc:title>
  <dc:creator>moi</dc:creator>
  <cp:lastModifiedBy>moi</cp:lastModifiedBy>
  <cp:revision>180</cp:revision>
  <dcterms:created xsi:type="dcterms:W3CDTF">2013-09-06T06:45:16Z</dcterms:created>
  <dcterms:modified xsi:type="dcterms:W3CDTF">2013-10-03T18:12:21Z</dcterms:modified>
</cp:coreProperties>
</file>