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4" r:id="rId4"/>
    <p:sldId id="258" r:id="rId5"/>
    <p:sldId id="267" r:id="rId6"/>
    <p:sldId id="261" r:id="rId7"/>
    <p:sldId id="268" r:id="rId8"/>
    <p:sldId id="269" r:id="rId9"/>
    <p:sldId id="270" r:id="rId10"/>
    <p:sldId id="271" r:id="rId11"/>
    <p:sldId id="259" r:id="rId12"/>
    <p:sldId id="260" r:id="rId13"/>
    <p:sldId id="263" r:id="rId14"/>
    <p:sldId id="262" r:id="rId15"/>
    <p:sldId id="266" r:id="rId16"/>
    <p:sldId id="265" r:id="rId17"/>
    <p:sldId id="272" r:id="rId18"/>
    <p:sldId id="273" r:id="rId19"/>
    <p:sldId id="275" r:id="rId20"/>
    <p:sldId id="277" r:id="rId21"/>
    <p:sldId id="278" r:id="rId22"/>
    <p:sldId id="279" r:id="rId23"/>
    <p:sldId id="280" r:id="rId24"/>
    <p:sldId id="282" r:id="rId25"/>
    <p:sldId id="28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B7D3"/>
    <a:srgbClr val="4472C4"/>
    <a:srgbClr val="212121"/>
    <a:srgbClr val="C11459"/>
    <a:srgbClr val="FBDD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B7C3ED-9900-4264-866B-88328C5D70A0}"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325051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7C3ED-9900-4264-866B-88328C5D70A0}"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266371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AB7C3ED-9900-4264-866B-88328C5D70A0}"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316853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AB7C3ED-9900-4264-866B-88328C5D70A0}" type="datetimeFigureOut">
              <a:rPr lang="en-US" smtClean="0"/>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701898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7C3ED-9900-4264-866B-88328C5D70A0}"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1214148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7C3ED-9900-4264-866B-88328C5D70A0}"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3585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7C3ED-9900-4264-866B-88328C5D70A0}"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372364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7C3ED-9900-4264-866B-88328C5D70A0}"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39116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7C3ED-9900-4264-866B-88328C5D70A0}"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423262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B7C3ED-9900-4264-866B-88328C5D70A0}" type="datetimeFigureOut">
              <a:rPr lang="en-US" smtClean="0"/>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49403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B7C3ED-9900-4264-866B-88328C5D70A0}"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2555116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3ED-9900-4264-866B-88328C5D70A0}" type="datetimeFigureOut">
              <a:rPr lang="en-US" smtClean="0"/>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53585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7C3ED-9900-4264-866B-88328C5D70A0}"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302799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AB7C3ED-9900-4264-866B-88328C5D70A0}" type="datetimeFigureOut">
              <a:rPr lang="en-US" smtClean="0"/>
              <a:t>3/2/2024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F49FAFC-2F54-4F2E-ADB3-BA241FE458E4}" type="slidenum">
              <a:rPr lang="en-US" smtClean="0"/>
              <a:t>‹#›</a:t>
            </a:fld>
            <a:endParaRPr lang="en-US"/>
          </a:p>
        </p:txBody>
      </p:sp>
    </p:spTree>
    <p:extLst>
      <p:ext uri="{BB962C8B-B14F-4D97-AF65-F5344CB8AC3E}">
        <p14:creationId xmlns:p14="http://schemas.microsoft.com/office/powerpoint/2010/main" val="332889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AB7C3ED-9900-4264-866B-88328C5D70A0}" type="datetimeFigureOut">
              <a:rPr lang="en-US" smtClean="0"/>
              <a:t>3/2/2024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F49FAFC-2F54-4F2E-ADB3-BA241FE458E4}" type="slidenum">
              <a:rPr lang="en-US" smtClean="0"/>
              <a:t>‹#›</a:t>
            </a:fld>
            <a:endParaRPr lang="en-US"/>
          </a:p>
        </p:txBody>
      </p:sp>
    </p:spTree>
    <p:extLst>
      <p:ext uri="{BB962C8B-B14F-4D97-AF65-F5344CB8AC3E}">
        <p14:creationId xmlns:p14="http://schemas.microsoft.com/office/powerpoint/2010/main" val="177004124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4B7A-254D-9880-F2B6-4D5D3F9B9AC6}"/>
              </a:ext>
            </a:extLst>
          </p:cNvPr>
          <p:cNvSpPr>
            <a:spLocks noGrp="1"/>
          </p:cNvSpPr>
          <p:nvPr>
            <p:ph type="ctrTitle"/>
          </p:nvPr>
        </p:nvSpPr>
        <p:spPr>
          <a:xfrm>
            <a:off x="1019725" y="534747"/>
            <a:ext cx="10572000" cy="2971051"/>
          </a:xfrm>
        </p:spPr>
        <p:txBody>
          <a:bodyPr>
            <a:normAutofit/>
          </a:bodyPr>
          <a:lstStyle/>
          <a:p>
            <a:r>
              <a:rPr lang="en-US" sz="4400" dirty="0"/>
              <a:t>A Comprehensive Analysis of </a:t>
            </a:r>
            <a:r>
              <a:rPr lang="en-US" sz="4400" b="0" dirty="0">
                <a:solidFill>
                  <a:srgbClr val="00B0F0"/>
                </a:solidFill>
                <a:latin typeface="SEGA LOGO FONT" pitchFamily="2" charset="0"/>
              </a:rPr>
              <a:t>Sega </a:t>
            </a:r>
            <a:r>
              <a:rPr lang="en-US" sz="4400" dirty="0"/>
              <a:t>Game Marketing: Integrating Data Insights with Business Knowledge</a:t>
            </a:r>
          </a:p>
        </p:txBody>
      </p:sp>
      <p:sp>
        <p:nvSpPr>
          <p:cNvPr id="4" name="Title 1">
            <a:extLst>
              <a:ext uri="{FF2B5EF4-FFF2-40B4-BE49-F238E27FC236}">
                <a16:creationId xmlns:a16="http://schemas.microsoft.com/office/drawing/2014/main" id="{7C89E095-A289-7CDD-12FC-9A1ADA39D15A}"/>
              </a:ext>
            </a:extLst>
          </p:cNvPr>
          <p:cNvSpPr txBox="1">
            <a:spLocks/>
          </p:cNvSpPr>
          <p:nvPr/>
        </p:nvSpPr>
        <p:spPr>
          <a:xfrm>
            <a:off x="1019725" y="5670958"/>
            <a:ext cx="2955721" cy="306766"/>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t>Nipith Wongsirikul</a:t>
            </a:r>
          </a:p>
        </p:txBody>
      </p:sp>
    </p:spTree>
    <p:extLst>
      <p:ext uri="{BB962C8B-B14F-4D97-AF65-F5344CB8AC3E}">
        <p14:creationId xmlns:p14="http://schemas.microsoft.com/office/powerpoint/2010/main" val="312227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205B1-5FEB-0B7C-C4A1-AF2D09EC0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7C4706-7BEA-2D46-0512-3812D622BCAD}"/>
              </a:ext>
            </a:extLst>
          </p:cNvPr>
          <p:cNvSpPr>
            <a:spLocks noGrp="1"/>
          </p:cNvSpPr>
          <p:nvPr>
            <p:ph type="title"/>
          </p:nvPr>
        </p:nvSpPr>
        <p:spPr/>
        <p:txBody>
          <a:bodyPr/>
          <a:lstStyle/>
          <a:p>
            <a:r>
              <a:rPr lang="en-US" dirty="0"/>
              <a:t>Sega Series Analysis</a:t>
            </a:r>
            <a:r>
              <a:rPr lang="th-TH" dirty="0"/>
              <a:t> </a:t>
            </a:r>
            <a:r>
              <a:rPr lang="en-US" dirty="0"/>
              <a:t>: </a:t>
            </a:r>
            <a:r>
              <a:rPr lang="en-US" dirty="0">
                <a:solidFill>
                  <a:schemeClr val="bg1"/>
                </a:solidFill>
              </a:rPr>
              <a:t>My Perspective</a:t>
            </a:r>
            <a:endParaRPr lang="en-US" dirty="0"/>
          </a:p>
        </p:txBody>
      </p:sp>
      <p:sp>
        <p:nvSpPr>
          <p:cNvPr id="4" name="Content Placeholder 2">
            <a:extLst>
              <a:ext uri="{FF2B5EF4-FFF2-40B4-BE49-F238E27FC236}">
                <a16:creationId xmlns:a16="http://schemas.microsoft.com/office/drawing/2014/main" id="{792FF2DB-A483-DE2A-F907-FAE2505AC154}"/>
              </a:ext>
            </a:extLst>
          </p:cNvPr>
          <p:cNvSpPr txBox="1">
            <a:spLocks/>
          </p:cNvSpPr>
          <p:nvPr/>
        </p:nvSpPr>
        <p:spPr>
          <a:xfrm>
            <a:off x="909527" y="2605442"/>
            <a:ext cx="10571998" cy="363696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solidFill>
                  <a:srgbClr val="00B0F0"/>
                </a:solidFill>
              </a:rPr>
              <a:t>Football Manager </a:t>
            </a:r>
            <a:r>
              <a:rPr lang="en-US" dirty="0"/>
              <a:t>is undoubtedly the greatest football management game currently available.</a:t>
            </a:r>
          </a:p>
          <a:p>
            <a:r>
              <a:rPr lang="en-US" dirty="0"/>
              <a:t>A new competitor threatens to draw the fanbase away from Football Manager, but they have struggled to succeed in doing so.</a:t>
            </a:r>
          </a:p>
          <a:p>
            <a:r>
              <a:rPr lang="en-US" dirty="0"/>
              <a:t>Sega has a strong understanding of the sports genre, as evidenced by data.</a:t>
            </a:r>
          </a:p>
          <a:p>
            <a:r>
              <a:rPr lang="en-US" dirty="0"/>
              <a:t>If Football Manager avoids any major mistakes, it has the potential to generate significant profits in the long term, making it a safe bet.</a:t>
            </a:r>
            <a:br>
              <a:rPr lang="en-US" dirty="0"/>
            </a:br>
            <a:endParaRPr lang="en-US" dirty="0"/>
          </a:p>
        </p:txBody>
      </p:sp>
    </p:spTree>
    <p:extLst>
      <p:ext uri="{BB962C8B-B14F-4D97-AF65-F5344CB8AC3E}">
        <p14:creationId xmlns:p14="http://schemas.microsoft.com/office/powerpoint/2010/main" val="216781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4FA-CD19-3B9F-F7F5-59944AA76716}"/>
              </a:ext>
            </a:extLst>
          </p:cNvPr>
          <p:cNvSpPr>
            <a:spLocks noGrp="1"/>
          </p:cNvSpPr>
          <p:nvPr>
            <p:ph type="title"/>
          </p:nvPr>
        </p:nvSpPr>
        <p:spPr/>
        <p:txBody>
          <a:bodyPr/>
          <a:lstStyle/>
          <a:p>
            <a:r>
              <a:rPr lang="en-US" dirty="0"/>
              <a:t>Sega Yearly Sale Analysis : </a:t>
            </a:r>
            <a:r>
              <a:rPr lang="en-US" dirty="0">
                <a:solidFill>
                  <a:schemeClr val="bg1"/>
                </a:solidFill>
              </a:rPr>
              <a:t>SQL</a:t>
            </a:r>
          </a:p>
        </p:txBody>
      </p:sp>
      <p:sp>
        <p:nvSpPr>
          <p:cNvPr id="3" name="Content Placeholder 2">
            <a:extLst>
              <a:ext uri="{FF2B5EF4-FFF2-40B4-BE49-F238E27FC236}">
                <a16:creationId xmlns:a16="http://schemas.microsoft.com/office/drawing/2014/main" id="{15D43FA8-325C-0904-B8D7-B06A8F0D021B}"/>
              </a:ext>
            </a:extLst>
          </p:cNvPr>
          <p:cNvSpPr>
            <a:spLocks noGrp="1"/>
          </p:cNvSpPr>
          <p:nvPr>
            <p:ph idx="1"/>
          </p:nvPr>
        </p:nvSpPr>
        <p:spPr>
          <a:xfrm>
            <a:off x="734822" y="2532679"/>
            <a:ext cx="10554574" cy="3636511"/>
          </a:xfrm>
        </p:spPr>
        <p:txBody>
          <a:bodyPr>
            <a:normAutofit fontScale="62500" lnSpcReduction="20000"/>
          </a:bodyPr>
          <a:lstStyle/>
          <a:p>
            <a:r>
              <a:rPr lang="en-US" dirty="0"/>
              <a:t>First I wrote a code in SQL below, For call the “Year” and “total sold” to sum it as total sold per year.</a:t>
            </a:r>
          </a:p>
          <a:p>
            <a:pPr marL="0" indent="0">
              <a:buNone/>
            </a:pPr>
            <a:endParaRPr lang="en-US" b="0" dirty="0">
              <a:solidFill>
                <a:srgbClr val="3367D6"/>
              </a:solidFill>
              <a:effectLst/>
              <a:latin typeface="Roboto Mono" panose="020F0502020204030204" pitchFamily="49" charset="0"/>
            </a:endParaRPr>
          </a:p>
          <a:p>
            <a:pPr marL="0" indent="0">
              <a:buNone/>
            </a:pPr>
            <a:r>
              <a:rPr lang="en-US" b="0" dirty="0">
                <a:solidFill>
                  <a:srgbClr val="3367D6"/>
                </a:solidFill>
                <a:effectLst/>
                <a:latin typeface="Roboto Mono" panose="020F0502020204030204" pitchFamily="49" charset="0"/>
              </a:rPr>
              <a:t>WITH</a:t>
            </a:r>
            <a:r>
              <a:rPr lang="en-US" b="0" dirty="0">
                <a:solidFill>
                  <a:srgbClr val="3A474E"/>
                </a:solidFill>
                <a:effectLst/>
                <a:latin typeface="Roboto Mono" panose="020F0502020204030204" pitchFamily="49" charset="0"/>
              </a:rPr>
              <a:t> </a:t>
            </a:r>
            <a:r>
              <a:rPr lang="en-US" b="0" dirty="0" err="1">
                <a:solidFill>
                  <a:srgbClr val="000000"/>
                </a:solidFill>
                <a:effectLst/>
                <a:latin typeface="Roboto Mono" panose="020F0502020204030204" pitchFamily="49" charset="0"/>
              </a:rPr>
              <a:t>Year_Sell</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AS</a:t>
            </a:r>
            <a:r>
              <a:rPr lang="en-US" b="0" dirty="0">
                <a:solidFill>
                  <a:srgbClr val="3A474E"/>
                </a:solidFill>
                <a:effectLst/>
                <a:latin typeface="Roboto Mono" panose="020F0502020204030204" pitchFamily="49" charset="0"/>
              </a:rPr>
              <a:t> </a:t>
            </a:r>
            <a:r>
              <a:rPr lang="en-US" b="0" dirty="0">
                <a:solidFill>
                  <a:srgbClr val="37474F"/>
                </a:solidFill>
                <a:effectLst/>
                <a:latin typeface="Roboto Mono" panose="020F0502020204030204" pitchFamily="49" charset="0"/>
              </a:rPr>
              <a:t>(</a:t>
            </a:r>
            <a:endParaRPr lang="en-US" b="0" dirty="0">
              <a:solidFill>
                <a:srgbClr val="3A474E"/>
              </a:solidFill>
              <a:effectLst/>
              <a:latin typeface="Roboto Mono" panose="020F0502020204030204" pitchFamily="49" charset="0"/>
            </a:endParaRPr>
          </a:p>
          <a:p>
            <a:pPr marL="0" indent="0">
              <a:buNone/>
            </a:pP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SELECT</a:t>
            </a:r>
            <a:r>
              <a:rPr lang="en-US" b="0" dirty="0">
                <a:solidFill>
                  <a:srgbClr val="3A474E"/>
                </a:solidFill>
                <a:effectLst/>
                <a:latin typeface="Roboto Mono" panose="020F0502020204030204" pitchFamily="49" charset="0"/>
              </a:rPr>
              <a:t> </a:t>
            </a:r>
            <a:r>
              <a:rPr lang="en-US" b="0" dirty="0">
                <a:solidFill>
                  <a:srgbClr val="37474F"/>
                </a:solidFill>
                <a:effectLst/>
                <a:latin typeface="Roboto Mono" panose="020F0502020204030204" pitchFamily="49" charset="0"/>
              </a:rPr>
              <a:t>*</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EXTRACT</a:t>
            </a:r>
            <a:r>
              <a:rPr lang="en-US" b="0" dirty="0">
                <a:solidFill>
                  <a:srgbClr val="37474F"/>
                </a:solidFill>
                <a:effectLst/>
                <a:latin typeface="Roboto Mono" panose="020F0502020204030204" pitchFamily="49" charset="0"/>
              </a:rPr>
              <a:t>(</a:t>
            </a:r>
            <a:r>
              <a:rPr lang="en-US" b="0" dirty="0">
                <a:solidFill>
                  <a:srgbClr val="000000"/>
                </a:solidFill>
                <a:effectLst/>
                <a:latin typeface="Roboto Mono" panose="020F0502020204030204" pitchFamily="49" charset="0"/>
              </a:rPr>
              <a:t>YEAR</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FROM</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date</a:t>
            </a:r>
            <a:r>
              <a:rPr lang="en-US" b="0" dirty="0">
                <a:solidFill>
                  <a:srgbClr val="37474F"/>
                </a:solidFill>
                <a:effectLst/>
                <a:latin typeface="Roboto Mono" panose="020F0502020204030204" pitchFamily="49" charset="0"/>
              </a:rPr>
              <a:t>)</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AS</a:t>
            </a:r>
            <a:r>
              <a:rPr lang="en-US" b="0" dirty="0">
                <a:solidFill>
                  <a:srgbClr val="3A474E"/>
                </a:solidFill>
                <a:effectLst/>
                <a:latin typeface="Roboto Mono" panose="020F0502020204030204" pitchFamily="49" charset="0"/>
              </a:rPr>
              <a:t> </a:t>
            </a:r>
            <a:r>
              <a:rPr lang="en-US" b="0" dirty="0">
                <a:solidFill>
                  <a:srgbClr val="000000"/>
                </a:solidFill>
                <a:effectLst/>
                <a:latin typeface="Roboto Mono" panose="020F0502020204030204" pitchFamily="49" charset="0"/>
              </a:rPr>
              <a:t>year</a:t>
            </a:r>
            <a:endParaRPr lang="en-US" b="0" dirty="0">
              <a:solidFill>
                <a:srgbClr val="3A474E"/>
              </a:solidFill>
              <a:effectLst/>
              <a:latin typeface="Roboto Mono" panose="020F0502020204030204" pitchFamily="49" charset="0"/>
            </a:endParaRPr>
          </a:p>
          <a:p>
            <a:pPr marL="0" indent="0">
              <a:buNone/>
            </a:pP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FROM</a:t>
            </a:r>
            <a:r>
              <a:rPr lang="en-US" b="0" dirty="0">
                <a:solidFill>
                  <a:srgbClr val="3A474E"/>
                </a:solidFill>
                <a:effectLst/>
                <a:latin typeface="Roboto Mono" panose="020F0502020204030204" pitchFamily="49" charset="0"/>
              </a:rPr>
              <a:t> </a:t>
            </a:r>
            <a:r>
              <a:rPr lang="en-US" b="0" dirty="0">
                <a:solidFill>
                  <a:srgbClr val="000000"/>
                </a:solidFill>
                <a:effectLst/>
                <a:latin typeface="Roboto Mono" panose="020F0502020204030204" pitchFamily="49" charset="0"/>
              </a:rPr>
              <a:t>Game_Data_1.Game_Data_Table1</a:t>
            </a:r>
            <a:endParaRPr lang="en-US" b="0" dirty="0">
              <a:solidFill>
                <a:srgbClr val="3A474E"/>
              </a:solidFill>
              <a:effectLst/>
              <a:latin typeface="Roboto Mono" panose="020F0502020204030204" pitchFamily="49" charset="0"/>
            </a:endParaRPr>
          </a:p>
          <a:p>
            <a:pPr marL="0" indent="0">
              <a:buNone/>
            </a:pP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WHERE</a:t>
            </a:r>
            <a:r>
              <a:rPr lang="en-US" b="0" dirty="0">
                <a:solidFill>
                  <a:srgbClr val="3A474E"/>
                </a:solidFill>
                <a:effectLst/>
                <a:latin typeface="Roboto Mono" panose="020F0502020204030204" pitchFamily="49" charset="0"/>
              </a:rPr>
              <a:t> </a:t>
            </a:r>
            <a:r>
              <a:rPr lang="en-US" b="0" dirty="0">
                <a:solidFill>
                  <a:srgbClr val="000000"/>
                </a:solidFill>
                <a:effectLst/>
                <a:latin typeface="Roboto Mono" panose="020F0502020204030204" pitchFamily="49" charset="0"/>
              </a:rPr>
              <a:t>publisher</a:t>
            </a:r>
            <a:r>
              <a:rPr lang="en-US" b="0" dirty="0">
                <a:solidFill>
                  <a:srgbClr val="3A474E"/>
                </a:solidFill>
                <a:effectLst/>
                <a:latin typeface="Roboto Mono" panose="020F0502020204030204" pitchFamily="49" charset="0"/>
              </a:rPr>
              <a:t> = </a:t>
            </a:r>
            <a:r>
              <a:rPr lang="en-US" b="0" dirty="0">
                <a:solidFill>
                  <a:srgbClr val="0D904F"/>
                </a:solidFill>
                <a:effectLst/>
                <a:latin typeface="Roboto Mono" panose="020F0502020204030204" pitchFamily="49" charset="0"/>
              </a:rPr>
              <a:t>'Sega'</a:t>
            </a:r>
            <a:endParaRPr lang="en-US" b="0" dirty="0">
              <a:solidFill>
                <a:srgbClr val="3A474E"/>
              </a:solidFill>
              <a:effectLst/>
              <a:latin typeface="Roboto Mono" panose="020F0502020204030204" pitchFamily="49" charset="0"/>
            </a:endParaRPr>
          </a:p>
          <a:p>
            <a:pPr marL="0" indent="0">
              <a:buNone/>
            </a:pPr>
            <a:r>
              <a:rPr lang="en-US" b="0" dirty="0">
                <a:solidFill>
                  <a:srgbClr val="37474F"/>
                </a:solidFill>
                <a:effectLst/>
                <a:latin typeface="Roboto Mono" panose="020F0502020204030204" pitchFamily="49" charset="0"/>
              </a:rPr>
              <a:t>)</a:t>
            </a:r>
            <a:endParaRPr lang="en-US" b="0" dirty="0">
              <a:solidFill>
                <a:srgbClr val="3A474E"/>
              </a:solidFill>
              <a:effectLst/>
              <a:latin typeface="Roboto Mono" panose="020F0502020204030204" pitchFamily="49" charset="0"/>
            </a:endParaRPr>
          </a:p>
          <a:p>
            <a:pPr marL="0" indent="0">
              <a:buNone/>
            </a:pPr>
            <a:r>
              <a:rPr lang="en-US" b="0" dirty="0">
                <a:solidFill>
                  <a:srgbClr val="3367D6"/>
                </a:solidFill>
                <a:effectLst/>
                <a:latin typeface="Roboto Mono" panose="020F0502020204030204" pitchFamily="49" charset="0"/>
              </a:rPr>
              <a:t>SELECT</a:t>
            </a:r>
            <a:r>
              <a:rPr lang="en-US" b="0" dirty="0">
                <a:solidFill>
                  <a:srgbClr val="3A474E"/>
                </a:solidFill>
                <a:effectLst/>
                <a:latin typeface="Roboto Mono" panose="020F0502020204030204" pitchFamily="49" charset="0"/>
              </a:rPr>
              <a:t> </a:t>
            </a:r>
          </a:p>
          <a:p>
            <a:pPr marL="0" indent="0">
              <a:buNone/>
            </a:pPr>
            <a:r>
              <a:rPr lang="en-US" b="0" dirty="0">
                <a:solidFill>
                  <a:srgbClr val="3A474E"/>
                </a:solidFill>
                <a:effectLst/>
                <a:latin typeface="Roboto Mono" panose="020F0502020204030204" pitchFamily="49" charset="0"/>
              </a:rPr>
              <a:t>    </a:t>
            </a:r>
            <a:r>
              <a:rPr lang="en-US" b="0" dirty="0">
                <a:solidFill>
                  <a:srgbClr val="000000"/>
                </a:solidFill>
                <a:effectLst/>
                <a:latin typeface="Roboto Mono" panose="020F0502020204030204" pitchFamily="49" charset="0"/>
              </a:rPr>
              <a:t>year</a:t>
            </a:r>
            <a:r>
              <a:rPr lang="en-US" b="0" dirty="0">
                <a:solidFill>
                  <a:srgbClr val="3A474E"/>
                </a:solidFill>
                <a:effectLst/>
                <a:latin typeface="Roboto Mono" panose="020F0502020204030204" pitchFamily="49" charset="0"/>
              </a:rPr>
              <a:t>, </a:t>
            </a:r>
          </a:p>
          <a:p>
            <a:pPr marL="0" indent="0">
              <a:buNone/>
            </a:pP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ROUND</a:t>
            </a:r>
            <a:r>
              <a:rPr lang="en-US" b="0" dirty="0">
                <a:solidFill>
                  <a:srgbClr val="37474F"/>
                </a:solidFill>
                <a:effectLst/>
                <a:latin typeface="Roboto Mono" panose="020F0502020204030204" pitchFamily="49" charset="0"/>
              </a:rPr>
              <a:t>(</a:t>
            </a:r>
            <a:r>
              <a:rPr lang="en-US" b="0" dirty="0">
                <a:solidFill>
                  <a:srgbClr val="3367D6"/>
                </a:solidFill>
                <a:effectLst/>
                <a:latin typeface="Roboto Mono" panose="020F0502020204030204" pitchFamily="49" charset="0"/>
              </a:rPr>
              <a:t>SUM</a:t>
            </a:r>
            <a:r>
              <a:rPr lang="en-US" b="0" dirty="0">
                <a:solidFill>
                  <a:srgbClr val="37474F"/>
                </a:solidFill>
                <a:effectLst/>
                <a:latin typeface="Roboto Mono" panose="020F0502020204030204" pitchFamily="49" charset="0"/>
              </a:rPr>
              <a:t>(</a:t>
            </a:r>
            <a:r>
              <a:rPr lang="en-US" b="0" dirty="0">
                <a:solidFill>
                  <a:srgbClr val="000000"/>
                </a:solidFill>
                <a:effectLst/>
                <a:latin typeface="Roboto Mono" panose="020F0502020204030204" pitchFamily="49" charset="0"/>
              </a:rPr>
              <a:t>total</a:t>
            </a:r>
            <a:r>
              <a:rPr lang="en-US" b="0" dirty="0">
                <a:solidFill>
                  <a:srgbClr val="37474F"/>
                </a:solidFill>
                <a:effectLst/>
                <a:latin typeface="Roboto Mono" panose="020F0502020204030204" pitchFamily="49" charset="0"/>
              </a:rPr>
              <a:t>)</a:t>
            </a:r>
            <a:r>
              <a:rPr lang="en-US" b="0" dirty="0">
                <a:solidFill>
                  <a:srgbClr val="3A474E"/>
                </a:solidFill>
                <a:effectLst/>
                <a:latin typeface="Roboto Mono" panose="020F0502020204030204" pitchFamily="49" charset="0"/>
              </a:rPr>
              <a:t>, </a:t>
            </a:r>
            <a:r>
              <a:rPr lang="en-US" b="0" dirty="0">
                <a:solidFill>
                  <a:srgbClr val="F4511E"/>
                </a:solidFill>
                <a:effectLst/>
                <a:latin typeface="Roboto Mono" panose="020F0502020204030204" pitchFamily="49" charset="0"/>
              </a:rPr>
              <a:t>2</a:t>
            </a:r>
            <a:r>
              <a:rPr lang="en-US" b="0" dirty="0">
                <a:solidFill>
                  <a:srgbClr val="37474F"/>
                </a:solidFill>
                <a:effectLst/>
                <a:latin typeface="Roboto Mono" panose="020F0502020204030204" pitchFamily="49" charset="0"/>
              </a:rPr>
              <a:t>)</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AS</a:t>
            </a:r>
            <a:r>
              <a:rPr lang="en-US" b="0" dirty="0">
                <a:solidFill>
                  <a:srgbClr val="3A474E"/>
                </a:solidFill>
                <a:effectLst/>
                <a:latin typeface="Roboto Mono" panose="020F0502020204030204" pitchFamily="49" charset="0"/>
              </a:rPr>
              <a:t> </a:t>
            </a:r>
            <a:r>
              <a:rPr lang="en-US" b="0" dirty="0" err="1">
                <a:solidFill>
                  <a:srgbClr val="000000"/>
                </a:solidFill>
                <a:effectLst/>
                <a:latin typeface="Roboto Mono" panose="020F0502020204030204" pitchFamily="49" charset="0"/>
              </a:rPr>
              <a:t>total_yearly_sales_copy</a:t>
            </a:r>
            <a:endParaRPr lang="en-US" b="0" dirty="0">
              <a:solidFill>
                <a:srgbClr val="3A474E"/>
              </a:solidFill>
              <a:effectLst/>
              <a:latin typeface="Roboto Mono" panose="020F0502020204030204" pitchFamily="49" charset="0"/>
            </a:endParaRPr>
          </a:p>
          <a:p>
            <a:pPr marL="0" indent="0">
              <a:buNone/>
            </a:pPr>
            <a:r>
              <a:rPr lang="en-US" b="0" dirty="0">
                <a:solidFill>
                  <a:srgbClr val="3367D6"/>
                </a:solidFill>
                <a:effectLst/>
                <a:latin typeface="Roboto Mono" panose="020F0502020204030204" pitchFamily="49" charset="0"/>
              </a:rPr>
              <a:t>FROM</a:t>
            </a:r>
            <a:r>
              <a:rPr lang="en-US" b="0" dirty="0">
                <a:solidFill>
                  <a:srgbClr val="3A474E"/>
                </a:solidFill>
                <a:effectLst/>
                <a:latin typeface="Roboto Mono" panose="020F0502020204030204" pitchFamily="49" charset="0"/>
              </a:rPr>
              <a:t> </a:t>
            </a:r>
            <a:r>
              <a:rPr lang="en-US" b="0" dirty="0" err="1">
                <a:solidFill>
                  <a:srgbClr val="000000"/>
                </a:solidFill>
                <a:effectLst/>
                <a:latin typeface="Roboto Mono" panose="020F0502020204030204" pitchFamily="49" charset="0"/>
              </a:rPr>
              <a:t>Year_Sell</a:t>
            </a:r>
            <a:endParaRPr lang="en-US" b="0" dirty="0">
              <a:solidFill>
                <a:srgbClr val="3A474E"/>
              </a:solidFill>
              <a:effectLst/>
              <a:latin typeface="Roboto Mono" panose="020F0502020204030204" pitchFamily="49" charset="0"/>
            </a:endParaRPr>
          </a:p>
          <a:p>
            <a:pPr marL="0" indent="0">
              <a:buNone/>
            </a:pPr>
            <a:r>
              <a:rPr lang="en-US" b="0" dirty="0">
                <a:solidFill>
                  <a:srgbClr val="3367D6"/>
                </a:solidFill>
                <a:effectLst/>
                <a:latin typeface="Roboto Mono" panose="020F0502020204030204" pitchFamily="49" charset="0"/>
              </a:rPr>
              <a:t>GROUP</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BY</a:t>
            </a:r>
            <a:r>
              <a:rPr lang="en-US" b="0" dirty="0">
                <a:solidFill>
                  <a:srgbClr val="3A474E"/>
                </a:solidFill>
                <a:effectLst/>
                <a:latin typeface="Roboto Mono" panose="020F0502020204030204" pitchFamily="49" charset="0"/>
              </a:rPr>
              <a:t> </a:t>
            </a:r>
            <a:r>
              <a:rPr lang="en-US" b="0" dirty="0">
                <a:solidFill>
                  <a:srgbClr val="000000"/>
                </a:solidFill>
                <a:effectLst/>
                <a:latin typeface="Roboto Mono" panose="020F0502020204030204" pitchFamily="49" charset="0"/>
              </a:rPr>
              <a:t>year</a:t>
            </a:r>
            <a:endParaRPr lang="en-US" b="0" dirty="0">
              <a:solidFill>
                <a:srgbClr val="3A474E"/>
              </a:solidFill>
              <a:effectLst/>
              <a:latin typeface="Roboto Mono" panose="020F0502020204030204" pitchFamily="49" charset="0"/>
            </a:endParaRPr>
          </a:p>
          <a:p>
            <a:pPr marL="0" indent="0">
              <a:buNone/>
            </a:pPr>
            <a:r>
              <a:rPr lang="en-US" b="0" dirty="0">
                <a:solidFill>
                  <a:srgbClr val="3367D6"/>
                </a:solidFill>
                <a:effectLst/>
                <a:latin typeface="Roboto Mono" panose="020F0502020204030204" pitchFamily="49" charset="0"/>
              </a:rPr>
              <a:t>HAVING</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SUM</a:t>
            </a:r>
            <a:r>
              <a:rPr lang="en-US" b="0" dirty="0">
                <a:solidFill>
                  <a:srgbClr val="37474F"/>
                </a:solidFill>
                <a:effectLst/>
                <a:latin typeface="Roboto Mono" panose="020F0502020204030204" pitchFamily="49" charset="0"/>
              </a:rPr>
              <a:t>(</a:t>
            </a:r>
            <a:r>
              <a:rPr lang="en-US" b="0" dirty="0">
                <a:solidFill>
                  <a:srgbClr val="000000"/>
                </a:solidFill>
                <a:effectLst/>
                <a:latin typeface="Roboto Mono" panose="020F0502020204030204" pitchFamily="49" charset="0"/>
              </a:rPr>
              <a:t>total</a:t>
            </a:r>
            <a:r>
              <a:rPr lang="en-US" b="0" dirty="0">
                <a:solidFill>
                  <a:srgbClr val="37474F"/>
                </a:solidFill>
                <a:effectLst/>
                <a:latin typeface="Roboto Mono" panose="020F0502020204030204" pitchFamily="49" charset="0"/>
              </a:rPr>
              <a:t>)</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IS</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NOT</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NULL</a:t>
            </a:r>
            <a:endParaRPr lang="en-US" b="0" dirty="0">
              <a:solidFill>
                <a:srgbClr val="3A474E"/>
              </a:solidFill>
              <a:effectLst/>
              <a:latin typeface="Roboto Mono" panose="020F0502020204030204" pitchFamily="49" charset="0"/>
            </a:endParaRPr>
          </a:p>
          <a:p>
            <a:pPr marL="0" indent="0">
              <a:buNone/>
            </a:pPr>
            <a:r>
              <a:rPr lang="en-US" b="0" dirty="0">
                <a:solidFill>
                  <a:srgbClr val="3367D6"/>
                </a:solidFill>
                <a:effectLst/>
                <a:latin typeface="Roboto Mono" panose="020F0502020204030204" pitchFamily="49" charset="0"/>
              </a:rPr>
              <a:t>ORDER</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BY</a:t>
            </a:r>
            <a:r>
              <a:rPr lang="en-US" b="0" dirty="0">
                <a:solidFill>
                  <a:srgbClr val="3A474E"/>
                </a:solidFill>
                <a:effectLst/>
                <a:latin typeface="Roboto Mono" panose="020F0502020204030204" pitchFamily="49" charset="0"/>
              </a:rPr>
              <a:t> </a:t>
            </a:r>
            <a:r>
              <a:rPr lang="en-US" b="0" dirty="0">
                <a:solidFill>
                  <a:srgbClr val="000000"/>
                </a:solidFill>
                <a:effectLst/>
                <a:latin typeface="Roboto Mono" panose="020F0502020204030204" pitchFamily="49" charset="0"/>
              </a:rPr>
              <a:t>year</a:t>
            </a:r>
            <a:r>
              <a:rPr lang="en-US" b="0" dirty="0">
                <a:solidFill>
                  <a:srgbClr val="3A474E"/>
                </a:solidFill>
                <a:effectLst/>
                <a:latin typeface="Roboto Mono" panose="020F0502020204030204" pitchFamily="49" charset="0"/>
              </a:rPr>
              <a:t> </a:t>
            </a:r>
            <a:r>
              <a:rPr lang="en-US" b="0" dirty="0">
                <a:solidFill>
                  <a:srgbClr val="3367D6"/>
                </a:solidFill>
                <a:effectLst/>
                <a:latin typeface="Roboto Mono" panose="020F0502020204030204" pitchFamily="49" charset="0"/>
              </a:rPr>
              <a:t>DESC</a:t>
            </a:r>
            <a:r>
              <a:rPr lang="en-US" b="0" dirty="0">
                <a:solidFill>
                  <a:srgbClr val="3A474E"/>
                </a:solidFill>
                <a:effectLst/>
                <a:latin typeface="Roboto Mono" panose="020F0502020204030204" pitchFamily="49" charset="0"/>
              </a:rPr>
              <a:t>;</a:t>
            </a:r>
          </a:p>
          <a:p>
            <a:endParaRPr lang="en-US" dirty="0"/>
          </a:p>
        </p:txBody>
      </p:sp>
    </p:spTree>
    <p:extLst>
      <p:ext uri="{BB962C8B-B14F-4D97-AF65-F5344CB8AC3E}">
        <p14:creationId xmlns:p14="http://schemas.microsoft.com/office/powerpoint/2010/main" val="149109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79C5-761E-AB2F-00EE-E598BA7EB083}"/>
              </a:ext>
            </a:extLst>
          </p:cNvPr>
          <p:cNvSpPr>
            <a:spLocks noGrp="1"/>
          </p:cNvSpPr>
          <p:nvPr>
            <p:ph type="title"/>
          </p:nvPr>
        </p:nvSpPr>
        <p:spPr/>
        <p:txBody>
          <a:bodyPr/>
          <a:lstStyle/>
          <a:p>
            <a:r>
              <a:rPr lang="en-US" dirty="0"/>
              <a:t>Sega Yearly Sale Analysis : </a:t>
            </a:r>
            <a:r>
              <a:rPr lang="en-US" dirty="0">
                <a:solidFill>
                  <a:schemeClr val="bg1"/>
                </a:solidFill>
              </a:rPr>
              <a:t>Looker Studio</a:t>
            </a:r>
          </a:p>
        </p:txBody>
      </p:sp>
      <p:sp>
        <p:nvSpPr>
          <p:cNvPr id="3" name="Content Placeholder 2">
            <a:extLst>
              <a:ext uri="{FF2B5EF4-FFF2-40B4-BE49-F238E27FC236}">
                <a16:creationId xmlns:a16="http://schemas.microsoft.com/office/drawing/2014/main" id="{119869AD-7255-5EF3-46EB-9E47863333C6}"/>
              </a:ext>
            </a:extLst>
          </p:cNvPr>
          <p:cNvSpPr>
            <a:spLocks noGrp="1"/>
          </p:cNvSpPr>
          <p:nvPr>
            <p:ph idx="1"/>
          </p:nvPr>
        </p:nvSpPr>
        <p:spPr>
          <a:xfrm>
            <a:off x="431720" y="2603151"/>
            <a:ext cx="5664279" cy="3807661"/>
          </a:xfrm>
        </p:spPr>
        <p:txBody>
          <a:bodyPr>
            <a:normAutofit/>
          </a:bodyPr>
          <a:lstStyle/>
          <a:p>
            <a:r>
              <a:rPr lang="en-US" b="0" i="0" dirty="0">
                <a:solidFill>
                  <a:srgbClr val="ECECEC"/>
                </a:solidFill>
                <a:effectLst/>
              </a:rPr>
              <a:t>After that, I created a graph in Looker Studio. </a:t>
            </a:r>
            <a:r>
              <a:rPr lang="en-US" b="1" i="0" dirty="0">
                <a:solidFill>
                  <a:srgbClr val="C11459"/>
                </a:solidFill>
                <a:effectLst/>
              </a:rPr>
              <a:t>'</a:t>
            </a:r>
            <a:r>
              <a:rPr lang="en-US" b="1" i="0" dirty="0" err="1">
                <a:solidFill>
                  <a:srgbClr val="C11459"/>
                </a:solidFill>
                <a:effectLst/>
              </a:rPr>
              <a:t>Per_Year</a:t>
            </a:r>
            <a:r>
              <a:rPr lang="en-US" b="1" i="0" dirty="0">
                <a:solidFill>
                  <a:srgbClr val="C11459"/>
                </a:solidFill>
                <a:effectLst/>
              </a:rPr>
              <a:t>' </a:t>
            </a:r>
            <a:r>
              <a:rPr lang="en-US" b="0" i="0" dirty="0">
                <a:solidFill>
                  <a:srgbClr val="ECECEC"/>
                </a:solidFill>
                <a:effectLst/>
              </a:rPr>
              <a:t>presents the total number of copies sold (in millions) per year, and </a:t>
            </a:r>
            <a:r>
              <a:rPr lang="en-US" b="1" i="0" dirty="0">
                <a:solidFill>
                  <a:srgbClr val="FF0000"/>
                </a:solidFill>
                <a:effectLst/>
              </a:rPr>
              <a:t>'</a:t>
            </a:r>
            <a:r>
              <a:rPr lang="en-US" b="1" i="0" dirty="0" err="1">
                <a:solidFill>
                  <a:srgbClr val="FF0000"/>
                </a:solidFill>
                <a:effectLst/>
              </a:rPr>
              <a:t>Graph_cumulative</a:t>
            </a:r>
            <a:r>
              <a:rPr lang="en-US" b="1" i="0" dirty="0">
                <a:solidFill>
                  <a:srgbClr val="FF0000"/>
                </a:solidFill>
                <a:effectLst/>
              </a:rPr>
              <a:t>' </a:t>
            </a:r>
            <a:r>
              <a:rPr lang="en-US" b="0" i="0" dirty="0">
                <a:solidFill>
                  <a:srgbClr val="ECECEC"/>
                </a:solidFill>
                <a:effectLst/>
              </a:rPr>
              <a:t>displays the cumulative total sales for each year.</a:t>
            </a:r>
          </a:p>
          <a:p>
            <a:endParaRPr lang="en-US" b="0" i="0" dirty="0">
              <a:solidFill>
                <a:srgbClr val="ECECEC"/>
              </a:solidFill>
              <a:effectLst/>
            </a:endParaRPr>
          </a:p>
          <a:p>
            <a:r>
              <a:rPr lang="en-US" dirty="0"/>
              <a:t>More detailed in </a:t>
            </a:r>
            <a:br>
              <a:rPr lang="en-US" dirty="0"/>
            </a:br>
            <a:r>
              <a:rPr lang="en-US" i="1" dirty="0"/>
              <a:t>Looker_Studio_Reporting_-_1_3_24_17_31        </a:t>
            </a:r>
            <a:r>
              <a:rPr lang="en-US" dirty="0"/>
              <a:t>at GitHub.             </a:t>
            </a:r>
          </a:p>
          <a:p>
            <a:endParaRPr lang="en-US" dirty="0"/>
          </a:p>
        </p:txBody>
      </p:sp>
      <p:pic>
        <p:nvPicPr>
          <p:cNvPr id="6" name="Picture 5">
            <a:extLst>
              <a:ext uri="{FF2B5EF4-FFF2-40B4-BE49-F238E27FC236}">
                <a16:creationId xmlns:a16="http://schemas.microsoft.com/office/drawing/2014/main" id="{01ADAB4F-A8E5-45E9-9A68-919C7FF59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860" y="2465450"/>
            <a:ext cx="5315785" cy="3988965"/>
          </a:xfrm>
          <a:prstGeom prst="rect">
            <a:avLst/>
          </a:prstGeom>
        </p:spPr>
      </p:pic>
      <p:sp>
        <p:nvSpPr>
          <p:cNvPr id="4" name="TextBox 3">
            <a:extLst>
              <a:ext uri="{FF2B5EF4-FFF2-40B4-BE49-F238E27FC236}">
                <a16:creationId xmlns:a16="http://schemas.microsoft.com/office/drawing/2014/main" id="{3B031509-2B22-8169-F839-4C4A8D1E6A56}"/>
              </a:ext>
            </a:extLst>
          </p:cNvPr>
          <p:cNvSpPr txBox="1"/>
          <p:nvPr/>
        </p:nvSpPr>
        <p:spPr>
          <a:xfrm>
            <a:off x="7926197" y="6460922"/>
            <a:ext cx="2687680" cy="253916"/>
          </a:xfrm>
          <a:prstGeom prst="rect">
            <a:avLst/>
          </a:prstGeom>
          <a:noFill/>
        </p:spPr>
        <p:txBody>
          <a:bodyPr wrap="square" rtlCol="0">
            <a:spAutoFit/>
          </a:bodyPr>
          <a:lstStyle/>
          <a:p>
            <a:r>
              <a:rPr lang="en-US" sz="1050" i="1" dirty="0">
                <a:solidFill>
                  <a:schemeClr val="tx1">
                    <a:lumMod val="65000"/>
                  </a:schemeClr>
                </a:solidFill>
              </a:rPr>
              <a:t>The data set is </a:t>
            </a:r>
            <a:r>
              <a:rPr lang="en-US" sz="1050" i="1" dirty="0" err="1">
                <a:solidFill>
                  <a:schemeClr val="tx1">
                    <a:lumMod val="65000"/>
                  </a:schemeClr>
                </a:solidFill>
              </a:rPr>
              <a:t>VGChartz</a:t>
            </a:r>
            <a:r>
              <a:rPr lang="en-US" sz="1050" i="1" dirty="0">
                <a:solidFill>
                  <a:schemeClr val="tx1">
                    <a:lumMod val="65000"/>
                  </a:schemeClr>
                </a:solidFill>
              </a:rPr>
              <a:t> from </a:t>
            </a:r>
            <a:r>
              <a:rPr lang="en-US" sz="1050" i="1" dirty="0" err="1">
                <a:solidFill>
                  <a:schemeClr val="tx1">
                    <a:lumMod val="65000"/>
                  </a:schemeClr>
                </a:solidFill>
              </a:rPr>
              <a:t>Kaggel</a:t>
            </a:r>
            <a:endParaRPr lang="en-US" sz="1050" i="1" dirty="0">
              <a:solidFill>
                <a:schemeClr val="tx1">
                  <a:lumMod val="65000"/>
                </a:schemeClr>
              </a:solidFill>
            </a:endParaRPr>
          </a:p>
        </p:txBody>
      </p:sp>
    </p:spTree>
    <p:extLst>
      <p:ext uri="{BB962C8B-B14F-4D97-AF65-F5344CB8AC3E}">
        <p14:creationId xmlns:p14="http://schemas.microsoft.com/office/powerpoint/2010/main" val="4048254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5DDC-E3FF-582C-A27C-FD86E14FD259}"/>
              </a:ext>
            </a:extLst>
          </p:cNvPr>
          <p:cNvSpPr>
            <a:spLocks noGrp="1"/>
          </p:cNvSpPr>
          <p:nvPr>
            <p:ph type="title"/>
          </p:nvPr>
        </p:nvSpPr>
        <p:spPr/>
        <p:txBody>
          <a:bodyPr/>
          <a:lstStyle/>
          <a:p>
            <a:r>
              <a:rPr lang="en-US" dirty="0"/>
              <a:t>Sega Yearly Sale Analysis : </a:t>
            </a:r>
            <a:r>
              <a:rPr lang="en-US" dirty="0">
                <a:solidFill>
                  <a:schemeClr val="bg1"/>
                </a:solidFill>
              </a:rPr>
              <a:t>Questions</a:t>
            </a:r>
          </a:p>
        </p:txBody>
      </p:sp>
      <p:sp>
        <p:nvSpPr>
          <p:cNvPr id="3" name="Content Placeholder 2">
            <a:extLst>
              <a:ext uri="{FF2B5EF4-FFF2-40B4-BE49-F238E27FC236}">
                <a16:creationId xmlns:a16="http://schemas.microsoft.com/office/drawing/2014/main" id="{3E099626-B6FB-942E-152E-99FC0E407354}"/>
              </a:ext>
            </a:extLst>
          </p:cNvPr>
          <p:cNvSpPr>
            <a:spLocks noGrp="1"/>
          </p:cNvSpPr>
          <p:nvPr>
            <p:ph idx="1"/>
          </p:nvPr>
        </p:nvSpPr>
        <p:spPr>
          <a:xfrm>
            <a:off x="810000" y="2683681"/>
            <a:ext cx="10554574" cy="3636511"/>
          </a:xfrm>
        </p:spPr>
        <p:txBody>
          <a:bodyPr/>
          <a:lstStyle/>
          <a:p>
            <a:r>
              <a:rPr lang="en-US" dirty="0"/>
              <a:t>Q. Is Sega doing good or bad in term of yearly sale?</a:t>
            </a:r>
            <a:br>
              <a:rPr lang="en-US" dirty="0"/>
            </a:br>
            <a:br>
              <a:rPr lang="en-US" dirty="0"/>
            </a:br>
            <a:r>
              <a:rPr lang="en-US" dirty="0"/>
              <a:t>To gauge Sega's performance in terms of yearly sales, it's essential to conduct a comparative analysis with its direct competitors. Targeting renowned Japanese gaming companies with long-established histories like </a:t>
            </a:r>
            <a:r>
              <a:rPr lang="en-US" b="1" dirty="0">
                <a:solidFill>
                  <a:schemeClr val="accent4">
                    <a:lumMod val="75000"/>
                  </a:schemeClr>
                </a:solidFill>
              </a:rPr>
              <a:t>Bandai Namco</a:t>
            </a:r>
            <a:r>
              <a:rPr lang="en-US" dirty="0"/>
              <a:t>, </a:t>
            </a:r>
            <a:r>
              <a:rPr lang="en-US" b="1" dirty="0">
                <a:solidFill>
                  <a:srgbClr val="00B050"/>
                </a:solidFill>
              </a:rPr>
              <a:t>Konami</a:t>
            </a:r>
            <a:r>
              <a:rPr lang="en-US" dirty="0"/>
              <a:t>, </a:t>
            </a:r>
            <a:r>
              <a:rPr lang="en-US" b="1" dirty="0">
                <a:solidFill>
                  <a:schemeClr val="bg2">
                    <a:lumMod val="50000"/>
                    <a:lumOff val="50000"/>
                  </a:schemeClr>
                </a:solidFill>
              </a:rPr>
              <a:t>Capcom</a:t>
            </a:r>
            <a:r>
              <a:rPr lang="en-US" dirty="0"/>
              <a:t>, </a:t>
            </a:r>
            <a:r>
              <a:rPr lang="en-US" b="1" dirty="0">
                <a:solidFill>
                  <a:srgbClr val="FF0000"/>
                </a:solidFill>
              </a:rPr>
              <a:t>Nintendo</a:t>
            </a:r>
            <a:r>
              <a:rPr lang="en-US" dirty="0"/>
              <a:t>, and </a:t>
            </a:r>
            <a:r>
              <a:rPr lang="en-US" b="1" dirty="0">
                <a:solidFill>
                  <a:srgbClr val="FFFF00"/>
                </a:solidFill>
              </a:rPr>
              <a:t>Square Enix </a:t>
            </a:r>
            <a:r>
              <a:rPr lang="en-US" dirty="0"/>
              <a:t>provides a comprehensive benchmark for evaluating Sega's standing in the industry. By comparing Sega's sales trends with those of its competitors, we can gain insights into its relative performance and ascertain whether Sega is excelling or facing challenges in the market.</a:t>
            </a:r>
          </a:p>
        </p:txBody>
      </p:sp>
    </p:spTree>
    <p:extLst>
      <p:ext uri="{BB962C8B-B14F-4D97-AF65-F5344CB8AC3E}">
        <p14:creationId xmlns:p14="http://schemas.microsoft.com/office/powerpoint/2010/main" val="1759591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24CA-2BD9-2666-D0F1-58D3882E1CB1}"/>
              </a:ext>
            </a:extLst>
          </p:cNvPr>
          <p:cNvSpPr>
            <a:spLocks noGrp="1"/>
          </p:cNvSpPr>
          <p:nvPr>
            <p:ph type="title"/>
          </p:nvPr>
        </p:nvSpPr>
        <p:spPr/>
        <p:txBody>
          <a:bodyPr/>
          <a:lstStyle/>
          <a:p>
            <a:r>
              <a:rPr lang="en-US" dirty="0"/>
              <a:t>Yearly Sale Comparison : </a:t>
            </a:r>
            <a:r>
              <a:rPr lang="en-US" dirty="0">
                <a:solidFill>
                  <a:schemeClr val="bg1"/>
                </a:solidFill>
              </a:rPr>
              <a:t>Tableau</a:t>
            </a:r>
          </a:p>
        </p:txBody>
      </p:sp>
      <p:sp>
        <p:nvSpPr>
          <p:cNvPr id="6" name="TextBox 5">
            <a:extLst>
              <a:ext uri="{FF2B5EF4-FFF2-40B4-BE49-F238E27FC236}">
                <a16:creationId xmlns:a16="http://schemas.microsoft.com/office/drawing/2014/main" id="{C8A4F78B-2D59-B5C3-09AB-AD984274DC2E}"/>
              </a:ext>
            </a:extLst>
          </p:cNvPr>
          <p:cNvSpPr txBox="1"/>
          <p:nvPr/>
        </p:nvSpPr>
        <p:spPr>
          <a:xfrm>
            <a:off x="783014" y="6410812"/>
            <a:ext cx="11258010" cy="369332"/>
          </a:xfrm>
          <a:prstGeom prst="rect">
            <a:avLst/>
          </a:prstGeom>
          <a:noFill/>
        </p:spPr>
        <p:txBody>
          <a:bodyPr wrap="square" rtlCol="0">
            <a:spAutoFit/>
          </a:bodyPr>
          <a:lstStyle/>
          <a:p>
            <a:r>
              <a:rPr lang="en-US" i="1" dirty="0">
                <a:solidFill>
                  <a:schemeClr val="tx1">
                    <a:lumMod val="65000"/>
                  </a:schemeClr>
                </a:solidFill>
              </a:rPr>
              <a:t>AD formatting and full resolution : https://public.tableau.com/app/profile/nipith.wongsirikul/vizzes</a:t>
            </a:r>
          </a:p>
        </p:txBody>
      </p:sp>
      <p:sp>
        <p:nvSpPr>
          <p:cNvPr id="7" name="TextBox 6">
            <a:extLst>
              <a:ext uri="{FF2B5EF4-FFF2-40B4-BE49-F238E27FC236}">
                <a16:creationId xmlns:a16="http://schemas.microsoft.com/office/drawing/2014/main" id="{13EF7224-44D2-B5EE-3C05-0CA49A1DA950}"/>
              </a:ext>
            </a:extLst>
          </p:cNvPr>
          <p:cNvSpPr txBox="1"/>
          <p:nvPr/>
        </p:nvSpPr>
        <p:spPr>
          <a:xfrm>
            <a:off x="838820" y="2362904"/>
            <a:ext cx="3902448" cy="253916"/>
          </a:xfrm>
          <a:prstGeom prst="rect">
            <a:avLst/>
          </a:prstGeom>
          <a:noFill/>
        </p:spPr>
        <p:txBody>
          <a:bodyPr wrap="square" rtlCol="0">
            <a:spAutoFit/>
          </a:bodyPr>
          <a:lstStyle/>
          <a:p>
            <a:r>
              <a:rPr lang="en-US" sz="1050" i="1" dirty="0"/>
              <a:t>The data set is </a:t>
            </a:r>
            <a:r>
              <a:rPr lang="en-US" sz="1050" i="1" dirty="0" err="1"/>
              <a:t>VGChartz</a:t>
            </a:r>
            <a:r>
              <a:rPr lang="en-US" sz="1050" i="1" dirty="0"/>
              <a:t> from </a:t>
            </a:r>
            <a:r>
              <a:rPr lang="en-US" sz="1050" i="1" dirty="0" err="1"/>
              <a:t>Kaggel</a:t>
            </a:r>
            <a:endParaRPr lang="en-US" sz="1050" i="1" dirty="0"/>
          </a:p>
        </p:txBody>
      </p:sp>
      <p:pic>
        <p:nvPicPr>
          <p:cNvPr id="11" name="Content Placeholder 10">
            <a:extLst>
              <a:ext uri="{FF2B5EF4-FFF2-40B4-BE49-F238E27FC236}">
                <a16:creationId xmlns:a16="http://schemas.microsoft.com/office/drawing/2014/main" id="{5ADEBB68-3F8E-13F8-1615-0C0D9669D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820" y="2669163"/>
            <a:ext cx="6869488" cy="3636963"/>
          </a:xfrm>
        </p:spPr>
      </p:pic>
      <p:sp>
        <p:nvSpPr>
          <p:cNvPr id="12" name="TextBox 11">
            <a:extLst>
              <a:ext uri="{FF2B5EF4-FFF2-40B4-BE49-F238E27FC236}">
                <a16:creationId xmlns:a16="http://schemas.microsoft.com/office/drawing/2014/main" id="{7D7433DF-57DF-8F91-A7C8-3902EB33EADD}"/>
              </a:ext>
            </a:extLst>
          </p:cNvPr>
          <p:cNvSpPr txBox="1"/>
          <p:nvPr/>
        </p:nvSpPr>
        <p:spPr>
          <a:xfrm>
            <a:off x="7971879" y="3146583"/>
            <a:ext cx="3902448" cy="2862322"/>
          </a:xfrm>
          <a:prstGeom prst="rect">
            <a:avLst/>
          </a:prstGeom>
          <a:noFill/>
        </p:spPr>
        <p:txBody>
          <a:bodyPr wrap="square" rtlCol="0">
            <a:spAutoFit/>
          </a:bodyPr>
          <a:lstStyle/>
          <a:p>
            <a:r>
              <a:rPr lang="en-US" dirty="0"/>
              <a:t>*Due to a Tableau Public issue, my visualization is in Thai, with the year format automatically converted to the Thai calendar. I'm unable to fix this online, as I'm only familiar with the desktop version. However, </a:t>
            </a:r>
            <a:r>
              <a:rPr lang="en-US" b="1" dirty="0">
                <a:solidFill>
                  <a:schemeClr val="accent6"/>
                </a:solidFill>
              </a:rPr>
              <a:t>I'll focus on the Thai year 2551, which equals 2008 AD.</a:t>
            </a:r>
          </a:p>
          <a:p>
            <a:endParaRPr lang="en-US" dirty="0"/>
          </a:p>
        </p:txBody>
      </p:sp>
    </p:spTree>
    <p:extLst>
      <p:ext uri="{BB962C8B-B14F-4D97-AF65-F5344CB8AC3E}">
        <p14:creationId xmlns:p14="http://schemas.microsoft.com/office/powerpoint/2010/main" val="51794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2B70-F6A6-9650-0246-892C1F9EB836}"/>
              </a:ext>
            </a:extLst>
          </p:cNvPr>
          <p:cNvSpPr>
            <a:spLocks noGrp="1"/>
          </p:cNvSpPr>
          <p:nvPr>
            <p:ph type="title"/>
          </p:nvPr>
        </p:nvSpPr>
        <p:spPr/>
        <p:txBody>
          <a:bodyPr/>
          <a:lstStyle/>
          <a:p>
            <a:r>
              <a:rPr lang="en-US" dirty="0"/>
              <a:t>Sega Yearly Sale Analysis : </a:t>
            </a:r>
            <a:r>
              <a:rPr lang="en-US" dirty="0">
                <a:solidFill>
                  <a:schemeClr val="bg1"/>
                </a:solidFill>
              </a:rPr>
              <a:t>2008</a:t>
            </a:r>
            <a:r>
              <a:rPr lang="en-US" dirty="0"/>
              <a:t> </a:t>
            </a:r>
          </a:p>
        </p:txBody>
      </p:sp>
      <p:sp>
        <p:nvSpPr>
          <p:cNvPr id="6" name="TextBox 5">
            <a:extLst>
              <a:ext uri="{FF2B5EF4-FFF2-40B4-BE49-F238E27FC236}">
                <a16:creationId xmlns:a16="http://schemas.microsoft.com/office/drawing/2014/main" id="{4D4C2926-8311-D334-33B2-2909DC853A10}"/>
              </a:ext>
            </a:extLst>
          </p:cNvPr>
          <p:cNvSpPr txBox="1"/>
          <p:nvPr/>
        </p:nvSpPr>
        <p:spPr>
          <a:xfrm>
            <a:off x="945364" y="5121384"/>
            <a:ext cx="1071087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 2008, video game sales peaked, with Sega leading the pack compared to its competitors. To illustrate Sega's success, I created a bar graph in Tableau showcasing the top 5 best-selling games of 2008 that propelled Sega to the forefront. The results are displayed at the top.</a:t>
            </a:r>
          </a:p>
        </p:txBody>
      </p:sp>
      <p:sp>
        <p:nvSpPr>
          <p:cNvPr id="7" name="TextBox 6">
            <a:extLst>
              <a:ext uri="{FF2B5EF4-FFF2-40B4-BE49-F238E27FC236}">
                <a16:creationId xmlns:a16="http://schemas.microsoft.com/office/drawing/2014/main" id="{26DA5736-DA83-212B-F6D0-C24079FAA7D0}"/>
              </a:ext>
            </a:extLst>
          </p:cNvPr>
          <p:cNvSpPr txBox="1"/>
          <p:nvPr/>
        </p:nvSpPr>
        <p:spPr>
          <a:xfrm>
            <a:off x="1932306" y="2299895"/>
            <a:ext cx="11258010" cy="369332"/>
          </a:xfrm>
          <a:prstGeom prst="rect">
            <a:avLst/>
          </a:prstGeom>
          <a:noFill/>
        </p:spPr>
        <p:txBody>
          <a:bodyPr wrap="square" rtlCol="0">
            <a:spAutoFit/>
          </a:bodyPr>
          <a:lstStyle/>
          <a:p>
            <a:r>
              <a:rPr lang="en-US" i="1" dirty="0">
                <a:solidFill>
                  <a:schemeClr val="tx1">
                    <a:lumMod val="65000"/>
                  </a:schemeClr>
                </a:solidFill>
              </a:rPr>
              <a:t>full resolution : https://public.tableau.com/app/profile/nipith.wongsirikul/vizzes</a:t>
            </a:r>
          </a:p>
        </p:txBody>
      </p:sp>
      <p:pic>
        <p:nvPicPr>
          <p:cNvPr id="9" name="Content Placeholder 8">
            <a:extLst>
              <a:ext uri="{FF2B5EF4-FFF2-40B4-BE49-F238E27FC236}">
                <a16:creationId xmlns:a16="http://schemas.microsoft.com/office/drawing/2014/main" id="{9B3EACCB-98E3-8FD5-D6B2-801399D65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494" y="3162649"/>
            <a:ext cx="11032749" cy="1571005"/>
          </a:xfrm>
        </p:spPr>
      </p:pic>
    </p:spTree>
    <p:extLst>
      <p:ext uri="{BB962C8B-B14F-4D97-AF65-F5344CB8AC3E}">
        <p14:creationId xmlns:p14="http://schemas.microsoft.com/office/powerpoint/2010/main" val="358509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BE84-5DBA-847A-85F7-7954FD9878E6}"/>
              </a:ext>
            </a:extLst>
          </p:cNvPr>
          <p:cNvSpPr>
            <a:spLocks noGrp="1"/>
          </p:cNvSpPr>
          <p:nvPr>
            <p:ph type="title"/>
          </p:nvPr>
        </p:nvSpPr>
        <p:spPr>
          <a:xfrm>
            <a:off x="810000" y="447188"/>
            <a:ext cx="11144312" cy="970450"/>
          </a:xfrm>
        </p:spPr>
        <p:txBody>
          <a:bodyPr/>
          <a:lstStyle/>
          <a:p>
            <a:r>
              <a:rPr lang="en-US" dirty="0"/>
              <a:t>Sega Yearly Sale Analysis : </a:t>
            </a:r>
            <a:r>
              <a:rPr lang="en-US" dirty="0">
                <a:solidFill>
                  <a:schemeClr val="bg1"/>
                </a:solidFill>
              </a:rPr>
              <a:t>Key Takeaways</a:t>
            </a:r>
          </a:p>
        </p:txBody>
      </p:sp>
      <p:sp>
        <p:nvSpPr>
          <p:cNvPr id="3" name="Content Placeholder 2">
            <a:extLst>
              <a:ext uri="{FF2B5EF4-FFF2-40B4-BE49-F238E27FC236}">
                <a16:creationId xmlns:a16="http://schemas.microsoft.com/office/drawing/2014/main" id="{05F13AD4-5E07-5E5B-2786-DF9FB96E59CA}"/>
              </a:ext>
            </a:extLst>
          </p:cNvPr>
          <p:cNvSpPr>
            <a:spLocks noGrp="1"/>
          </p:cNvSpPr>
          <p:nvPr>
            <p:ph idx="1"/>
          </p:nvPr>
        </p:nvSpPr>
        <p:spPr>
          <a:xfrm>
            <a:off x="818713" y="2364899"/>
            <a:ext cx="10554574" cy="3636511"/>
          </a:xfrm>
        </p:spPr>
        <p:txBody>
          <a:bodyPr/>
          <a:lstStyle/>
          <a:p>
            <a:r>
              <a:rPr lang="en-US" dirty="0"/>
              <a:t>Sega reached its peak in 2008 AD, surpassing competitors and achieving the </a:t>
            </a:r>
            <a:r>
              <a:rPr lang="en-US" b="1" dirty="0">
                <a:solidFill>
                  <a:srgbClr val="00B0F0"/>
                </a:solidFill>
              </a:rPr>
              <a:t>highest peak </a:t>
            </a:r>
            <a:r>
              <a:rPr lang="en-US" dirty="0"/>
              <a:t>according to the database.</a:t>
            </a:r>
          </a:p>
          <a:p>
            <a:endParaRPr lang="en-US" dirty="0"/>
          </a:p>
          <a:p>
            <a:r>
              <a:rPr lang="en-US" dirty="0"/>
              <a:t>Despite its success in 2008, Sega faced a downturn afterward and struggled to compete with rivals.</a:t>
            </a:r>
          </a:p>
          <a:p>
            <a:endParaRPr lang="en-US" dirty="0"/>
          </a:p>
          <a:p>
            <a:r>
              <a:rPr lang="en-US" dirty="0"/>
              <a:t>Sonic and sports games were the highlights that propelled Sega to glory in 2008.</a:t>
            </a:r>
          </a:p>
        </p:txBody>
      </p:sp>
    </p:spTree>
    <p:extLst>
      <p:ext uri="{BB962C8B-B14F-4D97-AF65-F5344CB8AC3E}">
        <p14:creationId xmlns:p14="http://schemas.microsoft.com/office/powerpoint/2010/main" val="268506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494E-A6C1-7A70-CD1B-CD40936FF77C}"/>
              </a:ext>
            </a:extLst>
          </p:cNvPr>
          <p:cNvSpPr>
            <a:spLocks noGrp="1"/>
          </p:cNvSpPr>
          <p:nvPr>
            <p:ph type="title"/>
          </p:nvPr>
        </p:nvSpPr>
        <p:spPr/>
        <p:txBody>
          <a:bodyPr/>
          <a:lstStyle/>
          <a:p>
            <a:r>
              <a:rPr lang="en-US" dirty="0"/>
              <a:t>Sega Tableau : </a:t>
            </a:r>
            <a:r>
              <a:rPr lang="en-US" dirty="0">
                <a:solidFill>
                  <a:schemeClr val="bg1"/>
                </a:solidFill>
              </a:rPr>
              <a:t>Additional</a:t>
            </a:r>
          </a:p>
        </p:txBody>
      </p:sp>
      <p:pic>
        <p:nvPicPr>
          <p:cNvPr id="9" name="Content Placeholder 8">
            <a:extLst>
              <a:ext uri="{FF2B5EF4-FFF2-40B4-BE49-F238E27FC236}">
                <a16:creationId xmlns:a16="http://schemas.microsoft.com/office/drawing/2014/main" id="{18D861C8-0697-47C4-5D42-CC308C9D3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1913" y="2372408"/>
            <a:ext cx="6735168" cy="4038404"/>
          </a:xfrm>
        </p:spPr>
      </p:pic>
      <p:sp>
        <p:nvSpPr>
          <p:cNvPr id="10" name="TextBox 9">
            <a:extLst>
              <a:ext uri="{FF2B5EF4-FFF2-40B4-BE49-F238E27FC236}">
                <a16:creationId xmlns:a16="http://schemas.microsoft.com/office/drawing/2014/main" id="{89E8748D-F9DE-64F6-BAA6-F2D3C8E92E4F}"/>
              </a:ext>
            </a:extLst>
          </p:cNvPr>
          <p:cNvSpPr txBox="1"/>
          <p:nvPr/>
        </p:nvSpPr>
        <p:spPr>
          <a:xfrm>
            <a:off x="1634006" y="6465124"/>
            <a:ext cx="11258010" cy="369332"/>
          </a:xfrm>
          <a:prstGeom prst="rect">
            <a:avLst/>
          </a:prstGeom>
          <a:noFill/>
        </p:spPr>
        <p:txBody>
          <a:bodyPr wrap="square" rtlCol="0">
            <a:spAutoFit/>
          </a:bodyPr>
          <a:lstStyle/>
          <a:p>
            <a:r>
              <a:rPr lang="en-US" i="1" dirty="0">
                <a:solidFill>
                  <a:schemeClr val="tx1">
                    <a:lumMod val="65000"/>
                  </a:schemeClr>
                </a:solidFill>
              </a:rPr>
              <a:t>full resolution : https://public.tableau.com/app/profile/nipith.wongsirikul/vizzes</a:t>
            </a:r>
          </a:p>
        </p:txBody>
      </p:sp>
    </p:spTree>
    <p:extLst>
      <p:ext uri="{BB962C8B-B14F-4D97-AF65-F5344CB8AC3E}">
        <p14:creationId xmlns:p14="http://schemas.microsoft.com/office/powerpoint/2010/main" val="148287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95E6-2F84-D353-B745-20504119DADF}"/>
              </a:ext>
            </a:extLst>
          </p:cNvPr>
          <p:cNvSpPr>
            <a:spLocks noGrp="1"/>
          </p:cNvSpPr>
          <p:nvPr>
            <p:ph type="title"/>
          </p:nvPr>
        </p:nvSpPr>
        <p:spPr/>
        <p:txBody>
          <a:bodyPr/>
          <a:lstStyle/>
          <a:p>
            <a:r>
              <a:rPr lang="en-US" dirty="0"/>
              <a:t>Sega SWOT Analysis : </a:t>
            </a:r>
            <a:r>
              <a:rPr lang="en-US" dirty="0">
                <a:solidFill>
                  <a:srgbClr val="212121"/>
                </a:solidFill>
              </a:rPr>
              <a:t>S</a:t>
            </a:r>
          </a:p>
        </p:txBody>
      </p:sp>
      <p:sp>
        <p:nvSpPr>
          <p:cNvPr id="3" name="Content Placeholder 2">
            <a:extLst>
              <a:ext uri="{FF2B5EF4-FFF2-40B4-BE49-F238E27FC236}">
                <a16:creationId xmlns:a16="http://schemas.microsoft.com/office/drawing/2014/main" id="{1FE5FA59-A6C7-0814-436A-F7D4CD597A2F}"/>
              </a:ext>
            </a:extLst>
          </p:cNvPr>
          <p:cNvSpPr>
            <a:spLocks noGrp="1"/>
          </p:cNvSpPr>
          <p:nvPr>
            <p:ph idx="1"/>
          </p:nvPr>
        </p:nvSpPr>
        <p:spPr>
          <a:xfrm>
            <a:off x="637256" y="2206760"/>
            <a:ext cx="10917486" cy="4407959"/>
          </a:xfrm>
        </p:spPr>
        <p:txBody>
          <a:bodyPr>
            <a:normAutofit/>
          </a:bodyPr>
          <a:lstStyle/>
          <a:p>
            <a:pPr marL="0" indent="0">
              <a:buNone/>
            </a:pPr>
            <a:r>
              <a:rPr lang="en-US" b="1" dirty="0">
                <a:solidFill>
                  <a:srgbClr val="00B0F0"/>
                </a:solidFill>
              </a:rPr>
              <a:t>Strength</a:t>
            </a:r>
          </a:p>
          <a:p>
            <a:r>
              <a:rPr lang="en-US" dirty="0"/>
              <a:t>Renowned Company with a Long History and Diverse Series: This highlights Sega's reputation and extensive experience in the gaming industry, as well as its diverse portfolio of successful series. This history and breadth of offerings can contribute to brand loyalty and consumer trust.</a:t>
            </a:r>
          </a:p>
          <a:p>
            <a:pPr marL="0" indent="0">
              <a:buNone/>
            </a:pPr>
            <a:endParaRPr lang="en-US" dirty="0"/>
          </a:p>
          <a:p>
            <a:r>
              <a:rPr lang="en-US" dirty="0"/>
              <a:t>Sonic as a Strong Brand Character: Sonic the Hedgehog is indeed a powerful brand for Sega, comparable to Nintendo's Mario. This emphasizes Sonic's significance as a key asset for Sega, contributing to brand recognition and market appeal.</a:t>
            </a:r>
          </a:p>
          <a:p>
            <a:pPr marL="0" indent="0">
              <a:buNone/>
            </a:pPr>
            <a:endParaRPr lang="en-US" dirty="0"/>
          </a:p>
          <a:p>
            <a:r>
              <a:rPr lang="en-US" dirty="0"/>
              <a:t>Strong Structure and Resources: This strength suggests that Sega possesses robust organizational capabilities and financial resources, which are essential for sustaining operations, investing in innovation, and weathering challenges in the gaming industry.</a:t>
            </a:r>
          </a:p>
        </p:txBody>
      </p:sp>
    </p:spTree>
    <p:extLst>
      <p:ext uri="{BB962C8B-B14F-4D97-AF65-F5344CB8AC3E}">
        <p14:creationId xmlns:p14="http://schemas.microsoft.com/office/powerpoint/2010/main" val="847147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233C9-2753-DB4A-0652-6B52A014B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18D048-4780-C478-6976-84DA8C83FD05}"/>
              </a:ext>
            </a:extLst>
          </p:cNvPr>
          <p:cNvSpPr>
            <a:spLocks noGrp="1"/>
          </p:cNvSpPr>
          <p:nvPr>
            <p:ph type="title"/>
          </p:nvPr>
        </p:nvSpPr>
        <p:spPr/>
        <p:txBody>
          <a:bodyPr/>
          <a:lstStyle/>
          <a:p>
            <a:r>
              <a:rPr lang="en-US" dirty="0"/>
              <a:t>Sega SWOT Analysis : </a:t>
            </a:r>
            <a:r>
              <a:rPr lang="en-US" dirty="0">
                <a:solidFill>
                  <a:srgbClr val="212121"/>
                </a:solidFill>
              </a:rPr>
              <a:t>W</a:t>
            </a:r>
          </a:p>
        </p:txBody>
      </p:sp>
      <p:sp>
        <p:nvSpPr>
          <p:cNvPr id="3" name="Content Placeholder 2">
            <a:extLst>
              <a:ext uri="{FF2B5EF4-FFF2-40B4-BE49-F238E27FC236}">
                <a16:creationId xmlns:a16="http://schemas.microsoft.com/office/drawing/2014/main" id="{B87D5CC2-4A49-3D13-25D3-1A01EAF3BB07}"/>
              </a:ext>
            </a:extLst>
          </p:cNvPr>
          <p:cNvSpPr>
            <a:spLocks noGrp="1"/>
          </p:cNvSpPr>
          <p:nvPr>
            <p:ph idx="1"/>
          </p:nvPr>
        </p:nvSpPr>
        <p:spPr>
          <a:xfrm>
            <a:off x="637256" y="2206760"/>
            <a:ext cx="10917486" cy="4407959"/>
          </a:xfrm>
        </p:spPr>
        <p:txBody>
          <a:bodyPr>
            <a:normAutofit/>
          </a:bodyPr>
          <a:lstStyle/>
          <a:p>
            <a:pPr marL="0" indent="0">
              <a:buNone/>
            </a:pPr>
            <a:r>
              <a:rPr lang="en-US" b="1" dirty="0">
                <a:solidFill>
                  <a:srgbClr val="FF0000"/>
                </a:solidFill>
              </a:rPr>
              <a:t>Weaknesses</a:t>
            </a:r>
          </a:p>
          <a:p>
            <a:r>
              <a:rPr lang="en-US" dirty="0"/>
              <a:t>Declining Market Share: This weakness highlights Sega's struggle to maintain its market position amidst competition from other gaming companies. The mention of Japan-specific data adds specificity to the analysis, showing a localized decline in market presence.</a:t>
            </a:r>
          </a:p>
          <a:p>
            <a:endParaRPr lang="en-US" dirty="0"/>
          </a:p>
          <a:p>
            <a:r>
              <a:rPr lang="en-US" dirty="0"/>
              <a:t>Lack of Recent Hits: This weakness underscores Sega's difficulty in producing new blockbuster titles in recent years, despite having successful franchises. The observation that the existing franchises are from older times suggests a need for fresh, innovative content to drive revenue growth.</a:t>
            </a:r>
          </a:p>
          <a:p>
            <a:endParaRPr lang="en-US" dirty="0"/>
          </a:p>
          <a:p>
            <a:r>
              <a:rPr lang="en-US" dirty="0"/>
              <a:t>Dependency on Sonic: Sega's reliance on the Sonic the Hedgehog franchise for revenue is identified as a vulnerability. The inability of Sonic Frontier to become a flagship game further emphasizes the risks associated with depending on a single IP for financial success.</a:t>
            </a:r>
          </a:p>
        </p:txBody>
      </p:sp>
    </p:spTree>
    <p:extLst>
      <p:ext uri="{BB962C8B-B14F-4D97-AF65-F5344CB8AC3E}">
        <p14:creationId xmlns:p14="http://schemas.microsoft.com/office/powerpoint/2010/main" val="276718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035F-79A0-E3C9-2A54-9DB309B73E76}"/>
              </a:ext>
            </a:extLst>
          </p:cNvPr>
          <p:cNvSpPr>
            <a:spLocks noGrp="1"/>
          </p:cNvSpPr>
          <p:nvPr>
            <p:ph type="title"/>
          </p:nvPr>
        </p:nvSpPr>
        <p:spPr/>
        <p:txBody>
          <a:bodyPr/>
          <a:lstStyle/>
          <a:p>
            <a:r>
              <a:rPr lang="en-US" dirty="0"/>
              <a:t>Proclaim</a:t>
            </a:r>
          </a:p>
        </p:txBody>
      </p:sp>
      <p:sp>
        <p:nvSpPr>
          <p:cNvPr id="3" name="Content Placeholder 2">
            <a:extLst>
              <a:ext uri="{FF2B5EF4-FFF2-40B4-BE49-F238E27FC236}">
                <a16:creationId xmlns:a16="http://schemas.microsoft.com/office/drawing/2014/main" id="{D5A61740-900F-38F0-31F8-04050F36E8EC}"/>
              </a:ext>
            </a:extLst>
          </p:cNvPr>
          <p:cNvSpPr>
            <a:spLocks noGrp="1"/>
          </p:cNvSpPr>
          <p:nvPr>
            <p:ph idx="1"/>
          </p:nvPr>
        </p:nvSpPr>
        <p:spPr>
          <a:xfrm>
            <a:off x="810000" y="2364899"/>
            <a:ext cx="10554574" cy="3636511"/>
          </a:xfrm>
        </p:spPr>
        <p:txBody>
          <a:bodyPr/>
          <a:lstStyle/>
          <a:p>
            <a:r>
              <a:rPr lang="en-US" dirty="0"/>
              <a:t>The purpose of this project is for self-learning.</a:t>
            </a:r>
          </a:p>
          <a:p>
            <a:r>
              <a:rPr lang="en-US" dirty="0"/>
              <a:t>The dataset being utilized contains numerous NULL values which impede its reliability for accurate analysis. Consequently, the findings may not reflect real-world data accurately.</a:t>
            </a:r>
          </a:p>
          <a:p>
            <a:r>
              <a:rPr lang="en-US" dirty="0"/>
              <a:t>This project leverages the capabilities of ChatGPT to enhance its analysis and professionalism.</a:t>
            </a:r>
          </a:p>
          <a:p>
            <a:r>
              <a:rPr lang="en-US" dirty="0"/>
              <a:t>The detailed components of the project, including code chunks and further documentation, are accessible via the following GitHub repository: https://github.com/GatipNW/Data.</a:t>
            </a:r>
          </a:p>
        </p:txBody>
      </p:sp>
    </p:spTree>
    <p:extLst>
      <p:ext uri="{BB962C8B-B14F-4D97-AF65-F5344CB8AC3E}">
        <p14:creationId xmlns:p14="http://schemas.microsoft.com/office/powerpoint/2010/main" val="2224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4C54E-A0D5-2CE6-F997-9DC740C38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C10F1F-E271-C429-BE42-B28BBEC59962}"/>
              </a:ext>
            </a:extLst>
          </p:cNvPr>
          <p:cNvSpPr>
            <a:spLocks noGrp="1"/>
          </p:cNvSpPr>
          <p:nvPr>
            <p:ph type="title"/>
          </p:nvPr>
        </p:nvSpPr>
        <p:spPr/>
        <p:txBody>
          <a:bodyPr/>
          <a:lstStyle/>
          <a:p>
            <a:r>
              <a:rPr lang="en-US" dirty="0"/>
              <a:t>Sega SWOT Analysis : </a:t>
            </a:r>
            <a:r>
              <a:rPr lang="en-US" dirty="0">
                <a:solidFill>
                  <a:srgbClr val="212121"/>
                </a:solidFill>
              </a:rPr>
              <a:t>O</a:t>
            </a:r>
          </a:p>
        </p:txBody>
      </p:sp>
      <p:sp>
        <p:nvSpPr>
          <p:cNvPr id="3" name="Content Placeholder 2">
            <a:extLst>
              <a:ext uri="{FF2B5EF4-FFF2-40B4-BE49-F238E27FC236}">
                <a16:creationId xmlns:a16="http://schemas.microsoft.com/office/drawing/2014/main" id="{1DDE5E2B-27D4-AC5B-9A24-8F555AB1F21A}"/>
              </a:ext>
            </a:extLst>
          </p:cNvPr>
          <p:cNvSpPr>
            <a:spLocks noGrp="1"/>
          </p:cNvSpPr>
          <p:nvPr>
            <p:ph idx="1"/>
          </p:nvPr>
        </p:nvSpPr>
        <p:spPr>
          <a:xfrm>
            <a:off x="637256" y="2911435"/>
            <a:ext cx="10917486" cy="4407959"/>
          </a:xfrm>
        </p:spPr>
        <p:txBody>
          <a:bodyPr>
            <a:normAutofit fontScale="92500" lnSpcReduction="20000"/>
          </a:bodyPr>
          <a:lstStyle/>
          <a:p>
            <a:pPr marL="0" indent="0">
              <a:buNone/>
            </a:pPr>
            <a:r>
              <a:rPr lang="en-US" b="1" dirty="0">
                <a:solidFill>
                  <a:srgbClr val="92D050"/>
                </a:solidFill>
              </a:rPr>
              <a:t>Opportunities</a:t>
            </a:r>
          </a:p>
          <a:p>
            <a:r>
              <a:rPr lang="en-US" dirty="0"/>
              <a:t>Expansion into </a:t>
            </a:r>
            <a:r>
              <a:rPr lang="en-US" b="1" dirty="0">
                <a:solidFill>
                  <a:srgbClr val="FFFF00"/>
                </a:solidFill>
              </a:rPr>
              <a:t>Mobile Gaming</a:t>
            </a:r>
            <a:r>
              <a:rPr lang="en-US" dirty="0"/>
              <a:t>: Sega can tap into the growing mobile gaming market by developing titles for smartphones and tablets, broadening its audience reach and revenue streams.</a:t>
            </a:r>
          </a:p>
          <a:p>
            <a:endParaRPr lang="en-US" dirty="0"/>
          </a:p>
          <a:p>
            <a:r>
              <a:rPr lang="en-US" dirty="0"/>
              <a:t>Emerging Markets: Sega has the opportunity to explore growing markets like China, India, and </a:t>
            </a:r>
            <a:r>
              <a:rPr lang="en-US" b="1" dirty="0">
                <a:solidFill>
                  <a:srgbClr val="7030A0"/>
                </a:solidFill>
              </a:rPr>
              <a:t>Southeast Asia</a:t>
            </a:r>
            <a:r>
              <a:rPr lang="en-US" dirty="0"/>
              <a:t>, catering to increasing demand for gaming content and expanding its global presence.</a:t>
            </a:r>
          </a:p>
          <a:p>
            <a:endParaRPr lang="en-US" dirty="0"/>
          </a:p>
          <a:p>
            <a:r>
              <a:rPr lang="en-US" dirty="0"/>
              <a:t>VR and AR: Leveraging VR and AR technologies can enable Sega to create immersive gaming experiences, attracting new audiences and staying innovative in the gaming industry.</a:t>
            </a:r>
          </a:p>
          <a:p>
            <a:endParaRPr lang="en-US" dirty="0"/>
          </a:p>
          <a:p>
            <a:r>
              <a:rPr lang="en-US" b="1" dirty="0">
                <a:solidFill>
                  <a:schemeClr val="accent1">
                    <a:lumMod val="60000"/>
                    <a:lumOff val="40000"/>
                  </a:schemeClr>
                </a:solidFill>
              </a:rPr>
              <a:t>Generative AI</a:t>
            </a:r>
            <a:r>
              <a:rPr lang="en-US" dirty="0"/>
              <a:t>: By embracing generative AI, Sega can streamline game development processes, create dynamic gaming experiences, and enhance player engagement, keeping pace with technological advancements and evolving player preferences.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51794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576DE-49C3-96E2-365B-347A2AAD1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3E534-AED2-1B7C-992A-C2D9E642BF8D}"/>
              </a:ext>
            </a:extLst>
          </p:cNvPr>
          <p:cNvSpPr>
            <a:spLocks noGrp="1"/>
          </p:cNvSpPr>
          <p:nvPr>
            <p:ph type="title"/>
          </p:nvPr>
        </p:nvSpPr>
        <p:spPr/>
        <p:txBody>
          <a:bodyPr/>
          <a:lstStyle/>
          <a:p>
            <a:r>
              <a:rPr lang="en-US" dirty="0"/>
              <a:t>Sega SWOT Analysis : </a:t>
            </a:r>
            <a:r>
              <a:rPr lang="en-US" dirty="0">
                <a:solidFill>
                  <a:srgbClr val="212121"/>
                </a:solidFill>
              </a:rPr>
              <a:t>T</a:t>
            </a:r>
          </a:p>
        </p:txBody>
      </p:sp>
      <p:sp>
        <p:nvSpPr>
          <p:cNvPr id="3" name="Content Placeholder 2">
            <a:extLst>
              <a:ext uri="{FF2B5EF4-FFF2-40B4-BE49-F238E27FC236}">
                <a16:creationId xmlns:a16="http://schemas.microsoft.com/office/drawing/2014/main" id="{22F39E9B-3E4D-C87D-78F3-43F0465B3861}"/>
              </a:ext>
            </a:extLst>
          </p:cNvPr>
          <p:cNvSpPr>
            <a:spLocks noGrp="1"/>
          </p:cNvSpPr>
          <p:nvPr>
            <p:ph idx="1"/>
          </p:nvPr>
        </p:nvSpPr>
        <p:spPr>
          <a:xfrm>
            <a:off x="637256" y="2911435"/>
            <a:ext cx="10917486" cy="4407959"/>
          </a:xfrm>
        </p:spPr>
        <p:txBody>
          <a:bodyPr>
            <a:normAutofit/>
          </a:bodyPr>
          <a:lstStyle/>
          <a:p>
            <a:pPr marL="0" indent="0">
              <a:buNone/>
            </a:pPr>
            <a:r>
              <a:rPr lang="en-US" b="1" dirty="0">
                <a:solidFill>
                  <a:srgbClr val="FFC000"/>
                </a:solidFill>
              </a:rPr>
              <a:t>Threats</a:t>
            </a:r>
          </a:p>
          <a:p>
            <a:r>
              <a:rPr lang="en-US" dirty="0"/>
              <a:t>Intense Competition: Sega faces tough competition from established and emerging gaming companies, requiring strategic differentiation to maintain market relevance.</a:t>
            </a:r>
          </a:p>
          <a:p>
            <a:endParaRPr lang="en-US" dirty="0"/>
          </a:p>
          <a:p>
            <a:r>
              <a:rPr lang="en-US" dirty="0"/>
              <a:t>Rapid Technological Advancements: Sega must invest in ongoing research and development to keep pace with technological advancements and remain competitive.</a:t>
            </a:r>
          </a:p>
          <a:p>
            <a:endParaRPr lang="en-US" dirty="0"/>
          </a:p>
          <a:p>
            <a:r>
              <a:rPr lang="en-US" dirty="0"/>
              <a:t>Economic Uncertainty: Fluctuations in consumer spending and economic conditions may impact Sega's sales and profitability, necessitating adaptable strategies to navigate uncertainties.</a:t>
            </a:r>
          </a:p>
          <a:p>
            <a:endParaRPr lang="en-US" dirty="0"/>
          </a:p>
          <a:p>
            <a:endParaRPr lang="en-US" dirty="0"/>
          </a:p>
          <a:p>
            <a:endParaRPr lang="en-US" dirty="0"/>
          </a:p>
        </p:txBody>
      </p:sp>
    </p:spTree>
    <p:extLst>
      <p:ext uri="{BB962C8B-B14F-4D97-AF65-F5344CB8AC3E}">
        <p14:creationId xmlns:p14="http://schemas.microsoft.com/office/powerpoint/2010/main" val="1141497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B1FD-D16D-D537-C3F1-B578E62758D7}"/>
              </a:ext>
            </a:extLst>
          </p:cNvPr>
          <p:cNvSpPr>
            <a:spLocks noGrp="1"/>
          </p:cNvSpPr>
          <p:nvPr>
            <p:ph type="title"/>
          </p:nvPr>
        </p:nvSpPr>
        <p:spPr/>
        <p:txBody>
          <a:bodyPr/>
          <a:lstStyle/>
          <a:p>
            <a:r>
              <a:rPr lang="en-US" dirty="0"/>
              <a:t>Sega SWOT : Reference </a:t>
            </a:r>
            <a:r>
              <a:rPr lang="en-US" dirty="0">
                <a:solidFill>
                  <a:schemeClr val="accent1">
                    <a:lumMod val="60000"/>
                    <a:lumOff val="40000"/>
                  </a:schemeClr>
                </a:solidFill>
              </a:rPr>
              <a:t>Generative AI</a:t>
            </a:r>
          </a:p>
        </p:txBody>
      </p:sp>
      <p:sp>
        <p:nvSpPr>
          <p:cNvPr id="3" name="Content Placeholder 2">
            <a:extLst>
              <a:ext uri="{FF2B5EF4-FFF2-40B4-BE49-F238E27FC236}">
                <a16:creationId xmlns:a16="http://schemas.microsoft.com/office/drawing/2014/main" id="{2ACF6C52-985A-3DCE-BBDB-BE6E5BB6CC9E}"/>
              </a:ext>
            </a:extLst>
          </p:cNvPr>
          <p:cNvSpPr>
            <a:spLocks noGrp="1"/>
          </p:cNvSpPr>
          <p:nvPr>
            <p:ph idx="1"/>
          </p:nvPr>
        </p:nvSpPr>
        <p:spPr>
          <a:xfrm>
            <a:off x="365706" y="999202"/>
            <a:ext cx="11622161" cy="3636511"/>
          </a:xfrm>
        </p:spPr>
        <p:txBody>
          <a:bodyPr/>
          <a:lstStyle/>
          <a:p>
            <a:pPr marL="0" indent="0">
              <a:buNone/>
            </a:pPr>
            <a:r>
              <a:rPr lang="en-US" dirty="0"/>
              <a:t>According to </a:t>
            </a:r>
            <a:r>
              <a:rPr lang="en-US" i="1" dirty="0" err="1"/>
              <a:t>newzoo</a:t>
            </a:r>
            <a:r>
              <a:rPr lang="en-US" i="1" dirty="0"/>
              <a:t> the leading data partner for the game market, Game market trends  to watch in 2024</a:t>
            </a:r>
          </a:p>
          <a:p>
            <a:endParaRPr lang="en-US" i="1" dirty="0"/>
          </a:p>
        </p:txBody>
      </p:sp>
      <p:pic>
        <p:nvPicPr>
          <p:cNvPr id="5" name="Picture 4">
            <a:extLst>
              <a:ext uri="{FF2B5EF4-FFF2-40B4-BE49-F238E27FC236}">
                <a16:creationId xmlns:a16="http://schemas.microsoft.com/office/drawing/2014/main" id="{BA7902AC-7B87-25D4-C9A5-84A15A1DF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597" y="3084197"/>
            <a:ext cx="7958630" cy="3534717"/>
          </a:xfrm>
          <a:prstGeom prst="rect">
            <a:avLst/>
          </a:prstGeom>
        </p:spPr>
      </p:pic>
    </p:spTree>
    <p:extLst>
      <p:ext uri="{BB962C8B-B14F-4D97-AF65-F5344CB8AC3E}">
        <p14:creationId xmlns:p14="http://schemas.microsoft.com/office/powerpoint/2010/main" val="2881568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1164A-A4BA-1903-34D9-CD7FE79F6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11088-734C-1702-064F-B49C2E1E32D1}"/>
              </a:ext>
            </a:extLst>
          </p:cNvPr>
          <p:cNvSpPr>
            <a:spLocks noGrp="1"/>
          </p:cNvSpPr>
          <p:nvPr>
            <p:ph type="title"/>
          </p:nvPr>
        </p:nvSpPr>
        <p:spPr/>
        <p:txBody>
          <a:bodyPr/>
          <a:lstStyle/>
          <a:p>
            <a:r>
              <a:rPr lang="en-US" dirty="0"/>
              <a:t>Sega SWOT : Reference </a:t>
            </a:r>
            <a:r>
              <a:rPr lang="en-US" dirty="0">
                <a:solidFill>
                  <a:schemeClr val="accent1">
                    <a:lumMod val="60000"/>
                    <a:lumOff val="40000"/>
                  </a:schemeClr>
                </a:solidFill>
              </a:rPr>
              <a:t>Generative AI</a:t>
            </a:r>
          </a:p>
        </p:txBody>
      </p:sp>
      <p:sp>
        <p:nvSpPr>
          <p:cNvPr id="3" name="Content Placeholder 2">
            <a:extLst>
              <a:ext uri="{FF2B5EF4-FFF2-40B4-BE49-F238E27FC236}">
                <a16:creationId xmlns:a16="http://schemas.microsoft.com/office/drawing/2014/main" id="{DA8564DB-12D8-A541-884B-D1BD16EEC866}"/>
              </a:ext>
            </a:extLst>
          </p:cNvPr>
          <p:cNvSpPr>
            <a:spLocks noGrp="1"/>
          </p:cNvSpPr>
          <p:nvPr>
            <p:ph idx="1"/>
          </p:nvPr>
        </p:nvSpPr>
        <p:spPr>
          <a:xfrm>
            <a:off x="382484" y="2374996"/>
            <a:ext cx="11706052" cy="4134861"/>
          </a:xfrm>
        </p:spPr>
        <p:txBody>
          <a:bodyPr>
            <a:normAutofit fontScale="85000" lnSpcReduction="20000"/>
          </a:bodyPr>
          <a:lstStyle/>
          <a:p>
            <a:pPr marL="0" indent="0">
              <a:buNone/>
            </a:pPr>
            <a:r>
              <a:rPr lang="en-US" dirty="0"/>
              <a:t>According to </a:t>
            </a:r>
            <a:r>
              <a:rPr lang="en-US" i="1" dirty="0" err="1"/>
              <a:t>newzoo</a:t>
            </a:r>
            <a:r>
              <a:rPr lang="en-US" i="1" dirty="0"/>
              <a:t> the leading data partner for the game market, Global Games Market Report 2024 January</a:t>
            </a:r>
          </a:p>
          <a:p>
            <a:pPr marL="0" indent="0">
              <a:buNone/>
            </a:pPr>
            <a:endParaRPr lang="en-US" dirty="0"/>
          </a:p>
          <a:p>
            <a:pPr marL="0" indent="0">
              <a:buNone/>
            </a:pPr>
            <a:r>
              <a:rPr lang="en-US" sz="2100" b="1" dirty="0">
                <a:solidFill>
                  <a:srgbClr val="00B0F0"/>
                </a:solidFill>
              </a:rPr>
              <a:t>PRO :</a:t>
            </a:r>
          </a:p>
          <a:p>
            <a:r>
              <a:rPr lang="en-US" sz="2100" dirty="0"/>
              <a:t>Generative AI revolutionizes AAA game development by reducing costs and streamlining processes.</a:t>
            </a:r>
          </a:p>
          <a:p>
            <a:r>
              <a:rPr lang="en-US" sz="2100" dirty="0"/>
              <a:t>Blizzard's Diffusion tool, utilizing generative AI, accelerates art asset creation, significantly cutting manual labor.</a:t>
            </a:r>
          </a:p>
          <a:p>
            <a:r>
              <a:rPr lang="en-US" sz="2100" dirty="0"/>
              <a:t>AI aids in prototyping and concept art, streamlining asset creation processes.</a:t>
            </a:r>
          </a:p>
          <a:p>
            <a:r>
              <a:rPr lang="en-US" sz="2100" dirty="0"/>
              <a:t>Emergence of AI-generated voices in games reduces reliance on voice actors, though concerns about job displacement exist.</a:t>
            </a:r>
          </a:p>
          <a:p>
            <a:r>
              <a:rPr lang="en-US" sz="2100" dirty="0"/>
              <a:t>AI may replace CGI and video production, modernizing older titles.</a:t>
            </a:r>
          </a:p>
          <a:p>
            <a:r>
              <a:rPr lang="en-US" sz="2100" dirty="0"/>
              <a:t>Long-term implications include user-generated content and RPGs evolving into infinite living worlds.</a:t>
            </a:r>
          </a:p>
          <a:p>
            <a:r>
              <a:rPr lang="en-US" sz="2100" dirty="0"/>
              <a:t>Generative AI offers innovation and cost efficiency, but questions remain about profitability and industry saturation</a:t>
            </a:r>
            <a:r>
              <a:rPr lang="en-US" sz="2100" dirty="0">
                <a:solidFill>
                  <a:srgbClr val="00B0F0"/>
                </a:solidFill>
              </a:rPr>
              <a:t>.</a:t>
            </a:r>
          </a:p>
          <a:p>
            <a:endParaRPr lang="en-US" i="1" dirty="0"/>
          </a:p>
        </p:txBody>
      </p:sp>
    </p:spTree>
    <p:extLst>
      <p:ext uri="{BB962C8B-B14F-4D97-AF65-F5344CB8AC3E}">
        <p14:creationId xmlns:p14="http://schemas.microsoft.com/office/powerpoint/2010/main" val="1066737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08D7C-F7F7-A544-E5BD-CBDFCF35C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4DACC-B905-2704-7439-CF97096F0FD6}"/>
              </a:ext>
            </a:extLst>
          </p:cNvPr>
          <p:cNvSpPr>
            <a:spLocks noGrp="1"/>
          </p:cNvSpPr>
          <p:nvPr>
            <p:ph type="title"/>
          </p:nvPr>
        </p:nvSpPr>
        <p:spPr/>
        <p:txBody>
          <a:bodyPr/>
          <a:lstStyle/>
          <a:p>
            <a:r>
              <a:rPr lang="en-US" dirty="0"/>
              <a:t>Sega SWOT : Reference </a:t>
            </a:r>
            <a:r>
              <a:rPr lang="en-US" dirty="0">
                <a:solidFill>
                  <a:schemeClr val="accent1">
                    <a:lumMod val="60000"/>
                    <a:lumOff val="40000"/>
                  </a:schemeClr>
                </a:solidFill>
              </a:rPr>
              <a:t>Generative AI</a:t>
            </a:r>
          </a:p>
        </p:txBody>
      </p:sp>
      <p:sp>
        <p:nvSpPr>
          <p:cNvPr id="3" name="Content Placeholder 2">
            <a:extLst>
              <a:ext uri="{FF2B5EF4-FFF2-40B4-BE49-F238E27FC236}">
                <a16:creationId xmlns:a16="http://schemas.microsoft.com/office/drawing/2014/main" id="{3B992C08-B4EF-25F5-A6D3-E7393A89DC3A}"/>
              </a:ext>
            </a:extLst>
          </p:cNvPr>
          <p:cNvSpPr>
            <a:spLocks noGrp="1"/>
          </p:cNvSpPr>
          <p:nvPr>
            <p:ph idx="1"/>
          </p:nvPr>
        </p:nvSpPr>
        <p:spPr>
          <a:xfrm>
            <a:off x="332150" y="2275951"/>
            <a:ext cx="11706052" cy="4134861"/>
          </a:xfrm>
        </p:spPr>
        <p:txBody>
          <a:bodyPr>
            <a:normAutofit lnSpcReduction="10000"/>
          </a:bodyPr>
          <a:lstStyle/>
          <a:p>
            <a:pPr marL="0" indent="0">
              <a:buNone/>
            </a:pPr>
            <a:r>
              <a:rPr lang="en-US" sz="1500" dirty="0"/>
              <a:t>According to </a:t>
            </a:r>
            <a:r>
              <a:rPr lang="en-US" sz="1500" i="1" dirty="0" err="1"/>
              <a:t>newzoo</a:t>
            </a:r>
            <a:r>
              <a:rPr lang="en-US" sz="1500" i="1" dirty="0"/>
              <a:t> the leading data partner for the game market, Global Games Market Report 2024 January</a:t>
            </a:r>
          </a:p>
          <a:p>
            <a:pPr marL="0" indent="0">
              <a:buNone/>
            </a:pPr>
            <a:endParaRPr lang="en-US" dirty="0"/>
          </a:p>
          <a:p>
            <a:pPr marL="0" indent="0">
              <a:buNone/>
            </a:pPr>
            <a:r>
              <a:rPr lang="en-US" b="1" dirty="0">
                <a:solidFill>
                  <a:srgbClr val="FF0000"/>
                </a:solidFill>
              </a:rPr>
              <a:t>CON :</a:t>
            </a:r>
          </a:p>
          <a:p>
            <a:r>
              <a:rPr lang="en-US" dirty="0"/>
              <a:t>Legal challenges arise with generative AI in game development due to potential copyright infringement.</a:t>
            </a:r>
          </a:p>
          <a:p>
            <a:r>
              <a:rPr lang="en-US" dirty="0"/>
              <a:t>Pushback from developers and gamers highlights ethical and legal concerns.</a:t>
            </a:r>
          </a:p>
          <a:p>
            <a:r>
              <a:rPr lang="en-US" dirty="0"/>
              <a:t>Valve bans games on Steam using AI-generated art assets, underscoring the need for regulation.</a:t>
            </a:r>
          </a:p>
          <a:p>
            <a:r>
              <a:rPr lang="en-US" dirty="0"/>
              <a:t>Regulation must define fair use of AI in game development to ensure legal compliance.</a:t>
            </a:r>
          </a:p>
          <a:p>
            <a:r>
              <a:rPr lang="en-US" dirty="0"/>
              <a:t>Generative AI promises to democratize game development, accelerate UGC and live services, and offer new gaming experiences.</a:t>
            </a:r>
          </a:p>
          <a:p>
            <a:r>
              <a:rPr lang="en-US" dirty="0"/>
              <a:t>Despite potential, widespread adoption requires regulatory frameworks and vigilance to address legal and ethical issues.</a:t>
            </a:r>
            <a:endParaRPr lang="en-US" i="1" dirty="0"/>
          </a:p>
        </p:txBody>
      </p:sp>
    </p:spTree>
    <p:extLst>
      <p:ext uri="{BB962C8B-B14F-4D97-AF65-F5344CB8AC3E}">
        <p14:creationId xmlns:p14="http://schemas.microsoft.com/office/powerpoint/2010/main" val="3342395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DD145-1177-A94D-22AD-E7CE268CB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158D7-A69C-108B-5766-23999018DA43}"/>
              </a:ext>
            </a:extLst>
          </p:cNvPr>
          <p:cNvSpPr>
            <a:spLocks noGrp="1"/>
          </p:cNvSpPr>
          <p:nvPr>
            <p:ph type="title"/>
          </p:nvPr>
        </p:nvSpPr>
        <p:spPr/>
        <p:txBody>
          <a:bodyPr/>
          <a:lstStyle/>
          <a:p>
            <a:r>
              <a:rPr lang="en-US" dirty="0"/>
              <a:t>Sega SWOT : Reference </a:t>
            </a:r>
            <a:r>
              <a:rPr lang="en-US" dirty="0">
                <a:solidFill>
                  <a:srgbClr val="7030A0"/>
                </a:solidFill>
              </a:rPr>
              <a:t>SEA Market</a:t>
            </a:r>
          </a:p>
        </p:txBody>
      </p:sp>
      <p:pic>
        <p:nvPicPr>
          <p:cNvPr id="7" name="Content Placeholder 6">
            <a:extLst>
              <a:ext uri="{FF2B5EF4-FFF2-40B4-BE49-F238E27FC236}">
                <a16:creationId xmlns:a16="http://schemas.microsoft.com/office/drawing/2014/main" id="{D4FAFB7A-5A4E-1A0F-61E8-290B398203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511" y="2864265"/>
            <a:ext cx="5836657" cy="3773355"/>
          </a:xfrm>
        </p:spPr>
      </p:pic>
      <p:pic>
        <p:nvPicPr>
          <p:cNvPr id="23" name="Picture 22">
            <a:extLst>
              <a:ext uri="{FF2B5EF4-FFF2-40B4-BE49-F238E27FC236}">
                <a16:creationId xmlns:a16="http://schemas.microsoft.com/office/drawing/2014/main" id="{79AD611D-3582-67A2-57D6-063AA09C0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597" y="2864264"/>
            <a:ext cx="5859892" cy="3773355"/>
          </a:xfrm>
          <a:prstGeom prst="rect">
            <a:avLst/>
          </a:prstGeom>
        </p:spPr>
      </p:pic>
      <p:sp>
        <p:nvSpPr>
          <p:cNvPr id="25" name="TextBox 24">
            <a:extLst>
              <a:ext uri="{FF2B5EF4-FFF2-40B4-BE49-F238E27FC236}">
                <a16:creationId xmlns:a16="http://schemas.microsoft.com/office/drawing/2014/main" id="{537D4D39-45C6-CE7B-469A-04FCBD6D53ED}"/>
              </a:ext>
            </a:extLst>
          </p:cNvPr>
          <p:cNvSpPr txBox="1"/>
          <p:nvPr/>
        </p:nvSpPr>
        <p:spPr>
          <a:xfrm>
            <a:off x="422511" y="2130533"/>
            <a:ext cx="11084189" cy="646331"/>
          </a:xfrm>
          <a:prstGeom prst="rect">
            <a:avLst/>
          </a:prstGeom>
          <a:noFill/>
        </p:spPr>
        <p:txBody>
          <a:bodyPr wrap="square">
            <a:spAutoFit/>
          </a:bodyPr>
          <a:lstStyle/>
          <a:p>
            <a:pPr marL="0" indent="0">
              <a:buNone/>
            </a:pPr>
            <a:r>
              <a:rPr lang="en-US" sz="1800" dirty="0"/>
              <a:t>According to </a:t>
            </a:r>
            <a:r>
              <a:rPr lang="en-US" sz="1800" i="1" dirty="0" err="1"/>
              <a:t>newzoo</a:t>
            </a:r>
            <a:r>
              <a:rPr lang="en-US" sz="1800" i="1" dirty="0"/>
              <a:t> the leading data partner for the game market, Global Games Market Report 2024 January</a:t>
            </a:r>
          </a:p>
        </p:txBody>
      </p:sp>
    </p:spTree>
    <p:extLst>
      <p:ext uri="{BB962C8B-B14F-4D97-AF65-F5344CB8AC3E}">
        <p14:creationId xmlns:p14="http://schemas.microsoft.com/office/powerpoint/2010/main" val="410259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8B35-7BF6-B616-7493-1507A88C6D38}"/>
              </a:ext>
            </a:extLst>
          </p:cNvPr>
          <p:cNvSpPr>
            <a:spLocks noGrp="1"/>
          </p:cNvSpPr>
          <p:nvPr>
            <p:ph type="title"/>
          </p:nvPr>
        </p:nvSpPr>
        <p:spPr/>
        <p:txBody>
          <a:bodyPr/>
          <a:lstStyle/>
          <a:p>
            <a:r>
              <a:rPr lang="en-US" dirty="0"/>
              <a:t>Sega SWOT : Reference </a:t>
            </a:r>
            <a:r>
              <a:rPr lang="en-US" dirty="0">
                <a:solidFill>
                  <a:srgbClr val="FFFF00"/>
                </a:solidFill>
              </a:rPr>
              <a:t>Mobile Market</a:t>
            </a:r>
          </a:p>
        </p:txBody>
      </p:sp>
      <p:sp>
        <p:nvSpPr>
          <p:cNvPr id="4" name="TextBox 3">
            <a:extLst>
              <a:ext uri="{FF2B5EF4-FFF2-40B4-BE49-F238E27FC236}">
                <a16:creationId xmlns:a16="http://schemas.microsoft.com/office/drawing/2014/main" id="{F36DFF84-18AC-551D-16FE-91F6842F41EC}"/>
              </a:ext>
            </a:extLst>
          </p:cNvPr>
          <p:cNvSpPr txBox="1"/>
          <p:nvPr/>
        </p:nvSpPr>
        <p:spPr>
          <a:xfrm>
            <a:off x="422511" y="2130533"/>
            <a:ext cx="11084189" cy="646331"/>
          </a:xfrm>
          <a:prstGeom prst="rect">
            <a:avLst/>
          </a:prstGeom>
          <a:noFill/>
        </p:spPr>
        <p:txBody>
          <a:bodyPr wrap="square">
            <a:spAutoFit/>
          </a:bodyPr>
          <a:lstStyle/>
          <a:p>
            <a:pPr marL="0" indent="0">
              <a:buNone/>
            </a:pPr>
            <a:r>
              <a:rPr lang="en-US" sz="1800" dirty="0"/>
              <a:t>According to </a:t>
            </a:r>
            <a:r>
              <a:rPr lang="en-US" sz="1800" i="1" dirty="0" err="1"/>
              <a:t>newzoo</a:t>
            </a:r>
            <a:r>
              <a:rPr lang="en-US" sz="1800" i="1" dirty="0"/>
              <a:t> the leading data partner for the game market, Global Games Market Report 2024 January</a:t>
            </a:r>
          </a:p>
        </p:txBody>
      </p:sp>
      <p:pic>
        <p:nvPicPr>
          <p:cNvPr id="6" name="Picture 5">
            <a:extLst>
              <a:ext uri="{FF2B5EF4-FFF2-40B4-BE49-F238E27FC236}">
                <a16:creationId xmlns:a16="http://schemas.microsoft.com/office/drawing/2014/main" id="{0FB1EE50-2D34-E196-9C58-82CFFAB54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733" y="2965755"/>
            <a:ext cx="5361744" cy="3648964"/>
          </a:xfrm>
          <a:prstGeom prst="rect">
            <a:avLst/>
          </a:prstGeom>
        </p:spPr>
      </p:pic>
    </p:spTree>
    <p:extLst>
      <p:ext uri="{BB962C8B-B14F-4D97-AF65-F5344CB8AC3E}">
        <p14:creationId xmlns:p14="http://schemas.microsoft.com/office/powerpoint/2010/main" val="3171472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7116-6D59-8BC4-C0D5-F7CECBC6A511}"/>
              </a:ext>
            </a:extLst>
          </p:cNvPr>
          <p:cNvSpPr>
            <a:spLocks noGrp="1"/>
          </p:cNvSpPr>
          <p:nvPr>
            <p:ph type="title"/>
          </p:nvPr>
        </p:nvSpPr>
        <p:spPr/>
        <p:txBody>
          <a:bodyPr/>
          <a:lstStyle/>
          <a:p>
            <a:r>
              <a:rPr lang="en-US" dirty="0"/>
              <a:t>Future project</a:t>
            </a:r>
          </a:p>
        </p:txBody>
      </p:sp>
      <p:sp>
        <p:nvSpPr>
          <p:cNvPr id="3" name="Content Placeholder 2">
            <a:extLst>
              <a:ext uri="{FF2B5EF4-FFF2-40B4-BE49-F238E27FC236}">
                <a16:creationId xmlns:a16="http://schemas.microsoft.com/office/drawing/2014/main" id="{663750E2-AD91-1C60-45C3-E4F436E5A382}"/>
              </a:ext>
            </a:extLst>
          </p:cNvPr>
          <p:cNvSpPr>
            <a:spLocks noGrp="1"/>
          </p:cNvSpPr>
          <p:nvPr>
            <p:ph idx="1"/>
          </p:nvPr>
        </p:nvSpPr>
        <p:spPr/>
        <p:txBody>
          <a:bodyPr/>
          <a:lstStyle/>
          <a:p>
            <a:r>
              <a:rPr lang="en-US" dirty="0"/>
              <a:t>Project with Game company that have Generative AI. (Database)</a:t>
            </a:r>
          </a:p>
          <a:p>
            <a:r>
              <a:rPr lang="en-US" dirty="0"/>
              <a:t>Data Modeling using AI. (AI) </a:t>
            </a:r>
          </a:p>
        </p:txBody>
      </p:sp>
    </p:spTree>
    <p:extLst>
      <p:ext uri="{BB962C8B-B14F-4D97-AF65-F5344CB8AC3E}">
        <p14:creationId xmlns:p14="http://schemas.microsoft.com/office/powerpoint/2010/main" val="148962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9C95-07E1-C82A-A3DE-3221356EDD80}"/>
              </a:ext>
            </a:extLst>
          </p:cNvPr>
          <p:cNvSpPr>
            <a:spLocks noGrp="1"/>
          </p:cNvSpPr>
          <p:nvPr>
            <p:ph type="title"/>
          </p:nvPr>
        </p:nvSpPr>
        <p:spPr/>
        <p:txBody>
          <a:bodyPr/>
          <a:lstStyle/>
          <a:p>
            <a:r>
              <a:rPr lang="en-US" dirty="0"/>
              <a:t>Skills</a:t>
            </a:r>
          </a:p>
        </p:txBody>
      </p:sp>
      <p:sp>
        <p:nvSpPr>
          <p:cNvPr id="3" name="Content Placeholder 2">
            <a:extLst>
              <a:ext uri="{FF2B5EF4-FFF2-40B4-BE49-F238E27FC236}">
                <a16:creationId xmlns:a16="http://schemas.microsoft.com/office/drawing/2014/main" id="{9DD3027F-C9D1-5CE0-DF8F-906DE70C7FF3}"/>
              </a:ext>
            </a:extLst>
          </p:cNvPr>
          <p:cNvSpPr>
            <a:spLocks noGrp="1"/>
          </p:cNvSpPr>
          <p:nvPr>
            <p:ph idx="1"/>
          </p:nvPr>
        </p:nvSpPr>
        <p:spPr>
          <a:xfrm>
            <a:off x="910992" y="2532679"/>
            <a:ext cx="10554574" cy="3878133"/>
          </a:xfrm>
        </p:spPr>
        <p:txBody>
          <a:bodyPr>
            <a:normAutofit fontScale="92500" lnSpcReduction="10000"/>
          </a:bodyPr>
          <a:lstStyle/>
          <a:p>
            <a:pPr marL="0" indent="0">
              <a:buNone/>
            </a:pPr>
            <a:r>
              <a:rPr lang="en-US" dirty="0"/>
              <a:t>This project serves as a testament to my diverse skill set, showcasing proficiency in the following areas:</a:t>
            </a:r>
          </a:p>
          <a:p>
            <a:pPr marL="0" indent="0">
              <a:buNone/>
            </a:pPr>
            <a:endParaRPr lang="en-US" dirty="0"/>
          </a:p>
          <a:p>
            <a:r>
              <a:rPr lang="en-US" dirty="0"/>
              <a:t>R Programming language</a:t>
            </a:r>
          </a:p>
          <a:p>
            <a:r>
              <a:rPr lang="en-US" dirty="0"/>
              <a:t>SQL</a:t>
            </a:r>
          </a:p>
          <a:p>
            <a:r>
              <a:rPr lang="en-US" dirty="0"/>
              <a:t>Looker Studio</a:t>
            </a:r>
          </a:p>
          <a:p>
            <a:r>
              <a:rPr lang="en-US" dirty="0"/>
              <a:t>Tableau</a:t>
            </a:r>
          </a:p>
          <a:p>
            <a:r>
              <a:rPr lang="en-US" dirty="0"/>
              <a:t>Data Analysis</a:t>
            </a:r>
          </a:p>
          <a:p>
            <a:r>
              <a:rPr lang="en-US" dirty="0"/>
              <a:t>Business Insight</a:t>
            </a:r>
          </a:p>
          <a:p>
            <a:r>
              <a:rPr lang="en-US" dirty="0"/>
              <a:t>SWOT analysis</a:t>
            </a:r>
          </a:p>
          <a:p>
            <a:r>
              <a:rPr lang="en-US" dirty="0"/>
              <a:t>Generative AI (ChatGPT, etc.)</a:t>
            </a:r>
          </a:p>
        </p:txBody>
      </p:sp>
    </p:spTree>
    <p:extLst>
      <p:ext uri="{BB962C8B-B14F-4D97-AF65-F5344CB8AC3E}">
        <p14:creationId xmlns:p14="http://schemas.microsoft.com/office/powerpoint/2010/main" val="60299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D193-7D95-E419-AC0E-7D8B0F093240}"/>
              </a:ext>
            </a:extLst>
          </p:cNvPr>
          <p:cNvSpPr>
            <a:spLocks noGrp="1"/>
          </p:cNvSpPr>
          <p:nvPr>
            <p:ph type="title"/>
          </p:nvPr>
        </p:nvSpPr>
        <p:spPr>
          <a:xfrm>
            <a:off x="810001" y="447188"/>
            <a:ext cx="10571998" cy="970450"/>
          </a:xfrm>
        </p:spPr>
        <p:txBody>
          <a:bodyPr/>
          <a:lstStyle/>
          <a:p>
            <a:r>
              <a:rPr lang="en-US" dirty="0"/>
              <a:t>Sega Series Analysis </a:t>
            </a:r>
            <a:r>
              <a:rPr lang="en-US" dirty="0">
                <a:solidFill>
                  <a:schemeClr val="bg1"/>
                </a:solidFill>
              </a:rPr>
              <a:t>by R</a:t>
            </a:r>
          </a:p>
        </p:txBody>
      </p:sp>
      <p:sp>
        <p:nvSpPr>
          <p:cNvPr id="3" name="Content Placeholder 2">
            <a:extLst>
              <a:ext uri="{FF2B5EF4-FFF2-40B4-BE49-F238E27FC236}">
                <a16:creationId xmlns:a16="http://schemas.microsoft.com/office/drawing/2014/main" id="{F3BE5FCC-BCF1-B059-4EDF-4AA07392FFFD}"/>
              </a:ext>
            </a:extLst>
          </p:cNvPr>
          <p:cNvSpPr>
            <a:spLocks noGrp="1"/>
          </p:cNvSpPr>
          <p:nvPr>
            <p:ph idx="1"/>
          </p:nvPr>
        </p:nvSpPr>
        <p:spPr>
          <a:xfrm>
            <a:off x="8286372" y="2628769"/>
            <a:ext cx="3778455" cy="3587473"/>
          </a:xfrm>
        </p:spPr>
        <p:txBody>
          <a:bodyPr>
            <a:normAutofit/>
          </a:bodyPr>
          <a:lstStyle/>
          <a:p>
            <a:r>
              <a:rPr lang="en-US" dirty="0"/>
              <a:t>Analyze Sega series shipments worldwide, and plot the results on the left</a:t>
            </a:r>
            <a:br>
              <a:rPr lang="en-US" dirty="0"/>
            </a:br>
            <a:endParaRPr lang="en-US" dirty="0"/>
          </a:p>
          <a:p>
            <a:r>
              <a:rPr lang="en-US" dirty="0"/>
              <a:t>Used </a:t>
            </a:r>
            <a:r>
              <a:rPr lang="en-US" b="1" dirty="0">
                <a:solidFill>
                  <a:srgbClr val="00B0F0"/>
                </a:solidFill>
              </a:rPr>
              <a:t>R studio</a:t>
            </a:r>
            <a:r>
              <a:rPr lang="en-US" dirty="0"/>
              <a:t> in Posit Cloud for analyst.</a:t>
            </a:r>
          </a:p>
          <a:p>
            <a:endParaRPr lang="en-US" dirty="0"/>
          </a:p>
          <a:p>
            <a:r>
              <a:rPr lang="en-US" dirty="0"/>
              <a:t>More detailed in </a:t>
            </a:r>
            <a:br>
              <a:rPr lang="en-US" dirty="0"/>
            </a:br>
            <a:r>
              <a:rPr lang="en-US" i="1" dirty="0"/>
              <a:t>RStudio_ View PDF</a:t>
            </a:r>
            <a:r>
              <a:rPr lang="en-US" dirty="0"/>
              <a:t> at GitHub.              (R Markdown notebook)</a:t>
            </a:r>
          </a:p>
        </p:txBody>
      </p:sp>
      <p:pic>
        <p:nvPicPr>
          <p:cNvPr id="6" name="Picture 5">
            <a:extLst>
              <a:ext uri="{FF2B5EF4-FFF2-40B4-BE49-F238E27FC236}">
                <a16:creationId xmlns:a16="http://schemas.microsoft.com/office/drawing/2014/main" id="{B10321CF-BEB8-ED57-4E52-4E788270F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18" y="2591018"/>
            <a:ext cx="7610596" cy="3662974"/>
          </a:xfrm>
          <a:prstGeom prst="rect">
            <a:avLst/>
          </a:prstGeom>
        </p:spPr>
      </p:pic>
      <p:sp>
        <p:nvSpPr>
          <p:cNvPr id="4" name="TextBox 3">
            <a:extLst>
              <a:ext uri="{FF2B5EF4-FFF2-40B4-BE49-F238E27FC236}">
                <a16:creationId xmlns:a16="http://schemas.microsoft.com/office/drawing/2014/main" id="{036F3F9E-4F6A-EE63-F5B2-67F438D7AB23}"/>
              </a:ext>
            </a:extLst>
          </p:cNvPr>
          <p:cNvSpPr txBox="1"/>
          <p:nvPr/>
        </p:nvSpPr>
        <p:spPr>
          <a:xfrm>
            <a:off x="491218" y="6297560"/>
            <a:ext cx="3902448" cy="253916"/>
          </a:xfrm>
          <a:prstGeom prst="rect">
            <a:avLst/>
          </a:prstGeom>
          <a:noFill/>
        </p:spPr>
        <p:txBody>
          <a:bodyPr wrap="square" rtlCol="0">
            <a:spAutoFit/>
          </a:bodyPr>
          <a:lstStyle/>
          <a:p>
            <a:r>
              <a:rPr lang="en-US" sz="1050" i="1" dirty="0">
                <a:solidFill>
                  <a:schemeClr val="tx1">
                    <a:lumMod val="65000"/>
                  </a:schemeClr>
                </a:solidFill>
              </a:rPr>
              <a:t>The data set is </a:t>
            </a:r>
            <a:r>
              <a:rPr lang="en-US" sz="1050" i="1" dirty="0" err="1">
                <a:solidFill>
                  <a:schemeClr val="tx1">
                    <a:lumMod val="65000"/>
                  </a:schemeClr>
                </a:solidFill>
              </a:rPr>
              <a:t>VGChartz</a:t>
            </a:r>
            <a:r>
              <a:rPr lang="en-US" sz="1050" i="1" dirty="0">
                <a:solidFill>
                  <a:schemeClr val="tx1">
                    <a:lumMod val="65000"/>
                  </a:schemeClr>
                </a:solidFill>
              </a:rPr>
              <a:t> from </a:t>
            </a:r>
            <a:r>
              <a:rPr lang="en-US" sz="1050" i="1" dirty="0" err="1">
                <a:solidFill>
                  <a:schemeClr val="tx1">
                    <a:lumMod val="65000"/>
                  </a:schemeClr>
                </a:solidFill>
              </a:rPr>
              <a:t>Kaggel</a:t>
            </a:r>
            <a:endParaRPr lang="en-US" sz="1050" i="1" dirty="0">
              <a:solidFill>
                <a:schemeClr val="tx1">
                  <a:lumMod val="65000"/>
                </a:schemeClr>
              </a:solidFill>
            </a:endParaRPr>
          </a:p>
        </p:txBody>
      </p:sp>
    </p:spTree>
    <p:extLst>
      <p:ext uri="{BB962C8B-B14F-4D97-AF65-F5344CB8AC3E}">
        <p14:creationId xmlns:p14="http://schemas.microsoft.com/office/powerpoint/2010/main" val="254119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422B-B862-D108-A8A3-42B8E8594631}"/>
              </a:ext>
            </a:extLst>
          </p:cNvPr>
          <p:cNvSpPr>
            <a:spLocks noGrp="1"/>
          </p:cNvSpPr>
          <p:nvPr>
            <p:ph type="title"/>
          </p:nvPr>
        </p:nvSpPr>
        <p:spPr/>
        <p:txBody>
          <a:bodyPr/>
          <a:lstStyle/>
          <a:p>
            <a:r>
              <a:rPr lang="en-US" dirty="0"/>
              <a:t>Sega Series : </a:t>
            </a:r>
            <a:r>
              <a:rPr lang="en-US" dirty="0">
                <a:solidFill>
                  <a:schemeClr val="bg1"/>
                </a:solidFill>
              </a:rPr>
              <a:t>Reference</a:t>
            </a:r>
          </a:p>
        </p:txBody>
      </p:sp>
      <p:pic>
        <p:nvPicPr>
          <p:cNvPr id="5" name="Content Placeholder 4">
            <a:extLst>
              <a:ext uri="{FF2B5EF4-FFF2-40B4-BE49-F238E27FC236}">
                <a16:creationId xmlns:a16="http://schemas.microsoft.com/office/drawing/2014/main" id="{A09FDD1B-A108-C4CB-0FE3-4330241EA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085" y="2641949"/>
            <a:ext cx="7360896" cy="3636963"/>
          </a:xfrm>
        </p:spPr>
      </p:pic>
      <p:sp>
        <p:nvSpPr>
          <p:cNvPr id="6" name="Content Placeholder 2">
            <a:extLst>
              <a:ext uri="{FF2B5EF4-FFF2-40B4-BE49-F238E27FC236}">
                <a16:creationId xmlns:a16="http://schemas.microsoft.com/office/drawing/2014/main" id="{44B0D554-EA05-B2E2-2528-F25022A92E89}"/>
              </a:ext>
            </a:extLst>
          </p:cNvPr>
          <p:cNvSpPr txBox="1">
            <a:spLocks/>
          </p:cNvSpPr>
          <p:nvPr/>
        </p:nvSpPr>
        <p:spPr>
          <a:xfrm>
            <a:off x="8118592" y="2641949"/>
            <a:ext cx="3778455" cy="358747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The following is the latest game released from </a:t>
            </a:r>
            <a:r>
              <a:rPr lang="en-US" b="1" dirty="0">
                <a:solidFill>
                  <a:srgbClr val="00B0F0"/>
                </a:solidFill>
              </a:rPr>
              <a:t>the top 5 series</a:t>
            </a:r>
            <a:r>
              <a:rPr lang="en-US" dirty="0"/>
              <a:t>, as per the database. The data is exclusively from the Steam platform for PC.</a:t>
            </a:r>
          </a:p>
        </p:txBody>
      </p:sp>
      <p:sp>
        <p:nvSpPr>
          <p:cNvPr id="7" name="TextBox 6">
            <a:extLst>
              <a:ext uri="{FF2B5EF4-FFF2-40B4-BE49-F238E27FC236}">
                <a16:creationId xmlns:a16="http://schemas.microsoft.com/office/drawing/2014/main" id="{C629D031-1D90-621A-880E-452845A71235}"/>
              </a:ext>
            </a:extLst>
          </p:cNvPr>
          <p:cNvSpPr txBox="1"/>
          <p:nvPr/>
        </p:nvSpPr>
        <p:spPr>
          <a:xfrm>
            <a:off x="486085" y="6322480"/>
            <a:ext cx="3902448" cy="253916"/>
          </a:xfrm>
          <a:prstGeom prst="rect">
            <a:avLst/>
          </a:prstGeom>
          <a:noFill/>
        </p:spPr>
        <p:txBody>
          <a:bodyPr wrap="square" rtlCol="0">
            <a:spAutoFit/>
          </a:bodyPr>
          <a:lstStyle/>
          <a:p>
            <a:r>
              <a:rPr lang="en-US" sz="1050" i="1" dirty="0">
                <a:solidFill>
                  <a:schemeClr val="tx1">
                    <a:lumMod val="65000"/>
                  </a:schemeClr>
                </a:solidFill>
              </a:rPr>
              <a:t>The data set is from </a:t>
            </a:r>
            <a:r>
              <a:rPr lang="en-US" sz="1050" i="1" dirty="0" err="1">
                <a:solidFill>
                  <a:schemeClr val="tx1">
                    <a:lumMod val="65000"/>
                  </a:schemeClr>
                </a:solidFill>
              </a:rPr>
              <a:t>streamdb</a:t>
            </a:r>
            <a:endParaRPr lang="en-US" sz="1050" i="1" dirty="0">
              <a:solidFill>
                <a:schemeClr val="tx1">
                  <a:lumMod val="65000"/>
                </a:schemeClr>
              </a:solidFill>
            </a:endParaRPr>
          </a:p>
        </p:txBody>
      </p:sp>
    </p:spTree>
    <p:extLst>
      <p:ext uri="{BB962C8B-B14F-4D97-AF65-F5344CB8AC3E}">
        <p14:creationId xmlns:p14="http://schemas.microsoft.com/office/powerpoint/2010/main" val="239295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0311-EA6B-1510-8375-F98C44D8DF89}"/>
              </a:ext>
            </a:extLst>
          </p:cNvPr>
          <p:cNvSpPr>
            <a:spLocks noGrp="1"/>
          </p:cNvSpPr>
          <p:nvPr>
            <p:ph type="title"/>
          </p:nvPr>
        </p:nvSpPr>
        <p:spPr/>
        <p:txBody>
          <a:bodyPr/>
          <a:lstStyle/>
          <a:p>
            <a:r>
              <a:rPr lang="en-US" dirty="0"/>
              <a:t>Sega Series Analysis</a:t>
            </a:r>
            <a:r>
              <a:rPr lang="th-TH" dirty="0"/>
              <a:t> </a:t>
            </a:r>
            <a:r>
              <a:rPr lang="en-US" dirty="0"/>
              <a:t>: </a:t>
            </a:r>
            <a:r>
              <a:rPr lang="en-US" dirty="0">
                <a:solidFill>
                  <a:schemeClr val="bg1"/>
                </a:solidFill>
              </a:rPr>
              <a:t>Key Takeaway</a:t>
            </a:r>
          </a:p>
        </p:txBody>
      </p:sp>
      <p:sp>
        <p:nvSpPr>
          <p:cNvPr id="4" name="Content Placeholder 2">
            <a:extLst>
              <a:ext uri="{FF2B5EF4-FFF2-40B4-BE49-F238E27FC236}">
                <a16:creationId xmlns:a16="http://schemas.microsoft.com/office/drawing/2014/main" id="{BFD49F79-775B-07A6-5265-B0EA1740384D}"/>
              </a:ext>
            </a:extLst>
          </p:cNvPr>
          <p:cNvSpPr>
            <a:spLocks noGrp="1"/>
          </p:cNvSpPr>
          <p:nvPr>
            <p:ph idx="1"/>
          </p:nvPr>
        </p:nvSpPr>
        <p:spPr>
          <a:xfrm>
            <a:off x="810000" y="2773849"/>
            <a:ext cx="10553700" cy="3636963"/>
          </a:xfrm>
        </p:spPr>
        <p:txBody>
          <a:bodyPr>
            <a:normAutofit/>
          </a:bodyPr>
          <a:lstStyle/>
          <a:p>
            <a:r>
              <a:rPr lang="en-US" b="1" dirty="0">
                <a:solidFill>
                  <a:srgbClr val="00B0F0"/>
                </a:solidFill>
              </a:rPr>
              <a:t>Sonic Series Dominance: </a:t>
            </a:r>
            <a:r>
              <a:rPr lang="en-US" dirty="0"/>
              <a:t>The Sonic Series emerges as the quintessential symbol of Sega, mirroring the company's logo colors and serving as its flagship franchise. Sonic's sales rank as the top-selling Sega games, positioning it as a formidable contender comparable to Nintendo's iconic "Mario" franchise. This underscores Sonic's significance in the gaming industry and its ability to rival other major gaming franchises.</a:t>
            </a:r>
          </a:p>
          <a:p>
            <a:endParaRPr lang="en-US" dirty="0"/>
          </a:p>
          <a:p>
            <a:r>
              <a:rPr lang="en-US" b="1" dirty="0">
                <a:solidFill>
                  <a:srgbClr val="00B0F0"/>
                </a:solidFill>
              </a:rPr>
              <a:t>Strong Market Presence: </a:t>
            </a:r>
            <a:r>
              <a:rPr lang="en-US" dirty="0"/>
              <a:t>Sega's portfolio of published series enjoys significant recognition and popularity within the gamer market. This indicates Sega's effectiveness in curating and promoting game series that resonate with gamers, contributing to its overall success and competitiveness in the gaming industry.</a:t>
            </a:r>
            <a:br>
              <a:rPr lang="en-US" dirty="0"/>
            </a:br>
            <a:endParaRPr lang="en-US" dirty="0"/>
          </a:p>
        </p:txBody>
      </p:sp>
    </p:spTree>
    <p:extLst>
      <p:ext uri="{BB962C8B-B14F-4D97-AF65-F5344CB8AC3E}">
        <p14:creationId xmlns:p14="http://schemas.microsoft.com/office/powerpoint/2010/main" val="311337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97897-C668-E713-E8EB-C5B6B9D38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A60CC0-692F-47DF-C949-7E742F9C4FC6}"/>
              </a:ext>
            </a:extLst>
          </p:cNvPr>
          <p:cNvSpPr>
            <a:spLocks noGrp="1"/>
          </p:cNvSpPr>
          <p:nvPr>
            <p:ph type="title"/>
          </p:nvPr>
        </p:nvSpPr>
        <p:spPr/>
        <p:txBody>
          <a:bodyPr/>
          <a:lstStyle/>
          <a:p>
            <a:r>
              <a:rPr lang="en-US" dirty="0"/>
              <a:t>Sega Series Analysis</a:t>
            </a:r>
            <a:r>
              <a:rPr lang="th-TH" dirty="0"/>
              <a:t> </a:t>
            </a:r>
            <a:r>
              <a:rPr lang="en-US" dirty="0"/>
              <a:t>: </a:t>
            </a:r>
            <a:r>
              <a:rPr lang="en-US" dirty="0">
                <a:solidFill>
                  <a:schemeClr val="bg1"/>
                </a:solidFill>
              </a:rPr>
              <a:t>My Perspective</a:t>
            </a:r>
          </a:p>
        </p:txBody>
      </p:sp>
      <p:sp>
        <p:nvSpPr>
          <p:cNvPr id="4" name="Content Placeholder 2">
            <a:extLst>
              <a:ext uri="{FF2B5EF4-FFF2-40B4-BE49-F238E27FC236}">
                <a16:creationId xmlns:a16="http://schemas.microsoft.com/office/drawing/2014/main" id="{6C2D6DB3-581F-3F47-7A10-9712D17984E8}"/>
              </a:ext>
            </a:extLst>
          </p:cNvPr>
          <p:cNvSpPr>
            <a:spLocks noGrp="1"/>
          </p:cNvSpPr>
          <p:nvPr>
            <p:ph idx="1"/>
          </p:nvPr>
        </p:nvSpPr>
        <p:spPr>
          <a:xfrm>
            <a:off x="810000" y="2692283"/>
            <a:ext cx="8040385" cy="3636963"/>
          </a:xfrm>
        </p:spPr>
        <p:txBody>
          <a:bodyPr>
            <a:normAutofit/>
          </a:bodyPr>
          <a:lstStyle/>
          <a:p>
            <a:r>
              <a:rPr lang="en-US" b="1" dirty="0">
                <a:solidFill>
                  <a:srgbClr val="00B0F0"/>
                </a:solidFill>
              </a:rPr>
              <a:t>'Sonic Frontier' </a:t>
            </a:r>
            <a:r>
              <a:rPr lang="en-US" dirty="0"/>
              <a:t>faces challenges despite effective marketing and promotion, including a demo version at TGS in Thailand.</a:t>
            </a:r>
          </a:p>
          <a:p>
            <a:r>
              <a:rPr lang="en-US" dirty="0"/>
              <a:t>The game struggles to captivate audiences due to a lack of gameplay depth and difficulty in identifying its target audience.</a:t>
            </a:r>
          </a:p>
          <a:p>
            <a:r>
              <a:rPr lang="en-US" dirty="0"/>
              <a:t>While Steam data indicates higher peak numbers for Sonic compared to Yakuza, a closer examination reveals Yakuza's current better performance.</a:t>
            </a:r>
          </a:p>
          <a:p>
            <a:r>
              <a:rPr lang="en-US" dirty="0"/>
              <a:t>Despite these challenges, 'Sonic Frontier' is considered a solid game overall.</a:t>
            </a:r>
            <a:br>
              <a:rPr lang="en-US" dirty="0"/>
            </a:br>
            <a:endParaRPr lang="en-US" dirty="0"/>
          </a:p>
        </p:txBody>
      </p:sp>
      <p:pic>
        <p:nvPicPr>
          <p:cNvPr id="1026" name="Picture 2">
            <a:extLst>
              <a:ext uri="{FF2B5EF4-FFF2-40B4-BE49-F238E27FC236}">
                <a16:creationId xmlns:a16="http://schemas.microsoft.com/office/drawing/2014/main" id="{F97879AB-430E-68A2-916F-F76E7AFEF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953" y="2643071"/>
            <a:ext cx="23622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22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CDC3-77F2-B9F3-4A08-94A836E58AE2}"/>
              </a:ext>
            </a:extLst>
          </p:cNvPr>
          <p:cNvSpPr>
            <a:spLocks noGrp="1"/>
          </p:cNvSpPr>
          <p:nvPr>
            <p:ph type="title"/>
          </p:nvPr>
        </p:nvSpPr>
        <p:spPr/>
        <p:txBody>
          <a:bodyPr/>
          <a:lstStyle/>
          <a:p>
            <a:r>
              <a:rPr lang="en-US" dirty="0"/>
              <a:t>Sega Series Analysis</a:t>
            </a:r>
            <a:r>
              <a:rPr lang="th-TH" dirty="0"/>
              <a:t> </a:t>
            </a:r>
            <a:r>
              <a:rPr lang="en-US" dirty="0"/>
              <a:t>: </a:t>
            </a:r>
            <a:r>
              <a:rPr lang="en-US" dirty="0">
                <a:solidFill>
                  <a:schemeClr val="bg1"/>
                </a:solidFill>
              </a:rPr>
              <a:t>My Perspective</a:t>
            </a:r>
            <a:endParaRPr lang="en-US" dirty="0"/>
          </a:p>
        </p:txBody>
      </p:sp>
      <p:sp>
        <p:nvSpPr>
          <p:cNvPr id="4" name="Content Placeholder 2">
            <a:extLst>
              <a:ext uri="{FF2B5EF4-FFF2-40B4-BE49-F238E27FC236}">
                <a16:creationId xmlns:a16="http://schemas.microsoft.com/office/drawing/2014/main" id="{ABA6883B-B06A-BA73-4436-AF3C43ACC125}"/>
              </a:ext>
            </a:extLst>
          </p:cNvPr>
          <p:cNvSpPr txBox="1">
            <a:spLocks/>
          </p:cNvSpPr>
          <p:nvPr/>
        </p:nvSpPr>
        <p:spPr>
          <a:xfrm>
            <a:off x="927246" y="2648014"/>
            <a:ext cx="10649561" cy="363696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solidFill>
                  <a:srgbClr val="00B0F0"/>
                </a:solidFill>
              </a:rPr>
              <a:t>Total War </a:t>
            </a:r>
            <a:r>
              <a:rPr lang="en-US" dirty="0"/>
              <a:t>boasts strong and unique gameplay that sets it apart from other franchises, leading to a strong fanbase.</a:t>
            </a:r>
          </a:p>
          <a:p>
            <a:r>
              <a:rPr lang="en-US" dirty="0"/>
              <a:t>From a business standpoint, Total War: Three Kingdoms has performed well, even though the fanbase desires more content.</a:t>
            </a:r>
          </a:p>
          <a:p>
            <a:r>
              <a:rPr lang="en-US" dirty="0"/>
              <a:t>The introduction of Total War: Pharaoh is a strategic move to expand the fanbase and increase profitability.</a:t>
            </a:r>
          </a:p>
          <a:p>
            <a:r>
              <a:rPr lang="en-US" dirty="0"/>
              <a:t>Increased recognition of Sega's association with Total War could lead to higher profits for both entities.</a:t>
            </a:r>
            <a:br>
              <a:rPr lang="en-US" dirty="0"/>
            </a:br>
            <a:endParaRPr lang="en-US" dirty="0"/>
          </a:p>
        </p:txBody>
      </p:sp>
    </p:spTree>
    <p:extLst>
      <p:ext uri="{BB962C8B-B14F-4D97-AF65-F5344CB8AC3E}">
        <p14:creationId xmlns:p14="http://schemas.microsoft.com/office/powerpoint/2010/main" val="194086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5D9F9-50D8-3B73-C866-A03E9703B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52414-165A-6F49-DCF7-402DEEDFD707}"/>
              </a:ext>
            </a:extLst>
          </p:cNvPr>
          <p:cNvSpPr>
            <a:spLocks noGrp="1"/>
          </p:cNvSpPr>
          <p:nvPr>
            <p:ph type="title"/>
          </p:nvPr>
        </p:nvSpPr>
        <p:spPr/>
        <p:txBody>
          <a:bodyPr/>
          <a:lstStyle/>
          <a:p>
            <a:r>
              <a:rPr lang="en-US" dirty="0"/>
              <a:t>Sega Series Analysis</a:t>
            </a:r>
            <a:r>
              <a:rPr lang="th-TH" dirty="0"/>
              <a:t> </a:t>
            </a:r>
            <a:r>
              <a:rPr lang="en-US" dirty="0"/>
              <a:t>: </a:t>
            </a:r>
            <a:r>
              <a:rPr lang="en-US" dirty="0">
                <a:solidFill>
                  <a:schemeClr val="bg1"/>
                </a:solidFill>
              </a:rPr>
              <a:t>My Perspective</a:t>
            </a:r>
            <a:endParaRPr lang="en-US" dirty="0"/>
          </a:p>
        </p:txBody>
      </p:sp>
      <p:sp>
        <p:nvSpPr>
          <p:cNvPr id="4" name="Content Placeholder 2">
            <a:extLst>
              <a:ext uri="{FF2B5EF4-FFF2-40B4-BE49-F238E27FC236}">
                <a16:creationId xmlns:a16="http://schemas.microsoft.com/office/drawing/2014/main" id="{9B1AFC6F-1C80-628B-EA7A-CA3DBD02BCE0}"/>
              </a:ext>
            </a:extLst>
          </p:cNvPr>
          <p:cNvSpPr txBox="1">
            <a:spLocks/>
          </p:cNvSpPr>
          <p:nvPr/>
        </p:nvSpPr>
        <p:spPr>
          <a:xfrm>
            <a:off x="640923" y="2773849"/>
            <a:ext cx="11120442" cy="363696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Apart from the Sonic Series, the </a:t>
            </a:r>
            <a:r>
              <a:rPr lang="en-US" b="1" dirty="0">
                <a:solidFill>
                  <a:srgbClr val="00B0F0"/>
                </a:solidFill>
              </a:rPr>
              <a:t>Yakuza series </a:t>
            </a:r>
            <a:r>
              <a:rPr lang="en-US" dirty="0"/>
              <a:t>has gained significant recognition among gamers as a Sega publication.</a:t>
            </a:r>
          </a:p>
          <a:p>
            <a:r>
              <a:rPr lang="en-US" dirty="0"/>
              <a:t>Yakuza's compelling themes and time-investing gameplay have contributed to its enduring popularity.</a:t>
            </a:r>
          </a:p>
          <a:p>
            <a:r>
              <a:rPr lang="en-US" dirty="0"/>
              <a:t>The series is renowned for its juxtaposition of serious storytelling with humorous side stories, which has contributed to its fame.</a:t>
            </a:r>
          </a:p>
          <a:p>
            <a:r>
              <a:rPr lang="en-US" dirty="0"/>
              <a:t>However, some concern arises from the repetitive core gaming style across Yakuza 4-5-6, prompting a significant departure in Yakuza 7: Like a Dragon, which has been well-received.</a:t>
            </a:r>
          </a:p>
          <a:p>
            <a:r>
              <a:rPr lang="en-US" dirty="0"/>
              <a:t>While the Yakuza series may not achieve sales figures comparable to Total War or Football Manager, it embodies the essence of Sega's gaming identity.</a:t>
            </a:r>
            <a:br>
              <a:rPr lang="en-US" dirty="0"/>
            </a:br>
            <a:endParaRPr lang="en-US" dirty="0"/>
          </a:p>
        </p:txBody>
      </p:sp>
    </p:spTree>
    <p:extLst>
      <p:ext uri="{BB962C8B-B14F-4D97-AF65-F5344CB8AC3E}">
        <p14:creationId xmlns:p14="http://schemas.microsoft.com/office/powerpoint/2010/main" val="3289658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1222</TotalTime>
  <Words>2095</Words>
  <Application>Microsoft Office PowerPoint</Application>
  <PresentationFormat>Widescreen</PresentationFormat>
  <Paragraphs>152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Roboto Mono</vt:lpstr>
      <vt:lpstr>SEGA LOGO FONT</vt:lpstr>
      <vt:lpstr>Wingdings 2</vt:lpstr>
      <vt:lpstr>Quotable</vt:lpstr>
      <vt:lpstr>A Comprehensive Analysis of Sega Game Marketing: Integrating Data Insights with Business Knowledge</vt:lpstr>
      <vt:lpstr>Proclaim</vt:lpstr>
      <vt:lpstr>Skills</vt:lpstr>
      <vt:lpstr>Sega Series Analysis by R</vt:lpstr>
      <vt:lpstr>Sega Series : Reference</vt:lpstr>
      <vt:lpstr>Sega Series Analysis : Key Takeaway</vt:lpstr>
      <vt:lpstr>Sega Series Analysis : My Perspective</vt:lpstr>
      <vt:lpstr>Sega Series Analysis : My Perspective</vt:lpstr>
      <vt:lpstr>Sega Series Analysis : My Perspective</vt:lpstr>
      <vt:lpstr>Sega Series Analysis : My Perspective</vt:lpstr>
      <vt:lpstr>Sega Yearly Sale Analysis : SQL</vt:lpstr>
      <vt:lpstr>Sega Yearly Sale Analysis : Looker Studio</vt:lpstr>
      <vt:lpstr>Sega Yearly Sale Analysis : Questions</vt:lpstr>
      <vt:lpstr>Yearly Sale Comparison : Tableau</vt:lpstr>
      <vt:lpstr>Sega Yearly Sale Analysis : 2008 </vt:lpstr>
      <vt:lpstr>Sega Yearly Sale Analysis : Key Takeaways</vt:lpstr>
      <vt:lpstr>Sega Tableau : Additional</vt:lpstr>
      <vt:lpstr>Sega SWOT Analysis : S</vt:lpstr>
      <vt:lpstr>Sega SWOT Analysis : W</vt:lpstr>
      <vt:lpstr>Sega SWOT Analysis : O</vt:lpstr>
      <vt:lpstr>Sega SWOT Analysis : T</vt:lpstr>
      <vt:lpstr>Sega SWOT : Reference Generative AI</vt:lpstr>
      <vt:lpstr>Sega SWOT : Reference Generative AI</vt:lpstr>
      <vt:lpstr>Sega SWOT : Reference Generative AI</vt:lpstr>
      <vt:lpstr>Sega SWOT : Reference SEA Market</vt:lpstr>
      <vt:lpstr>Sega SWOT : Reference Mobile Market</vt:lpstr>
      <vt:lpstr>Future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Sega Game Marketing</dc:title>
  <dc:creator>Nipith Wongsirikul</dc:creator>
  <cp:lastModifiedBy>Nipith Wongsirikul</cp:lastModifiedBy>
  <cp:revision>4</cp:revision>
  <dcterms:created xsi:type="dcterms:W3CDTF">2024-02-29T19:30:35Z</dcterms:created>
  <dcterms:modified xsi:type="dcterms:W3CDTF">2024-03-02T10:37:12Z</dcterms:modified>
</cp:coreProperties>
</file>