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72" r:id="rId5"/>
    <p:sldId id="260" r:id="rId6"/>
    <p:sldId id="261" r:id="rId7"/>
    <p:sldId id="262" r:id="rId8"/>
    <p:sldId id="263" r:id="rId9"/>
    <p:sldId id="259" r:id="rId10"/>
    <p:sldId id="264" r:id="rId11"/>
    <p:sldId id="265" r:id="rId12"/>
    <p:sldId id="266" r:id="rId13"/>
    <p:sldId id="275" r:id="rId14"/>
    <p:sldId id="279" r:id="rId15"/>
    <p:sldId id="277" r:id="rId16"/>
    <p:sldId id="276" r:id="rId17"/>
    <p:sldId id="278" r:id="rId18"/>
    <p:sldId id="273" r:id="rId19"/>
    <p:sldId id="274" r:id="rId20"/>
    <p:sldId id="270" r:id="rId21"/>
    <p:sldId id="271" r:id="rId22"/>
  </p:sldIdLst>
  <p:sldSz cx="9144000" cy="5143500" type="screen16x9"/>
  <p:notesSz cx="6858000" cy="9144000"/>
  <p:embeddedFontLst>
    <p:embeddedFont>
      <p:font typeface="Nunito"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3F4C6B-C801-4D48-A00B-A64DA9295F62}">
  <a:tblStyle styleId="{FD3F4C6B-C801-4D48-A00B-A64DA9295F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snapToGrid="0">
      <p:cViewPr>
        <p:scale>
          <a:sx n="156" d="100"/>
          <a:sy n="156" d="100"/>
        </p:scale>
        <p:origin x="36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f140f481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f140f481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140f48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140f48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140f48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140f48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302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140f48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140f48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93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140f48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140f48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989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140f48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140f48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626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f140f48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f140f48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151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9f140f481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9f140f481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9f92a84b4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9f92a84b4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9eed7404d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9eed7404d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9f140f481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9f140f481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f140f481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f140f48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9f140f481a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9f140f481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f140f481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f140f481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f92a84b4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f92a84b4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f92a84b4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f92a84b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9f140f481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9f140f481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kiranbudati/mobile-prices-flipkart/data"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hyperlink" Target="https://www.r-project.org/" TargetMode="External"/><Relationship Id="rId5" Type="http://schemas.openxmlformats.org/officeDocument/2006/relationships/hyperlink" Target="https://www.montecarlodata.com/blog-the-build-vs-buy-guide-for-your-modern-data-stack/" TargetMode="External"/><Relationship Id="rId4" Type="http://schemas.openxmlformats.org/officeDocument/2006/relationships/hyperlink" Target="https://www.corevist.com/6-important-b2b-ecommerce-stakehold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242800" y="1144375"/>
            <a:ext cx="6989400" cy="2126400"/>
          </a:xfrm>
          <a:prstGeom prst="rect">
            <a:avLst/>
          </a:prstGeom>
        </p:spPr>
        <p:txBody>
          <a:bodyPr spcFirstLastPara="1" wrap="square" lIns="91425" tIns="91425" rIns="91425" bIns="91425" anchor="ctr" anchorCtr="0">
            <a:noAutofit/>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Arial" panose="020B0604020202020204" pitchFamily="34" charset="0"/>
              </a:rPr>
              <a:t>Big Data Analytics for Enhancing Retail Strategies</a:t>
            </a:r>
            <a:endParaRPr lang="en-US" sz="1800" dirty="0">
              <a:effectLst/>
              <a:latin typeface="Arial" panose="020B0604020202020204" pitchFamily="34" charset="0"/>
              <a:ea typeface="Arial" panose="020B0604020202020204" pitchFamily="34" charset="0"/>
            </a:endParaRPr>
          </a:p>
        </p:txBody>
      </p:sp>
      <p:sp>
        <p:nvSpPr>
          <p:cNvPr id="129" name="Google Shape;129;p13"/>
          <p:cNvSpPr txBox="1">
            <a:spLocks noGrp="1"/>
          </p:cNvSpPr>
          <p:nvPr>
            <p:ph type="subTitle" idx="1"/>
          </p:nvPr>
        </p:nvSpPr>
        <p:spPr>
          <a:xfrm>
            <a:off x="6029450" y="3270775"/>
            <a:ext cx="2867100" cy="1429800"/>
          </a:xfrm>
          <a:prstGeom prst="rect">
            <a:avLst/>
          </a:prstGeom>
        </p:spPr>
        <p:txBody>
          <a:bodyPr spcFirstLastPara="1" wrap="square" lIns="91425" tIns="91425" rIns="91425" bIns="91425" anchor="t" anchorCtr="0">
            <a:normAutofit/>
          </a:bodyPr>
          <a:lstStyle/>
          <a:p>
            <a:pPr marL="0" indent="0"/>
            <a:r>
              <a:rPr lang="en" dirty="0"/>
              <a:t>By </a:t>
            </a:r>
            <a:r>
              <a:rPr lang="en-US" dirty="0"/>
              <a:t>Team 3</a:t>
            </a:r>
            <a:r>
              <a:rPr lang="en" dirty="0"/>
              <a:t>:</a:t>
            </a:r>
          </a:p>
          <a:p>
            <a:pPr marL="0" lvl="0" indent="0" algn="ctr" rtl="0">
              <a:spcBef>
                <a:spcPts val="0"/>
              </a:spcBef>
              <a:spcAft>
                <a:spcPts val="0"/>
              </a:spcAft>
              <a:buNone/>
            </a:pPr>
            <a:r>
              <a:rPr lang="en" dirty="0"/>
              <a:t>Pavan Jeevan </a:t>
            </a:r>
            <a:r>
              <a:rPr lang="en" dirty="0" err="1"/>
              <a:t>Buddala</a:t>
            </a:r>
            <a:endParaRPr dirty="0"/>
          </a:p>
          <a:p>
            <a:pPr marL="0" lvl="0" indent="0" algn="ctr" rtl="0">
              <a:spcBef>
                <a:spcPts val="0"/>
              </a:spcBef>
              <a:spcAft>
                <a:spcPts val="0"/>
              </a:spcAft>
              <a:buNone/>
            </a:pPr>
            <a:r>
              <a:rPr lang="en-US" dirty="0"/>
              <a:t>Sai Sriram </a:t>
            </a:r>
            <a:r>
              <a:rPr lang="en-US" dirty="0" err="1"/>
              <a:t>Dubasi</a:t>
            </a:r>
            <a:endParaRPr dirty="0"/>
          </a:p>
          <a:p>
            <a:pPr marL="0" lvl="0" indent="0" algn="ctr" rtl="0">
              <a:spcBef>
                <a:spcPts val="0"/>
              </a:spcBef>
              <a:spcAft>
                <a:spcPts val="0"/>
              </a:spcAft>
              <a:buNone/>
            </a:pPr>
            <a:r>
              <a:rPr lang="en" dirty="0"/>
              <a:t>Nikhil Reddy </a:t>
            </a:r>
            <a:r>
              <a:rPr lang="en" dirty="0" err="1"/>
              <a:t>Gatla</a:t>
            </a:r>
            <a:endParaRPr dirty="0"/>
          </a:p>
          <a:p>
            <a:pPr marL="0" lvl="0" indent="0" algn="ctr" rtl="0">
              <a:spcBef>
                <a:spcPts val="0"/>
              </a:spcBef>
              <a:spcAft>
                <a:spcPts val="0"/>
              </a:spcAft>
              <a:buNone/>
            </a:pPr>
            <a:r>
              <a:rPr lang="en" dirty="0"/>
              <a:t>Jagadeesh Varma </a:t>
            </a:r>
            <a:r>
              <a:rPr lang="en" dirty="0" err="1"/>
              <a:t>Gadiraju</a:t>
            </a:r>
            <a:endParaRPr dirty="0"/>
          </a:p>
          <a:p>
            <a:pPr marL="0" lvl="0" indent="0" algn="ctr" rtl="0">
              <a:spcBef>
                <a:spcPts val="0"/>
              </a:spcBef>
              <a:spcAft>
                <a:spcPts val="0"/>
              </a:spcAft>
              <a:buNone/>
            </a:pPr>
            <a:endParaRPr dirty="0"/>
          </a:p>
        </p:txBody>
      </p:sp>
      <p:sp>
        <p:nvSpPr>
          <p:cNvPr id="130" name="Google Shape;130;p13"/>
          <p:cNvSpPr txBox="1"/>
          <p:nvPr/>
        </p:nvSpPr>
        <p:spPr>
          <a:xfrm>
            <a:off x="3211625" y="3088550"/>
            <a:ext cx="2460900" cy="985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dirty="0">
                <a:solidFill>
                  <a:schemeClr val="lt1"/>
                </a:solidFill>
                <a:latin typeface="Calibri"/>
                <a:ea typeface="Calibri"/>
                <a:cs typeface="Calibri"/>
                <a:sym typeface="Calibri"/>
              </a:rPr>
              <a:t>AIT 622 004</a:t>
            </a:r>
            <a:endParaRPr sz="1300" dirty="0">
              <a:solidFill>
                <a:schemeClr val="lt1"/>
              </a:solidFill>
              <a:latin typeface="Calibri"/>
              <a:ea typeface="Calibri"/>
              <a:cs typeface="Calibri"/>
              <a:sym typeface="Calibri"/>
            </a:endParaRPr>
          </a:p>
          <a:p>
            <a:pPr marL="0" lvl="0" indent="0" algn="ctr" rtl="0">
              <a:spcBef>
                <a:spcPts val="0"/>
              </a:spcBef>
              <a:spcAft>
                <a:spcPts val="0"/>
              </a:spcAft>
              <a:buNone/>
            </a:pPr>
            <a:r>
              <a:rPr lang="en" sz="1300" dirty="0">
                <a:solidFill>
                  <a:schemeClr val="lt1"/>
                </a:solidFill>
                <a:latin typeface="Calibri"/>
                <a:ea typeface="Calibri"/>
                <a:cs typeface="Calibri"/>
                <a:sym typeface="Calibri"/>
              </a:rPr>
              <a:t>Dr. </a:t>
            </a:r>
            <a:r>
              <a:rPr lang="en" sz="1300" dirty="0" err="1">
                <a:solidFill>
                  <a:schemeClr val="lt1"/>
                </a:solidFill>
                <a:latin typeface="Calibri"/>
                <a:ea typeface="Calibri"/>
                <a:cs typeface="Calibri"/>
                <a:sym typeface="Calibri"/>
              </a:rPr>
              <a:t>Hadi</a:t>
            </a:r>
            <a:r>
              <a:rPr lang="en" sz="1300" dirty="0">
                <a:solidFill>
                  <a:schemeClr val="lt1"/>
                </a:solidFill>
                <a:latin typeface="Calibri"/>
                <a:ea typeface="Calibri"/>
                <a:cs typeface="Calibri"/>
                <a:sym typeface="Calibri"/>
              </a:rPr>
              <a:t> </a:t>
            </a:r>
            <a:r>
              <a:rPr lang="en" sz="1300" dirty="0" err="1">
                <a:solidFill>
                  <a:schemeClr val="lt1"/>
                </a:solidFill>
                <a:latin typeface="Calibri"/>
                <a:ea typeface="Calibri"/>
                <a:cs typeface="Calibri"/>
                <a:sym typeface="Calibri"/>
              </a:rPr>
              <a:t>Rezazad</a:t>
            </a:r>
            <a:endParaRPr sz="1300" dirty="0">
              <a:solidFill>
                <a:schemeClr val="lt1"/>
              </a:solidFill>
              <a:latin typeface="Calibri"/>
              <a:ea typeface="Calibri"/>
              <a:cs typeface="Calibri"/>
              <a:sym typeface="Calibri"/>
            </a:endParaRPr>
          </a:p>
          <a:p>
            <a:pPr marL="0" lvl="0" indent="0" algn="ctr" rtl="0">
              <a:spcBef>
                <a:spcPts val="0"/>
              </a:spcBef>
              <a:spcAft>
                <a:spcPts val="0"/>
              </a:spcAft>
              <a:buNone/>
            </a:pPr>
            <a:r>
              <a:rPr lang="en" sz="1300" dirty="0">
                <a:solidFill>
                  <a:schemeClr val="lt1"/>
                </a:solidFill>
                <a:latin typeface="Calibri"/>
                <a:ea typeface="Calibri"/>
                <a:cs typeface="Calibri"/>
                <a:sym typeface="Calibri"/>
              </a:rPr>
              <a:t>George Mason University</a:t>
            </a:r>
            <a:endParaRPr sz="1300" dirty="0">
              <a:solidFill>
                <a:schemeClr val="lt1"/>
              </a:solidFill>
              <a:latin typeface="Calibri"/>
              <a:ea typeface="Calibri"/>
              <a:cs typeface="Calibri"/>
              <a:sym typeface="Calibri"/>
            </a:endParaRPr>
          </a:p>
          <a:p>
            <a:pPr marL="0" lvl="0" indent="0" algn="ctr" rtl="0">
              <a:spcBef>
                <a:spcPts val="0"/>
              </a:spcBef>
              <a:spcAft>
                <a:spcPts val="0"/>
              </a:spcAft>
              <a:buNone/>
            </a:pPr>
            <a:r>
              <a:rPr lang="en" sz="1300" dirty="0">
                <a:solidFill>
                  <a:schemeClr val="lt1"/>
                </a:solidFill>
                <a:latin typeface="Calibri"/>
                <a:ea typeface="Calibri"/>
                <a:cs typeface="Calibri"/>
                <a:sym typeface="Calibri"/>
              </a:rPr>
              <a:t>04/12/2024</a:t>
            </a:r>
            <a:endParaRPr sz="1300"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819150" y="688582"/>
            <a:ext cx="7505700" cy="66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Expected Values/ Benefits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C32A160B-D1F0-F895-A199-A57B42947157}"/>
              </a:ext>
            </a:extLst>
          </p:cNvPr>
          <p:cNvSpPr>
            <a:spLocks noGrp="1"/>
          </p:cNvSpPr>
          <p:nvPr>
            <p:ph type="body" idx="1"/>
          </p:nvPr>
        </p:nvSpPr>
        <p:spPr>
          <a:xfrm>
            <a:off x="819150" y="1602797"/>
            <a:ext cx="7505700" cy="3043094"/>
          </a:xfrm>
        </p:spPr>
        <p:txBody>
          <a:bodyPr>
            <a:normAutofit fontScale="92500"/>
          </a:bodyPr>
          <a:lstStyle/>
          <a:p>
            <a:pPr algn="l">
              <a:buFont typeface="Arial" panose="020B0604020202020204" pitchFamily="34" charset="0"/>
              <a:buChar char="•"/>
            </a:pPr>
            <a:r>
              <a:rPr lang="en-US" b="1" i="0" u="none" strike="noStrike" dirty="0">
                <a:solidFill>
                  <a:srgbClr val="0D0D0D"/>
                </a:solidFill>
                <a:effectLst/>
                <a:latin typeface="Söhne"/>
              </a:rPr>
              <a:t>Inventory Management</a:t>
            </a:r>
            <a:r>
              <a:rPr lang="en-US" b="0" i="0" u="none" strike="noStrike" dirty="0">
                <a:solidFill>
                  <a:srgbClr val="0D0D0D"/>
                </a:solidFill>
                <a:effectLst/>
                <a:latin typeface="Söhne"/>
              </a:rPr>
              <a:t>: Insights from the study are expected to enable more effective inventory control, helping to optimize stock levels and reduce overstock and understock situations during critical sales periods.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Targeted Marketing</a:t>
            </a:r>
            <a:r>
              <a:rPr lang="en-US" b="0" i="0" u="none" strike="noStrike" dirty="0">
                <a:solidFill>
                  <a:srgbClr val="0D0D0D"/>
                </a:solidFill>
                <a:effectLst/>
                <a:latin typeface="Söhne"/>
              </a:rPr>
              <a:t>: Analysis of customer feedback and discount impacts will guide more personalized marketing strategies that are likely to engage customers better and increase conversion rates.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Pricing Strategies</a:t>
            </a:r>
            <a:r>
              <a:rPr lang="en-US" b="0" i="0" u="none" strike="noStrike" dirty="0">
                <a:solidFill>
                  <a:srgbClr val="0D0D0D"/>
                </a:solidFill>
                <a:effectLst/>
                <a:latin typeface="Söhne"/>
              </a:rPr>
              <a:t>: Data-driven insights will allow for smarter pricing decisions that can adapt to market demands and competitor actions, maximizing profitability.</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Overall Impact</a:t>
            </a:r>
            <a:r>
              <a:rPr lang="en-US" b="0" i="0" u="none" strike="noStrike" dirty="0">
                <a:solidFill>
                  <a:srgbClr val="0D0D0D"/>
                </a:solidFill>
                <a:effectLst/>
                <a:latin typeface="Söhne"/>
              </a:rPr>
              <a:t>: Collectively, these improvements are anticipated to lead to higher sales volumes and enhanced customer satisfaction, thus boosting overall business performance and competitive positioning in the market.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19150" y="70705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ts val="990"/>
              <a:buFont typeface="Arial"/>
              <a:buNone/>
            </a:pPr>
            <a:r>
              <a:rPr lang="en" dirty="0"/>
              <a:t>Statistical Analysis</a:t>
            </a:r>
            <a:endParaRPr dirty="0"/>
          </a:p>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9727F35C-4B04-3DD8-9CAF-E04633ED2EC2}"/>
              </a:ext>
            </a:extLst>
          </p:cNvPr>
          <p:cNvSpPr txBox="1"/>
          <p:nvPr/>
        </p:nvSpPr>
        <p:spPr>
          <a:xfrm>
            <a:off x="819150" y="1661655"/>
            <a:ext cx="7207249" cy="2492990"/>
          </a:xfrm>
          <a:prstGeom prst="rect">
            <a:avLst/>
          </a:prstGeom>
          <a:noFill/>
        </p:spPr>
        <p:txBody>
          <a:bodyPr wrap="square" rtlCol="0">
            <a:spAutoFit/>
          </a:bodyPr>
          <a:lstStyle/>
          <a:p>
            <a:pPr marL="285750" indent="-285750" algn="l">
              <a:buFont typeface="Arial" panose="020B0604020202020204" pitchFamily="34" charset="0"/>
              <a:buChar char="•"/>
            </a:pPr>
            <a:r>
              <a:rPr lang="en-US" sz="1300" b="1" i="0" u="none" strike="noStrike" dirty="0">
                <a:solidFill>
                  <a:srgbClr val="0D0D0D"/>
                </a:solidFill>
                <a:effectLst/>
                <a:latin typeface="Söhne"/>
              </a:rPr>
              <a:t>Correlation Analysis</a:t>
            </a:r>
            <a:r>
              <a:rPr lang="en-US" sz="1300" b="0" i="0" u="none" strike="noStrike" dirty="0">
                <a:solidFill>
                  <a:srgbClr val="0D0D0D"/>
                </a:solidFill>
                <a:effectLst/>
                <a:latin typeface="Söhne"/>
              </a:rPr>
              <a:t>: Employed Pearson or Spearman correlation methods to evaluate the relationships between customer reviews/ratings and discount percentages, helping to identify variables that are closely linked and how they interact.</a:t>
            </a:r>
          </a:p>
          <a:p>
            <a:pPr algn="l">
              <a:buFont typeface="Arial" panose="020B0604020202020204" pitchFamily="34" charset="0"/>
              <a:buChar char="•"/>
            </a:pPr>
            <a:endParaRPr lang="en-US" sz="1300" b="0" i="0" u="none" strike="noStrike" dirty="0">
              <a:solidFill>
                <a:srgbClr val="0D0D0D"/>
              </a:solidFill>
              <a:effectLst/>
              <a:latin typeface="Söhne"/>
            </a:endParaRPr>
          </a:p>
          <a:p>
            <a:pPr marL="285750" indent="-285750" algn="l">
              <a:buFont typeface="Arial" panose="020B0604020202020204" pitchFamily="34" charset="0"/>
              <a:buChar char="•"/>
            </a:pPr>
            <a:r>
              <a:rPr lang="en-US" sz="1300" b="1" i="0" u="none" strike="noStrike" dirty="0">
                <a:solidFill>
                  <a:srgbClr val="0D0D0D"/>
                </a:solidFill>
                <a:effectLst/>
                <a:latin typeface="Söhne"/>
              </a:rPr>
              <a:t>Regression Analysis</a:t>
            </a:r>
            <a:r>
              <a:rPr lang="en-US" sz="1300" b="0" i="0" u="none" strike="noStrike" dirty="0">
                <a:solidFill>
                  <a:srgbClr val="0D0D0D"/>
                </a:solidFill>
                <a:effectLst/>
                <a:latin typeface="Söhne"/>
              </a:rPr>
              <a:t>: Utilized multiple regression to pinpoint factors that significantly affect product pricing, providing insights into how different elements such as ratings and discounts drive pricing strategies.</a:t>
            </a:r>
          </a:p>
          <a:p>
            <a:pPr algn="l">
              <a:buFont typeface="Arial" panose="020B0604020202020204" pitchFamily="34" charset="0"/>
              <a:buChar char="•"/>
            </a:pPr>
            <a:endParaRPr lang="en-US" sz="1300" b="0" i="0" u="none" strike="noStrike" dirty="0">
              <a:solidFill>
                <a:srgbClr val="0D0D0D"/>
              </a:solidFill>
              <a:effectLst/>
              <a:latin typeface="Söhne"/>
            </a:endParaRPr>
          </a:p>
          <a:p>
            <a:pPr marL="285750" indent="-285750" algn="l">
              <a:buFont typeface="Arial" panose="020B0604020202020204" pitchFamily="34" charset="0"/>
              <a:buChar char="•"/>
            </a:pPr>
            <a:r>
              <a:rPr lang="en-US" sz="1300" b="1" i="0" u="none" strike="noStrike" dirty="0">
                <a:solidFill>
                  <a:srgbClr val="0D0D0D"/>
                </a:solidFill>
                <a:effectLst/>
                <a:latin typeface="Söhne"/>
              </a:rPr>
              <a:t>Impact on Strategy</a:t>
            </a:r>
            <a:r>
              <a:rPr lang="en-US" sz="1300" b="0" i="0" u="none" strike="noStrike" dirty="0">
                <a:solidFill>
                  <a:srgbClr val="0D0D0D"/>
                </a:solidFill>
                <a:effectLst/>
                <a:latin typeface="Söhne"/>
              </a:rPr>
              <a:t>: These statistical techniques are critical in revealing hidden patterns and trends within the data, forming the basis for informed, strategic decisions that optimize sales and marketing efforts.</a:t>
            </a:r>
          </a:p>
          <a:p>
            <a:pPr marL="285750" indent="-285750">
              <a:buFont typeface="Arial" panose="020B0604020202020204" pitchFamily="34" charset="0"/>
              <a:buChar char="•"/>
            </a:pPr>
            <a:endParaRPr lang="en-US" sz="1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0759" y="503855"/>
            <a:ext cx="4270087"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9499"/>
              <a:buFont typeface="Arial"/>
              <a:buNone/>
            </a:pPr>
            <a:r>
              <a:rPr lang="en-US" dirty="0"/>
              <a:t>Visualizations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45B2EC22-8571-6905-BAB0-0B5A7B8FCED6}"/>
              </a:ext>
            </a:extLst>
          </p:cNvPr>
          <p:cNvSpPr>
            <a:spLocks noGrp="1"/>
          </p:cNvSpPr>
          <p:nvPr>
            <p:ph type="body" idx="1"/>
          </p:nvPr>
        </p:nvSpPr>
        <p:spPr>
          <a:xfrm>
            <a:off x="941387" y="4081582"/>
            <a:ext cx="7261225" cy="679496"/>
          </a:xfrm>
        </p:spPr>
        <p:txBody>
          <a:bodyPr/>
          <a:lstStyle/>
          <a:p>
            <a:r>
              <a:rPr lang="en-US" b="0" i="0" u="none" strike="noStrike" dirty="0">
                <a:solidFill>
                  <a:srgbClr val="0D0D0D"/>
                </a:solidFill>
                <a:effectLst/>
                <a:highlight>
                  <a:srgbClr val="FFFFFF"/>
                </a:highlight>
                <a:latin typeface="Söhne"/>
              </a:rPr>
              <a:t>This histogram shows the distribution of the offer prices for laptops. The majority of laptops are priced on the lower end, with a few outliers reaching up to 481,990.</a:t>
            </a:r>
            <a:endParaRPr lang="en-US" dirty="0"/>
          </a:p>
        </p:txBody>
      </p:sp>
      <p:pic>
        <p:nvPicPr>
          <p:cNvPr id="5" name="Picture 4" descr="A graph of a number of objects&#10;&#10;Description automatically generated with medium confidence">
            <a:extLst>
              <a:ext uri="{FF2B5EF4-FFF2-40B4-BE49-F238E27FC236}">
                <a16:creationId xmlns:a16="http://schemas.microsoft.com/office/drawing/2014/main" id="{4460CE19-2317-BBE4-F6D9-6E0E5F107A84}"/>
              </a:ext>
            </a:extLst>
          </p:cNvPr>
          <p:cNvPicPr>
            <a:picLocks noChangeAspect="1"/>
          </p:cNvPicPr>
          <p:nvPr/>
        </p:nvPicPr>
        <p:blipFill>
          <a:blip r:embed="rId3"/>
          <a:stretch>
            <a:fillRect/>
          </a:stretch>
        </p:blipFill>
        <p:spPr>
          <a:xfrm>
            <a:off x="2820866" y="1183351"/>
            <a:ext cx="3502266" cy="27767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0759" y="382422"/>
            <a:ext cx="4270087"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9499"/>
              <a:buFont typeface="Arial"/>
              <a:buNone/>
            </a:pPr>
            <a:r>
              <a:rPr lang="en-US" dirty="0"/>
              <a:t>Visualizations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45B2EC22-8571-6905-BAB0-0B5A7B8FCED6}"/>
              </a:ext>
            </a:extLst>
          </p:cNvPr>
          <p:cNvSpPr>
            <a:spLocks noGrp="1"/>
          </p:cNvSpPr>
          <p:nvPr>
            <p:ph type="body" idx="1"/>
          </p:nvPr>
        </p:nvSpPr>
        <p:spPr>
          <a:xfrm>
            <a:off x="697828" y="4172224"/>
            <a:ext cx="7975314" cy="696811"/>
          </a:xfrm>
        </p:spPr>
        <p:txBody>
          <a:bodyPr>
            <a:noAutofit/>
          </a:bodyPr>
          <a:lstStyle/>
          <a:p>
            <a:r>
              <a:rPr lang="en-US" b="0" i="0" u="none" strike="noStrike" dirty="0">
                <a:solidFill>
                  <a:srgbClr val="0D0D0D"/>
                </a:solidFill>
                <a:effectLst/>
                <a:highlight>
                  <a:srgbClr val="FFFFFF"/>
                </a:highlight>
                <a:latin typeface="Söhne"/>
              </a:rPr>
              <a:t>This box plot displays the range of offer prices for laptops across different ratings. It illustrates the variability in price for laptops with different ratings, with a general trend of increasing prices for higher-rated laptops.</a:t>
            </a:r>
            <a:endParaRPr lang="en-US" dirty="0"/>
          </a:p>
        </p:txBody>
      </p:sp>
      <p:pic>
        <p:nvPicPr>
          <p:cNvPr id="5" name="Picture 4" descr="A graph with numbers and lines&#10;&#10;Description automatically generated">
            <a:extLst>
              <a:ext uri="{FF2B5EF4-FFF2-40B4-BE49-F238E27FC236}">
                <a16:creationId xmlns:a16="http://schemas.microsoft.com/office/drawing/2014/main" id="{42A33D8B-DB12-7B78-B258-D352D1AB1B6F}"/>
              </a:ext>
            </a:extLst>
          </p:cNvPr>
          <p:cNvPicPr>
            <a:picLocks noChangeAspect="1"/>
          </p:cNvPicPr>
          <p:nvPr/>
        </p:nvPicPr>
        <p:blipFill>
          <a:blip r:embed="rId3"/>
          <a:stretch>
            <a:fillRect/>
          </a:stretch>
        </p:blipFill>
        <p:spPr>
          <a:xfrm>
            <a:off x="2728887" y="894867"/>
            <a:ext cx="3686225" cy="3353765"/>
          </a:xfrm>
          <a:prstGeom prst="rect">
            <a:avLst/>
          </a:prstGeom>
        </p:spPr>
      </p:pic>
    </p:spTree>
    <p:extLst>
      <p:ext uri="{BB962C8B-B14F-4D97-AF65-F5344CB8AC3E}">
        <p14:creationId xmlns:p14="http://schemas.microsoft.com/office/powerpoint/2010/main" val="343235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0759" y="382422"/>
            <a:ext cx="4270087"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9499"/>
              <a:buFont typeface="Arial"/>
              <a:buNone/>
            </a:pPr>
            <a:r>
              <a:rPr lang="en-US" dirty="0"/>
              <a:t>Visualizations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45B2EC22-8571-6905-BAB0-0B5A7B8FCED6}"/>
              </a:ext>
            </a:extLst>
          </p:cNvPr>
          <p:cNvSpPr>
            <a:spLocks noGrp="1"/>
          </p:cNvSpPr>
          <p:nvPr>
            <p:ph type="body" idx="1"/>
          </p:nvPr>
        </p:nvSpPr>
        <p:spPr>
          <a:xfrm>
            <a:off x="544945" y="4064267"/>
            <a:ext cx="8137237" cy="812533"/>
          </a:xfrm>
        </p:spPr>
        <p:txBody>
          <a:bodyPr>
            <a:noAutofit/>
          </a:bodyPr>
          <a:lstStyle/>
          <a:p>
            <a:r>
              <a:rPr lang="en-US" b="0" i="0" u="none" strike="noStrike" dirty="0">
                <a:solidFill>
                  <a:srgbClr val="0D0D0D"/>
                </a:solidFill>
                <a:effectLst/>
                <a:highlight>
                  <a:srgbClr val="FFFFFF"/>
                </a:highlight>
                <a:latin typeface="Söhne"/>
              </a:rPr>
              <a:t>The chart shows that products without discounts receive the most ratings, while varied rating counts across discounted items suggest no clear trend between discount depth and customer engagement.</a:t>
            </a:r>
            <a:endParaRPr lang="en-US" dirty="0"/>
          </a:p>
        </p:txBody>
      </p:sp>
      <p:pic>
        <p:nvPicPr>
          <p:cNvPr id="4" name="Picture 3" descr="A graph of blue and white bars&#10;&#10;Description automatically generated with medium confidence">
            <a:extLst>
              <a:ext uri="{FF2B5EF4-FFF2-40B4-BE49-F238E27FC236}">
                <a16:creationId xmlns:a16="http://schemas.microsoft.com/office/drawing/2014/main" id="{A0F99369-D3AA-EDF2-DBE4-EB22AE257E96}"/>
              </a:ext>
            </a:extLst>
          </p:cNvPr>
          <p:cNvPicPr>
            <a:picLocks noChangeAspect="1"/>
          </p:cNvPicPr>
          <p:nvPr/>
        </p:nvPicPr>
        <p:blipFill>
          <a:blip r:embed="rId3"/>
          <a:stretch>
            <a:fillRect/>
          </a:stretch>
        </p:blipFill>
        <p:spPr>
          <a:xfrm>
            <a:off x="1834769" y="1148805"/>
            <a:ext cx="4970986" cy="2845889"/>
          </a:xfrm>
          <a:prstGeom prst="rect">
            <a:avLst/>
          </a:prstGeom>
        </p:spPr>
      </p:pic>
    </p:spTree>
    <p:extLst>
      <p:ext uri="{BB962C8B-B14F-4D97-AF65-F5344CB8AC3E}">
        <p14:creationId xmlns:p14="http://schemas.microsoft.com/office/powerpoint/2010/main" val="18745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0759" y="382422"/>
            <a:ext cx="4270087"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9499"/>
              <a:buFont typeface="Arial"/>
              <a:buNone/>
            </a:pPr>
            <a:r>
              <a:rPr lang="en-US" dirty="0"/>
              <a:t>Visualizations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45B2EC22-8571-6905-BAB0-0B5A7B8FCED6}"/>
              </a:ext>
            </a:extLst>
          </p:cNvPr>
          <p:cNvSpPr>
            <a:spLocks noGrp="1"/>
          </p:cNvSpPr>
          <p:nvPr>
            <p:ph type="body" idx="1"/>
          </p:nvPr>
        </p:nvSpPr>
        <p:spPr>
          <a:xfrm>
            <a:off x="544945" y="4064267"/>
            <a:ext cx="8137237" cy="812533"/>
          </a:xfrm>
        </p:spPr>
        <p:txBody>
          <a:bodyPr>
            <a:noAutofit/>
          </a:bodyPr>
          <a:lstStyle/>
          <a:p>
            <a:r>
              <a:rPr lang="en-US" b="0" i="0" u="none" strike="noStrike" dirty="0">
                <a:solidFill>
                  <a:srgbClr val="0D0D0D"/>
                </a:solidFill>
                <a:effectLst/>
                <a:highlight>
                  <a:srgbClr val="FFFFFF"/>
                </a:highlight>
                <a:latin typeface="Söhne"/>
              </a:rPr>
              <a:t>This plot illustrates the relationship between the number of total reviews and the discount level on laptops, with color indicating the rating. It helps to visualize if discounts correlate with the quantity of reviews and if higher or lower ratings are associated with certain discount levels.</a:t>
            </a:r>
            <a:endParaRPr lang="en-US" dirty="0"/>
          </a:p>
        </p:txBody>
      </p:sp>
      <p:pic>
        <p:nvPicPr>
          <p:cNvPr id="4" name="Picture 3" descr="A graph of blue dots&#10;&#10;Description automatically generated">
            <a:extLst>
              <a:ext uri="{FF2B5EF4-FFF2-40B4-BE49-F238E27FC236}">
                <a16:creationId xmlns:a16="http://schemas.microsoft.com/office/drawing/2014/main" id="{0EE0437F-7DF5-5932-9FF3-D57644CCDC04}"/>
              </a:ext>
            </a:extLst>
          </p:cNvPr>
          <p:cNvPicPr>
            <a:picLocks noChangeAspect="1"/>
          </p:cNvPicPr>
          <p:nvPr/>
        </p:nvPicPr>
        <p:blipFill>
          <a:blip r:embed="rId3"/>
          <a:stretch>
            <a:fillRect/>
          </a:stretch>
        </p:blipFill>
        <p:spPr>
          <a:xfrm>
            <a:off x="2501642" y="977233"/>
            <a:ext cx="3749932" cy="2948222"/>
          </a:xfrm>
          <a:prstGeom prst="rect">
            <a:avLst/>
          </a:prstGeom>
        </p:spPr>
      </p:pic>
    </p:spTree>
    <p:extLst>
      <p:ext uri="{BB962C8B-B14F-4D97-AF65-F5344CB8AC3E}">
        <p14:creationId xmlns:p14="http://schemas.microsoft.com/office/powerpoint/2010/main" val="1520273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0759" y="382422"/>
            <a:ext cx="4270087"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9499"/>
              <a:buFont typeface="Arial"/>
              <a:buNone/>
            </a:pPr>
            <a:r>
              <a:rPr lang="en-US" dirty="0"/>
              <a:t>Visualizations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45B2EC22-8571-6905-BAB0-0B5A7B8FCED6}"/>
              </a:ext>
            </a:extLst>
          </p:cNvPr>
          <p:cNvSpPr>
            <a:spLocks noGrp="1"/>
          </p:cNvSpPr>
          <p:nvPr>
            <p:ph type="body" idx="1"/>
          </p:nvPr>
        </p:nvSpPr>
        <p:spPr>
          <a:xfrm>
            <a:off x="544945" y="4064267"/>
            <a:ext cx="8128197" cy="696811"/>
          </a:xfrm>
        </p:spPr>
        <p:txBody>
          <a:bodyPr>
            <a:noAutofit/>
          </a:bodyPr>
          <a:lstStyle/>
          <a:p>
            <a:r>
              <a:rPr lang="en-US" b="0" i="0" u="none" strike="noStrike" dirty="0">
                <a:solidFill>
                  <a:srgbClr val="0D0D0D"/>
                </a:solidFill>
                <a:effectLst/>
                <a:highlight>
                  <a:srgbClr val="FFFFFF"/>
                </a:highlight>
                <a:latin typeface="Söhne"/>
              </a:rPr>
              <a:t>This heatmap shows the strength and direction of the relationship between different numerical variables like offer price, original price, total ratings, total reviews, and rating. The size and color of the circles represent the magnitude and direction of the correlation.</a:t>
            </a:r>
            <a:endParaRPr lang="en-US" dirty="0"/>
          </a:p>
        </p:txBody>
      </p:sp>
      <p:pic>
        <p:nvPicPr>
          <p:cNvPr id="5" name="Picture 4" descr="A diagram of a number of points&#10;&#10;Description automatically generated with medium confidence">
            <a:extLst>
              <a:ext uri="{FF2B5EF4-FFF2-40B4-BE49-F238E27FC236}">
                <a16:creationId xmlns:a16="http://schemas.microsoft.com/office/drawing/2014/main" id="{C7926CF3-C2E9-D851-50B5-C73659E4A467}"/>
              </a:ext>
            </a:extLst>
          </p:cNvPr>
          <p:cNvPicPr>
            <a:picLocks noChangeAspect="1"/>
          </p:cNvPicPr>
          <p:nvPr/>
        </p:nvPicPr>
        <p:blipFill>
          <a:blip r:embed="rId3"/>
          <a:stretch>
            <a:fillRect/>
          </a:stretch>
        </p:blipFill>
        <p:spPr>
          <a:xfrm>
            <a:off x="2868657" y="946262"/>
            <a:ext cx="3406685" cy="2992358"/>
          </a:xfrm>
          <a:prstGeom prst="rect">
            <a:avLst/>
          </a:prstGeom>
        </p:spPr>
      </p:pic>
    </p:spTree>
    <p:extLst>
      <p:ext uri="{BB962C8B-B14F-4D97-AF65-F5344CB8AC3E}">
        <p14:creationId xmlns:p14="http://schemas.microsoft.com/office/powerpoint/2010/main" val="2747142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780759" y="382422"/>
            <a:ext cx="4270087"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49499"/>
              <a:buFont typeface="Arial"/>
              <a:buNone/>
            </a:pPr>
            <a:r>
              <a:rPr lang="en-US" dirty="0"/>
              <a:t>Visualizations</a:t>
            </a:r>
            <a:endParaRPr dirty="0"/>
          </a:p>
          <a:p>
            <a:pPr marL="0" lvl="0" indent="0" algn="l" rtl="0">
              <a:spcBef>
                <a:spcPts val="0"/>
              </a:spcBef>
              <a:spcAft>
                <a:spcPts val="0"/>
              </a:spcAft>
              <a:buNone/>
            </a:pPr>
            <a:endParaRPr dirty="0"/>
          </a:p>
        </p:txBody>
      </p:sp>
      <p:sp>
        <p:nvSpPr>
          <p:cNvPr id="3" name="Text Placeholder 2">
            <a:extLst>
              <a:ext uri="{FF2B5EF4-FFF2-40B4-BE49-F238E27FC236}">
                <a16:creationId xmlns:a16="http://schemas.microsoft.com/office/drawing/2014/main" id="{45B2EC22-8571-6905-BAB0-0B5A7B8FCED6}"/>
              </a:ext>
            </a:extLst>
          </p:cNvPr>
          <p:cNvSpPr>
            <a:spLocks noGrp="1"/>
          </p:cNvSpPr>
          <p:nvPr>
            <p:ph type="body" idx="1"/>
          </p:nvPr>
        </p:nvSpPr>
        <p:spPr>
          <a:xfrm>
            <a:off x="544945" y="4064267"/>
            <a:ext cx="8137237" cy="812533"/>
          </a:xfrm>
        </p:spPr>
        <p:txBody>
          <a:bodyPr>
            <a:noAutofit/>
          </a:bodyPr>
          <a:lstStyle/>
          <a:p>
            <a:r>
              <a:rPr lang="en-US" b="0" i="0" u="none" strike="noStrike" dirty="0">
                <a:solidFill>
                  <a:srgbClr val="0D0D0D"/>
                </a:solidFill>
                <a:effectLst/>
                <a:highlight>
                  <a:srgbClr val="FFFFFF"/>
                </a:highlight>
                <a:latin typeface="Söhne"/>
              </a:rPr>
              <a:t>The bar chart indicates the importance of each variable used in the random forest model to predict the offer price of laptops. It shows that the original price is the most important predictor, followed by the total ratings and total reviews.</a:t>
            </a:r>
            <a:endParaRPr lang="en-US" dirty="0"/>
          </a:p>
        </p:txBody>
      </p:sp>
      <p:pic>
        <p:nvPicPr>
          <p:cNvPr id="5" name="Picture 4" descr="A graph with blue squares&#10;&#10;Description automatically generated">
            <a:extLst>
              <a:ext uri="{FF2B5EF4-FFF2-40B4-BE49-F238E27FC236}">
                <a16:creationId xmlns:a16="http://schemas.microsoft.com/office/drawing/2014/main" id="{CDDDE173-4CA0-8AA1-B45B-CDF8367D46CB}"/>
              </a:ext>
            </a:extLst>
          </p:cNvPr>
          <p:cNvPicPr>
            <a:picLocks noChangeAspect="1"/>
          </p:cNvPicPr>
          <p:nvPr/>
        </p:nvPicPr>
        <p:blipFill>
          <a:blip r:embed="rId3"/>
          <a:stretch>
            <a:fillRect/>
          </a:stretch>
        </p:blipFill>
        <p:spPr>
          <a:xfrm>
            <a:off x="2564687" y="912403"/>
            <a:ext cx="4014626" cy="3151864"/>
          </a:xfrm>
          <a:prstGeom prst="rect">
            <a:avLst/>
          </a:prstGeom>
        </p:spPr>
      </p:pic>
    </p:spTree>
    <p:extLst>
      <p:ext uri="{BB962C8B-B14F-4D97-AF65-F5344CB8AC3E}">
        <p14:creationId xmlns:p14="http://schemas.microsoft.com/office/powerpoint/2010/main" val="409889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43C7-A757-F957-2B8C-F2F9C9A20D2F}"/>
              </a:ext>
            </a:extLst>
          </p:cNvPr>
          <p:cNvSpPr>
            <a:spLocks noGrp="1"/>
          </p:cNvSpPr>
          <p:nvPr>
            <p:ph type="title"/>
          </p:nvPr>
        </p:nvSpPr>
        <p:spPr>
          <a:xfrm>
            <a:off x="819150" y="657433"/>
            <a:ext cx="7505700" cy="954600"/>
          </a:xfrm>
        </p:spPr>
        <p:txBody>
          <a:bodyPr/>
          <a:lstStyle/>
          <a:p>
            <a:r>
              <a:rPr lang="en-US" dirty="0"/>
              <a:t>Solutions</a:t>
            </a:r>
          </a:p>
        </p:txBody>
      </p:sp>
      <p:sp>
        <p:nvSpPr>
          <p:cNvPr id="3" name="Text Placeholder 2">
            <a:extLst>
              <a:ext uri="{FF2B5EF4-FFF2-40B4-BE49-F238E27FC236}">
                <a16:creationId xmlns:a16="http://schemas.microsoft.com/office/drawing/2014/main" id="{EC7E376F-B7E8-C81F-F299-4F790896419E}"/>
              </a:ext>
            </a:extLst>
          </p:cNvPr>
          <p:cNvSpPr>
            <a:spLocks noGrp="1"/>
          </p:cNvSpPr>
          <p:nvPr>
            <p:ph type="body" idx="1"/>
          </p:nvPr>
        </p:nvSpPr>
        <p:spPr>
          <a:xfrm>
            <a:off x="594302" y="1369082"/>
            <a:ext cx="7955396" cy="3424590"/>
          </a:xfrm>
        </p:spPr>
        <p:txBody>
          <a:bodyPr>
            <a:noAutofit/>
          </a:bodyPr>
          <a:lstStyle/>
          <a:p>
            <a:pPr algn="l">
              <a:buFont typeface="Arial" panose="020B0604020202020204" pitchFamily="34" charset="0"/>
              <a:buChar char="•"/>
            </a:pPr>
            <a:r>
              <a:rPr lang="en-US" b="1" i="0" u="none" strike="noStrike" dirty="0">
                <a:solidFill>
                  <a:srgbClr val="0D0D0D"/>
                </a:solidFill>
                <a:effectLst/>
                <a:latin typeface="Söhne"/>
              </a:rPr>
              <a:t>Data Preparation and Cleaning</a:t>
            </a:r>
            <a:r>
              <a:rPr lang="en-US" b="0" i="0" u="none" strike="noStrike" dirty="0">
                <a:solidFill>
                  <a:srgbClr val="0D0D0D"/>
                </a:solidFill>
                <a:effectLst/>
                <a:latin typeface="Söhne"/>
              </a:rPr>
              <a:t>: Initiated by meticulously compiling and cleansing the dataset to ensure data integrity and uniformity, which is crucial for accurate analysis. This includes handling missing data, correcting inconsistencies, and standardizing data formats.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Exploratory Data Analysis (EDA)</a:t>
            </a:r>
            <a:r>
              <a:rPr lang="en-US" b="0" i="0" u="none" strike="noStrike" dirty="0">
                <a:solidFill>
                  <a:srgbClr val="0D0D0D"/>
                </a:solidFill>
                <a:effectLst/>
                <a:latin typeface="Söhne"/>
              </a:rPr>
              <a:t>: Conducted descriptive statistical analysis and visualized data distributions to identify patterns, anomalies, and initial insights, laying the groundwork for deeper analysis.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Advanced Analytical Techniques</a:t>
            </a:r>
            <a:r>
              <a:rPr lang="en-US" b="0" i="0" u="none" strike="noStrike" dirty="0">
                <a:solidFill>
                  <a:srgbClr val="0D0D0D"/>
                </a:solidFill>
                <a:effectLst/>
                <a:latin typeface="Söhne"/>
              </a:rPr>
              <a:t>: Utilized correlation analysis to explore relationships between variables and regression analysis to understand how factors such as discounts impact customer ratings and pricing. Employed machine learning algorithms like random forests and gradient boosting to model complex interactions and predict trends.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Visualization of Results</a:t>
            </a:r>
            <a:r>
              <a:rPr lang="en-US" b="0" i="0" u="none" strike="noStrike" dirty="0">
                <a:solidFill>
                  <a:srgbClr val="0D0D0D"/>
                </a:solidFill>
                <a:effectLst/>
                <a:latin typeface="Söhne"/>
              </a:rPr>
              <a:t>: Created a range of visual tools, including heatmaps, scatter plots, and time series graphs, to vividly demonstrate findings and make the data accessible and understandable for stakeholders.</a:t>
            </a:r>
          </a:p>
          <a:p>
            <a:endParaRPr lang="en-US" dirty="0"/>
          </a:p>
        </p:txBody>
      </p:sp>
    </p:spTree>
    <p:extLst>
      <p:ext uri="{BB962C8B-B14F-4D97-AF65-F5344CB8AC3E}">
        <p14:creationId xmlns:p14="http://schemas.microsoft.com/office/powerpoint/2010/main" val="1477801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999E-E7A0-AA88-04AC-B704E0EFC83D}"/>
              </a:ext>
            </a:extLst>
          </p:cNvPr>
          <p:cNvSpPr>
            <a:spLocks noGrp="1"/>
          </p:cNvSpPr>
          <p:nvPr>
            <p:ph type="title"/>
          </p:nvPr>
        </p:nvSpPr>
        <p:spPr>
          <a:xfrm>
            <a:off x="819150" y="940855"/>
            <a:ext cx="7505700" cy="954600"/>
          </a:xfrm>
        </p:spPr>
        <p:txBody>
          <a:bodyPr/>
          <a:lstStyle/>
          <a:p>
            <a:r>
              <a:rPr lang="en-US" dirty="0"/>
              <a:t>Results and Discussions</a:t>
            </a:r>
          </a:p>
        </p:txBody>
      </p:sp>
      <p:sp>
        <p:nvSpPr>
          <p:cNvPr id="3" name="Text Placeholder 2">
            <a:extLst>
              <a:ext uri="{FF2B5EF4-FFF2-40B4-BE49-F238E27FC236}">
                <a16:creationId xmlns:a16="http://schemas.microsoft.com/office/drawing/2014/main" id="{53D9B591-B95E-9173-3E63-2F0FF99C5999}"/>
              </a:ext>
            </a:extLst>
          </p:cNvPr>
          <p:cNvSpPr>
            <a:spLocks noGrp="1"/>
          </p:cNvSpPr>
          <p:nvPr>
            <p:ph type="body" idx="1"/>
          </p:nvPr>
        </p:nvSpPr>
        <p:spPr>
          <a:xfrm>
            <a:off x="819150" y="1800200"/>
            <a:ext cx="7505700" cy="2448000"/>
          </a:xfrm>
        </p:spPr>
        <p:txBody>
          <a:bodyPr/>
          <a:lstStyle/>
          <a:p>
            <a:pPr algn="l">
              <a:buFont typeface="Arial" panose="020B0604020202020204" pitchFamily="34" charset="0"/>
              <a:buChar char="•"/>
            </a:pPr>
            <a:r>
              <a:rPr lang="en-US" b="0" i="0" u="none" strike="noStrike" dirty="0">
                <a:solidFill>
                  <a:srgbClr val="0D0D0D"/>
                </a:solidFill>
                <a:effectLst/>
                <a:latin typeface="Söhne"/>
              </a:rPr>
              <a:t>Our analysis indicates a significant correlation between product discounts and customer reviews, suggesting that strategic discounting could positively influence consumer engagement and feedback.</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We observed that price points vary notably with customer ratings, indicating that ratings could be a pivotal factor in setting competitive prices and driving sales.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These insights inform that during sales events, pricing and promotions should be dynamically adjusted in response to consumer ratings and review trends to optimize sales performance and customer satisfaction.</a:t>
            </a:r>
          </a:p>
          <a:p>
            <a:endParaRPr lang="en-US" dirty="0"/>
          </a:p>
        </p:txBody>
      </p:sp>
    </p:spTree>
    <p:extLst>
      <p:ext uri="{BB962C8B-B14F-4D97-AF65-F5344CB8AC3E}">
        <p14:creationId xmlns:p14="http://schemas.microsoft.com/office/powerpoint/2010/main" val="419060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 and Background</a:t>
            </a:r>
            <a:endParaRPr dirty="0"/>
          </a:p>
        </p:txBody>
      </p:sp>
      <p:sp>
        <p:nvSpPr>
          <p:cNvPr id="136" name="Google Shape;136;p14"/>
          <p:cNvSpPr txBox="1">
            <a:spLocks noGrp="1"/>
          </p:cNvSpPr>
          <p:nvPr>
            <p:ph type="body" idx="1"/>
          </p:nvPr>
        </p:nvSpPr>
        <p:spPr>
          <a:xfrm>
            <a:off x="819150" y="1667744"/>
            <a:ext cx="7505700" cy="290425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u="none" strike="noStrike" dirty="0">
                <a:solidFill>
                  <a:srgbClr val="0D0D0D"/>
                </a:solidFill>
                <a:effectLst/>
                <a:latin typeface="Söhne"/>
              </a:rPr>
              <a:t>In the fiercely competitive retail sector, understanding the dynamics between pricing strategies and consumer behavior during events like Flipkart's "Big Billion Days" is essential for growth and profitability.</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Our study uses big data analytics to examine the interactions between customer reviews, ratings, discounts, and pricing, with the goal of delivering actionable insights.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These insights aim to help retailers fine-tune their pricing and marketing tactics to increase market share and profit margins during key sales periods.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We apply advanced statistical and machine learning methods to offer a detailed guide for boosting retail strategy through precise, data-driven choices.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Conclusions and future works</a:t>
            </a:r>
            <a:endParaRPr dirty="0"/>
          </a:p>
        </p:txBody>
      </p:sp>
      <p:sp>
        <p:nvSpPr>
          <p:cNvPr id="227" name="Google Shape;227;p27"/>
          <p:cNvSpPr txBox="1">
            <a:spLocks noGrp="1"/>
          </p:cNvSpPr>
          <p:nvPr>
            <p:ph type="body" idx="1"/>
          </p:nvPr>
        </p:nvSpPr>
        <p:spPr>
          <a:xfrm>
            <a:off x="754495" y="1636682"/>
            <a:ext cx="7505700" cy="30762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u="none" strike="noStrike" dirty="0">
                <a:solidFill>
                  <a:srgbClr val="0D0D0D"/>
                </a:solidFill>
                <a:effectLst/>
                <a:latin typeface="Söhne"/>
              </a:rPr>
              <a:t>This project showcases the power of big data analytics in decoding complex retail interactions, leading to more informed decision-making and strategy development in the retail industry.</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By identifying key price influencers and customer behavior, we have created a roadmap for optimizing sales events and enhancing customer satisfaction.</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Future work should focus on integrating more data sources, such as social media sentiment and competitor pricing, to further enrich analysis and drive retail innovation.</a:t>
            </a:r>
          </a:p>
          <a:p>
            <a:pPr marL="457200" lvl="0" indent="-311150" algn="just" rtl="0">
              <a:spcBef>
                <a:spcPts val="1200"/>
              </a:spcBef>
              <a:spcAft>
                <a:spcPts val="0"/>
              </a:spcAft>
              <a:buSzPts val="1300"/>
              <a:buChar char="●"/>
            </a:pPr>
            <a:endParaRPr sz="12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8"/>
          <p:cNvSpPr txBox="1"/>
          <p:nvPr/>
        </p:nvSpPr>
        <p:spPr>
          <a:xfrm>
            <a:off x="830450" y="319925"/>
            <a:ext cx="74571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2"/>
                </a:solidFill>
                <a:latin typeface="Calibri"/>
                <a:ea typeface="Calibri"/>
                <a:cs typeface="Calibri"/>
                <a:sym typeface="Calibri"/>
              </a:rPr>
              <a:t>Acknowledgement</a:t>
            </a:r>
            <a:endParaRPr dirty="0">
              <a:solidFill>
                <a:schemeClr val="dk2"/>
              </a:solidFill>
              <a:latin typeface="Calibri"/>
              <a:ea typeface="Calibri"/>
              <a:cs typeface="Calibri"/>
              <a:sym typeface="Calibri"/>
            </a:endParaRPr>
          </a:p>
          <a:p>
            <a:pPr marL="0" lvl="0" indent="0" algn="l" rtl="0">
              <a:spcBef>
                <a:spcPts val="0"/>
              </a:spcBef>
              <a:spcAft>
                <a:spcPts val="0"/>
              </a:spcAft>
              <a:buNone/>
            </a:pPr>
            <a:endParaRPr dirty="0">
              <a:solidFill>
                <a:schemeClr val="dk2"/>
              </a:solidFill>
              <a:latin typeface="Calibri"/>
              <a:ea typeface="Calibri"/>
              <a:cs typeface="Calibri"/>
              <a:sym typeface="Calibri"/>
            </a:endParaRPr>
          </a:p>
          <a:p>
            <a:r>
              <a:rPr lang="en" dirty="0">
                <a:solidFill>
                  <a:schemeClr val="dk2"/>
                </a:solidFill>
                <a:latin typeface="Calibri"/>
                <a:ea typeface="Calibri"/>
                <a:cs typeface="Calibri"/>
                <a:sym typeface="Calibri"/>
              </a:rPr>
              <a:t>We would like to express our sincere gratitude to Dr. </a:t>
            </a:r>
            <a:r>
              <a:rPr lang="en" dirty="0" err="1">
                <a:solidFill>
                  <a:schemeClr val="dk2"/>
                </a:solidFill>
                <a:latin typeface="Calibri"/>
                <a:ea typeface="Calibri"/>
                <a:cs typeface="Calibri"/>
                <a:sym typeface="Calibri"/>
              </a:rPr>
              <a:t>Hadi</a:t>
            </a:r>
            <a:r>
              <a:rPr lang="en" dirty="0">
                <a:solidFill>
                  <a:schemeClr val="dk2"/>
                </a:solidFill>
                <a:latin typeface="Calibri"/>
                <a:ea typeface="Calibri"/>
                <a:cs typeface="Calibri"/>
                <a:sym typeface="Calibri"/>
              </a:rPr>
              <a:t> </a:t>
            </a:r>
            <a:r>
              <a:rPr lang="en" dirty="0" err="1">
                <a:solidFill>
                  <a:schemeClr val="dk2"/>
                </a:solidFill>
                <a:latin typeface="Calibri"/>
                <a:ea typeface="Calibri"/>
                <a:cs typeface="Calibri"/>
                <a:sym typeface="Calibri"/>
              </a:rPr>
              <a:t>Rezazad</a:t>
            </a:r>
            <a:r>
              <a:rPr lang="en" dirty="0">
                <a:solidFill>
                  <a:schemeClr val="dk2"/>
                </a:solidFill>
                <a:latin typeface="Calibri"/>
                <a:ea typeface="Calibri"/>
                <a:cs typeface="Calibri"/>
                <a:sym typeface="Calibri"/>
              </a:rPr>
              <a:t> who conducted the classes for AIT 622 004 and guided us with helpful contents along with tools like Big Data, Cloud Computing, and so on. Without these, this research wouldn’t have been possible. Thank you for all insights and knowledge.</a:t>
            </a:r>
            <a:endParaRPr dirty="0">
              <a:solidFill>
                <a:schemeClr val="dk2"/>
              </a:solidFill>
              <a:latin typeface="Calibri"/>
              <a:ea typeface="Calibri"/>
              <a:cs typeface="Calibri"/>
              <a:sym typeface="Calibri"/>
            </a:endParaRPr>
          </a:p>
        </p:txBody>
      </p:sp>
      <p:sp>
        <p:nvSpPr>
          <p:cNvPr id="233" name="Google Shape;233;p28"/>
          <p:cNvSpPr txBox="1"/>
          <p:nvPr/>
        </p:nvSpPr>
        <p:spPr>
          <a:xfrm>
            <a:off x="830450" y="1766753"/>
            <a:ext cx="7260605" cy="40010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dk2"/>
                </a:solidFill>
                <a:latin typeface="Calibri"/>
                <a:ea typeface="Calibri"/>
                <a:cs typeface="Calibri"/>
                <a:sym typeface="Calibri"/>
              </a:rPr>
              <a:t>REFERENCES</a:t>
            </a:r>
            <a:endParaRPr lang="en-US" sz="1200" dirty="0">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Font typeface="Times New Roman"/>
              <a:buAutoNum type="arabicPeriod"/>
            </a:pPr>
            <a:r>
              <a:rPr lang="en-US" sz="1200" dirty="0">
                <a:latin typeface="Times New Roman"/>
                <a:ea typeface="Times New Roman"/>
                <a:cs typeface="Times New Roman"/>
                <a:sym typeface="Times New Roman"/>
              </a:rPr>
              <a:t>[1] Flipkart - Electronic items prices. (2022, November 10). Kaggle. </a:t>
            </a:r>
            <a:r>
              <a:rPr lang="en-US" sz="1200" dirty="0">
                <a:latin typeface="Times New Roman"/>
                <a:ea typeface="Times New Roman"/>
                <a:cs typeface="Times New Roman"/>
                <a:sym typeface="Times New Roman"/>
                <a:hlinkClick r:id="rId3"/>
              </a:rPr>
              <a:t>https://www.kaggle.com/datasets/kiranbudati/mobile-prices-flipkart/data</a:t>
            </a:r>
            <a:endParaRPr lang="en-US" sz="1200" dirty="0">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Font typeface="Times New Roman"/>
              <a:buAutoNum type="arabicPeriod"/>
            </a:pPr>
            <a:r>
              <a:rPr lang="en-US" sz="1200" dirty="0">
                <a:latin typeface="Times New Roman"/>
                <a:ea typeface="Times New Roman"/>
                <a:cs typeface="Times New Roman"/>
                <a:sym typeface="Times New Roman"/>
              </a:rPr>
              <a:t>[2] Anderson, G. (2022, August 29). The 6 most important B2B eCommerce Stakeholders. </a:t>
            </a:r>
            <a:r>
              <a:rPr lang="en-US" sz="1200" dirty="0" err="1">
                <a:latin typeface="Times New Roman"/>
                <a:ea typeface="Times New Roman"/>
                <a:cs typeface="Times New Roman"/>
                <a:sym typeface="Times New Roman"/>
              </a:rPr>
              <a:t>Corevist</a:t>
            </a:r>
            <a:r>
              <a:rPr lang="en-US" sz="1200" dirty="0">
                <a:latin typeface="Times New Roman"/>
                <a:ea typeface="Times New Roman"/>
                <a:cs typeface="Times New Roman"/>
                <a:sym typeface="Times New Roman"/>
              </a:rPr>
              <a:t>. </a:t>
            </a:r>
            <a:r>
              <a:rPr lang="en-US" sz="1200" dirty="0">
                <a:latin typeface="Times New Roman"/>
                <a:ea typeface="Times New Roman"/>
                <a:cs typeface="Times New Roman"/>
                <a:sym typeface="Times New Roman"/>
                <a:hlinkClick r:id="rId4"/>
              </a:rPr>
              <a:t>https://www.corevist.com/6-important-b2b-ecommerce-stakeholders/</a:t>
            </a:r>
            <a:endParaRPr lang="en-US" sz="1200" dirty="0">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Font typeface="Times New Roman"/>
              <a:buAutoNum type="arabicPeriod"/>
            </a:pPr>
            <a:r>
              <a:rPr lang="en-US" sz="1200" dirty="0">
                <a:latin typeface="Times New Roman"/>
                <a:ea typeface="Times New Roman"/>
                <a:cs typeface="Times New Roman"/>
                <a:sym typeface="Times New Roman"/>
              </a:rPr>
              <a:t>[3] Agarwal, N. (2024, April 9). The build vs. buy guide for the modern data stack. Monte Carlo Data. </a:t>
            </a:r>
            <a:r>
              <a:rPr lang="en-US" sz="1200" dirty="0">
                <a:latin typeface="Times New Roman"/>
                <a:ea typeface="Times New Roman"/>
                <a:cs typeface="Times New Roman"/>
                <a:sym typeface="Times New Roman"/>
                <a:hlinkClick r:id="rId5"/>
              </a:rPr>
              <a:t>https://www.montecarlodata.com/blog-the-build-vs-buy-guide-for-your-modern-data-stack/</a:t>
            </a:r>
            <a:endParaRPr lang="en-US" sz="1200" dirty="0">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Font typeface="Times New Roman"/>
              <a:buAutoNum type="arabicPeriod"/>
            </a:pPr>
            <a:r>
              <a:rPr lang="en-US" sz="1200" dirty="0">
                <a:latin typeface="Times New Roman"/>
                <a:ea typeface="Times New Roman"/>
                <a:cs typeface="Times New Roman"/>
                <a:sym typeface="Times New Roman"/>
              </a:rPr>
              <a:t>[4] R Core Team. (2021). R: A language and environment for statistical computing. R Foundation for Statistical Computing, Vienna, Austria. URL: </a:t>
            </a:r>
            <a:r>
              <a:rPr lang="en-US" sz="1200" dirty="0">
                <a:latin typeface="Times New Roman"/>
                <a:ea typeface="Times New Roman"/>
                <a:cs typeface="Times New Roman"/>
                <a:sym typeface="Times New Roman"/>
                <a:hlinkClick r:id="rId6"/>
              </a:rPr>
              <a:t>https://www.R-project.org/</a:t>
            </a:r>
            <a:endParaRPr lang="en-US" sz="1200" dirty="0">
              <a:latin typeface="Times New Roman"/>
              <a:ea typeface="Times New Roman"/>
              <a:cs typeface="Times New Roman"/>
              <a:sym typeface="Times New Roman"/>
            </a:endParaRPr>
          </a:p>
          <a:p>
            <a:pPr marL="457200" lvl="0" indent="-304800" algn="l" rtl="0">
              <a:lnSpc>
                <a:spcPct val="115000"/>
              </a:lnSpc>
              <a:spcBef>
                <a:spcPts val="1200"/>
              </a:spcBef>
              <a:spcAft>
                <a:spcPts val="0"/>
              </a:spcAft>
              <a:buSzPts val="1200"/>
              <a:buFont typeface="Times New Roman"/>
              <a:buAutoNum type="arabicPeriod"/>
            </a:pPr>
            <a:endParaRPr sz="1200" dirty="0">
              <a:solidFill>
                <a:schemeClr val="dk2"/>
              </a:solidFill>
              <a:latin typeface="Calibri"/>
              <a:ea typeface="Calibri"/>
              <a:cs typeface="Calibri"/>
              <a:sym typeface="Calibri"/>
            </a:endParaRPr>
          </a:p>
          <a:p>
            <a:pPr marL="0" lvl="0" indent="0" algn="l" rtl="0">
              <a:lnSpc>
                <a:spcPct val="115000"/>
              </a:lnSpc>
              <a:spcBef>
                <a:spcPts val="1200"/>
              </a:spcBef>
              <a:spcAft>
                <a:spcPts val="0"/>
              </a:spcAft>
              <a:buNone/>
            </a:pPr>
            <a:endParaRPr sz="1200" b="1" dirty="0">
              <a:solidFill>
                <a:schemeClr val="dk2"/>
              </a:solidFill>
              <a:latin typeface="Calibri"/>
              <a:ea typeface="Calibri"/>
              <a:cs typeface="Calibri"/>
              <a:sym typeface="Calibri"/>
            </a:endParaRPr>
          </a:p>
          <a:p>
            <a:pPr marL="0" lvl="0" indent="0" algn="l" rtl="0">
              <a:spcBef>
                <a:spcPts val="1200"/>
              </a:spcBef>
              <a:spcAft>
                <a:spcPts val="0"/>
              </a:spcAft>
              <a:buNone/>
            </a:pPr>
            <a:endParaRPr sz="1300" b="1" dirty="0">
              <a:solidFill>
                <a:schemeClr val="dk2"/>
              </a:solidFill>
              <a:latin typeface="Calibri"/>
              <a:ea typeface="Calibri"/>
              <a:cs typeface="Calibri"/>
              <a:sym typeface="Calibri"/>
            </a:endParaRPr>
          </a:p>
          <a:p>
            <a:pPr marL="0" lvl="0" indent="0" algn="l" rtl="0">
              <a:spcBef>
                <a:spcPts val="0"/>
              </a:spcBef>
              <a:spcAft>
                <a:spcPts val="0"/>
              </a:spcAft>
              <a:buNone/>
            </a:pPr>
            <a:endParaRPr sz="1300" b="1" dirty="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900391"/>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Problem Description</a:t>
            </a:r>
            <a:endParaRPr dirty="0"/>
          </a:p>
          <a:p>
            <a:pPr marL="0" lvl="0" indent="0" algn="l" rtl="0">
              <a:spcBef>
                <a:spcPts val="0"/>
              </a:spcBef>
              <a:spcAft>
                <a:spcPts val="0"/>
              </a:spcAft>
              <a:buNone/>
            </a:pPr>
            <a:endParaRPr dirty="0"/>
          </a:p>
        </p:txBody>
      </p:sp>
      <p:sp>
        <p:nvSpPr>
          <p:cNvPr id="142" name="Google Shape;142;p15"/>
          <p:cNvSpPr txBox="1">
            <a:spLocks noGrp="1"/>
          </p:cNvSpPr>
          <p:nvPr>
            <p:ph type="body" idx="1"/>
          </p:nvPr>
        </p:nvSpPr>
        <p:spPr>
          <a:xfrm>
            <a:off x="819150" y="1702119"/>
            <a:ext cx="7505700" cy="24480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u="none" strike="noStrike" dirty="0">
                <a:solidFill>
                  <a:srgbClr val="0D0D0D"/>
                </a:solidFill>
                <a:effectLst/>
                <a:latin typeface="Söhne"/>
              </a:rPr>
              <a:t>The core challenge is to establish how discount percentages impact customer reviews and ratings, and how these interactions influence product pricing during significant sales events like Flipkart's "Big Billion Days.”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Our study aims to identify the key factors driving price variations during these events, providing a clearer understanding of consumer purchase behavior.</a:t>
            </a:r>
          </a:p>
          <a:p>
            <a:pPr marL="146050" indent="0" algn="l">
              <a:buNone/>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The insights gained will guide enhancements to sales tactics and pricing strategies, ultimately optimizing profitability and market performance during peak sales periods.</a:t>
            </a:r>
          </a:p>
          <a:p>
            <a:pPr marL="45720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B3043-90DF-9E2E-B07F-1C1543C91E16}"/>
              </a:ext>
            </a:extLst>
          </p:cNvPr>
          <p:cNvSpPr>
            <a:spLocks noGrp="1"/>
          </p:cNvSpPr>
          <p:nvPr>
            <p:ph type="title"/>
          </p:nvPr>
        </p:nvSpPr>
        <p:spPr>
          <a:xfrm>
            <a:off x="819150" y="967734"/>
            <a:ext cx="7505700" cy="954600"/>
          </a:xfrm>
        </p:spPr>
        <p:txBody>
          <a:bodyPr/>
          <a:lstStyle/>
          <a:p>
            <a:r>
              <a:rPr lang="en-US" dirty="0"/>
              <a:t>Current Data Environment </a:t>
            </a:r>
          </a:p>
        </p:txBody>
      </p:sp>
      <p:sp>
        <p:nvSpPr>
          <p:cNvPr id="3" name="Text Placeholder 2">
            <a:extLst>
              <a:ext uri="{FF2B5EF4-FFF2-40B4-BE49-F238E27FC236}">
                <a16:creationId xmlns:a16="http://schemas.microsoft.com/office/drawing/2014/main" id="{A968348D-4BD8-93D5-AEC7-82AFAA8CBD98}"/>
              </a:ext>
            </a:extLst>
          </p:cNvPr>
          <p:cNvSpPr>
            <a:spLocks noGrp="1"/>
          </p:cNvSpPr>
          <p:nvPr>
            <p:ph type="body" idx="1"/>
          </p:nvPr>
        </p:nvSpPr>
        <p:spPr>
          <a:xfrm>
            <a:off x="819150" y="1727766"/>
            <a:ext cx="7505700" cy="2448000"/>
          </a:xfrm>
        </p:spPr>
        <p:txBody>
          <a:bodyPr>
            <a:normAutofit fontScale="92500"/>
          </a:bodyPr>
          <a:lstStyle/>
          <a:p>
            <a:pPr algn="l">
              <a:buFont typeface="Arial" panose="020B0604020202020204" pitchFamily="34" charset="0"/>
              <a:buChar char="•"/>
            </a:pPr>
            <a:r>
              <a:rPr lang="en-US" b="0" i="0" u="none" strike="noStrike" dirty="0">
                <a:solidFill>
                  <a:srgbClr val="0D0D0D"/>
                </a:solidFill>
                <a:effectLst/>
                <a:latin typeface="Söhne"/>
              </a:rPr>
              <a:t>Our dataset from Flipkart includes comprehensive information such as product names, IDs, offer prices, original prices, discount percentages, average ratings, total ratings, total reviews, product descriptions, product URLs, and data collection dates.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This extensive dataset is crucial for our study, enabling us to analyze trends and correlations over time between pricing, discounts, and customer feedback during major retail events like "Big Billion Days.”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The depth and variety of the data provide a robust foundation for deploying sophisticated statistical methods and machine learning techniques to derive actionable insights that drive strategic retail decisions</a:t>
            </a:r>
          </a:p>
          <a:p>
            <a:endParaRPr lang="en-US" dirty="0"/>
          </a:p>
        </p:txBody>
      </p:sp>
    </p:spTree>
    <p:extLst>
      <p:ext uri="{BB962C8B-B14F-4D97-AF65-F5344CB8AC3E}">
        <p14:creationId xmlns:p14="http://schemas.microsoft.com/office/powerpoint/2010/main" val="271189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624100"/>
            <a:ext cx="7505700" cy="50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Dataset</a:t>
            </a:r>
            <a:endParaRPr dirty="0"/>
          </a:p>
        </p:txBody>
      </p:sp>
      <p:sp>
        <p:nvSpPr>
          <p:cNvPr id="155" name="Google Shape;155;p17"/>
          <p:cNvSpPr txBox="1">
            <a:spLocks noGrp="1"/>
          </p:cNvSpPr>
          <p:nvPr>
            <p:ph type="body" idx="1"/>
          </p:nvPr>
        </p:nvSpPr>
        <p:spPr>
          <a:xfrm>
            <a:off x="927024" y="1190850"/>
            <a:ext cx="6702211" cy="704100"/>
          </a:xfrm>
          <a:prstGeom prst="rect">
            <a:avLst/>
          </a:prstGeom>
        </p:spPr>
        <p:txBody>
          <a:bodyPr spcFirstLastPara="1" wrap="square" lIns="91425" tIns="91425" rIns="91425" bIns="91425" anchor="t" anchorCtr="0">
            <a:normAutofit fontScale="25000" lnSpcReduction="20000"/>
          </a:bodyPr>
          <a:lstStyle/>
          <a:p>
            <a:pPr algn="l" fontAlgn="base"/>
            <a:r>
              <a:rPr lang="en-US" sz="4800" i="0" u="none" strike="noStrike" dirty="0">
                <a:solidFill>
                  <a:srgbClr val="202124"/>
                </a:solidFill>
                <a:effectLst/>
                <a:latin typeface="Calibri" panose="020F0502020204030204" pitchFamily="34" charset="0"/>
                <a:cs typeface="Calibri" panose="020F0502020204030204" pitchFamily="34" charset="0"/>
              </a:rPr>
              <a:t>Flipkart - Electronic items prices</a:t>
            </a:r>
          </a:p>
          <a:p>
            <a:pPr marL="457200" lvl="0" indent="-306387" algn="l" rtl="0">
              <a:spcBef>
                <a:spcPts val="0"/>
              </a:spcBef>
              <a:spcAft>
                <a:spcPts val="0"/>
              </a:spcAft>
              <a:buSzPct val="100000"/>
              <a:buChar char="●"/>
            </a:pPr>
            <a:r>
              <a:rPr lang="en" sz="4900" dirty="0"/>
              <a:t>Data Source: Kaggle </a:t>
            </a:r>
            <a:r>
              <a:rPr lang="en-US" sz="4900" u="sng" dirty="0">
                <a:solidFill>
                  <a:schemeClr val="accent5"/>
                </a:solidFill>
              </a:rPr>
              <a:t>https://</a:t>
            </a:r>
            <a:r>
              <a:rPr lang="en-US" sz="4900" u="sng" dirty="0" err="1">
                <a:solidFill>
                  <a:schemeClr val="accent5"/>
                </a:solidFill>
              </a:rPr>
              <a:t>www.kaggle.com</a:t>
            </a:r>
            <a:r>
              <a:rPr lang="en-US" sz="4900" u="sng" dirty="0">
                <a:solidFill>
                  <a:schemeClr val="accent5"/>
                </a:solidFill>
              </a:rPr>
              <a:t>/datasets/</a:t>
            </a:r>
            <a:r>
              <a:rPr lang="en-US" sz="4900" u="sng" dirty="0" err="1">
                <a:solidFill>
                  <a:schemeClr val="accent5"/>
                </a:solidFill>
              </a:rPr>
              <a:t>kiranbudati</a:t>
            </a:r>
            <a:r>
              <a:rPr lang="en-US" sz="4900" u="sng" dirty="0">
                <a:solidFill>
                  <a:schemeClr val="accent5"/>
                </a:solidFill>
              </a:rPr>
              <a:t>/mobile-prices-</a:t>
            </a:r>
            <a:r>
              <a:rPr lang="en-US" sz="4900" u="sng" dirty="0" err="1">
                <a:solidFill>
                  <a:schemeClr val="accent5"/>
                </a:solidFill>
              </a:rPr>
              <a:t>flipkart</a:t>
            </a:r>
            <a:r>
              <a:rPr lang="en-US" sz="4900" u="sng" dirty="0">
                <a:solidFill>
                  <a:schemeClr val="accent5"/>
                </a:solidFill>
              </a:rPr>
              <a:t>/data</a:t>
            </a:r>
            <a:endParaRPr dirty="0"/>
          </a:p>
          <a:p>
            <a:pPr marL="0" lvl="0" indent="457200" algn="l" rtl="0">
              <a:spcBef>
                <a:spcPts val="1200"/>
              </a:spcBef>
              <a:spcAft>
                <a:spcPts val="0"/>
              </a:spcAft>
              <a:buNone/>
            </a:pPr>
            <a:endParaRPr dirty="0"/>
          </a:p>
          <a:p>
            <a:pPr marL="457200" lvl="0" indent="0" algn="l" rtl="0">
              <a:spcBef>
                <a:spcPts val="1200"/>
              </a:spcBef>
              <a:spcAft>
                <a:spcPts val="1200"/>
              </a:spcAft>
              <a:buNone/>
            </a:pPr>
            <a:endParaRPr dirty="0"/>
          </a:p>
        </p:txBody>
      </p:sp>
      <p:pic>
        <p:nvPicPr>
          <p:cNvPr id="3" name="Picture 2" descr="A screenshot of a computer&#10;&#10;Description automatically generated">
            <a:extLst>
              <a:ext uri="{FF2B5EF4-FFF2-40B4-BE49-F238E27FC236}">
                <a16:creationId xmlns:a16="http://schemas.microsoft.com/office/drawing/2014/main" id="{ACC2B744-1A1A-B7F8-2E39-11E72DE3BB78}"/>
              </a:ext>
            </a:extLst>
          </p:cNvPr>
          <p:cNvPicPr>
            <a:picLocks noChangeAspect="1"/>
          </p:cNvPicPr>
          <p:nvPr/>
        </p:nvPicPr>
        <p:blipFill rotWithShape="1">
          <a:blip r:embed="rId3"/>
          <a:srcRect l="1" t="24891" r="-648"/>
          <a:stretch/>
        </p:blipFill>
        <p:spPr>
          <a:xfrm>
            <a:off x="1307985" y="1807084"/>
            <a:ext cx="5940287" cy="28829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819150" y="635542"/>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Stakeholder Engagement</a:t>
            </a:r>
            <a:endParaRPr dirty="0"/>
          </a:p>
        </p:txBody>
      </p:sp>
      <p:sp>
        <p:nvSpPr>
          <p:cNvPr id="162" name="Google Shape;162;p18"/>
          <p:cNvSpPr txBox="1">
            <a:spLocks noGrp="1"/>
          </p:cNvSpPr>
          <p:nvPr>
            <p:ph type="body" idx="1"/>
          </p:nvPr>
        </p:nvSpPr>
        <p:spPr>
          <a:xfrm>
            <a:off x="819150" y="1423886"/>
            <a:ext cx="7505700" cy="3203531"/>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u="none" strike="noStrike" dirty="0">
                <a:solidFill>
                  <a:srgbClr val="0D0D0D"/>
                </a:solidFill>
                <a:effectLst/>
                <a:latin typeface="Söhne"/>
              </a:rPr>
              <a:t>Primary Stakeholders</a:t>
            </a:r>
            <a:r>
              <a:rPr lang="en-US" b="0" i="0" u="none" strike="noStrike" dirty="0">
                <a:solidFill>
                  <a:srgbClr val="0D0D0D"/>
                </a:solidFill>
                <a:effectLst/>
                <a:latin typeface="Söhne"/>
              </a:rPr>
              <a:t>: Marketing Team utilizes insights to tailor marketing strategies for significant sales events; Sales Team uses predictions to adapt sales approaches; Product Management sets pricing strategies aligned with market trends; Data Science Team develops predictive models and analyzes complex market dynamics.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Secondary Stakeholders</a:t>
            </a:r>
            <a:r>
              <a:rPr lang="en-US" b="0" i="0" u="none" strike="noStrike" dirty="0">
                <a:solidFill>
                  <a:srgbClr val="0D0D0D"/>
                </a:solidFill>
                <a:effectLst/>
                <a:latin typeface="Söhne"/>
              </a:rPr>
              <a:t>: IT and Data Engineering Teams support the infrastructure for data analysis and ensure data security; Executive Leadership leverages research summaries for strategic decisions to boost revenues; Legal and Compliance Teams ensure data practices adhere to regulatory standards.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0" i="0" u="none" strike="noStrike" dirty="0">
                <a:solidFill>
                  <a:srgbClr val="0D0D0D"/>
                </a:solidFill>
                <a:effectLst/>
                <a:latin typeface="Söhne"/>
              </a:rPr>
              <a:t>The project outcomes aim to enhance decision-making across departments, leading to more targeted marketing, optimized pricing strategies, and ultimately, improved profitability and competitive advantage in the market.</a:t>
            </a:r>
          </a:p>
          <a:p>
            <a:pPr marL="405130" indent="-285750">
              <a:buSzPct val="100000"/>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69788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Required Resources</a:t>
            </a:r>
            <a:endParaRPr dirty="0"/>
          </a:p>
        </p:txBody>
      </p:sp>
      <p:sp>
        <p:nvSpPr>
          <p:cNvPr id="168" name="Google Shape;168;p19"/>
          <p:cNvSpPr txBox="1">
            <a:spLocks noGrp="1"/>
          </p:cNvSpPr>
          <p:nvPr>
            <p:ph type="body" idx="1"/>
          </p:nvPr>
        </p:nvSpPr>
        <p:spPr>
          <a:xfrm>
            <a:off x="770763" y="1319971"/>
            <a:ext cx="7392266" cy="333808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u="none" strike="noStrike" dirty="0">
                <a:solidFill>
                  <a:srgbClr val="0D0D0D"/>
                </a:solidFill>
                <a:effectLst/>
                <a:latin typeface="Söhne"/>
              </a:rPr>
              <a:t>Data</a:t>
            </a:r>
            <a:r>
              <a:rPr lang="en-US" b="0" i="0" u="none" strike="noStrike" dirty="0">
                <a:solidFill>
                  <a:srgbClr val="0D0D0D"/>
                </a:solidFill>
                <a:effectLst/>
                <a:latin typeface="Söhne"/>
              </a:rPr>
              <a:t>: Access to a comprehensive repository of historical sales data is crucial, including details on product IDs, names, prices, discounts, ratings, reviews, and descriptive information necessary for in-depth analysis.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Technology</a:t>
            </a:r>
            <a:r>
              <a:rPr lang="en-US" b="0" i="0" u="none" strike="noStrike" dirty="0">
                <a:solidFill>
                  <a:srgbClr val="0D0D0D"/>
                </a:solidFill>
                <a:effectLst/>
                <a:latin typeface="Söhne"/>
              </a:rPr>
              <a:t>: The need for substantial processing power, sophisticated statistical and data analysis tools, and cloud-based storage solutions to manage and analyze large datasets efficiently.</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Personnel</a:t>
            </a:r>
            <a:r>
              <a:rPr lang="en-US" b="0" i="0" u="none" strike="noStrike" dirty="0">
                <a:solidFill>
                  <a:srgbClr val="0D0D0D"/>
                </a:solidFill>
                <a:effectLst/>
                <a:latin typeface="Söhne"/>
              </a:rPr>
              <a:t>: A dedicated team comprising analysts, data scientists, and project managers, along with potential consultants, is essential to carry out the extensive analysis and manage project workflows.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Budget</a:t>
            </a:r>
            <a:r>
              <a:rPr lang="en-US" b="0" i="0" u="none" strike="noStrike" dirty="0">
                <a:solidFill>
                  <a:srgbClr val="0D0D0D"/>
                </a:solidFill>
                <a:effectLst/>
                <a:latin typeface="Söhne"/>
              </a:rPr>
              <a:t>: Sufficient funding is required to support the acquisition of technology, hiring of personnel, and other project-related expenses to ensure successful execution and maximize the project’s return on investment.</a:t>
            </a:r>
          </a:p>
          <a:p>
            <a:pPr marL="457200" lvl="0" indent="-317500" algn="l" rtl="0">
              <a:spcBef>
                <a:spcPts val="0"/>
              </a:spcBef>
              <a:spcAft>
                <a:spcPts val="0"/>
              </a:spcAft>
              <a:buSzPts val="1400"/>
              <a:buChar char="●"/>
            </a:pP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663702" y="71417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Build Vs Buy Analysis</a:t>
            </a:r>
            <a:endParaRPr dirty="0"/>
          </a:p>
        </p:txBody>
      </p:sp>
      <p:sp>
        <p:nvSpPr>
          <p:cNvPr id="175" name="Google Shape;175;p20"/>
          <p:cNvSpPr txBox="1">
            <a:spLocks noGrp="1"/>
          </p:cNvSpPr>
          <p:nvPr>
            <p:ph type="body" idx="1"/>
          </p:nvPr>
        </p:nvSpPr>
        <p:spPr>
          <a:xfrm>
            <a:off x="663702" y="1414903"/>
            <a:ext cx="7505700" cy="32361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1" i="0" u="none" strike="noStrike" dirty="0">
                <a:solidFill>
                  <a:srgbClr val="0D0D0D"/>
                </a:solidFill>
                <a:effectLst/>
                <a:latin typeface="Söhne"/>
              </a:rPr>
              <a:t>Build Option</a:t>
            </a:r>
            <a:r>
              <a:rPr lang="en-US" b="0" i="0" u="none" strike="noStrike" dirty="0">
                <a:solidFill>
                  <a:srgbClr val="0D0D0D"/>
                </a:solidFill>
                <a:effectLst/>
                <a:latin typeface="Söhne"/>
              </a:rPr>
              <a:t>: Leverage existing staff and infrastructure to develop data collection and analysis capabilities in-house. Pros include better control over processes and direct integration with company systems; cons involve the significant time and cost of developing expertise and technology from scratch.</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Buy Option</a:t>
            </a:r>
            <a:r>
              <a:rPr lang="en-US" b="0" i="0" u="none" strike="noStrike" dirty="0">
                <a:solidFill>
                  <a:srgbClr val="0D0D0D"/>
                </a:solidFill>
                <a:effectLst/>
                <a:latin typeface="Söhne"/>
              </a:rPr>
              <a:t>: Outsource complex modeling and predictive analytics to specialized firms. Pros include accessing advanced expertise and technology immediately; cons may include higher long-term costs and less control over data handling and analysis.</a:t>
            </a:r>
          </a:p>
          <a:p>
            <a:pPr algn="l">
              <a:buFont typeface="Arial" panose="020B0604020202020204" pitchFamily="34" charset="0"/>
              <a:buChar char="•"/>
            </a:pPr>
            <a:endParaRPr lang="en-US" b="0" i="0" u="none" strike="noStrike" dirty="0">
              <a:solidFill>
                <a:srgbClr val="0D0D0D"/>
              </a:solidFill>
              <a:effectLst/>
              <a:latin typeface="Söhne"/>
            </a:endParaRPr>
          </a:p>
          <a:p>
            <a:pPr algn="l">
              <a:buFont typeface="Arial" panose="020B0604020202020204" pitchFamily="34" charset="0"/>
              <a:buChar char="•"/>
            </a:pPr>
            <a:r>
              <a:rPr lang="en-US" b="1" i="0" u="none" strike="noStrike" dirty="0">
                <a:solidFill>
                  <a:srgbClr val="0D0D0D"/>
                </a:solidFill>
                <a:effectLst/>
                <a:latin typeface="Söhne"/>
              </a:rPr>
              <a:t>Recommendation</a:t>
            </a:r>
            <a:r>
              <a:rPr lang="en-US" b="0" i="0" u="none" strike="noStrike" dirty="0">
                <a:solidFill>
                  <a:srgbClr val="0D0D0D"/>
                </a:solidFill>
                <a:effectLst/>
                <a:latin typeface="Söhne"/>
              </a:rPr>
              <a:t>: Adopt a hybrid approach by setting up internal capabilities for initial data handling and basic analysis while outsourcing specialized, high-complexity tasks to external experts. This strategy balances control, cost, and access to advanced analytical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447150" y="661198"/>
            <a:ext cx="3389100" cy="65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Project Timeline</a:t>
            </a:r>
            <a:endParaRPr dirty="0"/>
          </a:p>
        </p:txBody>
      </p:sp>
      <p:sp>
        <p:nvSpPr>
          <p:cNvPr id="148" name="Google Shape;148;p16"/>
          <p:cNvSpPr txBox="1">
            <a:spLocks noGrp="1"/>
          </p:cNvSpPr>
          <p:nvPr>
            <p:ph type="body" idx="1"/>
          </p:nvPr>
        </p:nvSpPr>
        <p:spPr>
          <a:xfrm>
            <a:off x="233800" y="1634521"/>
            <a:ext cx="3789900" cy="3740700"/>
          </a:xfrm>
          <a:prstGeom prst="rect">
            <a:avLst/>
          </a:prstGeom>
        </p:spPr>
        <p:txBody>
          <a:bodyPr spcFirstLastPara="1" wrap="square" lIns="91425" tIns="91425" rIns="91425" bIns="91425" anchor="t" anchorCtr="0">
            <a:normAutofit/>
          </a:bodyPr>
          <a:lstStyle/>
          <a:p>
            <a:pPr marL="457200" lvl="0" indent="-323035" algn="l" rtl="0">
              <a:spcBef>
                <a:spcPts val="0"/>
              </a:spcBef>
              <a:spcAft>
                <a:spcPts val="0"/>
              </a:spcAft>
              <a:buSzPts val="1487"/>
              <a:buChar char="●"/>
            </a:pPr>
            <a:r>
              <a:rPr lang="en" sz="1487" dirty="0"/>
              <a:t>Multiple iterations for each major phases </a:t>
            </a:r>
            <a:endParaRPr sz="1487" dirty="0"/>
          </a:p>
          <a:p>
            <a:pPr marL="914400" lvl="1" indent="-323035" algn="l" rtl="0">
              <a:spcBef>
                <a:spcPts val="0"/>
              </a:spcBef>
              <a:spcAft>
                <a:spcPts val="0"/>
              </a:spcAft>
              <a:buSzPts val="1487"/>
              <a:buChar char="○"/>
            </a:pPr>
            <a:r>
              <a:rPr lang="en" sz="1487" dirty="0"/>
              <a:t>Data Preparation</a:t>
            </a:r>
            <a:endParaRPr sz="1487" dirty="0"/>
          </a:p>
          <a:p>
            <a:pPr marL="914400" lvl="1" indent="-323035" algn="l" rtl="0">
              <a:spcBef>
                <a:spcPts val="0"/>
              </a:spcBef>
              <a:spcAft>
                <a:spcPts val="0"/>
              </a:spcAft>
              <a:buSzPts val="1487"/>
              <a:buChar char="○"/>
            </a:pPr>
            <a:r>
              <a:rPr lang="en-US" sz="1487" dirty="0"/>
              <a:t>Exploratory Analysis</a:t>
            </a:r>
            <a:endParaRPr sz="1487" dirty="0"/>
          </a:p>
          <a:p>
            <a:pPr marL="914400" lvl="1" indent="-323035" algn="l" rtl="0">
              <a:spcBef>
                <a:spcPts val="0"/>
              </a:spcBef>
              <a:spcAft>
                <a:spcPts val="0"/>
              </a:spcAft>
              <a:buSzPts val="1487"/>
              <a:buChar char="○"/>
            </a:pPr>
            <a:r>
              <a:rPr lang="en-US" sz="1487" dirty="0"/>
              <a:t>Comprehensive Statistical Analysis</a:t>
            </a:r>
            <a:endParaRPr sz="1487" dirty="0"/>
          </a:p>
          <a:p>
            <a:pPr marL="914400" lvl="1" indent="-323035" algn="l" rtl="0">
              <a:spcBef>
                <a:spcPts val="0"/>
              </a:spcBef>
              <a:spcAft>
                <a:spcPts val="0"/>
              </a:spcAft>
              <a:buSzPts val="1487"/>
              <a:buChar char="○"/>
            </a:pPr>
            <a:r>
              <a:rPr lang="en-US" sz="1487" dirty="0"/>
              <a:t>Final Reporting</a:t>
            </a:r>
            <a:endParaRPr sz="1487" dirty="0"/>
          </a:p>
          <a:p>
            <a:pPr marL="457200" lvl="0" indent="0" algn="l" rtl="0">
              <a:spcBef>
                <a:spcPts val="1200"/>
              </a:spcBef>
              <a:spcAft>
                <a:spcPts val="1200"/>
              </a:spcAft>
              <a:buNone/>
            </a:pPr>
            <a:endParaRPr dirty="0"/>
          </a:p>
        </p:txBody>
      </p:sp>
      <p:graphicFrame>
        <p:nvGraphicFramePr>
          <p:cNvPr id="149" name="Google Shape;149;p16"/>
          <p:cNvGraphicFramePr/>
          <p:nvPr>
            <p:extLst>
              <p:ext uri="{D42A27DB-BD31-4B8C-83A1-F6EECF244321}">
                <p14:modId xmlns:p14="http://schemas.microsoft.com/office/powerpoint/2010/main" val="1405819313"/>
              </p:ext>
            </p:extLst>
          </p:nvPr>
        </p:nvGraphicFramePr>
        <p:xfrm>
          <a:off x="4023700" y="767275"/>
          <a:ext cx="4673150" cy="3579657"/>
        </p:xfrm>
        <a:graphic>
          <a:graphicData uri="http://schemas.openxmlformats.org/drawingml/2006/table">
            <a:tbl>
              <a:tblPr>
                <a:noFill/>
                <a:tableStyleId>{FD3F4C6B-C801-4D48-A00B-A64DA9295F62}</a:tableStyleId>
              </a:tblPr>
              <a:tblGrid>
                <a:gridCol w="2005525">
                  <a:extLst>
                    <a:ext uri="{9D8B030D-6E8A-4147-A177-3AD203B41FA5}">
                      <a16:colId xmlns:a16="http://schemas.microsoft.com/office/drawing/2014/main" val="20000"/>
                    </a:ext>
                  </a:extLst>
                </a:gridCol>
                <a:gridCol w="2667625">
                  <a:extLst>
                    <a:ext uri="{9D8B030D-6E8A-4147-A177-3AD203B41FA5}">
                      <a16:colId xmlns:a16="http://schemas.microsoft.com/office/drawing/2014/main" val="20001"/>
                    </a:ext>
                  </a:extLst>
                </a:gridCol>
              </a:tblGrid>
              <a:tr h="317535">
                <a:tc>
                  <a:txBody>
                    <a:bodyPr/>
                    <a:lstStyle/>
                    <a:p>
                      <a:pPr marL="0" lvl="0" indent="0" algn="l" rtl="0">
                        <a:spcBef>
                          <a:spcPts val="0"/>
                        </a:spcBef>
                        <a:spcAft>
                          <a:spcPts val="0"/>
                        </a:spcAft>
                        <a:buNone/>
                      </a:pPr>
                      <a:r>
                        <a:rPr lang="en" b="1"/>
                        <a:t>Phase</a:t>
                      </a:r>
                      <a:endParaRPr b="1"/>
                    </a:p>
                  </a:txBody>
                  <a:tcPr marL="91425" marR="91425" marT="91425" marB="91425"/>
                </a:tc>
                <a:tc>
                  <a:txBody>
                    <a:bodyPr/>
                    <a:lstStyle/>
                    <a:p>
                      <a:pPr marL="0" lvl="0" indent="0" algn="l" rtl="0">
                        <a:spcBef>
                          <a:spcPts val="0"/>
                        </a:spcBef>
                        <a:spcAft>
                          <a:spcPts val="0"/>
                        </a:spcAft>
                        <a:buNone/>
                      </a:pPr>
                      <a:r>
                        <a:rPr lang="en" b="1"/>
                        <a:t>Approx. Time</a:t>
                      </a:r>
                      <a:endParaRPr b="1"/>
                    </a:p>
                  </a:txBody>
                  <a:tcPr marL="91425" marR="91425" marT="91425" marB="91425"/>
                </a:tc>
                <a:extLst>
                  <a:ext uri="{0D108BD9-81ED-4DB2-BD59-A6C34878D82A}">
                    <a16:rowId xmlns:a16="http://schemas.microsoft.com/office/drawing/2014/main" val="10000"/>
                  </a:ext>
                </a:extLst>
              </a:tr>
              <a:tr h="659521">
                <a:tc>
                  <a:txBody>
                    <a:bodyPr/>
                    <a:lstStyle/>
                    <a:p>
                      <a:pPr marL="0" lvl="0" indent="0" algn="l" rtl="0">
                        <a:spcBef>
                          <a:spcPts val="0"/>
                        </a:spcBef>
                        <a:spcAft>
                          <a:spcPts val="0"/>
                        </a:spcAft>
                        <a:buNone/>
                      </a:pPr>
                      <a:r>
                        <a:rPr lang="en" dirty="0"/>
                        <a:t>Data Collection, Cleaning, Exploratory Analysis</a:t>
                      </a:r>
                      <a:endParaRPr dirty="0"/>
                    </a:p>
                  </a:txBody>
                  <a:tcPr marL="91425" marR="91425" marT="91425" marB="91425"/>
                </a:tc>
                <a:tc>
                  <a:txBody>
                    <a:bodyPr/>
                    <a:lstStyle/>
                    <a:p>
                      <a:pPr marL="0" lvl="0" indent="0" algn="l" rtl="0">
                        <a:spcBef>
                          <a:spcPts val="0"/>
                        </a:spcBef>
                        <a:spcAft>
                          <a:spcPts val="0"/>
                        </a:spcAft>
                        <a:buNone/>
                      </a:pPr>
                      <a:r>
                        <a:rPr lang="en" dirty="0"/>
                        <a:t>03/21/24 - 03/26/24</a:t>
                      </a:r>
                      <a:endParaRPr dirty="0"/>
                    </a:p>
                  </a:txBody>
                  <a:tcPr marL="91425" marR="91425" marT="91425" marB="91425"/>
                </a:tc>
                <a:extLst>
                  <a:ext uri="{0D108BD9-81ED-4DB2-BD59-A6C34878D82A}">
                    <a16:rowId xmlns:a16="http://schemas.microsoft.com/office/drawing/2014/main" val="10001"/>
                  </a:ext>
                </a:extLst>
              </a:tr>
              <a:tr h="928017">
                <a:tc>
                  <a:txBody>
                    <a:bodyPr/>
                    <a:lstStyle/>
                    <a:p>
                      <a:pPr marL="0" lvl="0" indent="0" algn="l" rtl="0">
                        <a:spcBef>
                          <a:spcPts val="0"/>
                        </a:spcBef>
                        <a:spcAft>
                          <a:spcPts val="0"/>
                        </a:spcAft>
                        <a:buNone/>
                      </a:pPr>
                      <a:r>
                        <a:rPr lang="en" dirty="0"/>
                        <a:t>Detailed Statistical Modelling and analysis</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03/31/24 - 04/04/24</a:t>
                      </a: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r h="659521">
                <a:tc>
                  <a:txBody>
                    <a:bodyPr/>
                    <a:lstStyle/>
                    <a:p>
                      <a:pPr marL="0" lvl="0" indent="0" algn="l" rtl="0">
                        <a:spcBef>
                          <a:spcPts val="0"/>
                        </a:spcBef>
                        <a:spcAft>
                          <a:spcPts val="0"/>
                        </a:spcAft>
                        <a:buNone/>
                      </a:pPr>
                      <a:r>
                        <a:rPr lang="en" dirty="0"/>
                        <a:t>Gathering Information and Formulating a Strategy</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04/05/24 - 04/07/24</a:t>
                      </a:r>
                    </a:p>
                  </a:txBody>
                  <a:tcPr marL="91425" marR="91425" marT="91425" marB="91425"/>
                </a:tc>
                <a:extLst>
                  <a:ext uri="{0D108BD9-81ED-4DB2-BD59-A6C34878D82A}">
                    <a16:rowId xmlns:a16="http://schemas.microsoft.com/office/drawing/2014/main" val="10003"/>
                  </a:ext>
                </a:extLst>
              </a:tr>
              <a:tr h="505082">
                <a:tc>
                  <a:txBody>
                    <a:bodyPr/>
                    <a:lstStyle/>
                    <a:p>
                      <a:pPr marL="0" lvl="0" indent="0" algn="l" rtl="0">
                        <a:spcBef>
                          <a:spcPts val="0"/>
                        </a:spcBef>
                        <a:spcAft>
                          <a:spcPts val="0"/>
                        </a:spcAft>
                        <a:buNone/>
                      </a:pPr>
                      <a:r>
                        <a:rPr lang="en" dirty="0"/>
                        <a:t>Making a presentation to Stakeholders</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dirty="0"/>
                        <a:t>04/07/24 - 04/12/24</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1802</Words>
  <Application>Microsoft Macintosh PowerPoint</Application>
  <PresentationFormat>On-screen Show (16:9)</PresentationFormat>
  <Paragraphs>125</Paragraphs>
  <Slides>21</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Calibri</vt:lpstr>
      <vt:lpstr>Nunito</vt:lpstr>
      <vt:lpstr>Söhne</vt:lpstr>
      <vt:lpstr>Shift</vt:lpstr>
      <vt:lpstr>Big Data Analytics for Enhancing Retail Strategies</vt:lpstr>
      <vt:lpstr>Introduction and Background</vt:lpstr>
      <vt:lpstr>Problem Description </vt:lpstr>
      <vt:lpstr>Current Data Environment </vt:lpstr>
      <vt:lpstr>Dataset</vt:lpstr>
      <vt:lpstr> Stakeholder Engagement</vt:lpstr>
      <vt:lpstr>Required Resources</vt:lpstr>
      <vt:lpstr>Build Vs Buy Analysis</vt:lpstr>
      <vt:lpstr>Project Timeline</vt:lpstr>
      <vt:lpstr>Expected Values/ Benefits </vt:lpstr>
      <vt:lpstr>Statistical Analysis </vt:lpstr>
      <vt:lpstr>Visualizations </vt:lpstr>
      <vt:lpstr>Visualizations </vt:lpstr>
      <vt:lpstr>Visualizations </vt:lpstr>
      <vt:lpstr>Visualizations </vt:lpstr>
      <vt:lpstr>Visualizations </vt:lpstr>
      <vt:lpstr>Visualizations </vt:lpstr>
      <vt:lpstr>Solutions</vt:lpstr>
      <vt:lpstr>Results and Discussions</vt:lpstr>
      <vt:lpstr>Conclusions and 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 for Enhancing Retail Strategies</dc:title>
  <cp:lastModifiedBy>gatla nikhilreddy</cp:lastModifiedBy>
  <cp:revision>3</cp:revision>
  <dcterms:modified xsi:type="dcterms:W3CDTF">2024-04-16T17:52:50Z</dcterms:modified>
</cp:coreProperties>
</file>