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Roboto"/>
      <p:regular r:id="rId23"/>
      <p:bold r:id="rId24"/>
      <p:italic r:id="rId25"/>
      <p:boldItalic r:id="rId26"/>
    </p:embeddedFont>
    <p:embeddedFont>
      <p:font typeface="Nuni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D3F4C6B-C801-4D48-A00B-A64DA9295F62}">
  <a:tblStyle styleId="{FD3F4C6B-C801-4D48-A00B-A64DA9295F6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9f140f481a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9f140f481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9f140f481a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9f140f481a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9f140f481a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9f140f481a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9f92a84b4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29f92a84b4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9f92a84b4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9f92a84b4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9f140f481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9f140f481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9f92a84b4c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9f92a84b4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eed7404d2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eed7404d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f140f481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f140f481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9f92a84b4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9f92a84b4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9f140f481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9f140f481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f140f481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9f140f481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9f140f481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9f140f481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f92a84b4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f92a84b4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9f140f481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9f140f481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hyperlink" Target="https://catalog.data.gov/dataset/employee-compensation" TargetMode="External"/><Relationship Id="rId4" Type="http://schemas.openxmlformats.org/officeDocument/2006/relationships/hyperlink" Target="https://catalog.data.gov/dataset/employee-compensation" TargetMode="External"/><Relationship Id="rId5" Type="http://schemas.openxmlformats.org/officeDocument/2006/relationships/hyperlink" Target="https://spark.apache.org/docs/latest/api/python/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catalog.data.gov/dataset/employee-compens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242800" y="1144375"/>
            <a:ext cx="6989400" cy="2126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SzPts val="990"/>
              <a:buNone/>
            </a:pPr>
            <a:r>
              <a:rPr lang="en" sz="2120"/>
              <a:t>Studying complex relationships between employees’ compensation and other organizational factor using Machine Learning techniques</a:t>
            </a:r>
            <a:endParaRPr sz="2120"/>
          </a:p>
        </p:txBody>
      </p:sp>
      <p:sp>
        <p:nvSpPr>
          <p:cNvPr id="129" name="Google Shape;129;p13"/>
          <p:cNvSpPr txBox="1"/>
          <p:nvPr>
            <p:ph idx="1" type="subTitle"/>
          </p:nvPr>
        </p:nvSpPr>
        <p:spPr>
          <a:xfrm>
            <a:off x="6029450" y="3270775"/>
            <a:ext cx="2867100" cy="14298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By:</a:t>
            </a:r>
            <a:endParaRPr/>
          </a:p>
          <a:p>
            <a:pPr indent="0" lvl="0" marL="0" rtl="0" algn="ctr">
              <a:spcBef>
                <a:spcPts val="0"/>
              </a:spcBef>
              <a:spcAft>
                <a:spcPts val="0"/>
              </a:spcAft>
              <a:buNone/>
            </a:pPr>
            <a:r>
              <a:rPr lang="en"/>
              <a:t>Davon Carvalho</a:t>
            </a:r>
            <a:endParaRPr/>
          </a:p>
          <a:p>
            <a:pPr indent="0" lvl="0" marL="0" rtl="0" algn="ctr">
              <a:spcBef>
                <a:spcPts val="0"/>
              </a:spcBef>
              <a:spcAft>
                <a:spcPts val="0"/>
              </a:spcAft>
              <a:buNone/>
            </a:pPr>
            <a:r>
              <a:rPr lang="en"/>
              <a:t>Sarik Dhungel</a:t>
            </a:r>
            <a:endParaRPr/>
          </a:p>
          <a:p>
            <a:pPr indent="0" lvl="0" marL="0" rtl="0" algn="ctr">
              <a:spcBef>
                <a:spcPts val="0"/>
              </a:spcBef>
              <a:spcAft>
                <a:spcPts val="0"/>
              </a:spcAft>
              <a:buNone/>
            </a:pPr>
            <a:r>
              <a:rPr lang="en"/>
              <a:t>Nikhil Reddy Gatla</a:t>
            </a:r>
            <a:endParaRPr/>
          </a:p>
          <a:p>
            <a:pPr indent="0" lvl="0" marL="0" rtl="0" algn="ctr">
              <a:spcBef>
                <a:spcPts val="0"/>
              </a:spcBef>
              <a:spcAft>
                <a:spcPts val="0"/>
              </a:spcAft>
              <a:buNone/>
            </a:pPr>
            <a:r>
              <a:rPr lang="en"/>
              <a:t>Saiphani Chandra Vuppala</a:t>
            </a:r>
            <a:endParaRPr/>
          </a:p>
          <a:p>
            <a:pPr indent="0" lvl="0" marL="0" rtl="0" algn="ctr">
              <a:spcBef>
                <a:spcPts val="0"/>
              </a:spcBef>
              <a:spcAft>
                <a:spcPts val="0"/>
              </a:spcAft>
              <a:buNone/>
            </a:pPr>
            <a:r>
              <a:rPr lang="en"/>
              <a:t>Sai Unnathi Nandula</a:t>
            </a:r>
            <a:endParaRPr/>
          </a:p>
          <a:p>
            <a:pPr indent="0" lvl="0" marL="0" rtl="0" algn="ctr">
              <a:spcBef>
                <a:spcPts val="0"/>
              </a:spcBef>
              <a:spcAft>
                <a:spcPts val="0"/>
              </a:spcAft>
              <a:buNone/>
            </a:pPr>
            <a:r>
              <a:t/>
            </a:r>
            <a:endParaRPr/>
          </a:p>
        </p:txBody>
      </p:sp>
      <p:sp>
        <p:nvSpPr>
          <p:cNvPr id="130" name="Google Shape;130;p13"/>
          <p:cNvSpPr txBox="1"/>
          <p:nvPr/>
        </p:nvSpPr>
        <p:spPr>
          <a:xfrm>
            <a:off x="3211625" y="3088550"/>
            <a:ext cx="2460900" cy="985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lt1"/>
                </a:solidFill>
                <a:latin typeface="Calibri"/>
                <a:ea typeface="Calibri"/>
                <a:cs typeface="Calibri"/>
                <a:sym typeface="Calibri"/>
              </a:rPr>
              <a:t>AIT 614 003</a:t>
            </a:r>
            <a:endParaRPr sz="1300">
              <a:solidFill>
                <a:schemeClr val="lt1"/>
              </a:solidFill>
              <a:latin typeface="Calibri"/>
              <a:ea typeface="Calibri"/>
              <a:cs typeface="Calibri"/>
              <a:sym typeface="Calibri"/>
            </a:endParaRPr>
          </a:p>
          <a:p>
            <a:pPr indent="0" lvl="0" marL="0" rtl="0" algn="ctr">
              <a:spcBef>
                <a:spcPts val="0"/>
              </a:spcBef>
              <a:spcAft>
                <a:spcPts val="0"/>
              </a:spcAft>
              <a:buNone/>
            </a:pPr>
            <a:r>
              <a:rPr lang="en" sz="1300">
                <a:solidFill>
                  <a:schemeClr val="lt1"/>
                </a:solidFill>
                <a:latin typeface="Calibri"/>
                <a:ea typeface="Calibri"/>
                <a:cs typeface="Calibri"/>
                <a:sym typeface="Calibri"/>
              </a:rPr>
              <a:t>Dr. Zhang</a:t>
            </a:r>
            <a:endParaRPr sz="1300">
              <a:solidFill>
                <a:schemeClr val="lt1"/>
              </a:solidFill>
              <a:latin typeface="Calibri"/>
              <a:ea typeface="Calibri"/>
              <a:cs typeface="Calibri"/>
              <a:sym typeface="Calibri"/>
            </a:endParaRPr>
          </a:p>
          <a:p>
            <a:pPr indent="0" lvl="0" marL="0" rtl="0" algn="ctr">
              <a:spcBef>
                <a:spcPts val="0"/>
              </a:spcBef>
              <a:spcAft>
                <a:spcPts val="0"/>
              </a:spcAft>
              <a:buNone/>
            </a:pPr>
            <a:r>
              <a:rPr lang="en" sz="1300">
                <a:solidFill>
                  <a:schemeClr val="lt1"/>
                </a:solidFill>
                <a:latin typeface="Calibri"/>
                <a:ea typeface="Calibri"/>
                <a:cs typeface="Calibri"/>
                <a:sym typeface="Calibri"/>
              </a:rPr>
              <a:t>George Mason University</a:t>
            </a:r>
            <a:endParaRPr sz="1300">
              <a:solidFill>
                <a:schemeClr val="lt1"/>
              </a:solidFill>
              <a:latin typeface="Calibri"/>
              <a:ea typeface="Calibri"/>
              <a:cs typeface="Calibri"/>
              <a:sym typeface="Calibri"/>
            </a:endParaRPr>
          </a:p>
          <a:p>
            <a:pPr indent="0" lvl="0" marL="0" rtl="0" algn="ctr">
              <a:spcBef>
                <a:spcPts val="0"/>
              </a:spcBef>
              <a:spcAft>
                <a:spcPts val="0"/>
              </a:spcAft>
              <a:buNone/>
            </a:pPr>
            <a:r>
              <a:rPr lang="en" sz="1300">
                <a:solidFill>
                  <a:schemeClr val="lt1"/>
                </a:solidFill>
                <a:latin typeface="Calibri"/>
                <a:ea typeface="Calibri"/>
                <a:cs typeface="Calibri"/>
                <a:sym typeface="Calibri"/>
              </a:rPr>
              <a:t>11/27/2023</a:t>
            </a:r>
            <a:endParaRPr sz="13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2000"/>
              <a:t>Correlation Analysis</a:t>
            </a:r>
            <a:endParaRPr sz="2000"/>
          </a:p>
          <a:p>
            <a:pPr indent="0" lvl="0" marL="0" rtl="0" algn="l">
              <a:spcBef>
                <a:spcPts val="0"/>
              </a:spcBef>
              <a:spcAft>
                <a:spcPts val="0"/>
              </a:spcAft>
              <a:buNone/>
            </a:pPr>
            <a:r>
              <a:t/>
            </a:r>
            <a:endParaRPr/>
          </a:p>
        </p:txBody>
      </p:sp>
      <p:sp>
        <p:nvSpPr>
          <p:cNvPr id="189" name="Google Shape;189;p22"/>
          <p:cNvSpPr txBox="1"/>
          <p:nvPr>
            <p:ph idx="1" type="body"/>
          </p:nvPr>
        </p:nvSpPr>
        <p:spPr>
          <a:xfrm>
            <a:off x="819150" y="1990725"/>
            <a:ext cx="23925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Correlation coefficient measure between different attributes in the dataset.</a:t>
            </a:r>
            <a:endParaRPr/>
          </a:p>
          <a:p>
            <a:pPr indent="-311150" lvl="0" marL="457200" rtl="0" algn="l">
              <a:spcBef>
                <a:spcPts val="0"/>
              </a:spcBef>
              <a:spcAft>
                <a:spcPts val="0"/>
              </a:spcAft>
              <a:buSzPts val="1300"/>
              <a:buChar char="●"/>
            </a:pPr>
            <a:r>
              <a:rPr lang="en"/>
              <a:t>Visualization as heatmap as shown in the right.</a:t>
            </a:r>
            <a:endParaRPr/>
          </a:p>
        </p:txBody>
      </p:sp>
      <p:pic>
        <p:nvPicPr>
          <p:cNvPr id="190" name="Google Shape;190;p22"/>
          <p:cNvPicPr preferRelativeResize="0"/>
          <p:nvPr/>
        </p:nvPicPr>
        <p:blipFill>
          <a:blip r:embed="rId3">
            <a:alphaModFix/>
          </a:blip>
          <a:stretch>
            <a:fillRect/>
          </a:stretch>
        </p:blipFill>
        <p:spPr>
          <a:xfrm>
            <a:off x="3352075" y="1236600"/>
            <a:ext cx="5291101" cy="3202126"/>
          </a:xfrm>
          <a:prstGeom prst="rect">
            <a:avLst/>
          </a:prstGeom>
          <a:noFill/>
          <a:ln>
            <a:noFill/>
          </a:ln>
        </p:spPr>
      </p:pic>
      <p:sp>
        <p:nvSpPr>
          <p:cNvPr id="191" name="Google Shape;191;p22"/>
          <p:cNvSpPr txBox="1"/>
          <p:nvPr/>
        </p:nvSpPr>
        <p:spPr>
          <a:xfrm>
            <a:off x="3610500" y="4438725"/>
            <a:ext cx="5114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Fig: Correlation coefficients between various variables in the dataset</a:t>
            </a:r>
            <a:endParaRPr sz="1300">
              <a:solidFill>
                <a:schemeClr val="dk2"/>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819150" y="845600"/>
            <a:ext cx="29094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49499"/>
              <a:buFont typeface="Arial"/>
              <a:buNone/>
            </a:pPr>
            <a:r>
              <a:rPr lang="en" sz="2000"/>
              <a:t>Statistical and Descriptive Analyses</a:t>
            </a:r>
            <a:endParaRPr sz="2000"/>
          </a:p>
          <a:p>
            <a:pPr indent="0" lvl="0" marL="0" rtl="0" algn="l">
              <a:spcBef>
                <a:spcPts val="0"/>
              </a:spcBef>
              <a:spcAft>
                <a:spcPts val="0"/>
              </a:spcAft>
              <a:buNone/>
            </a:pPr>
            <a:r>
              <a:t/>
            </a:r>
            <a:endParaRPr/>
          </a:p>
        </p:txBody>
      </p:sp>
      <p:sp>
        <p:nvSpPr>
          <p:cNvPr id="197" name="Google Shape;197;p23"/>
          <p:cNvSpPr txBox="1"/>
          <p:nvPr>
            <p:ph idx="1" type="body"/>
          </p:nvPr>
        </p:nvSpPr>
        <p:spPr>
          <a:xfrm>
            <a:off x="819150" y="1611950"/>
            <a:ext cx="3339900" cy="28269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Histograms and scatter plots between retirement, salaries, health and dental, and other benefits.</a:t>
            </a:r>
            <a:endParaRPr/>
          </a:p>
          <a:p>
            <a:pPr indent="-311150" lvl="0" marL="457200" rtl="0" algn="l">
              <a:spcBef>
                <a:spcPts val="0"/>
              </a:spcBef>
              <a:spcAft>
                <a:spcPts val="0"/>
              </a:spcAft>
              <a:buSzPts val="1300"/>
              <a:buChar char="●"/>
            </a:pPr>
            <a:r>
              <a:rPr lang="en"/>
              <a:t>We see that retirement and salaries are positively correlated with these visualization.</a:t>
            </a:r>
            <a:endParaRPr/>
          </a:p>
          <a:p>
            <a:pPr indent="-311150" lvl="0" marL="457200" rtl="0" algn="l">
              <a:spcBef>
                <a:spcPts val="0"/>
              </a:spcBef>
              <a:spcAft>
                <a:spcPts val="0"/>
              </a:spcAft>
              <a:buSzPts val="1300"/>
              <a:buChar char="●"/>
            </a:pPr>
            <a:r>
              <a:rPr lang="en"/>
              <a:t>However, there is no clear correlation of salaries with health and dental and other benefits</a:t>
            </a:r>
            <a:endParaRPr/>
          </a:p>
          <a:p>
            <a:pPr indent="-311150" lvl="0" marL="457200" rtl="0" algn="l">
              <a:spcBef>
                <a:spcPts val="0"/>
              </a:spcBef>
              <a:spcAft>
                <a:spcPts val="0"/>
              </a:spcAft>
              <a:buSzPts val="1300"/>
              <a:buChar char="●"/>
            </a:pPr>
            <a:r>
              <a:rPr lang="en"/>
              <a:t>Furthermore, histograms gives us the idea about which values of salaries are more common among people.</a:t>
            </a:r>
            <a:endParaRPr/>
          </a:p>
        </p:txBody>
      </p:sp>
      <p:pic>
        <p:nvPicPr>
          <p:cNvPr id="198" name="Google Shape;198;p23"/>
          <p:cNvPicPr preferRelativeResize="0"/>
          <p:nvPr/>
        </p:nvPicPr>
        <p:blipFill>
          <a:blip r:embed="rId3">
            <a:alphaModFix/>
          </a:blip>
          <a:stretch>
            <a:fillRect/>
          </a:stretch>
        </p:blipFill>
        <p:spPr>
          <a:xfrm>
            <a:off x="4409850" y="439199"/>
            <a:ext cx="4228251" cy="4125949"/>
          </a:xfrm>
          <a:prstGeom prst="rect">
            <a:avLst/>
          </a:prstGeom>
          <a:noFill/>
          <a:ln>
            <a:noFill/>
          </a:ln>
        </p:spPr>
      </p:pic>
      <p:sp>
        <p:nvSpPr>
          <p:cNvPr id="199" name="Google Shape;199;p23"/>
          <p:cNvSpPr txBox="1"/>
          <p:nvPr/>
        </p:nvSpPr>
        <p:spPr>
          <a:xfrm>
            <a:off x="4409850" y="4515925"/>
            <a:ext cx="4462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Fig: Scatter plots and histograms for </a:t>
            </a:r>
            <a:r>
              <a:rPr lang="en" sz="1300">
                <a:solidFill>
                  <a:schemeClr val="dk2"/>
                </a:solidFill>
                <a:latin typeface="Calibri"/>
                <a:ea typeface="Calibri"/>
                <a:cs typeface="Calibri"/>
                <a:sym typeface="Calibri"/>
              </a:rPr>
              <a:t>benefits</a:t>
            </a:r>
            <a:r>
              <a:rPr lang="en" sz="1300">
                <a:solidFill>
                  <a:schemeClr val="dk2"/>
                </a:solidFill>
                <a:latin typeface="Calibri"/>
                <a:ea typeface="Calibri"/>
                <a:cs typeface="Calibri"/>
                <a:sym typeface="Calibri"/>
              </a:rPr>
              <a:t> and salary analysis</a:t>
            </a:r>
            <a:endParaRPr sz="1300">
              <a:solidFill>
                <a:schemeClr val="dk2"/>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49499"/>
              <a:buFont typeface="Arial"/>
              <a:buNone/>
            </a:pPr>
            <a:r>
              <a:rPr lang="en" sz="2000"/>
              <a:t>Experimental Results and Analysis : Temporal Patterns</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a:p>
        </p:txBody>
      </p:sp>
      <p:pic>
        <p:nvPicPr>
          <p:cNvPr id="205" name="Google Shape;205;p24"/>
          <p:cNvPicPr preferRelativeResize="0"/>
          <p:nvPr/>
        </p:nvPicPr>
        <p:blipFill>
          <a:blip r:embed="rId3">
            <a:alphaModFix/>
          </a:blip>
          <a:stretch>
            <a:fillRect/>
          </a:stretch>
        </p:blipFill>
        <p:spPr>
          <a:xfrm>
            <a:off x="3516775" y="1221850"/>
            <a:ext cx="5170576" cy="3540199"/>
          </a:xfrm>
          <a:prstGeom prst="rect">
            <a:avLst/>
          </a:prstGeom>
          <a:noFill/>
          <a:ln>
            <a:noFill/>
          </a:ln>
        </p:spPr>
      </p:pic>
      <p:sp>
        <p:nvSpPr>
          <p:cNvPr id="206" name="Google Shape;206;p24"/>
          <p:cNvSpPr txBox="1"/>
          <p:nvPr/>
        </p:nvSpPr>
        <p:spPr>
          <a:xfrm>
            <a:off x="256075" y="1328925"/>
            <a:ext cx="3497100" cy="37248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The plot visualizes the distribution of salaries across different years.</a:t>
            </a:r>
            <a:endParaRPr sz="1300">
              <a:solidFill>
                <a:schemeClr val="dk2"/>
              </a:solidFill>
              <a:latin typeface="Calibri"/>
              <a:ea typeface="Calibri"/>
              <a:cs typeface="Calibri"/>
              <a:sym typeface="Calibri"/>
            </a:endParaRPr>
          </a:p>
          <a:p>
            <a:pPr indent="0" lvl="0" marL="457200" rtl="0" algn="l">
              <a:spcBef>
                <a:spcPts val="0"/>
              </a:spcBef>
              <a:spcAft>
                <a:spcPts val="0"/>
              </a:spcAft>
              <a:buNone/>
            </a:pPr>
            <a:r>
              <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200">
                <a:highlight>
                  <a:srgbClr val="FFFFFF"/>
                </a:highlight>
                <a:latin typeface="Calibri"/>
                <a:ea typeface="Calibri"/>
                <a:cs typeface="Calibri"/>
                <a:sym typeface="Calibri"/>
              </a:rPr>
              <a:t>This visualization is particularly useful for spotting changes in salary distribution, such as shifts in the concentration of salaries or changes in the range of salaries paid across different years</a:t>
            </a:r>
            <a:endParaRPr sz="1300">
              <a:solidFill>
                <a:schemeClr val="dk2"/>
              </a:solidFill>
              <a:latin typeface="Calibri"/>
              <a:ea typeface="Calibri"/>
              <a:cs typeface="Calibri"/>
              <a:sym typeface="Calibri"/>
            </a:endParaRPr>
          </a:p>
          <a:p>
            <a:pPr indent="0" lvl="0" marL="457200" rtl="0" algn="l">
              <a:spcBef>
                <a:spcPts val="0"/>
              </a:spcBef>
              <a:spcAft>
                <a:spcPts val="0"/>
              </a:spcAft>
              <a:buNone/>
            </a:pPr>
            <a:r>
              <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Some insights we can infer includes, with passage of time, people are getting more salary in general.</a:t>
            </a:r>
            <a:endParaRPr sz="1300">
              <a:solidFill>
                <a:schemeClr val="dk2"/>
              </a:solidFill>
              <a:latin typeface="Calibri"/>
              <a:ea typeface="Calibri"/>
              <a:cs typeface="Calibri"/>
              <a:sym typeface="Calibri"/>
            </a:endParaRPr>
          </a:p>
          <a:p>
            <a:pPr indent="0" lvl="0" marL="457200" rtl="0" algn="l">
              <a:spcBef>
                <a:spcPts val="0"/>
              </a:spcBef>
              <a:spcAft>
                <a:spcPts val="0"/>
              </a:spcAft>
              <a:buNone/>
            </a:pPr>
            <a:r>
              <a:t/>
            </a:r>
            <a:endParaRPr sz="1300">
              <a:solidFill>
                <a:schemeClr val="dk2"/>
              </a:solidFill>
              <a:latin typeface="Calibri"/>
              <a:ea typeface="Calibri"/>
              <a:cs typeface="Calibri"/>
              <a:sym typeface="Calibri"/>
            </a:endParaRPr>
          </a:p>
          <a:p>
            <a:pPr indent="-311150" lvl="0" marL="457200" rtl="0" algn="l">
              <a:spcBef>
                <a:spcPts val="0"/>
              </a:spcBef>
              <a:spcAft>
                <a:spcPts val="0"/>
              </a:spcAft>
              <a:buClr>
                <a:schemeClr val="dk2"/>
              </a:buClr>
              <a:buSzPts val="1300"/>
              <a:buFont typeface="Calibri"/>
              <a:buChar char="●"/>
            </a:pPr>
            <a:r>
              <a:rPr lang="en" sz="1300">
                <a:solidFill>
                  <a:schemeClr val="dk2"/>
                </a:solidFill>
                <a:latin typeface="Calibri"/>
                <a:ea typeface="Calibri"/>
                <a:cs typeface="Calibri"/>
                <a:sym typeface="Calibri"/>
              </a:rPr>
              <a:t>However, still there is an unequal distribution of money within an organization resulting in very few people making a high amount of money.</a:t>
            </a:r>
            <a:endParaRPr sz="1300">
              <a:solidFill>
                <a:schemeClr val="dk2"/>
              </a:solidFill>
              <a:latin typeface="Calibri"/>
              <a:ea typeface="Calibri"/>
              <a:cs typeface="Calibri"/>
              <a:sym typeface="Calibri"/>
            </a:endParaRPr>
          </a:p>
          <a:p>
            <a:pPr indent="0" lvl="0" marL="457200" rtl="0" algn="l">
              <a:spcBef>
                <a:spcPts val="0"/>
              </a:spcBef>
              <a:spcAft>
                <a:spcPts val="0"/>
              </a:spcAft>
              <a:buNone/>
            </a:pPr>
            <a:r>
              <a:t/>
            </a:r>
            <a:endParaRPr sz="1300">
              <a:solidFill>
                <a:schemeClr val="dk2"/>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Experimental Results and Analysis : Highest paying jobs</a:t>
            </a:r>
            <a:endParaRPr sz="2000"/>
          </a:p>
          <a:p>
            <a:pPr indent="0" lvl="0" marL="0" rtl="0" algn="l">
              <a:spcBef>
                <a:spcPts val="0"/>
              </a:spcBef>
              <a:spcAft>
                <a:spcPts val="0"/>
              </a:spcAft>
              <a:buNone/>
            </a:pPr>
            <a:r>
              <a:t/>
            </a:r>
            <a:endParaRPr/>
          </a:p>
        </p:txBody>
      </p:sp>
      <p:sp>
        <p:nvSpPr>
          <p:cNvPr id="212" name="Google Shape;212;p25"/>
          <p:cNvSpPr txBox="1"/>
          <p:nvPr>
            <p:ph idx="1" type="body"/>
          </p:nvPr>
        </p:nvSpPr>
        <p:spPr>
          <a:xfrm>
            <a:off x="819150" y="1673475"/>
            <a:ext cx="4041300" cy="27654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sz="1200">
                <a:solidFill>
                  <a:srgbClr val="000000"/>
                </a:solidFill>
                <a:highlight>
                  <a:srgbClr val="FFFFFF"/>
                </a:highlight>
              </a:rPr>
              <a:t>This analysis is valuable for understanding which job titles offer the highest base compensation, independent of additional earnings like overtime and other salaries.</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It provides insights into the compensation structure across different job roles, which can be crucial for salary benchmarking and organizational budget planning as well as for career choice.</a:t>
            </a:r>
            <a:endParaRPr sz="1200">
              <a:solidFill>
                <a:srgbClr val="000000"/>
              </a:solidFill>
              <a:highlight>
                <a:srgbClr val="FFFFFF"/>
              </a:highlight>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So basically, chief investment officer, </a:t>
            </a:r>
            <a:r>
              <a:rPr lang="en" sz="1200">
                <a:solidFill>
                  <a:srgbClr val="000000"/>
                </a:solidFill>
                <a:highlight>
                  <a:srgbClr val="FFFFFF"/>
                </a:highlight>
              </a:rPr>
              <a:t>physician</a:t>
            </a:r>
            <a:r>
              <a:rPr lang="en" sz="1200">
                <a:solidFill>
                  <a:srgbClr val="000000"/>
                </a:solidFill>
                <a:highlight>
                  <a:srgbClr val="FFFFFF"/>
                </a:highlight>
              </a:rPr>
              <a:t> administrator, managing director, administrator and director are paid more in </a:t>
            </a:r>
            <a:r>
              <a:rPr lang="en" sz="1200">
                <a:solidFill>
                  <a:srgbClr val="000000"/>
                </a:solidFill>
                <a:highlight>
                  <a:srgbClr val="FFFFFF"/>
                </a:highlight>
              </a:rPr>
              <a:t>general.</a:t>
            </a:r>
            <a:endParaRPr sz="1200">
              <a:solidFill>
                <a:srgbClr val="000000"/>
              </a:solidFill>
              <a:highlight>
                <a:srgbClr val="FFFFFF"/>
              </a:highlight>
            </a:endParaRPr>
          </a:p>
          <a:p>
            <a:pPr indent="0" lvl="0" marL="457200" rtl="0" algn="l">
              <a:spcBef>
                <a:spcPts val="1200"/>
              </a:spcBef>
              <a:spcAft>
                <a:spcPts val="0"/>
              </a:spcAft>
              <a:buNone/>
            </a:pPr>
            <a:r>
              <a:t/>
            </a:r>
            <a:endParaRPr sz="1200">
              <a:solidFill>
                <a:srgbClr val="000000"/>
              </a:solidFill>
              <a:highlight>
                <a:srgbClr val="FFFFFF"/>
              </a:highlight>
            </a:endParaRPr>
          </a:p>
          <a:p>
            <a:pPr indent="0" lvl="0" marL="0" rtl="0" algn="l">
              <a:spcBef>
                <a:spcPts val="1200"/>
              </a:spcBef>
              <a:spcAft>
                <a:spcPts val="1200"/>
              </a:spcAft>
              <a:buNone/>
            </a:pPr>
            <a:r>
              <a:t/>
            </a:r>
            <a:endParaRPr sz="1200">
              <a:solidFill>
                <a:srgbClr val="000000"/>
              </a:solidFill>
              <a:highlight>
                <a:srgbClr val="FFFFFF"/>
              </a:highlight>
              <a:latin typeface="Roboto"/>
              <a:ea typeface="Roboto"/>
              <a:cs typeface="Roboto"/>
              <a:sym typeface="Roboto"/>
            </a:endParaRPr>
          </a:p>
        </p:txBody>
      </p:sp>
      <p:pic>
        <p:nvPicPr>
          <p:cNvPr id="213" name="Google Shape;213;p25"/>
          <p:cNvPicPr preferRelativeResize="0"/>
          <p:nvPr/>
        </p:nvPicPr>
        <p:blipFill>
          <a:blip r:embed="rId3">
            <a:alphaModFix/>
          </a:blip>
          <a:stretch>
            <a:fillRect/>
          </a:stretch>
        </p:blipFill>
        <p:spPr>
          <a:xfrm>
            <a:off x="4754500" y="1400375"/>
            <a:ext cx="3988175" cy="3337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00"/>
              <a:t>Experimental Results and Analysis : Salaries across organizational groups</a:t>
            </a:r>
            <a:endParaRPr sz="2000"/>
          </a:p>
          <a:p>
            <a:pPr indent="0" lvl="0" marL="0" rtl="0" algn="l">
              <a:spcBef>
                <a:spcPts val="0"/>
              </a:spcBef>
              <a:spcAft>
                <a:spcPts val="0"/>
              </a:spcAft>
              <a:buNone/>
            </a:pPr>
            <a:r>
              <a:t/>
            </a:r>
            <a:endParaRPr/>
          </a:p>
        </p:txBody>
      </p:sp>
      <p:sp>
        <p:nvSpPr>
          <p:cNvPr id="219" name="Google Shape;219;p26"/>
          <p:cNvSpPr txBox="1"/>
          <p:nvPr>
            <p:ph idx="1" type="body"/>
          </p:nvPr>
        </p:nvSpPr>
        <p:spPr>
          <a:xfrm>
            <a:off x="492200" y="1609250"/>
            <a:ext cx="3614700" cy="309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000000"/>
              </a:buClr>
              <a:buSzPts val="1400"/>
              <a:buChar char="●"/>
            </a:pPr>
            <a:r>
              <a:rPr lang="en" sz="1400">
                <a:solidFill>
                  <a:srgbClr val="000000"/>
                </a:solidFill>
                <a:highlight>
                  <a:srgbClr val="FFFFFF"/>
                </a:highlight>
              </a:rPr>
              <a:t>This analysis is crucial for identifying organization groups that may require further investigation or intervention regarding salary distribution and workforce planning.</a:t>
            </a:r>
            <a:endParaRPr sz="1400">
              <a:solidFill>
                <a:srgbClr val="000000"/>
              </a:solidFill>
              <a:highlight>
                <a:srgbClr val="FFFFFF"/>
              </a:highlight>
            </a:endParaRPr>
          </a:p>
          <a:p>
            <a:pPr indent="-317500" lvl="0" marL="457200" rtl="0" algn="l">
              <a:spcBef>
                <a:spcPts val="0"/>
              </a:spcBef>
              <a:spcAft>
                <a:spcPts val="0"/>
              </a:spcAft>
              <a:buClr>
                <a:srgbClr val="000000"/>
              </a:buClr>
              <a:buSzPts val="1400"/>
              <a:buChar char="●"/>
            </a:pPr>
            <a:r>
              <a:rPr lang="en" sz="1400">
                <a:solidFill>
                  <a:srgbClr val="000000"/>
                </a:solidFill>
                <a:highlight>
                  <a:srgbClr val="FFFFFF"/>
                </a:highlight>
              </a:rPr>
              <a:t>Top 7 organization groups where the majority of lower salary cases are concentrated within the organization.</a:t>
            </a:r>
            <a:endParaRPr sz="1400">
              <a:solidFill>
                <a:srgbClr val="000000"/>
              </a:solidFill>
              <a:highlight>
                <a:srgbClr val="FFFFFF"/>
              </a:highlight>
            </a:endParaRPr>
          </a:p>
        </p:txBody>
      </p:sp>
      <p:pic>
        <p:nvPicPr>
          <p:cNvPr id="220" name="Google Shape;220;p26"/>
          <p:cNvPicPr preferRelativeResize="0"/>
          <p:nvPr/>
        </p:nvPicPr>
        <p:blipFill>
          <a:blip r:embed="rId3">
            <a:alphaModFix/>
          </a:blip>
          <a:stretch>
            <a:fillRect/>
          </a:stretch>
        </p:blipFill>
        <p:spPr>
          <a:xfrm>
            <a:off x="4039425" y="2128775"/>
            <a:ext cx="4785575" cy="1821150"/>
          </a:xfrm>
          <a:prstGeom prst="rect">
            <a:avLst/>
          </a:prstGeom>
          <a:noFill/>
          <a:ln>
            <a:noFill/>
          </a:ln>
        </p:spPr>
      </p:pic>
      <p:sp>
        <p:nvSpPr>
          <p:cNvPr id="221" name="Google Shape;221;p26"/>
          <p:cNvSpPr txBox="1"/>
          <p:nvPr/>
        </p:nvSpPr>
        <p:spPr>
          <a:xfrm>
            <a:off x="3876075" y="3949925"/>
            <a:ext cx="48975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chemeClr val="dk2"/>
                </a:solidFill>
                <a:latin typeface="Calibri"/>
                <a:ea typeface="Calibri"/>
                <a:cs typeface="Calibri"/>
                <a:sym typeface="Calibri"/>
              </a:rPr>
              <a:t>Fig: Organizational groups where the majority of lower salaries are concentrated</a:t>
            </a:r>
            <a:endParaRPr sz="1300">
              <a:solidFill>
                <a:schemeClr val="dk2"/>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Conclusions, limitations and future works</a:t>
            </a:r>
            <a:endParaRPr/>
          </a:p>
        </p:txBody>
      </p:sp>
      <p:sp>
        <p:nvSpPr>
          <p:cNvPr id="227" name="Google Shape;227;p27"/>
          <p:cNvSpPr txBox="1"/>
          <p:nvPr>
            <p:ph idx="1" type="body"/>
          </p:nvPr>
        </p:nvSpPr>
        <p:spPr>
          <a:xfrm>
            <a:off x="819150" y="1488900"/>
            <a:ext cx="7505700" cy="3076200"/>
          </a:xfrm>
          <a:prstGeom prst="rect">
            <a:avLst/>
          </a:prstGeom>
        </p:spPr>
        <p:txBody>
          <a:bodyPr anchorCtr="0" anchor="t" bIns="91425" lIns="91425" spcFirstLastPara="1" rIns="91425" wrap="square" tIns="91425">
            <a:normAutofit/>
          </a:bodyPr>
          <a:lstStyle/>
          <a:p>
            <a:pPr indent="-311150" lvl="0" marL="457200" rtl="0" algn="just">
              <a:spcBef>
                <a:spcPts val="1200"/>
              </a:spcBef>
              <a:spcAft>
                <a:spcPts val="0"/>
              </a:spcAft>
              <a:buSzPts val="1300"/>
              <a:buChar char="●"/>
            </a:pPr>
            <a:r>
              <a:rPr lang="en" sz="1200">
                <a:solidFill>
                  <a:srgbClr val="000000"/>
                </a:solidFill>
              </a:rPr>
              <a:t>To conclude, in this study, we implemented several ML regression models to predict employees’ compensation with good accuracy</a:t>
            </a:r>
            <a:endParaRPr sz="1200">
              <a:solidFill>
                <a:srgbClr val="000000"/>
              </a:solidFill>
            </a:endParaRPr>
          </a:p>
          <a:p>
            <a:pPr indent="-311150" lvl="0" marL="457200" rtl="0" algn="just">
              <a:spcBef>
                <a:spcPts val="0"/>
              </a:spcBef>
              <a:spcAft>
                <a:spcPts val="0"/>
              </a:spcAft>
              <a:buSzPts val="1300"/>
              <a:buChar char="●"/>
            </a:pPr>
            <a:r>
              <a:rPr lang="en" sz="1200">
                <a:solidFill>
                  <a:srgbClr val="000000"/>
                </a:solidFill>
              </a:rPr>
              <a:t>Temporal patterns were analysed which hinted that with the passage of time, people are getting a higher salary in general.  </a:t>
            </a:r>
            <a:r>
              <a:rPr lang="en" sz="1200">
                <a:solidFill>
                  <a:srgbClr val="000000"/>
                </a:solidFill>
              </a:rPr>
              <a:t>However, still there is an unequal distribution of money within an organization.</a:t>
            </a:r>
            <a:endParaRPr sz="1200">
              <a:solidFill>
                <a:srgbClr val="000000"/>
              </a:solidFill>
            </a:endParaRPr>
          </a:p>
          <a:p>
            <a:pPr indent="-304800" lvl="0" marL="457200" rtl="0" algn="l">
              <a:spcBef>
                <a:spcPts val="0"/>
              </a:spcBef>
              <a:spcAft>
                <a:spcPts val="0"/>
              </a:spcAft>
              <a:buClr>
                <a:srgbClr val="000000"/>
              </a:buClr>
              <a:buSzPts val="1200"/>
              <a:buChar char="●"/>
            </a:pPr>
            <a:r>
              <a:rPr lang="en" sz="1200">
                <a:solidFill>
                  <a:srgbClr val="000000"/>
                </a:solidFill>
                <a:highlight>
                  <a:srgbClr val="FFFFFF"/>
                </a:highlight>
              </a:rPr>
              <a:t>C</a:t>
            </a:r>
            <a:r>
              <a:rPr lang="en" sz="1200">
                <a:solidFill>
                  <a:srgbClr val="000000"/>
                </a:solidFill>
                <a:highlight>
                  <a:srgbClr val="FFFFFF"/>
                </a:highlight>
              </a:rPr>
              <a:t>hief investment officer, physician administrator, managing director, administrator and director are paid more in general.</a:t>
            </a:r>
            <a:endParaRPr sz="1200">
              <a:solidFill>
                <a:srgbClr val="000000"/>
              </a:solidFill>
              <a:highlight>
                <a:srgbClr val="FFFFFF"/>
              </a:highlight>
            </a:endParaRPr>
          </a:p>
          <a:p>
            <a:pPr indent="-304800" lvl="0" marL="457200" rtl="0" algn="just">
              <a:spcBef>
                <a:spcPts val="0"/>
              </a:spcBef>
              <a:spcAft>
                <a:spcPts val="0"/>
              </a:spcAft>
              <a:buClr>
                <a:srgbClr val="000000"/>
              </a:buClr>
              <a:buSzPts val="1200"/>
              <a:buChar char="●"/>
            </a:pPr>
            <a:r>
              <a:rPr lang="en" sz="1200">
                <a:solidFill>
                  <a:srgbClr val="000000"/>
                </a:solidFill>
              </a:rPr>
              <a:t>Employees associated with general city responsibilities, culture and recreation organizational groups are more likely to get a lower amount of salary in comparison to other organizational groups. </a:t>
            </a:r>
            <a:endParaRPr sz="1200">
              <a:solidFill>
                <a:srgbClr val="000000"/>
              </a:solidFill>
            </a:endParaRPr>
          </a:p>
          <a:p>
            <a:pPr indent="-304800" lvl="0" marL="457200" rtl="0" algn="just">
              <a:spcBef>
                <a:spcPts val="0"/>
              </a:spcBef>
              <a:spcAft>
                <a:spcPts val="0"/>
              </a:spcAft>
              <a:buClr>
                <a:srgbClr val="000000"/>
              </a:buClr>
              <a:buSzPts val="1200"/>
              <a:buChar char="●"/>
            </a:pPr>
            <a:r>
              <a:rPr lang="en" sz="1200">
                <a:solidFill>
                  <a:srgbClr val="000000"/>
                </a:solidFill>
              </a:rPr>
              <a:t>Talking about the limitations of the study, due to </a:t>
            </a:r>
            <a:r>
              <a:rPr lang="en" sz="1200">
                <a:solidFill>
                  <a:srgbClr val="000000"/>
                </a:solidFill>
              </a:rPr>
              <a:t>slow</a:t>
            </a:r>
            <a:r>
              <a:rPr lang="en" sz="1200">
                <a:solidFill>
                  <a:srgbClr val="000000"/>
                </a:solidFill>
              </a:rPr>
              <a:t> computation power of the community edition of the databricks platform, we couldn’t </a:t>
            </a:r>
            <a:r>
              <a:rPr lang="en" sz="1200">
                <a:solidFill>
                  <a:srgbClr val="000000"/>
                </a:solidFill>
              </a:rPr>
              <a:t>perform</a:t>
            </a:r>
            <a:r>
              <a:rPr lang="en" sz="1200">
                <a:solidFill>
                  <a:srgbClr val="000000"/>
                </a:solidFill>
              </a:rPr>
              <a:t> hyperparameter tuning with lots of parameters and higher folds validations.</a:t>
            </a:r>
            <a:endParaRPr sz="12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nvSpPr>
        <p:spPr>
          <a:xfrm>
            <a:off x="830450" y="319925"/>
            <a:ext cx="74571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Calibri"/>
                <a:ea typeface="Calibri"/>
                <a:cs typeface="Calibri"/>
                <a:sym typeface="Calibri"/>
              </a:rPr>
              <a:t>Acknowledgement</a:t>
            </a:r>
            <a:endParaRPr>
              <a:solidFill>
                <a:schemeClr val="dk2"/>
              </a:solidFill>
              <a:latin typeface="Calibri"/>
              <a:ea typeface="Calibri"/>
              <a:cs typeface="Calibri"/>
              <a:sym typeface="Calibri"/>
            </a:endParaRPr>
          </a:p>
          <a:p>
            <a:pPr indent="0" lvl="0" marL="0" rtl="0" algn="l">
              <a:spcBef>
                <a:spcPts val="0"/>
              </a:spcBef>
              <a:spcAft>
                <a:spcPts val="0"/>
              </a:spcAft>
              <a:buNone/>
            </a:pPr>
            <a:r>
              <a:t/>
            </a:r>
            <a:endParaRPr>
              <a:solidFill>
                <a:schemeClr val="dk2"/>
              </a:solidFill>
              <a:latin typeface="Calibri"/>
              <a:ea typeface="Calibri"/>
              <a:cs typeface="Calibri"/>
              <a:sym typeface="Calibri"/>
            </a:endParaRPr>
          </a:p>
          <a:p>
            <a:pPr indent="0" lvl="0" marL="0" rtl="0" algn="l">
              <a:spcBef>
                <a:spcPts val="0"/>
              </a:spcBef>
              <a:spcAft>
                <a:spcPts val="0"/>
              </a:spcAft>
              <a:buNone/>
            </a:pPr>
            <a:r>
              <a:rPr lang="en">
                <a:solidFill>
                  <a:schemeClr val="dk2"/>
                </a:solidFill>
                <a:latin typeface="Calibri"/>
                <a:ea typeface="Calibri"/>
                <a:cs typeface="Calibri"/>
                <a:sym typeface="Calibri"/>
              </a:rPr>
              <a:t>We would like to express our sincere gratitude to Dr. Zhang who conducted the classes for AIT 614 003 and guided us with helpful contents along with tools like pySpark, databricks, and so on. Without these, this research wouldn’t have been possible. Thank you for all insights and knowledge.</a:t>
            </a:r>
            <a:endParaRPr>
              <a:solidFill>
                <a:schemeClr val="dk2"/>
              </a:solidFill>
              <a:latin typeface="Calibri"/>
              <a:ea typeface="Calibri"/>
              <a:cs typeface="Calibri"/>
              <a:sym typeface="Calibri"/>
            </a:endParaRPr>
          </a:p>
        </p:txBody>
      </p:sp>
      <p:sp>
        <p:nvSpPr>
          <p:cNvPr id="233" name="Google Shape;233;p28"/>
          <p:cNvSpPr txBox="1"/>
          <p:nvPr/>
        </p:nvSpPr>
        <p:spPr>
          <a:xfrm>
            <a:off x="911250" y="1889825"/>
            <a:ext cx="7321500" cy="381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Calibri"/>
                <a:ea typeface="Calibri"/>
                <a:cs typeface="Calibri"/>
                <a:sym typeface="Calibri"/>
              </a:rPr>
              <a:t>REFERENCES</a:t>
            </a:r>
            <a:endParaRPr b="1">
              <a:solidFill>
                <a:schemeClr val="dk2"/>
              </a:solidFill>
              <a:latin typeface="Calibri"/>
              <a:ea typeface="Calibri"/>
              <a:cs typeface="Calibri"/>
              <a:sym typeface="Calibri"/>
            </a:endParaRPr>
          </a:p>
          <a:p>
            <a:pPr indent="0" lvl="0" marL="0" rtl="0" algn="l">
              <a:spcBef>
                <a:spcPts val="0"/>
              </a:spcBef>
              <a:spcAft>
                <a:spcPts val="0"/>
              </a:spcAft>
              <a:buNone/>
            </a:pPr>
            <a:r>
              <a:t/>
            </a:r>
            <a:endParaRPr b="1" sz="1300">
              <a:solidFill>
                <a:schemeClr val="dk2"/>
              </a:solidFill>
              <a:latin typeface="Calibri"/>
              <a:ea typeface="Calibri"/>
              <a:cs typeface="Calibri"/>
              <a:sym typeface="Calibri"/>
            </a:endParaRPr>
          </a:p>
          <a:p>
            <a:pPr indent="-304800" lvl="0" marL="457200" rtl="0" algn="l">
              <a:lnSpc>
                <a:spcPct val="115000"/>
              </a:lnSpc>
              <a:spcBef>
                <a:spcPts val="1200"/>
              </a:spcBef>
              <a:spcAft>
                <a:spcPts val="0"/>
              </a:spcAft>
              <a:buSzPts val="1200"/>
              <a:buFont typeface="Times New Roman"/>
              <a:buAutoNum type="arabicPeriod"/>
            </a:pPr>
            <a:r>
              <a:rPr lang="en" sz="1200">
                <a:latin typeface="Times New Roman"/>
                <a:ea typeface="Times New Roman"/>
                <a:cs typeface="Times New Roman"/>
                <a:sym typeface="Times New Roman"/>
              </a:rPr>
              <a:t>Data Gov. (2023). Employee Compensation [Dataset]. data.sfgov.org.</a:t>
            </a:r>
            <a:r>
              <a:rPr lang="en" sz="1200">
                <a:uFill>
                  <a:noFill/>
                </a:uFill>
                <a:latin typeface="Times New Roman"/>
                <a:ea typeface="Times New Roman"/>
                <a:cs typeface="Times New Roman"/>
                <a:sym typeface="Times New Roman"/>
                <a:hlinkClick r:id="rId3"/>
              </a:rPr>
              <a:t> </a:t>
            </a:r>
            <a:r>
              <a:rPr lang="en"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https://catalog.data.gov/dataset/employee-compensation</a:t>
            </a:r>
            <a:endParaRPr b="1" sz="1200">
              <a:solidFill>
                <a:schemeClr val="dk2"/>
              </a:solidFill>
              <a:latin typeface="Calibri"/>
              <a:ea typeface="Calibri"/>
              <a:cs typeface="Calibri"/>
              <a:sym typeface="Calibri"/>
            </a:endParaRPr>
          </a:p>
          <a:p>
            <a:pPr indent="-304800" lvl="0" marL="457200" rtl="0" algn="just">
              <a:spcBef>
                <a:spcPts val="0"/>
              </a:spcBef>
              <a:spcAft>
                <a:spcPts val="0"/>
              </a:spcAft>
              <a:buClr>
                <a:schemeClr val="dk2"/>
              </a:buClr>
              <a:buSzPts val="1200"/>
              <a:buFont typeface="Calibri"/>
              <a:buAutoNum type="arabicPeriod"/>
            </a:pPr>
            <a:r>
              <a:rPr lang="en" sz="1200">
                <a:solidFill>
                  <a:srgbClr val="222222"/>
                </a:solidFill>
                <a:highlight>
                  <a:srgbClr val="FFFFFF"/>
                </a:highlight>
                <a:latin typeface="Calibri"/>
                <a:ea typeface="Calibri"/>
                <a:cs typeface="Calibri"/>
                <a:sym typeface="Calibri"/>
              </a:rPr>
              <a:t>Votto, A. M., Valecha, R., Najafirad, P., &amp; Rao, H. R. (2021). Artificial intelligence in tactical human resource management: A systematic literature review. </a:t>
            </a:r>
            <a:r>
              <a:rPr i="1" lang="en" sz="1200">
                <a:solidFill>
                  <a:srgbClr val="222222"/>
                </a:solidFill>
                <a:highlight>
                  <a:srgbClr val="FFFFFF"/>
                </a:highlight>
                <a:latin typeface="Calibri"/>
                <a:ea typeface="Calibri"/>
                <a:cs typeface="Calibri"/>
                <a:sym typeface="Calibri"/>
              </a:rPr>
              <a:t>International Journal of Information Management Data Insights</a:t>
            </a:r>
            <a:r>
              <a:rPr lang="en" sz="1200">
                <a:solidFill>
                  <a:srgbClr val="222222"/>
                </a:solidFill>
                <a:highlight>
                  <a:srgbClr val="FFFFFF"/>
                </a:highlight>
                <a:latin typeface="Calibri"/>
                <a:ea typeface="Calibri"/>
                <a:cs typeface="Calibri"/>
                <a:sym typeface="Calibri"/>
              </a:rPr>
              <a:t>, </a:t>
            </a:r>
            <a:r>
              <a:rPr i="1" lang="en" sz="1200">
                <a:solidFill>
                  <a:srgbClr val="222222"/>
                </a:solidFill>
                <a:highlight>
                  <a:srgbClr val="FFFFFF"/>
                </a:highlight>
                <a:latin typeface="Calibri"/>
                <a:ea typeface="Calibri"/>
                <a:cs typeface="Calibri"/>
                <a:sym typeface="Calibri"/>
              </a:rPr>
              <a:t>1</a:t>
            </a:r>
            <a:r>
              <a:rPr lang="en" sz="1200">
                <a:solidFill>
                  <a:srgbClr val="222222"/>
                </a:solidFill>
                <a:highlight>
                  <a:srgbClr val="FFFFFF"/>
                </a:highlight>
                <a:latin typeface="Calibri"/>
                <a:ea typeface="Calibri"/>
                <a:cs typeface="Calibri"/>
                <a:sym typeface="Calibri"/>
              </a:rPr>
              <a:t>(2), 100047.</a:t>
            </a:r>
            <a:endParaRPr sz="1200">
              <a:solidFill>
                <a:srgbClr val="222222"/>
              </a:solidFill>
              <a:highlight>
                <a:srgbClr val="FFFFFF"/>
              </a:highlight>
              <a:latin typeface="Calibri"/>
              <a:ea typeface="Calibri"/>
              <a:cs typeface="Calibri"/>
              <a:sym typeface="Calibri"/>
            </a:endParaRPr>
          </a:p>
          <a:p>
            <a:pPr indent="-304800" lvl="0" marL="457200" rtl="0" algn="just">
              <a:spcBef>
                <a:spcPts val="0"/>
              </a:spcBef>
              <a:spcAft>
                <a:spcPts val="0"/>
              </a:spcAft>
              <a:buClr>
                <a:srgbClr val="222222"/>
              </a:buClr>
              <a:buSzPts val="1200"/>
              <a:buFont typeface="Calibri"/>
              <a:buAutoNum type="arabicPeriod"/>
            </a:pPr>
            <a:r>
              <a:rPr lang="en" sz="1200">
                <a:solidFill>
                  <a:srgbClr val="222222"/>
                </a:solidFill>
                <a:highlight>
                  <a:srgbClr val="FFFFFF"/>
                </a:highlight>
                <a:latin typeface="Calibri"/>
                <a:ea typeface="Calibri"/>
                <a:cs typeface="Calibri"/>
                <a:sym typeface="Calibri"/>
              </a:rPr>
              <a:t>Cullen, Z., Perez-Truglia, R. (2022). How much does your boss make? the effects of salary comparisons. </a:t>
            </a:r>
            <a:r>
              <a:rPr i="1" lang="en" sz="1200">
                <a:solidFill>
                  <a:srgbClr val="222222"/>
                </a:solidFill>
                <a:highlight>
                  <a:srgbClr val="FFFFFF"/>
                </a:highlight>
                <a:latin typeface="Calibri"/>
                <a:ea typeface="Calibri"/>
                <a:cs typeface="Calibri"/>
                <a:sym typeface="Calibri"/>
              </a:rPr>
              <a:t>Journal of Political Economy, </a:t>
            </a:r>
            <a:r>
              <a:rPr lang="en" sz="1200">
                <a:solidFill>
                  <a:srgbClr val="222222"/>
                </a:solidFill>
                <a:highlight>
                  <a:srgbClr val="FFFFFF"/>
                </a:highlight>
                <a:latin typeface="Calibri"/>
                <a:ea typeface="Calibri"/>
                <a:cs typeface="Calibri"/>
                <a:sym typeface="Calibri"/>
              </a:rPr>
              <a:t>130, 766-822</a:t>
            </a:r>
            <a:endParaRPr sz="1200">
              <a:solidFill>
                <a:srgbClr val="222222"/>
              </a:solidFill>
              <a:highlight>
                <a:srgbClr val="FFFFFF"/>
              </a:highlight>
              <a:latin typeface="Calibri"/>
              <a:ea typeface="Calibri"/>
              <a:cs typeface="Calibri"/>
              <a:sym typeface="Calibri"/>
            </a:endParaRPr>
          </a:p>
          <a:p>
            <a:pPr indent="-304800" lvl="0" marL="457200" rtl="0" algn="l">
              <a:lnSpc>
                <a:spcPct val="115000"/>
              </a:lnSpc>
              <a:spcBef>
                <a:spcPts val="0"/>
              </a:spcBef>
              <a:spcAft>
                <a:spcPts val="0"/>
              </a:spcAft>
              <a:buClr>
                <a:schemeClr val="dk2"/>
              </a:buClr>
              <a:buSzPts val="1200"/>
              <a:buFont typeface="Calibri"/>
              <a:buAutoNum type="arabicPeriod"/>
            </a:pPr>
            <a:r>
              <a:rPr lang="en" sz="1200">
                <a:solidFill>
                  <a:schemeClr val="dk2"/>
                </a:solidFill>
                <a:latin typeface="Calibri"/>
                <a:ea typeface="Calibri"/>
                <a:cs typeface="Calibri"/>
                <a:sym typeface="Calibri"/>
              </a:rPr>
              <a:t>Pyspark Overview (2023, September 09). Spark. Retrieved from </a:t>
            </a:r>
            <a:r>
              <a:rPr lang="en" sz="1200" u="sng">
                <a:solidFill>
                  <a:schemeClr val="hlink"/>
                </a:solidFill>
                <a:latin typeface="Calibri"/>
                <a:ea typeface="Calibri"/>
                <a:cs typeface="Calibri"/>
                <a:sym typeface="Calibri"/>
                <a:hlinkClick r:id="rId5"/>
              </a:rPr>
              <a:t>https://spark.apache.org/docs/latest/api/python/index.html</a:t>
            </a:r>
            <a:endParaRPr sz="1200">
              <a:solidFill>
                <a:schemeClr val="dk2"/>
              </a:solidFill>
              <a:latin typeface="Calibri"/>
              <a:ea typeface="Calibri"/>
              <a:cs typeface="Calibri"/>
              <a:sym typeface="Calibri"/>
            </a:endParaRPr>
          </a:p>
          <a:p>
            <a:pPr indent="0" lvl="0" marL="457200" rtl="0" algn="l">
              <a:lnSpc>
                <a:spcPct val="115000"/>
              </a:lnSpc>
              <a:spcBef>
                <a:spcPts val="1200"/>
              </a:spcBef>
              <a:spcAft>
                <a:spcPts val="0"/>
              </a:spcAft>
              <a:buNone/>
            </a:pPr>
            <a:r>
              <a:t/>
            </a:r>
            <a:endParaRPr sz="1200">
              <a:solidFill>
                <a:schemeClr val="dk2"/>
              </a:solidFill>
              <a:latin typeface="Calibri"/>
              <a:ea typeface="Calibri"/>
              <a:cs typeface="Calibri"/>
              <a:sym typeface="Calibri"/>
            </a:endParaRPr>
          </a:p>
          <a:p>
            <a:pPr indent="0" lvl="0" marL="0" rtl="0" algn="l">
              <a:lnSpc>
                <a:spcPct val="115000"/>
              </a:lnSpc>
              <a:spcBef>
                <a:spcPts val="1200"/>
              </a:spcBef>
              <a:spcAft>
                <a:spcPts val="0"/>
              </a:spcAft>
              <a:buNone/>
            </a:pPr>
            <a:r>
              <a:t/>
            </a:r>
            <a:endParaRPr b="1" sz="1200">
              <a:solidFill>
                <a:schemeClr val="dk2"/>
              </a:solidFill>
              <a:latin typeface="Calibri"/>
              <a:ea typeface="Calibri"/>
              <a:cs typeface="Calibri"/>
              <a:sym typeface="Calibri"/>
            </a:endParaRPr>
          </a:p>
          <a:p>
            <a:pPr indent="0" lvl="0" marL="0" rtl="0" algn="l">
              <a:spcBef>
                <a:spcPts val="1200"/>
              </a:spcBef>
              <a:spcAft>
                <a:spcPts val="0"/>
              </a:spcAft>
              <a:buNone/>
            </a:pPr>
            <a:r>
              <a:t/>
            </a:r>
            <a:endParaRPr b="1" sz="1300">
              <a:solidFill>
                <a:schemeClr val="dk2"/>
              </a:solidFill>
              <a:latin typeface="Calibri"/>
              <a:ea typeface="Calibri"/>
              <a:cs typeface="Calibri"/>
              <a:sym typeface="Calibri"/>
            </a:endParaRPr>
          </a:p>
          <a:p>
            <a:pPr indent="0" lvl="0" marL="0" rtl="0" algn="l">
              <a:spcBef>
                <a:spcPts val="0"/>
              </a:spcBef>
              <a:spcAft>
                <a:spcPts val="0"/>
              </a:spcAft>
              <a:buNone/>
            </a:pPr>
            <a:r>
              <a:t/>
            </a:r>
            <a:endParaRPr b="1" sz="1300">
              <a:solidFill>
                <a:schemeClr val="dk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 and Background</a:t>
            </a:r>
            <a:endParaRPr/>
          </a:p>
        </p:txBody>
      </p:sp>
      <p:sp>
        <p:nvSpPr>
          <p:cNvPr id="136" name="Google Shape;136;p14"/>
          <p:cNvSpPr txBox="1"/>
          <p:nvPr>
            <p:ph idx="1" type="body"/>
          </p:nvPr>
        </p:nvSpPr>
        <p:spPr>
          <a:xfrm>
            <a:off x="819150" y="1800200"/>
            <a:ext cx="7505700" cy="2638500"/>
          </a:xfrm>
          <a:prstGeom prst="rect">
            <a:avLst/>
          </a:prstGeom>
        </p:spPr>
        <p:txBody>
          <a:bodyPr anchorCtr="0" anchor="t" bIns="91425" lIns="91425" spcFirstLastPara="1" rIns="91425" wrap="square" tIns="91425">
            <a:normAutofit/>
          </a:bodyPr>
          <a:lstStyle/>
          <a:p>
            <a:pPr indent="-323850" lvl="0" marL="457200" rtl="0" algn="just">
              <a:lnSpc>
                <a:spcPct val="100000"/>
              </a:lnSpc>
              <a:spcBef>
                <a:spcPts val="0"/>
              </a:spcBef>
              <a:spcAft>
                <a:spcPts val="0"/>
              </a:spcAft>
              <a:buSzPts val="1500"/>
              <a:buChar char="●"/>
            </a:pPr>
            <a:r>
              <a:rPr lang="en">
                <a:solidFill>
                  <a:srgbClr val="000000"/>
                </a:solidFill>
              </a:rPr>
              <a:t>For effective Human Resource Management, understanding complex relationships between employees’ compensation, workforce dynamics and many other organizational factors is important.</a:t>
            </a:r>
            <a:endParaRPr>
              <a:solidFill>
                <a:srgbClr val="000000"/>
              </a:solidFill>
            </a:endParaRPr>
          </a:p>
          <a:p>
            <a:pPr indent="-311150" lvl="0" marL="457200" rtl="0" algn="just">
              <a:lnSpc>
                <a:spcPct val="100000"/>
              </a:lnSpc>
              <a:spcBef>
                <a:spcPts val="800"/>
              </a:spcBef>
              <a:spcAft>
                <a:spcPts val="0"/>
              </a:spcAft>
              <a:buClr>
                <a:srgbClr val="000000"/>
              </a:buClr>
              <a:buSzPts val="1300"/>
              <a:buChar char="●"/>
            </a:pPr>
            <a:r>
              <a:rPr lang="en">
                <a:solidFill>
                  <a:srgbClr val="000000"/>
                </a:solidFill>
              </a:rPr>
              <a:t>Moreover, for better career choices also it is important to understand which departments, jobs, etc. are more likely to get paid higher in any organization. </a:t>
            </a:r>
            <a:endParaRPr>
              <a:solidFill>
                <a:srgbClr val="000000"/>
              </a:solidFill>
            </a:endParaRPr>
          </a:p>
          <a:p>
            <a:pPr indent="-323850" lvl="0" marL="457200" rtl="0" algn="just">
              <a:lnSpc>
                <a:spcPct val="100000"/>
              </a:lnSpc>
              <a:spcBef>
                <a:spcPts val="800"/>
              </a:spcBef>
              <a:spcAft>
                <a:spcPts val="0"/>
              </a:spcAft>
              <a:buClr>
                <a:srgbClr val="000000"/>
              </a:buClr>
              <a:buSzPts val="1500"/>
              <a:buChar char="●"/>
            </a:pPr>
            <a:r>
              <a:rPr lang="en">
                <a:solidFill>
                  <a:srgbClr val="000000"/>
                </a:solidFill>
              </a:rPr>
              <a:t>AI/ML have been employed in different organizations for employee performance evaluation, recruitment, training, discipline management and many more with an end goal of growing business values and building reliable decision-making systems.</a:t>
            </a:r>
            <a:endParaRPr>
              <a:solidFill>
                <a:srgbClr val="000000"/>
              </a:solidFill>
            </a:endParaRPr>
          </a:p>
          <a:p>
            <a:pPr indent="-311150" lvl="0" marL="457200" rtl="0" algn="just">
              <a:lnSpc>
                <a:spcPct val="100000"/>
              </a:lnSpc>
              <a:spcBef>
                <a:spcPts val="800"/>
              </a:spcBef>
              <a:spcAft>
                <a:spcPts val="800"/>
              </a:spcAft>
              <a:buClr>
                <a:srgbClr val="000000"/>
              </a:buClr>
              <a:buSzPts val="1300"/>
              <a:buChar char="●"/>
            </a:pPr>
            <a:r>
              <a:rPr lang="en">
                <a:solidFill>
                  <a:srgbClr val="000000"/>
                </a:solidFill>
              </a:rPr>
              <a:t>However, there is still a need for in-depth AI/ML based statistical analyses to better understand complex relationships between employees’ compensation and other organizational factors like departments, organizational groups, health and dental facilities, etc.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Objective</a:t>
            </a:r>
            <a:endParaRPr/>
          </a:p>
          <a:p>
            <a:pPr indent="0" lvl="0" marL="0" rtl="0" algn="l">
              <a:spcBef>
                <a:spcPts val="0"/>
              </a:spcBef>
              <a:spcAft>
                <a:spcPts val="0"/>
              </a:spcAft>
              <a:buNone/>
            </a:pPr>
            <a:r>
              <a:t/>
            </a:r>
            <a:endParaRPr/>
          </a:p>
        </p:txBody>
      </p:sp>
      <p:sp>
        <p:nvSpPr>
          <p:cNvPr id="142" name="Google Shape;142;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How have there been a change in employees’ compensation patterns over the last decade and what is the expected patterns in future?</a:t>
            </a:r>
            <a:endParaRPr sz="1500"/>
          </a:p>
          <a:p>
            <a:pPr indent="-323850" lvl="0" marL="457200" rtl="0" algn="l">
              <a:spcBef>
                <a:spcPts val="0"/>
              </a:spcBef>
              <a:spcAft>
                <a:spcPts val="0"/>
              </a:spcAft>
              <a:buSzPts val="1500"/>
              <a:buChar char="●"/>
            </a:pPr>
            <a:r>
              <a:rPr lang="en" sz="1500"/>
              <a:t>Which jobs are more likely to get paid in days to come?</a:t>
            </a:r>
            <a:endParaRPr sz="1500"/>
          </a:p>
          <a:p>
            <a:pPr indent="-323850" lvl="0" marL="457200" rtl="0" algn="l">
              <a:spcBef>
                <a:spcPts val="0"/>
              </a:spcBef>
              <a:spcAft>
                <a:spcPts val="0"/>
              </a:spcAft>
              <a:buSzPts val="1500"/>
              <a:buChar char="●"/>
            </a:pPr>
            <a:r>
              <a:rPr lang="en" sz="1500"/>
              <a:t>How are the patterns of salaries distribution across different organizational groups?</a:t>
            </a:r>
            <a:endParaRPr sz="1500"/>
          </a:p>
          <a:p>
            <a:pPr indent="-323850" lvl="0" marL="457200" rtl="0" algn="l">
              <a:spcBef>
                <a:spcPts val="0"/>
              </a:spcBef>
              <a:spcAft>
                <a:spcPts val="0"/>
              </a:spcAft>
              <a:buSzPts val="1500"/>
              <a:buChar char="●"/>
            </a:pPr>
            <a:r>
              <a:rPr lang="en" sz="1500"/>
              <a:t>Can the employees’ salaries be predicted by using regression Machine Learning techniques?</a:t>
            </a:r>
            <a:endParaRPr sz="1500"/>
          </a:p>
          <a:p>
            <a:pPr indent="0" lvl="0" marL="457200" rtl="0" algn="l">
              <a:spcBef>
                <a:spcPts val="1200"/>
              </a:spcBef>
              <a:spcAft>
                <a:spcPts val="12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585350" y="439525"/>
            <a:ext cx="3389100" cy="65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Timeline</a:t>
            </a:r>
            <a:endParaRPr/>
          </a:p>
        </p:txBody>
      </p:sp>
      <p:sp>
        <p:nvSpPr>
          <p:cNvPr id="148" name="Google Shape;148;p16"/>
          <p:cNvSpPr txBox="1"/>
          <p:nvPr>
            <p:ph idx="1" type="body"/>
          </p:nvPr>
        </p:nvSpPr>
        <p:spPr>
          <a:xfrm>
            <a:off x="233800" y="1095025"/>
            <a:ext cx="3789900" cy="3740700"/>
          </a:xfrm>
          <a:prstGeom prst="rect">
            <a:avLst/>
          </a:prstGeom>
        </p:spPr>
        <p:txBody>
          <a:bodyPr anchorCtr="0" anchor="t" bIns="91425" lIns="91425" spcFirstLastPara="1" rIns="91425" wrap="square" tIns="91425">
            <a:normAutofit/>
          </a:bodyPr>
          <a:lstStyle/>
          <a:p>
            <a:pPr indent="-323035" lvl="0" marL="457200" rtl="0" algn="l">
              <a:spcBef>
                <a:spcPts val="0"/>
              </a:spcBef>
              <a:spcAft>
                <a:spcPts val="0"/>
              </a:spcAft>
              <a:buSzPts val="1487"/>
              <a:buChar char="●"/>
            </a:pPr>
            <a:r>
              <a:rPr lang="en" sz="1487"/>
              <a:t>M</a:t>
            </a:r>
            <a:r>
              <a:rPr lang="en" sz="1487"/>
              <a:t>ultiple iterations for each major phases </a:t>
            </a:r>
            <a:endParaRPr sz="1487"/>
          </a:p>
          <a:p>
            <a:pPr indent="-323035" lvl="1" marL="914400" rtl="0" algn="l">
              <a:spcBef>
                <a:spcPts val="0"/>
              </a:spcBef>
              <a:spcAft>
                <a:spcPts val="0"/>
              </a:spcAft>
              <a:buSzPts val="1487"/>
              <a:buChar char="○"/>
            </a:pPr>
            <a:r>
              <a:rPr lang="en" sz="1487"/>
              <a:t>Planning and research </a:t>
            </a:r>
            <a:r>
              <a:rPr lang="en" sz="1487"/>
              <a:t>brainstorming</a:t>
            </a:r>
            <a:r>
              <a:rPr lang="en" sz="1487"/>
              <a:t> phase </a:t>
            </a:r>
            <a:endParaRPr sz="1487"/>
          </a:p>
          <a:p>
            <a:pPr indent="-323035" lvl="1" marL="914400" rtl="0" algn="l">
              <a:spcBef>
                <a:spcPts val="0"/>
              </a:spcBef>
              <a:spcAft>
                <a:spcPts val="0"/>
              </a:spcAft>
              <a:buSzPts val="1487"/>
              <a:buChar char="○"/>
            </a:pPr>
            <a:r>
              <a:rPr lang="en" sz="1487"/>
              <a:t>Data cleaning </a:t>
            </a:r>
            <a:r>
              <a:rPr lang="en" sz="1487"/>
              <a:t>and preprocessing phase</a:t>
            </a:r>
            <a:endParaRPr sz="1487"/>
          </a:p>
          <a:p>
            <a:pPr indent="-323035" lvl="1" marL="914400" rtl="0" algn="l">
              <a:spcBef>
                <a:spcPts val="0"/>
              </a:spcBef>
              <a:spcAft>
                <a:spcPts val="0"/>
              </a:spcAft>
              <a:buSzPts val="1487"/>
              <a:buChar char="○"/>
            </a:pPr>
            <a:r>
              <a:rPr lang="en" sz="1487"/>
              <a:t>Statistical, descriptive analysis and visualization phase</a:t>
            </a:r>
            <a:endParaRPr sz="1487"/>
          </a:p>
          <a:p>
            <a:pPr indent="-323035" lvl="1" marL="914400" rtl="0" algn="l">
              <a:spcBef>
                <a:spcPts val="0"/>
              </a:spcBef>
              <a:spcAft>
                <a:spcPts val="0"/>
              </a:spcAft>
              <a:buSzPts val="1487"/>
              <a:buChar char="○"/>
            </a:pPr>
            <a:r>
              <a:rPr lang="en" sz="1487"/>
              <a:t>Models building phase </a:t>
            </a:r>
            <a:endParaRPr sz="1487"/>
          </a:p>
          <a:p>
            <a:pPr indent="-323035" lvl="1" marL="914400" rtl="0" algn="l">
              <a:spcBef>
                <a:spcPts val="0"/>
              </a:spcBef>
              <a:spcAft>
                <a:spcPts val="0"/>
              </a:spcAft>
              <a:buSzPts val="1487"/>
              <a:buChar char="○"/>
            </a:pPr>
            <a:r>
              <a:rPr lang="en" sz="1487"/>
              <a:t>Result and Analysis phase</a:t>
            </a:r>
            <a:endParaRPr sz="1487"/>
          </a:p>
          <a:p>
            <a:pPr indent="0" lvl="0" marL="457200" rtl="0" algn="l">
              <a:spcBef>
                <a:spcPts val="1200"/>
              </a:spcBef>
              <a:spcAft>
                <a:spcPts val="1200"/>
              </a:spcAft>
              <a:buNone/>
            </a:pPr>
            <a:r>
              <a:t/>
            </a:r>
            <a:endParaRPr/>
          </a:p>
        </p:txBody>
      </p:sp>
      <p:graphicFrame>
        <p:nvGraphicFramePr>
          <p:cNvPr id="149" name="Google Shape;149;p16"/>
          <p:cNvGraphicFramePr/>
          <p:nvPr/>
        </p:nvGraphicFramePr>
        <p:xfrm>
          <a:off x="4023700" y="439513"/>
          <a:ext cx="3000000" cy="3000000"/>
        </p:xfrm>
        <a:graphic>
          <a:graphicData uri="http://schemas.openxmlformats.org/drawingml/2006/table">
            <a:tbl>
              <a:tblPr>
                <a:noFill/>
                <a:tableStyleId>{FD3F4C6B-C801-4D48-A00B-A64DA9295F62}</a:tableStyleId>
              </a:tblPr>
              <a:tblGrid>
                <a:gridCol w="2005525"/>
                <a:gridCol w="2667625"/>
              </a:tblGrid>
              <a:tr h="367125">
                <a:tc>
                  <a:txBody>
                    <a:bodyPr/>
                    <a:lstStyle/>
                    <a:p>
                      <a:pPr indent="0" lvl="0" marL="0" rtl="0" algn="l">
                        <a:spcBef>
                          <a:spcPts val="0"/>
                        </a:spcBef>
                        <a:spcAft>
                          <a:spcPts val="0"/>
                        </a:spcAft>
                        <a:buNone/>
                      </a:pPr>
                      <a:r>
                        <a:rPr b="1" lang="en"/>
                        <a:t>Phase</a:t>
                      </a:r>
                      <a:endParaRPr b="1"/>
                    </a:p>
                  </a:txBody>
                  <a:tcPr marT="91425" marB="91425" marR="91425" marL="91425"/>
                </a:tc>
                <a:tc>
                  <a:txBody>
                    <a:bodyPr/>
                    <a:lstStyle/>
                    <a:p>
                      <a:pPr indent="0" lvl="0" marL="0" rtl="0" algn="l">
                        <a:spcBef>
                          <a:spcPts val="0"/>
                        </a:spcBef>
                        <a:spcAft>
                          <a:spcPts val="0"/>
                        </a:spcAft>
                        <a:buNone/>
                      </a:pPr>
                      <a:r>
                        <a:rPr b="1" lang="en"/>
                        <a:t>Approx. Time</a:t>
                      </a:r>
                      <a:endParaRPr b="1"/>
                    </a:p>
                  </a:txBody>
                  <a:tcPr marT="91425" marB="91425" marR="91425" marL="91425"/>
                </a:tc>
              </a:tr>
              <a:tr h="564825">
                <a:tc>
                  <a:txBody>
                    <a:bodyPr/>
                    <a:lstStyle/>
                    <a:p>
                      <a:pPr indent="0" lvl="0" marL="0" rtl="0" algn="l">
                        <a:spcBef>
                          <a:spcPts val="0"/>
                        </a:spcBef>
                        <a:spcAft>
                          <a:spcPts val="0"/>
                        </a:spcAft>
                        <a:buNone/>
                      </a:pPr>
                      <a:r>
                        <a:rPr lang="en"/>
                        <a:t>Planning and data collection</a:t>
                      </a:r>
                      <a:endParaRPr/>
                    </a:p>
                  </a:txBody>
                  <a:tcPr marT="91425" marB="91425" marR="91425" marL="91425"/>
                </a:tc>
                <a:tc>
                  <a:txBody>
                    <a:bodyPr/>
                    <a:lstStyle/>
                    <a:p>
                      <a:pPr indent="0" lvl="0" marL="0" rtl="0" algn="l">
                        <a:spcBef>
                          <a:spcPts val="0"/>
                        </a:spcBef>
                        <a:spcAft>
                          <a:spcPts val="0"/>
                        </a:spcAft>
                        <a:buNone/>
                      </a:pPr>
                      <a:r>
                        <a:rPr lang="en"/>
                        <a:t>10/10/23 - 10/20/23</a:t>
                      </a:r>
                      <a:endParaRPr/>
                    </a:p>
                  </a:txBody>
                  <a:tcPr marT="91425" marB="91425" marR="91425" marL="91425"/>
                </a:tc>
              </a:tr>
              <a:tr h="1157950">
                <a:tc>
                  <a:txBody>
                    <a:bodyPr/>
                    <a:lstStyle/>
                    <a:p>
                      <a:pPr indent="0" lvl="0" marL="0" rtl="0" algn="l">
                        <a:spcBef>
                          <a:spcPts val="0"/>
                        </a:spcBef>
                        <a:spcAft>
                          <a:spcPts val="0"/>
                        </a:spcAft>
                        <a:buNone/>
                      </a:pPr>
                      <a:r>
                        <a:rPr lang="en"/>
                        <a:t>Data Cleaning, and preprocessing</a:t>
                      </a:r>
                      <a:endParaRPr/>
                    </a:p>
                  </a:txBody>
                  <a:tcPr marT="91425" marB="91425" marR="91425" marL="91425"/>
                </a:tc>
                <a:tc>
                  <a:txBody>
                    <a:bodyPr/>
                    <a:lstStyle/>
                    <a:p>
                      <a:pPr indent="0" lvl="0" marL="0" rtl="0" algn="l">
                        <a:spcBef>
                          <a:spcPts val="0"/>
                        </a:spcBef>
                        <a:spcAft>
                          <a:spcPts val="0"/>
                        </a:spcAft>
                        <a:buNone/>
                      </a:pPr>
                      <a:r>
                        <a:rPr lang="en"/>
                        <a:t>1st iteration: 10/20/23 - 10/22/23 </a:t>
                      </a:r>
                      <a:endParaRPr/>
                    </a:p>
                    <a:p>
                      <a:pPr indent="0" lvl="0" marL="0" rtl="0" algn="l">
                        <a:spcBef>
                          <a:spcPts val="0"/>
                        </a:spcBef>
                        <a:spcAft>
                          <a:spcPts val="0"/>
                        </a:spcAft>
                        <a:buNone/>
                      </a:pPr>
                      <a:r>
                        <a:rPr lang="en"/>
                        <a:t>Multiple other iterations involved throughout the project.</a:t>
                      </a:r>
                      <a:endParaRPr/>
                    </a:p>
                  </a:txBody>
                  <a:tcPr marT="91425" marB="91425" marR="91425" marL="91425"/>
                </a:tc>
              </a:tr>
              <a:tr h="466850">
                <a:tc>
                  <a:txBody>
                    <a:bodyPr/>
                    <a:lstStyle/>
                    <a:p>
                      <a:pPr indent="0" lvl="0" marL="0" rtl="0" algn="l">
                        <a:spcBef>
                          <a:spcPts val="0"/>
                        </a:spcBef>
                        <a:spcAft>
                          <a:spcPts val="0"/>
                        </a:spcAft>
                        <a:buNone/>
                      </a:pPr>
                      <a:r>
                        <a:rPr lang="en"/>
                        <a:t>Data tools &amp; technology </a:t>
                      </a:r>
                      <a:endParaRPr/>
                    </a:p>
                  </a:txBody>
                  <a:tcPr marT="91425" marB="91425" marR="91425" marL="91425"/>
                </a:tc>
                <a:tc>
                  <a:txBody>
                    <a:bodyPr/>
                    <a:lstStyle/>
                    <a:p>
                      <a:pPr indent="0" lvl="0" marL="0" rtl="0" algn="l">
                        <a:spcBef>
                          <a:spcPts val="0"/>
                        </a:spcBef>
                        <a:spcAft>
                          <a:spcPts val="0"/>
                        </a:spcAft>
                        <a:buNone/>
                      </a:pPr>
                      <a:r>
                        <a:rPr lang="en"/>
                        <a:t>10/22/23 - 10/26/23</a:t>
                      </a:r>
                      <a:endParaRPr/>
                    </a:p>
                  </a:txBody>
                  <a:tcPr marT="91425" marB="91425" marR="91425" marL="91425"/>
                </a:tc>
              </a:tr>
              <a:tr h="630225">
                <a:tc>
                  <a:txBody>
                    <a:bodyPr/>
                    <a:lstStyle/>
                    <a:p>
                      <a:pPr indent="0" lvl="0" marL="0" rtl="0" algn="l">
                        <a:spcBef>
                          <a:spcPts val="0"/>
                        </a:spcBef>
                        <a:spcAft>
                          <a:spcPts val="0"/>
                        </a:spcAft>
                        <a:buNone/>
                      </a:pPr>
                      <a:r>
                        <a:rPr lang="en"/>
                        <a:t>Analytics </a:t>
                      </a:r>
                      <a:r>
                        <a:rPr lang="en"/>
                        <a:t>approaches &amp;</a:t>
                      </a:r>
                      <a:r>
                        <a:rPr lang="en"/>
                        <a:t> Descriptive Analysis</a:t>
                      </a:r>
                      <a:endParaRPr/>
                    </a:p>
                  </a:txBody>
                  <a:tcPr marT="91425" marB="91425" marR="91425" marL="91425"/>
                </a:tc>
                <a:tc>
                  <a:txBody>
                    <a:bodyPr/>
                    <a:lstStyle/>
                    <a:p>
                      <a:pPr indent="0" lvl="0" marL="0" rtl="0" algn="l">
                        <a:spcBef>
                          <a:spcPts val="0"/>
                        </a:spcBef>
                        <a:spcAft>
                          <a:spcPts val="0"/>
                        </a:spcAft>
                        <a:buNone/>
                      </a:pPr>
                      <a:r>
                        <a:rPr lang="en"/>
                        <a:t>10/26/23 - 11/12/23</a:t>
                      </a:r>
                      <a:endParaRPr/>
                    </a:p>
                  </a:txBody>
                  <a:tcPr marT="91425" marB="91425" marR="91425" marL="91425"/>
                </a:tc>
              </a:tr>
              <a:tr h="367125">
                <a:tc>
                  <a:txBody>
                    <a:bodyPr/>
                    <a:lstStyle/>
                    <a:p>
                      <a:pPr indent="0" lvl="0" marL="0" rtl="0" algn="l">
                        <a:spcBef>
                          <a:spcPts val="0"/>
                        </a:spcBef>
                        <a:spcAft>
                          <a:spcPts val="0"/>
                        </a:spcAft>
                        <a:buNone/>
                      </a:pPr>
                      <a:r>
                        <a:rPr lang="en"/>
                        <a:t>Model &amp; Framework</a:t>
                      </a:r>
                      <a:endParaRPr/>
                    </a:p>
                  </a:txBody>
                  <a:tcPr marT="91425" marB="91425" marR="91425" marL="91425"/>
                </a:tc>
                <a:tc>
                  <a:txBody>
                    <a:bodyPr/>
                    <a:lstStyle/>
                    <a:p>
                      <a:pPr indent="0" lvl="0" marL="0" rtl="0" algn="l">
                        <a:spcBef>
                          <a:spcPts val="0"/>
                        </a:spcBef>
                        <a:spcAft>
                          <a:spcPts val="0"/>
                        </a:spcAft>
                        <a:buNone/>
                      </a:pPr>
                      <a:r>
                        <a:rPr lang="en"/>
                        <a:t>11/12/23 - 11/22/23</a:t>
                      </a:r>
                      <a:endParaRPr/>
                    </a:p>
                  </a:txBody>
                  <a:tcPr marT="91425" marB="91425" marR="91425" marL="91425"/>
                </a:tc>
              </a:tr>
              <a:tr h="564825">
                <a:tc>
                  <a:txBody>
                    <a:bodyPr/>
                    <a:lstStyle/>
                    <a:p>
                      <a:pPr indent="0" lvl="0" marL="0" rtl="0" algn="l">
                        <a:spcBef>
                          <a:spcPts val="0"/>
                        </a:spcBef>
                        <a:spcAft>
                          <a:spcPts val="0"/>
                        </a:spcAft>
                        <a:buNone/>
                      </a:pPr>
                      <a:r>
                        <a:rPr lang="en"/>
                        <a:t>Result, Discussion, and documentation</a:t>
                      </a:r>
                      <a:endParaRPr/>
                    </a:p>
                  </a:txBody>
                  <a:tcPr marT="91425" marB="91425" marR="91425" marL="91425"/>
                </a:tc>
                <a:tc>
                  <a:txBody>
                    <a:bodyPr/>
                    <a:lstStyle/>
                    <a:p>
                      <a:pPr indent="0" lvl="0" marL="0" rtl="0" algn="l">
                        <a:spcBef>
                          <a:spcPts val="0"/>
                        </a:spcBef>
                        <a:spcAft>
                          <a:spcPts val="0"/>
                        </a:spcAft>
                        <a:buNone/>
                      </a:pPr>
                      <a:r>
                        <a:rPr lang="en"/>
                        <a:t>11/23/23 - 11/27/23</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7"/>
          <p:cNvSpPr txBox="1"/>
          <p:nvPr>
            <p:ph type="title"/>
          </p:nvPr>
        </p:nvSpPr>
        <p:spPr>
          <a:xfrm>
            <a:off x="819150" y="624100"/>
            <a:ext cx="7505700" cy="507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155" name="Google Shape;155;p17"/>
          <p:cNvSpPr txBox="1"/>
          <p:nvPr>
            <p:ph idx="1" type="body"/>
          </p:nvPr>
        </p:nvSpPr>
        <p:spPr>
          <a:xfrm>
            <a:off x="927025" y="1190850"/>
            <a:ext cx="6062400" cy="704100"/>
          </a:xfrm>
          <a:prstGeom prst="rect">
            <a:avLst/>
          </a:prstGeom>
        </p:spPr>
        <p:txBody>
          <a:bodyPr anchorCtr="0" anchor="t" bIns="91425" lIns="91425" spcFirstLastPara="1" rIns="91425" wrap="square" tIns="91425">
            <a:normAutofit fontScale="25000" lnSpcReduction="20000"/>
          </a:bodyPr>
          <a:lstStyle/>
          <a:p>
            <a:pPr indent="-306387" lvl="0" marL="457200" rtl="0" algn="l">
              <a:spcBef>
                <a:spcPts val="0"/>
              </a:spcBef>
              <a:spcAft>
                <a:spcPts val="0"/>
              </a:spcAft>
              <a:buSzPct val="100000"/>
              <a:buChar char="●"/>
            </a:pPr>
            <a:r>
              <a:rPr lang="en" sz="4900"/>
              <a:t>Employee Compensation Dataset</a:t>
            </a:r>
            <a:endParaRPr sz="4900"/>
          </a:p>
          <a:p>
            <a:pPr indent="-306387" lvl="0" marL="457200" rtl="0" algn="l">
              <a:spcBef>
                <a:spcPts val="0"/>
              </a:spcBef>
              <a:spcAft>
                <a:spcPts val="0"/>
              </a:spcAft>
              <a:buSzPct val="100000"/>
              <a:buChar char="●"/>
            </a:pPr>
            <a:r>
              <a:rPr lang="en" sz="4900"/>
              <a:t>Data Source: Data Gov </a:t>
            </a:r>
            <a:r>
              <a:rPr lang="en" sz="4900" u="sng">
                <a:solidFill>
                  <a:schemeClr val="accent5"/>
                </a:solidFill>
                <a:hlinkClick r:id="rId3">
                  <a:extLst>
                    <a:ext uri="{A12FA001-AC4F-418D-AE19-62706E023703}">
                      <ahyp:hlinkClr val="tx"/>
                    </a:ext>
                  </a:extLst>
                </a:hlinkClick>
              </a:rPr>
              <a:t>https://catalog.data.gov/dataset/employee-compensation</a:t>
            </a:r>
            <a:endParaRPr sz="4900"/>
          </a:p>
          <a:p>
            <a:pPr indent="0" lvl="0" marL="457200" rtl="0" algn="l">
              <a:spcBef>
                <a:spcPts val="1200"/>
              </a:spcBef>
              <a:spcAft>
                <a:spcPts val="0"/>
              </a:spcAft>
              <a:buNone/>
            </a:pPr>
            <a:r>
              <a:t/>
            </a:r>
            <a:endParaRPr/>
          </a:p>
          <a:p>
            <a:pPr indent="457200" lvl="0" marL="0" rtl="0" algn="l">
              <a:spcBef>
                <a:spcPts val="1200"/>
              </a:spcBef>
              <a:spcAft>
                <a:spcPts val="0"/>
              </a:spcAft>
              <a:buNone/>
            </a:pPr>
            <a:r>
              <a:t/>
            </a:r>
            <a:endParaRPr/>
          </a:p>
          <a:p>
            <a:pPr indent="0" lvl="0" marL="457200" rtl="0" algn="l">
              <a:spcBef>
                <a:spcPts val="1200"/>
              </a:spcBef>
              <a:spcAft>
                <a:spcPts val="1200"/>
              </a:spcAft>
              <a:buNone/>
            </a:pPr>
            <a:r>
              <a:t/>
            </a:r>
            <a:endParaRPr/>
          </a:p>
        </p:txBody>
      </p:sp>
      <p:graphicFrame>
        <p:nvGraphicFramePr>
          <p:cNvPr id="156" name="Google Shape;156;p17"/>
          <p:cNvGraphicFramePr/>
          <p:nvPr/>
        </p:nvGraphicFramePr>
        <p:xfrm>
          <a:off x="992100" y="1833325"/>
          <a:ext cx="3000000" cy="3000000"/>
        </p:xfrm>
        <a:graphic>
          <a:graphicData uri="http://schemas.openxmlformats.org/drawingml/2006/table">
            <a:tbl>
              <a:tblPr>
                <a:noFill/>
                <a:tableStyleId>{FD3F4C6B-C801-4D48-A00B-A64DA9295F62}</a:tableStyleId>
              </a:tblPr>
              <a:tblGrid>
                <a:gridCol w="1789950"/>
                <a:gridCol w="1789950"/>
                <a:gridCol w="1789950"/>
                <a:gridCol w="1789950"/>
              </a:tblGrid>
              <a:tr h="385300">
                <a:tc>
                  <a:txBody>
                    <a:bodyPr/>
                    <a:lstStyle/>
                    <a:p>
                      <a:pPr indent="0" lvl="0" marL="0" rtl="0" algn="l">
                        <a:spcBef>
                          <a:spcPts val="0"/>
                        </a:spcBef>
                        <a:spcAft>
                          <a:spcPts val="0"/>
                        </a:spcAft>
                        <a:buNone/>
                      </a:pPr>
                      <a:r>
                        <a:rPr b="1" lang="en"/>
                        <a:t>Attribute</a:t>
                      </a:r>
                      <a:endParaRPr b="1"/>
                    </a:p>
                  </a:txBody>
                  <a:tcPr marT="91425" marB="91425" marR="91425" marL="91425"/>
                </a:tc>
                <a:tc>
                  <a:txBody>
                    <a:bodyPr/>
                    <a:lstStyle/>
                    <a:p>
                      <a:pPr indent="0" lvl="0" marL="0" rtl="0" algn="l">
                        <a:spcBef>
                          <a:spcPts val="0"/>
                        </a:spcBef>
                        <a:spcAft>
                          <a:spcPts val="0"/>
                        </a:spcAft>
                        <a:buNone/>
                      </a:pPr>
                      <a:r>
                        <a:rPr b="1" lang="en"/>
                        <a:t>Data type</a:t>
                      </a:r>
                      <a:endParaRPr b="1"/>
                    </a:p>
                  </a:txBody>
                  <a:tcPr marT="91425" marB="91425" marR="91425" marL="91425"/>
                </a:tc>
                <a:tc>
                  <a:txBody>
                    <a:bodyPr/>
                    <a:lstStyle/>
                    <a:p>
                      <a:pPr indent="0" lvl="0" marL="0" rtl="0" algn="l">
                        <a:spcBef>
                          <a:spcPts val="0"/>
                        </a:spcBef>
                        <a:spcAft>
                          <a:spcPts val="0"/>
                        </a:spcAft>
                        <a:buNone/>
                      </a:pPr>
                      <a:r>
                        <a:rPr b="1" lang="en"/>
                        <a:t>Attribute</a:t>
                      </a:r>
                      <a:endParaRPr b="1"/>
                    </a:p>
                  </a:txBody>
                  <a:tcPr marT="91425" marB="91425" marR="91425" marL="91425"/>
                </a:tc>
                <a:tc>
                  <a:txBody>
                    <a:bodyPr/>
                    <a:lstStyle/>
                    <a:p>
                      <a:pPr indent="0" lvl="0" marL="0" rtl="0" algn="l">
                        <a:spcBef>
                          <a:spcPts val="0"/>
                        </a:spcBef>
                        <a:spcAft>
                          <a:spcPts val="0"/>
                        </a:spcAft>
                        <a:buNone/>
                      </a:pPr>
                      <a:r>
                        <a:rPr b="1" lang="en"/>
                        <a:t>Data type</a:t>
                      </a:r>
                      <a:endParaRPr b="1"/>
                    </a:p>
                  </a:txBody>
                  <a:tcPr marT="91425" marB="91425" marR="91425" marL="91425"/>
                </a:tc>
              </a:tr>
              <a:tr h="458825">
                <a:tc>
                  <a:txBody>
                    <a:bodyPr/>
                    <a:lstStyle/>
                    <a:p>
                      <a:pPr indent="0" lvl="0" marL="0" rtl="0" algn="l">
                        <a:spcBef>
                          <a:spcPts val="0"/>
                        </a:spcBef>
                        <a:spcAft>
                          <a:spcPts val="0"/>
                        </a:spcAft>
                        <a:buNone/>
                      </a:pPr>
                      <a:r>
                        <a:rPr lang="en"/>
                        <a:t>Year</a:t>
                      </a:r>
                      <a:endParaRPr/>
                    </a:p>
                  </a:txBody>
                  <a:tcPr marT="91425" marB="91425" marR="91425" marL="91425"/>
                </a:tc>
                <a:tc>
                  <a:txBody>
                    <a:bodyPr/>
                    <a:lstStyle/>
                    <a:p>
                      <a:pPr indent="0" lvl="0" marL="0" rtl="0" algn="l">
                        <a:spcBef>
                          <a:spcPts val="0"/>
                        </a:spcBef>
                        <a:spcAft>
                          <a:spcPts val="0"/>
                        </a:spcAft>
                        <a:buNone/>
                      </a:pPr>
                      <a:r>
                        <a:rPr lang="en"/>
                        <a:t>Interval</a:t>
                      </a:r>
                      <a:endParaRPr/>
                    </a:p>
                  </a:txBody>
                  <a:tcPr marT="91425" marB="91425" marR="91425" marL="91425"/>
                </a:tc>
                <a:tc>
                  <a:txBody>
                    <a:bodyPr/>
                    <a:lstStyle/>
                    <a:p>
                      <a:pPr indent="0" lvl="0" marL="0" rtl="0" algn="l">
                        <a:spcBef>
                          <a:spcPts val="0"/>
                        </a:spcBef>
                        <a:spcAft>
                          <a:spcPts val="0"/>
                        </a:spcAft>
                        <a:buNone/>
                      </a:pPr>
                      <a:r>
                        <a:rPr lang="en"/>
                        <a:t>Organization group</a:t>
                      </a:r>
                      <a:endParaRPr/>
                    </a:p>
                  </a:txBody>
                  <a:tcPr marT="91425" marB="91425" marR="91425" marL="91425"/>
                </a:tc>
                <a:tc>
                  <a:txBody>
                    <a:bodyPr/>
                    <a:lstStyle/>
                    <a:p>
                      <a:pPr indent="0" lvl="0" marL="0" rtl="0" algn="l">
                        <a:spcBef>
                          <a:spcPts val="0"/>
                        </a:spcBef>
                        <a:spcAft>
                          <a:spcPts val="0"/>
                        </a:spcAft>
                        <a:buNone/>
                      </a:pPr>
                      <a:r>
                        <a:rPr lang="en"/>
                        <a:t>Nominal</a:t>
                      </a:r>
                      <a:endParaRPr/>
                    </a:p>
                  </a:txBody>
                  <a:tcPr marT="91425" marB="91425" marR="91425" marL="91425"/>
                </a:tc>
              </a:tr>
              <a:tr h="385300">
                <a:tc>
                  <a:txBody>
                    <a:bodyPr/>
                    <a:lstStyle/>
                    <a:p>
                      <a:pPr indent="0" lvl="0" marL="0" rtl="0" algn="l">
                        <a:spcBef>
                          <a:spcPts val="0"/>
                        </a:spcBef>
                        <a:spcAft>
                          <a:spcPts val="0"/>
                        </a:spcAft>
                        <a:buNone/>
                      </a:pPr>
                      <a:r>
                        <a:rPr lang="en"/>
                        <a:t>Department</a:t>
                      </a:r>
                      <a:endParaRPr/>
                    </a:p>
                  </a:txBody>
                  <a:tcPr marT="91425" marB="91425" marR="91425" marL="91425"/>
                </a:tc>
                <a:tc>
                  <a:txBody>
                    <a:bodyPr/>
                    <a:lstStyle/>
                    <a:p>
                      <a:pPr indent="0" lvl="0" marL="0" rtl="0" algn="l">
                        <a:spcBef>
                          <a:spcPts val="0"/>
                        </a:spcBef>
                        <a:spcAft>
                          <a:spcPts val="0"/>
                        </a:spcAft>
                        <a:buNone/>
                      </a:pPr>
                      <a:r>
                        <a:rPr lang="en"/>
                        <a:t>Nominal</a:t>
                      </a:r>
                      <a:endParaRPr/>
                    </a:p>
                  </a:txBody>
                  <a:tcPr marT="91425" marB="91425" marR="91425" marL="91425"/>
                </a:tc>
                <a:tc>
                  <a:txBody>
                    <a:bodyPr/>
                    <a:lstStyle/>
                    <a:p>
                      <a:pPr indent="0" lvl="0" marL="0" rtl="0" algn="l">
                        <a:spcBef>
                          <a:spcPts val="0"/>
                        </a:spcBef>
                        <a:spcAft>
                          <a:spcPts val="0"/>
                        </a:spcAft>
                        <a:buNone/>
                      </a:pPr>
                      <a:r>
                        <a:rPr lang="en"/>
                        <a:t>Union </a:t>
                      </a:r>
                      <a:endParaRPr/>
                    </a:p>
                  </a:txBody>
                  <a:tcPr marT="91425" marB="91425" marR="91425" marL="91425"/>
                </a:tc>
                <a:tc>
                  <a:txBody>
                    <a:bodyPr/>
                    <a:lstStyle/>
                    <a:p>
                      <a:pPr indent="0" lvl="0" marL="0" rtl="0" algn="l">
                        <a:spcBef>
                          <a:spcPts val="0"/>
                        </a:spcBef>
                        <a:spcAft>
                          <a:spcPts val="0"/>
                        </a:spcAft>
                        <a:buNone/>
                      </a:pPr>
                      <a:r>
                        <a:rPr lang="en"/>
                        <a:t>Nominal</a:t>
                      </a:r>
                      <a:endParaRPr/>
                    </a:p>
                  </a:txBody>
                  <a:tcPr marT="91425" marB="91425" marR="91425" marL="91425"/>
                </a:tc>
              </a:tr>
              <a:tr h="385300">
                <a:tc>
                  <a:txBody>
                    <a:bodyPr/>
                    <a:lstStyle/>
                    <a:p>
                      <a:pPr indent="0" lvl="0" marL="0" rtl="0" algn="l">
                        <a:spcBef>
                          <a:spcPts val="0"/>
                        </a:spcBef>
                        <a:spcAft>
                          <a:spcPts val="0"/>
                        </a:spcAft>
                        <a:buNone/>
                      </a:pPr>
                      <a:r>
                        <a:rPr lang="en"/>
                        <a:t>Job Family</a:t>
                      </a:r>
                      <a:endParaRPr/>
                    </a:p>
                  </a:txBody>
                  <a:tcPr marT="91425" marB="91425" marR="91425" marL="91425"/>
                </a:tc>
                <a:tc>
                  <a:txBody>
                    <a:bodyPr/>
                    <a:lstStyle/>
                    <a:p>
                      <a:pPr indent="0" lvl="0" marL="0" rtl="0" algn="l">
                        <a:spcBef>
                          <a:spcPts val="0"/>
                        </a:spcBef>
                        <a:spcAft>
                          <a:spcPts val="0"/>
                        </a:spcAft>
                        <a:buNone/>
                      </a:pPr>
                      <a:r>
                        <a:rPr lang="en"/>
                        <a:t>Nominal</a:t>
                      </a:r>
                      <a:endParaRPr/>
                    </a:p>
                  </a:txBody>
                  <a:tcPr marT="91425" marB="91425" marR="91425" marL="91425"/>
                </a:tc>
                <a:tc>
                  <a:txBody>
                    <a:bodyPr/>
                    <a:lstStyle/>
                    <a:p>
                      <a:pPr indent="0" lvl="0" marL="0" rtl="0" algn="l">
                        <a:spcBef>
                          <a:spcPts val="0"/>
                        </a:spcBef>
                        <a:spcAft>
                          <a:spcPts val="0"/>
                        </a:spcAft>
                        <a:buNone/>
                      </a:pPr>
                      <a:r>
                        <a:rPr lang="en"/>
                        <a:t>Salaries</a:t>
                      </a:r>
                      <a:endParaRPr/>
                    </a:p>
                  </a:txBody>
                  <a:tcPr marT="91425" marB="91425" marR="91425" marL="91425"/>
                </a:tc>
                <a:tc>
                  <a:txBody>
                    <a:bodyPr/>
                    <a:lstStyle/>
                    <a:p>
                      <a:pPr indent="0" lvl="0" marL="0" rtl="0" algn="l">
                        <a:spcBef>
                          <a:spcPts val="0"/>
                        </a:spcBef>
                        <a:spcAft>
                          <a:spcPts val="0"/>
                        </a:spcAft>
                        <a:buNone/>
                      </a:pPr>
                      <a:r>
                        <a:rPr lang="en"/>
                        <a:t>Ratio</a:t>
                      </a:r>
                      <a:endParaRPr/>
                    </a:p>
                  </a:txBody>
                  <a:tcPr marT="91425" marB="91425" marR="91425" marL="91425"/>
                </a:tc>
              </a:tr>
              <a:tr h="385300">
                <a:tc>
                  <a:txBody>
                    <a:bodyPr/>
                    <a:lstStyle/>
                    <a:p>
                      <a:pPr indent="0" lvl="0" marL="0" rtl="0" algn="l">
                        <a:spcBef>
                          <a:spcPts val="0"/>
                        </a:spcBef>
                        <a:spcAft>
                          <a:spcPts val="0"/>
                        </a:spcAft>
                        <a:buNone/>
                      </a:pPr>
                      <a:r>
                        <a:rPr lang="en"/>
                        <a:t>Overtime</a:t>
                      </a:r>
                      <a:endParaRPr/>
                    </a:p>
                  </a:txBody>
                  <a:tcPr marT="91425" marB="91425" marR="91425" marL="91425"/>
                </a:tc>
                <a:tc>
                  <a:txBody>
                    <a:bodyPr/>
                    <a:lstStyle/>
                    <a:p>
                      <a:pPr indent="0" lvl="0" marL="0" rtl="0" algn="l">
                        <a:spcBef>
                          <a:spcPts val="0"/>
                        </a:spcBef>
                        <a:spcAft>
                          <a:spcPts val="0"/>
                        </a:spcAft>
                        <a:buNone/>
                      </a:pPr>
                      <a:r>
                        <a:rPr lang="en"/>
                        <a:t>Ratio</a:t>
                      </a:r>
                      <a:endParaRPr/>
                    </a:p>
                  </a:txBody>
                  <a:tcPr marT="91425" marB="91425" marR="91425" marL="91425"/>
                </a:tc>
                <a:tc>
                  <a:txBody>
                    <a:bodyPr/>
                    <a:lstStyle/>
                    <a:p>
                      <a:pPr indent="0" lvl="0" marL="0" rtl="0" algn="l">
                        <a:spcBef>
                          <a:spcPts val="0"/>
                        </a:spcBef>
                        <a:spcAft>
                          <a:spcPts val="0"/>
                        </a:spcAft>
                        <a:buNone/>
                      </a:pPr>
                      <a:r>
                        <a:rPr lang="en"/>
                        <a:t>Retirement</a:t>
                      </a:r>
                      <a:endParaRPr/>
                    </a:p>
                  </a:txBody>
                  <a:tcPr marT="91425" marB="91425" marR="91425" marL="91425"/>
                </a:tc>
                <a:tc>
                  <a:txBody>
                    <a:bodyPr/>
                    <a:lstStyle/>
                    <a:p>
                      <a:pPr indent="0" lvl="0" marL="0" rtl="0" algn="l">
                        <a:spcBef>
                          <a:spcPts val="0"/>
                        </a:spcBef>
                        <a:spcAft>
                          <a:spcPts val="0"/>
                        </a:spcAft>
                        <a:buNone/>
                      </a:pPr>
                      <a:r>
                        <a:rPr lang="en"/>
                        <a:t>Ratio</a:t>
                      </a:r>
                      <a:endParaRPr/>
                    </a:p>
                  </a:txBody>
                  <a:tcPr marT="91425" marB="91425" marR="91425" marL="91425"/>
                </a:tc>
              </a:tr>
              <a:tr h="385300">
                <a:tc>
                  <a:txBody>
                    <a:bodyPr/>
                    <a:lstStyle/>
                    <a:p>
                      <a:pPr indent="0" lvl="0" marL="0" rtl="0" algn="l">
                        <a:spcBef>
                          <a:spcPts val="0"/>
                        </a:spcBef>
                        <a:spcAft>
                          <a:spcPts val="0"/>
                        </a:spcAft>
                        <a:buNone/>
                      </a:pPr>
                      <a:r>
                        <a:rPr lang="en"/>
                        <a:t>Total Salaries</a:t>
                      </a:r>
                      <a:endParaRPr/>
                    </a:p>
                  </a:txBody>
                  <a:tcPr marT="91425" marB="91425" marR="91425" marL="91425"/>
                </a:tc>
                <a:tc>
                  <a:txBody>
                    <a:bodyPr/>
                    <a:lstStyle/>
                    <a:p>
                      <a:pPr indent="0" lvl="0" marL="0" rtl="0" algn="l">
                        <a:spcBef>
                          <a:spcPts val="0"/>
                        </a:spcBef>
                        <a:spcAft>
                          <a:spcPts val="0"/>
                        </a:spcAft>
                        <a:buNone/>
                      </a:pPr>
                      <a:r>
                        <a:rPr lang="en"/>
                        <a:t>Ratio</a:t>
                      </a:r>
                      <a:endParaRPr/>
                    </a:p>
                  </a:txBody>
                  <a:tcPr marT="91425" marB="91425" marR="91425" marL="91425"/>
                </a:tc>
                <a:tc>
                  <a:txBody>
                    <a:bodyPr/>
                    <a:lstStyle/>
                    <a:p>
                      <a:pPr indent="0" lvl="0" marL="0" rtl="0" algn="l">
                        <a:spcBef>
                          <a:spcPts val="0"/>
                        </a:spcBef>
                        <a:spcAft>
                          <a:spcPts val="0"/>
                        </a:spcAft>
                        <a:buNone/>
                      </a:pPr>
                      <a:r>
                        <a:rPr lang="en"/>
                        <a:t>Other Benefit</a:t>
                      </a:r>
                      <a:endParaRPr/>
                    </a:p>
                  </a:txBody>
                  <a:tcPr marT="91425" marB="91425" marR="91425" marL="91425"/>
                </a:tc>
                <a:tc>
                  <a:txBody>
                    <a:bodyPr/>
                    <a:lstStyle/>
                    <a:p>
                      <a:pPr indent="0" lvl="0" marL="0" rtl="0" algn="l">
                        <a:spcBef>
                          <a:spcPts val="0"/>
                        </a:spcBef>
                        <a:spcAft>
                          <a:spcPts val="0"/>
                        </a:spcAft>
                        <a:buNone/>
                      </a:pPr>
                      <a:r>
                        <a:rPr lang="en"/>
                        <a:t>Ratio</a:t>
                      </a:r>
                      <a:endParaRPr/>
                    </a:p>
                  </a:txBody>
                  <a:tcPr marT="91425" marB="91425" marR="91425" marL="91425"/>
                </a:tc>
              </a:tr>
              <a:tr h="385300">
                <a:tc>
                  <a:txBody>
                    <a:bodyPr/>
                    <a:lstStyle/>
                    <a:p>
                      <a:pPr indent="0" lvl="0" marL="0" rtl="0" algn="l">
                        <a:spcBef>
                          <a:spcPts val="0"/>
                        </a:spcBef>
                        <a:spcAft>
                          <a:spcPts val="0"/>
                        </a:spcAft>
                        <a:buNone/>
                      </a:pPr>
                      <a:r>
                        <a:rPr lang="en"/>
                        <a:t>Total Compensation</a:t>
                      </a:r>
                      <a:endParaRPr/>
                    </a:p>
                  </a:txBody>
                  <a:tcPr marT="91425" marB="91425" marR="91425" marL="91425"/>
                </a:tc>
                <a:tc>
                  <a:txBody>
                    <a:bodyPr/>
                    <a:lstStyle/>
                    <a:p>
                      <a:pPr indent="0" lvl="0" marL="0" rtl="0" algn="l">
                        <a:spcBef>
                          <a:spcPts val="0"/>
                        </a:spcBef>
                        <a:spcAft>
                          <a:spcPts val="0"/>
                        </a:spcAft>
                        <a:buNone/>
                      </a:pPr>
                      <a:r>
                        <a:rPr lang="en"/>
                        <a:t>Ratio</a:t>
                      </a:r>
                      <a:endParaRPr/>
                    </a:p>
                  </a:txBody>
                  <a:tcPr marT="91425" marB="91425" marR="91425" marL="91425"/>
                </a:tc>
                <a:tc>
                  <a:txBody>
                    <a:bodyPr/>
                    <a:lstStyle/>
                    <a:p>
                      <a:pPr indent="0" lvl="0" marL="0" rtl="0" algn="l">
                        <a:spcBef>
                          <a:spcPts val="0"/>
                        </a:spcBef>
                        <a:spcAft>
                          <a:spcPts val="0"/>
                        </a:spcAft>
                        <a:buNone/>
                      </a:pPr>
                      <a:r>
                        <a:rPr lang="en"/>
                        <a:t>Compensation Cat</a:t>
                      </a:r>
                      <a:endParaRPr/>
                    </a:p>
                  </a:txBody>
                  <a:tcPr marT="91425" marB="91425" marR="91425" marL="91425"/>
                </a:tc>
                <a:tc>
                  <a:txBody>
                    <a:bodyPr/>
                    <a:lstStyle/>
                    <a:p>
                      <a:pPr indent="0" lvl="0" marL="0" rtl="0" algn="l">
                        <a:spcBef>
                          <a:spcPts val="0"/>
                        </a:spcBef>
                        <a:spcAft>
                          <a:spcPts val="0"/>
                        </a:spcAft>
                        <a:buNone/>
                      </a:pPr>
                      <a:r>
                        <a:rPr lang="en"/>
                        <a:t>Ordinal</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System : Development Platforms</a:t>
            </a:r>
            <a:endParaRPr/>
          </a:p>
        </p:txBody>
      </p:sp>
      <p:sp>
        <p:nvSpPr>
          <p:cNvPr id="162" name="Google Shape;162;p18"/>
          <p:cNvSpPr txBox="1"/>
          <p:nvPr>
            <p:ph idx="1" type="body"/>
          </p:nvPr>
        </p:nvSpPr>
        <p:spPr>
          <a:xfrm>
            <a:off x="819150" y="1710400"/>
            <a:ext cx="7505700" cy="2765100"/>
          </a:xfrm>
          <a:prstGeom prst="rect">
            <a:avLst/>
          </a:prstGeom>
        </p:spPr>
        <p:txBody>
          <a:bodyPr anchorCtr="0" anchor="t" bIns="91425" lIns="91425" spcFirstLastPara="1" rIns="91425" wrap="square" tIns="91425">
            <a:normAutofit fontScale="40000" lnSpcReduction="10000"/>
          </a:bodyPr>
          <a:lstStyle/>
          <a:p>
            <a:pPr indent="-337820" lvl="0" marL="457200" rtl="0" algn="l">
              <a:spcBef>
                <a:spcPts val="0"/>
              </a:spcBef>
              <a:spcAft>
                <a:spcPts val="0"/>
              </a:spcAft>
              <a:buSzPct val="100000"/>
              <a:buChar char="●"/>
            </a:pPr>
            <a:r>
              <a:rPr lang="en" sz="4300"/>
              <a:t>Databricks platform</a:t>
            </a:r>
            <a:endParaRPr sz="4300"/>
          </a:p>
          <a:p>
            <a:pPr indent="-337819" lvl="1" marL="914400" rtl="0" algn="l">
              <a:spcBef>
                <a:spcPts val="0"/>
              </a:spcBef>
              <a:spcAft>
                <a:spcPts val="0"/>
              </a:spcAft>
              <a:buSzPct val="100000"/>
              <a:buChar char="○"/>
            </a:pPr>
            <a:r>
              <a:rPr lang="en" sz="4300"/>
              <a:t>Cloud based  unified data analytics platform</a:t>
            </a:r>
            <a:endParaRPr sz="4300"/>
          </a:p>
          <a:p>
            <a:pPr indent="-337819" lvl="1" marL="914400" rtl="0" algn="l">
              <a:spcBef>
                <a:spcPts val="0"/>
              </a:spcBef>
              <a:spcAft>
                <a:spcPts val="0"/>
              </a:spcAft>
              <a:buSzPct val="100000"/>
              <a:buChar char="○"/>
            </a:pPr>
            <a:r>
              <a:rPr lang="en" sz="4300"/>
              <a:t>Suitable for data intensive applications.</a:t>
            </a:r>
            <a:endParaRPr sz="4300"/>
          </a:p>
          <a:p>
            <a:pPr indent="-337819" lvl="1" marL="914400" rtl="0" algn="l">
              <a:spcBef>
                <a:spcPts val="0"/>
              </a:spcBef>
              <a:spcAft>
                <a:spcPts val="0"/>
              </a:spcAft>
              <a:buSzPct val="100000"/>
              <a:buChar char="○"/>
            </a:pPr>
            <a:r>
              <a:rPr lang="en" sz="4300"/>
              <a:t>Intelligent because it optimizes performance and manages </a:t>
            </a:r>
            <a:r>
              <a:rPr lang="en" sz="4300"/>
              <a:t>infrastructures</a:t>
            </a:r>
            <a:r>
              <a:rPr lang="en" sz="4300"/>
              <a:t> as needed for the project. </a:t>
            </a:r>
            <a:endParaRPr sz="4300"/>
          </a:p>
          <a:p>
            <a:pPr indent="-337819" lvl="1" marL="914400" rtl="0" algn="l">
              <a:spcBef>
                <a:spcPts val="0"/>
              </a:spcBef>
              <a:spcAft>
                <a:spcPts val="0"/>
              </a:spcAft>
              <a:buSzPct val="100000"/>
              <a:buChar char="○"/>
            </a:pPr>
            <a:r>
              <a:rPr lang="en" sz="4300"/>
              <a:t>Simple because it simplifies user experience and makes development work convenient.</a:t>
            </a:r>
            <a:endParaRPr sz="4300"/>
          </a:p>
          <a:p>
            <a:pPr indent="-337819" lvl="1" marL="914400" rtl="0" algn="l">
              <a:spcBef>
                <a:spcPts val="0"/>
              </a:spcBef>
              <a:spcAft>
                <a:spcPts val="0"/>
              </a:spcAft>
              <a:buSzPct val="100000"/>
              <a:buChar char="○"/>
            </a:pPr>
            <a:r>
              <a:rPr lang="en" sz="4300"/>
              <a:t>Secure platform that facilitates data privacy.</a:t>
            </a:r>
            <a:endParaRPr sz="4300"/>
          </a:p>
          <a:p>
            <a:pPr indent="-337819" lvl="1" marL="914400" rtl="0" algn="l">
              <a:spcBef>
                <a:spcPts val="0"/>
              </a:spcBef>
              <a:spcAft>
                <a:spcPts val="0"/>
              </a:spcAft>
              <a:buSzPct val="100000"/>
              <a:buChar char="○"/>
            </a:pPr>
            <a:r>
              <a:rPr lang="en" sz="4300"/>
              <a:t>Makes distributed ML models development tasks easier.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Database</a:t>
            </a:r>
            <a:endParaRPr/>
          </a:p>
        </p:txBody>
      </p:sp>
      <p:sp>
        <p:nvSpPr>
          <p:cNvPr id="168" name="Google Shape;168;p19"/>
          <p:cNvSpPr txBox="1"/>
          <p:nvPr>
            <p:ph idx="1" type="body"/>
          </p:nvPr>
        </p:nvSpPr>
        <p:spPr>
          <a:xfrm>
            <a:off x="819150" y="1698100"/>
            <a:ext cx="3856800" cy="27405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Databricks File System (DBFS) is used to load the employees’ compensation dataset.</a:t>
            </a:r>
            <a:endParaRPr sz="1400"/>
          </a:p>
          <a:p>
            <a:pPr indent="0" lvl="0" marL="0" rtl="0" algn="l">
              <a:spcBef>
                <a:spcPts val="1200"/>
              </a:spcBef>
              <a:spcAft>
                <a:spcPts val="0"/>
              </a:spcAft>
              <a:buNone/>
            </a:pPr>
            <a:r>
              <a:t/>
            </a:r>
            <a:endParaRPr sz="1400"/>
          </a:p>
          <a:p>
            <a:pPr indent="-317500" lvl="0" marL="457200" rtl="0" algn="l">
              <a:spcBef>
                <a:spcPts val="1200"/>
              </a:spcBef>
              <a:spcAft>
                <a:spcPts val="0"/>
              </a:spcAft>
              <a:buSzPts val="1400"/>
              <a:buChar char="●"/>
            </a:pPr>
            <a:r>
              <a:rPr lang="en" sz="1400"/>
              <a:t>The data types of all the attributed were string type after the data was uploaded in the dbfs. </a:t>
            </a:r>
            <a:endParaRPr sz="1400"/>
          </a:p>
          <a:p>
            <a:pPr indent="-304800" lvl="1" marL="914400" rtl="0" algn="l">
              <a:spcBef>
                <a:spcPts val="0"/>
              </a:spcBef>
              <a:spcAft>
                <a:spcPts val="0"/>
              </a:spcAft>
              <a:buSzPts val="1200"/>
              <a:buChar char="○"/>
            </a:pPr>
            <a:r>
              <a:rPr lang="en" sz="1200"/>
              <a:t>To get the correct intended format of the dataset, new schema was created.</a:t>
            </a:r>
            <a:r>
              <a:rPr i="1" lang="en" sz="1200"/>
              <a:t> [A part of the schema is shown in the image on the right]</a:t>
            </a:r>
            <a:endParaRPr i="1" sz="1200"/>
          </a:p>
        </p:txBody>
      </p:sp>
      <p:pic>
        <p:nvPicPr>
          <p:cNvPr id="169" name="Google Shape;169;p19"/>
          <p:cNvPicPr preferRelativeResize="0"/>
          <p:nvPr/>
        </p:nvPicPr>
        <p:blipFill>
          <a:blip r:embed="rId3">
            <a:alphaModFix/>
          </a:blip>
          <a:stretch>
            <a:fillRect/>
          </a:stretch>
        </p:blipFill>
        <p:spPr>
          <a:xfrm>
            <a:off x="5357475" y="1538150"/>
            <a:ext cx="3173732" cy="3293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Architecture and Framework</a:t>
            </a:r>
            <a:endParaRPr/>
          </a:p>
        </p:txBody>
      </p:sp>
      <p:sp>
        <p:nvSpPr>
          <p:cNvPr id="175" name="Google Shape;175;p20"/>
          <p:cNvSpPr txBox="1"/>
          <p:nvPr>
            <p:ph idx="1" type="body"/>
          </p:nvPr>
        </p:nvSpPr>
        <p:spPr>
          <a:xfrm>
            <a:off x="819150" y="1636575"/>
            <a:ext cx="7505700" cy="32361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Machine Learning models implementation for building predictive models</a:t>
            </a:r>
            <a:endParaRPr sz="1600"/>
          </a:p>
          <a:p>
            <a:pPr indent="-323850" lvl="1" marL="914400" rtl="0" algn="l">
              <a:lnSpc>
                <a:spcPct val="1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Linear regression, Decision tree regression, Random forest</a:t>
            </a:r>
            <a:endParaRPr sz="1500">
              <a:solidFill>
                <a:srgbClr val="000000"/>
              </a:solidFill>
              <a:latin typeface="Times New Roman"/>
              <a:ea typeface="Times New Roman"/>
              <a:cs typeface="Times New Roman"/>
              <a:sym typeface="Times New Roman"/>
            </a:endParaRPr>
          </a:p>
          <a:p>
            <a:pPr indent="-323850" lvl="1" marL="914400" rtl="0" algn="l">
              <a:lnSpc>
                <a:spcPct val="1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Cross validator to evaluate the performance of the model on unseen data </a:t>
            </a:r>
            <a:endParaRPr sz="1500">
              <a:solidFill>
                <a:srgbClr val="000000"/>
              </a:solidFill>
              <a:latin typeface="Times New Roman"/>
              <a:ea typeface="Times New Roman"/>
              <a:cs typeface="Times New Roman"/>
              <a:sym typeface="Times New Roman"/>
            </a:endParaRPr>
          </a:p>
          <a:p>
            <a:pPr indent="-323850" lvl="0" marL="457200" rtl="0" algn="l">
              <a:lnSpc>
                <a:spcPct val="1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Data processing and Analytics approaches</a:t>
            </a:r>
            <a:endParaRPr sz="1500">
              <a:solidFill>
                <a:srgbClr val="000000"/>
              </a:solidFill>
              <a:latin typeface="Times New Roman"/>
              <a:ea typeface="Times New Roman"/>
              <a:cs typeface="Times New Roman"/>
              <a:sym typeface="Times New Roman"/>
            </a:endParaRPr>
          </a:p>
          <a:p>
            <a:pPr indent="-323850" lvl="1" marL="914400" rtl="0" algn="l">
              <a:lnSpc>
                <a:spcPct val="1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Analysis for estimates of salaries over the past decade with kernel density estimates.</a:t>
            </a:r>
            <a:endParaRPr sz="1500">
              <a:solidFill>
                <a:srgbClr val="000000"/>
              </a:solidFill>
              <a:latin typeface="Times New Roman"/>
              <a:ea typeface="Times New Roman"/>
              <a:cs typeface="Times New Roman"/>
              <a:sym typeface="Times New Roman"/>
            </a:endParaRPr>
          </a:p>
          <a:p>
            <a:pPr indent="-323850" lvl="1" marL="914400" rtl="0" algn="l">
              <a:lnSpc>
                <a:spcPct val="1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Filtering and grouping for jobs with highest number of employees with salaries below 35k analysis</a:t>
            </a:r>
            <a:endParaRPr sz="1500">
              <a:solidFill>
                <a:srgbClr val="000000"/>
              </a:solidFill>
              <a:latin typeface="Times New Roman"/>
              <a:ea typeface="Times New Roman"/>
              <a:cs typeface="Times New Roman"/>
              <a:sym typeface="Times New Roman"/>
            </a:endParaRPr>
          </a:p>
          <a:p>
            <a:pPr indent="-323850" lvl="1" marL="914400" rtl="0" algn="l">
              <a:lnSpc>
                <a:spcPct val="1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Matplotlib for scatter plots, histograms, and barcharts.</a:t>
            </a:r>
            <a:endParaRPr sz="1500">
              <a:solidFill>
                <a:srgbClr val="000000"/>
              </a:solidFill>
              <a:latin typeface="Times New Roman"/>
              <a:ea typeface="Times New Roman"/>
              <a:cs typeface="Times New Roman"/>
              <a:sym typeface="Times New Roman"/>
            </a:endParaRPr>
          </a:p>
          <a:p>
            <a:pPr indent="-323850" lvl="1" marL="914400" rtl="0" algn="l">
              <a:lnSpc>
                <a:spcPct val="1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Seaborn for heatmap, kernel density estimation plots.</a:t>
            </a:r>
            <a:endParaRPr sz="1500">
              <a:solidFill>
                <a:srgbClr val="000000"/>
              </a:solidFill>
              <a:latin typeface="Times New Roman"/>
              <a:ea typeface="Times New Roman"/>
              <a:cs typeface="Times New Roman"/>
              <a:sym typeface="Times New Roman"/>
            </a:endParaRPr>
          </a:p>
          <a:p>
            <a:pPr indent="-323850" lvl="1" marL="914400" rtl="0" algn="l">
              <a:lnSpc>
                <a:spcPct val="1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Correlation analysis between various attributes of the dataset.</a:t>
            </a:r>
            <a:endParaRPr sz="1500">
              <a:solidFill>
                <a:srgbClr val="000000"/>
              </a:solidFill>
              <a:latin typeface="Times New Roman"/>
              <a:ea typeface="Times New Roman"/>
              <a:cs typeface="Times New Roman"/>
              <a:sym typeface="Times New Roman"/>
            </a:endParaRPr>
          </a:p>
          <a:p>
            <a:pPr indent="-323850" lvl="1" marL="914400" rtl="0" algn="l">
              <a:lnSpc>
                <a:spcPct val="100000"/>
              </a:lnSpc>
              <a:spcBef>
                <a:spcPts val="0"/>
              </a:spcBef>
              <a:spcAft>
                <a:spcPts val="0"/>
              </a:spcAft>
              <a:buClr>
                <a:srgbClr val="000000"/>
              </a:buClr>
              <a:buSzPts val="1500"/>
              <a:buFont typeface="Times New Roman"/>
              <a:buChar char="○"/>
            </a:pPr>
            <a:r>
              <a:rPr lang="en" sz="1500">
                <a:solidFill>
                  <a:srgbClr val="000000"/>
                </a:solidFill>
                <a:latin typeface="Times New Roman"/>
                <a:ea typeface="Times New Roman"/>
                <a:cs typeface="Times New Roman"/>
                <a:sym typeface="Times New Roman"/>
              </a:rPr>
              <a:t>Joining, sorting, and filtering approaches for generating insights. </a:t>
            </a:r>
            <a:endParaRPr sz="1500">
              <a:solidFill>
                <a:srgbClr val="000000"/>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ph type="title"/>
          </p:nvPr>
        </p:nvSpPr>
        <p:spPr>
          <a:xfrm>
            <a:off x="819150" y="845600"/>
            <a:ext cx="7505700" cy="66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000"/>
              <a:t>Experimental Results and Analysis</a:t>
            </a:r>
            <a:endParaRPr sz="2000"/>
          </a:p>
          <a:p>
            <a:pPr indent="0" lvl="0" marL="0" rtl="0" algn="l">
              <a:spcBef>
                <a:spcPts val="0"/>
              </a:spcBef>
              <a:spcAft>
                <a:spcPts val="0"/>
              </a:spcAft>
              <a:buNone/>
            </a:pPr>
            <a:r>
              <a:t/>
            </a:r>
            <a:endParaRPr/>
          </a:p>
        </p:txBody>
      </p:sp>
      <p:sp>
        <p:nvSpPr>
          <p:cNvPr id="181" name="Google Shape;181;p21"/>
          <p:cNvSpPr txBox="1"/>
          <p:nvPr>
            <p:ph idx="1" type="body"/>
          </p:nvPr>
        </p:nvSpPr>
        <p:spPr>
          <a:xfrm>
            <a:off x="942175" y="1415075"/>
            <a:ext cx="6957600" cy="664500"/>
          </a:xfrm>
          <a:prstGeom prst="rect">
            <a:avLst/>
          </a:prstGeom>
        </p:spPr>
        <p:txBody>
          <a:bodyPr anchorCtr="0" anchor="t" bIns="91425" lIns="91425" spcFirstLastPara="1" rIns="91425" wrap="square" tIns="91425">
            <a:normAutofit fontScale="25000" lnSpcReduction="20000"/>
          </a:bodyPr>
          <a:lstStyle/>
          <a:p>
            <a:pPr indent="-317500" lvl="0" marL="457200" rtl="0" algn="l">
              <a:spcBef>
                <a:spcPts val="0"/>
              </a:spcBef>
              <a:spcAft>
                <a:spcPts val="0"/>
              </a:spcAft>
              <a:buSzPct val="100000"/>
              <a:buChar char="●"/>
            </a:pPr>
            <a:r>
              <a:rPr lang="en" sz="5600"/>
              <a:t>Linear Regression (</a:t>
            </a:r>
            <a:r>
              <a:rPr lang="en" sz="5600"/>
              <a:t>R2: 0.82, RMSE: 15808.6</a:t>
            </a:r>
            <a:r>
              <a:rPr lang="en" sz="5600"/>
              <a:t>)</a:t>
            </a:r>
            <a:endParaRPr sz="5600"/>
          </a:p>
          <a:p>
            <a:pPr indent="-317500" lvl="0" marL="457200" rtl="0" algn="l">
              <a:spcBef>
                <a:spcPts val="0"/>
              </a:spcBef>
              <a:spcAft>
                <a:spcPts val="0"/>
              </a:spcAft>
              <a:buSzPct val="100000"/>
              <a:buChar char="●"/>
            </a:pPr>
            <a:r>
              <a:rPr lang="en" sz="5600"/>
              <a:t>Decision Tree Regressor(</a:t>
            </a:r>
            <a:r>
              <a:rPr lang="en" sz="5600"/>
              <a:t>R2: 0.81, RMSE: 16234.6</a:t>
            </a:r>
            <a:r>
              <a:rPr lang="en" sz="5600"/>
              <a:t>)</a:t>
            </a:r>
            <a:endParaRPr sz="5600"/>
          </a:p>
          <a:p>
            <a:pPr indent="-317500" lvl="0" marL="457200" rtl="0" algn="l">
              <a:spcBef>
                <a:spcPts val="0"/>
              </a:spcBef>
              <a:spcAft>
                <a:spcPts val="0"/>
              </a:spcAft>
              <a:buSzPct val="100000"/>
              <a:buChar char="●"/>
            </a:pPr>
            <a:r>
              <a:rPr lang="en" sz="5600"/>
              <a:t>Random Forest Regressor (</a:t>
            </a:r>
            <a:r>
              <a:rPr lang="en" sz="5600"/>
              <a:t>R2: 0.82, RMSE: 15808.6 </a:t>
            </a:r>
            <a:r>
              <a:rPr lang="en" sz="5600"/>
              <a:t>)</a:t>
            </a:r>
            <a:endParaRPr sz="5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2" name="Google Shape;182;p21"/>
          <p:cNvPicPr preferRelativeResize="0"/>
          <p:nvPr/>
        </p:nvPicPr>
        <p:blipFill>
          <a:blip r:embed="rId3">
            <a:alphaModFix/>
          </a:blip>
          <a:stretch>
            <a:fillRect/>
          </a:stretch>
        </p:blipFill>
        <p:spPr>
          <a:xfrm>
            <a:off x="819150" y="2178025"/>
            <a:ext cx="7505699" cy="2518748"/>
          </a:xfrm>
          <a:prstGeom prst="rect">
            <a:avLst/>
          </a:prstGeom>
          <a:noFill/>
          <a:ln>
            <a:noFill/>
          </a:ln>
        </p:spPr>
      </p:pic>
      <p:sp>
        <p:nvSpPr>
          <p:cNvPr id="183" name="Google Shape;183;p21"/>
          <p:cNvSpPr txBox="1"/>
          <p:nvPr/>
        </p:nvSpPr>
        <p:spPr>
          <a:xfrm>
            <a:off x="2189875" y="4598325"/>
            <a:ext cx="4462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Calibri"/>
                <a:ea typeface="Calibri"/>
                <a:cs typeface="Calibri"/>
                <a:sym typeface="Calibri"/>
              </a:rPr>
              <a:t>Fig: Regression plots for three models used in our study</a:t>
            </a:r>
            <a:endParaRPr sz="1300">
              <a:solidFill>
                <a:schemeClr val="dk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