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57" r:id="rId3"/>
    <p:sldId id="258" r:id="rId4"/>
    <p:sldId id="269" r:id="rId5"/>
    <p:sldId id="265" r:id="rId6"/>
    <p:sldId id="287" r:id="rId7"/>
    <p:sldId id="288" r:id="rId8"/>
    <p:sldId id="289" r:id="rId9"/>
    <p:sldId id="290" r:id="rId10"/>
    <p:sldId id="270" r:id="rId11"/>
    <p:sldId id="291" r:id="rId12"/>
    <p:sldId id="271" r:id="rId13"/>
    <p:sldId id="272" r:id="rId14"/>
    <p:sldId id="293" r:id="rId15"/>
    <p:sldId id="278" r:id="rId16"/>
    <p:sldId id="280" r:id="rId17"/>
    <p:sldId id="281" r:id="rId18"/>
    <p:sldId id="282" r:id="rId19"/>
    <p:sldId id="283" r:id="rId20"/>
    <p:sldId id="284" r:id="rId21"/>
    <p:sldId id="294" r:id="rId22"/>
    <p:sldId id="295" r:id="rId23"/>
    <p:sldId id="274" r:id="rId24"/>
    <p:sldId id="275" r:id="rId25"/>
    <p:sldId id="286" r:id="rId26"/>
    <p:sldId id="276" r:id="rId27"/>
    <p:sldId id="277"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52" autoAdjust="0"/>
  </p:normalViewPr>
  <p:slideViewPr>
    <p:cSldViewPr snapToGrid="0">
      <p:cViewPr varScale="1">
        <p:scale>
          <a:sx n="106" d="100"/>
          <a:sy n="106" d="100"/>
        </p:scale>
        <p:origin x="15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E1FDF-469D-4632-A51B-1F5653F74E47}" type="datetimeFigureOut">
              <a:rPr lang="ru-RU" smtClean="0"/>
              <a:t>28.05.2020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33E46-7706-43D1-9F0D-C2AAB2B0E90D}" type="slidenum">
              <a:rPr lang="ru-RU" smtClean="0"/>
              <a:t>‹#›</a:t>
            </a:fld>
            <a:endParaRPr lang="ru-RU"/>
          </a:p>
        </p:txBody>
      </p:sp>
    </p:spTree>
    <p:extLst>
      <p:ext uri="{BB962C8B-B14F-4D97-AF65-F5344CB8AC3E}">
        <p14:creationId xmlns:p14="http://schemas.microsoft.com/office/powerpoint/2010/main" val="4222597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3433E46-7706-43D1-9F0D-C2AAB2B0E90D}" type="slidenum">
              <a:rPr lang="ru-RU" smtClean="0"/>
              <a:t>13</a:t>
            </a:fld>
            <a:endParaRPr lang="ru-RU"/>
          </a:p>
        </p:txBody>
      </p:sp>
    </p:spTree>
    <p:extLst>
      <p:ext uri="{BB962C8B-B14F-4D97-AF65-F5344CB8AC3E}">
        <p14:creationId xmlns:p14="http://schemas.microsoft.com/office/powerpoint/2010/main" val="3847858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ECDBFB1D-C317-433F-85ED-EC80C726E8DA}" type="datetime1">
              <a:rPr lang="ru-RU" smtClean="0"/>
              <a:t>28.05.2020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DF9228-2A5F-46EA-9FDB-5DF6E0315EE9}" type="slidenum">
              <a:rPr lang="ru-RU" smtClean="0"/>
              <a:pPr/>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68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2014260-C41A-4306-A6B7-5CC76E29E6B1}" type="datetime1">
              <a:rPr lang="ru-RU" smtClean="0"/>
              <a:t>28.05.2020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DF9228-2A5F-46EA-9FDB-5DF6E0315EE9}" type="slidenum">
              <a:rPr lang="ru-RU" smtClean="0"/>
              <a:pPr/>
              <a:t>‹#›</a:t>
            </a:fld>
            <a:endParaRPr lang="ru-RU"/>
          </a:p>
        </p:txBody>
      </p:sp>
    </p:spTree>
    <p:extLst>
      <p:ext uri="{BB962C8B-B14F-4D97-AF65-F5344CB8AC3E}">
        <p14:creationId xmlns:p14="http://schemas.microsoft.com/office/powerpoint/2010/main" val="336751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3577D5B-26CC-4E82-8E7F-D5838EAE5A2E}" type="datetime1">
              <a:rPr lang="ru-RU" smtClean="0"/>
              <a:t>28.05.2020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DF9228-2A5F-46EA-9FDB-5DF6E0315EE9}" type="slidenum">
              <a:rPr lang="ru-RU" smtClean="0"/>
              <a:pPr/>
              <a:t>‹#›</a:t>
            </a:fld>
            <a:endParaRPr lang="ru-RU"/>
          </a:p>
        </p:txBody>
      </p:sp>
    </p:spTree>
    <p:extLst>
      <p:ext uri="{BB962C8B-B14F-4D97-AF65-F5344CB8AC3E}">
        <p14:creationId xmlns:p14="http://schemas.microsoft.com/office/powerpoint/2010/main" val="61405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723EF09-FD37-433B-81B1-8A7380BA09E3}" type="datetime1">
              <a:rPr lang="ru-RU" smtClean="0"/>
              <a:t>28.05.2020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DF9228-2A5F-46EA-9FDB-5DF6E0315EE9}" type="slidenum">
              <a:rPr lang="ru-RU" smtClean="0"/>
              <a:pPr/>
              <a:t>‹#›</a:t>
            </a:fld>
            <a:endParaRPr lang="ru-RU"/>
          </a:p>
        </p:txBody>
      </p:sp>
    </p:spTree>
    <p:extLst>
      <p:ext uri="{BB962C8B-B14F-4D97-AF65-F5344CB8AC3E}">
        <p14:creationId xmlns:p14="http://schemas.microsoft.com/office/powerpoint/2010/main" val="322862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D851029-EB43-4623-894D-5AA91C6F78FC}" type="datetime1">
              <a:rPr lang="ru-RU" smtClean="0"/>
              <a:t>28.05.2020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DF9228-2A5F-46EA-9FDB-5DF6E0315EE9}" type="slidenum">
              <a:rPr lang="ru-RU" smtClean="0"/>
              <a:pPr/>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74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5222B87-E96E-4D55-9075-D7A7571F2FA4}" type="datetime1">
              <a:rPr lang="ru-RU" smtClean="0"/>
              <a:t>28.05.2020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EDF9228-2A5F-46EA-9FDB-5DF6E0315EE9}" type="slidenum">
              <a:rPr lang="ru-RU" smtClean="0"/>
              <a:pPr/>
              <a:t>‹#›</a:t>
            </a:fld>
            <a:endParaRPr lang="ru-RU"/>
          </a:p>
        </p:txBody>
      </p:sp>
    </p:spTree>
    <p:extLst>
      <p:ext uri="{BB962C8B-B14F-4D97-AF65-F5344CB8AC3E}">
        <p14:creationId xmlns:p14="http://schemas.microsoft.com/office/powerpoint/2010/main" val="140104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4C04D7A-0CB2-44B7-9858-0B319E10DBFF}" type="datetime1">
              <a:rPr lang="ru-RU" smtClean="0"/>
              <a:t>28.05.2020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EDF9228-2A5F-46EA-9FDB-5DF6E0315EE9}" type="slidenum">
              <a:rPr lang="ru-RU" smtClean="0"/>
              <a:pPr/>
              <a:t>‹#›</a:t>
            </a:fld>
            <a:endParaRPr lang="ru-RU"/>
          </a:p>
        </p:txBody>
      </p:sp>
    </p:spTree>
    <p:extLst>
      <p:ext uri="{BB962C8B-B14F-4D97-AF65-F5344CB8AC3E}">
        <p14:creationId xmlns:p14="http://schemas.microsoft.com/office/powerpoint/2010/main" val="76315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5A7545-9B58-4641-AB27-6277CC96C47D}" type="datetime1">
              <a:rPr lang="ru-RU" smtClean="0"/>
              <a:t>28.05.2020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EDF9228-2A5F-46EA-9FDB-5DF6E0315EE9}" type="slidenum">
              <a:rPr lang="ru-RU" smtClean="0"/>
              <a:pPr/>
              <a:t>‹#›</a:t>
            </a:fld>
            <a:endParaRPr lang="ru-RU"/>
          </a:p>
        </p:txBody>
      </p:sp>
    </p:spTree>
    <p:extLst>
      <p:ext uri="{BB962C8B-B14F-4D97-AF65-F5344CB8AC3E}">
        <p14:creationId xmlns:p14="http://schemas.microsoft.com/office/powerpoint/2010/main" val="44290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11BBBA-34BB-4316-86C6-3583A51F98B1}" type="datetime1">
              <a:rPr lang="ru-RU" smtClean="0"/>
              <a:t>28.05.2020</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3EDF9228-2A5F-46EA-9FDB-5DF6E0315EE9}" type="slidenum">
              <a:rPr lang="ru-RU" smtClean="0"/>
              <a:pPr/>
              <a:t>‹#›</a:t>
            </a:fld>
            <a:endParaRPr lang="ru-RU"/>
          </a:p>
        </p:txBody>
      </p:sp>
    </p:spTree>
    <p:extLst>
      <p:ext uri="{BB962C8B-B14F-4D97-AF65-F5344CB8AC3E}">
        <p14:creationId xmlns:p14="http://schemas.microsoft.com/office/powerpoint/2010/main" val="194263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381BCC-FAFF-4FD8-B2AD-21AEDC2CC3B1}" type="datetime1">
              <a:rPr lang="ru-RU" smtClean="0"/>
              <a:t>28.05.2020</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DF9228-2A5F-46EA-9FDB-5DF6E0315EE9}" type="slidenum">
              <a:rPr lang="ru-RU" smtClean="0"/>
              <a:pPr/>
              <a:t>‹#›</a:t>
            </a:fld>
            <a:endParaRPr lang="ru-RU"/>
          </a:p>
        </p:txBody>
      </p:sp>
    </p:spTree>
    <p:extLst>
      <p:ext uri="{BB962C8B-B14F-4D97-AF65-F5344CB8AC3E}">
        <p14:creationId xmlns:p14="http://schemas.microsoft.com/office/powerpoint/2010/main" val="108961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9255673-F5E8-4176-B47E-DCE04CF6BBB8}" type="datetime1">
              <a:rPr lang="ru-RU" smtClean="0"/>
              <a:t>28.05.2020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EDF9228-2A5F-46EA-9FDB-5DF6E0315EE9}" type="slidenum">
              <a:rPr lang="ru-RU" smtClean="0"/>
              <a:pPr/>
              <a:t>‹#›</a:t>
            </a:fld>
            <a:endParaRPr lang="ru-RU"/>
          </a:p>
        </p:txBody>
      </p:sp>
    </p:spTree>
    <p:extLst>
      <p:ext uri="{BB962C8B-B14F-4D97-AF65-F5344CB8AC3E}">
        <p14:creationId xmlns:p14="http://schemas.microsoft.com/office/powerpoint/2010/main" val="127652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CBA059-E481-459B-BA6E-ADED24B3A1AB}" type="datetime1">
              <a:rPr lang="ru-RU" smtClean="0"/>
              <a:t>28.05.2020</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DF9228-2A5F-46EA-9FDB-5DF6E0315EE9}" type="slidenum">
              <a:rPr lang="ru-RU" smtClean="0"/>
              <a:pPr/>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904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67268"/>
            <a:ext cx="9144000" cy="2093758"/>
          </a:xfrm>
        </p:spPr>
        <p:txBody>
          <a:bodyPr>
            <a:noAutofit/>
          </a:bodyPr>
          <a:lstStyle/>
          <a:p>
            <a:pPr algn="ctr"/>
            <a:r>
              <a:rPr lang="ru-RU" sz="2000" dirty="0" smtClean="0">
                <a:cs typeface="Times New Roman" panose="02020603050405020304" pitchFamily="18" charset="0"/>
              </a:rPr>
              <a:t>МИНИСТЕРСТВО НАУКИ И ВЫСШЕГО ОБРАЗОВАНИЯ РОССИЙСКОЙ ФЕДЕРАЦИИ Федеральное государственное автономное</a:t>
            </a:r>
            <a:br>
              <a:rPr lang="ru-RU" sz="2000" dirty="0" smtClean="0">
                <a:cs typeface="Times New Roman" panose="02020603050405020304" pitchFamily="18" charset="0"/>
              </a:rPr>
            </a:br>
            <a:r>
              <a:rPr lang="ru-RU" sz="2000" dirty="0" smtClean="0">
                <a:cs typeface="Times New Roman" panose="02020603050405020304" pitchFamily="18" charset="0"/>
              </a:rPr>
              <a:t>образовательное учреждение высшего образования</a:t>
            </a:r>
            <a:br>
              <a:rPr lang="ru-RU" sz="2000" dirty="0" smtClean="0">
                <a:cs typeface="Times New Roman" panose="02020603050405020304" pitchFamily="18" charset="0"/>
              </a:rPr>
            </a:br>
            <a:r>
              <a:rPr lang="ru-RU" sz="2000" dirty="0" smtClean="0">
                <a:cs typeface="Times New Roman" panose="02020603050405020304" pitchFamily="18" charset="0"/>
              </a:rPr>
              <a:t>«Южно-Уральский государственный университет</a:t>
            </a:r>
            <a:br>
              <a:rPr lang="ru-RU" sz="2000" dirty="0" smtClean="0">
                <a:cs typeface="Times New Roman" panose="02020603050405020304" pitchFamily="18" charset="0"/>
              </a:rPr>
            </a:br>
            <a:r>
              <a:rPr lang="ru-RU" sz="2000" dirty="0" smtClean="0">
                <a:cs typeface="Times New Roman" panose="02020603050405020304" pitchFamily="18" charset="0"/>
              </a:rPr>
              <a:t>(национальный исследовательский университет)»</a:t>
            </a:r>
            <a:br>
              <a:rPr lang="ru-RU" sz="2000" dirty="0" smtClean="0">
                <a:cs typeface="Times New Roman" panose="02020603050405020304" pitchFamily="18" charset="0"/>
              </a:rPr>
            </a:br>
            <a:r>
              <a:rPr lang="ru-RU" sz="2000" dirty="0" smtClean="0">
                <a:cs typeface="Times New Roman" panose="02020603050405020304" pitchFamily="18" charset="0"/>
              </a:rPr>
              <a:t>Высшая школа электроники и компьютерных наук</a:t>
            </a:r>
            <a:br>
              <a:rPr lang="ru-RU" sz="2000" dirty="0" smtClean="0">
                <a:cs typeface="Times New Roman" panose="02020603050405020304" pitchFamily="18" charset="0"/>
              </a:rPr>
            </a:br>
            <a:r>
              <a:rPr lang="ru-RU" sz="2000" dirty="0" smtClean="0">
                <a:cs typeface="Times New Roman" panose="02020603050405020304" pitchFamily="18" charset="0"/>
              </a:rPr>
              <a:t>Кафедра «Электронные вычислительные машины»</a:t>
            </a:r>
            <a:endParaRPr lang="ru-RU" sz="2000" dirty="0">
              <a:cs typeface="Times New Roman" panose="02020603050405020304" pitchFamily="18" charset="0"/>
            </a:endParaRPr>
          </a:p>
        </p:txBody>
      </p:sp>
      <p:sp>
        <p:nvSpPr>
          <p:cNvPr id="3" name="Подзаголовок 2"/>
          <p:cNvSpPr>
            <a:spLocks noGrp="1"/>
          </p:cNvSpPr>
          <p:nvPr>
            <p:ph type="subTitle" idx="1"/>
          </p:nvPr>
        </p:nvSpPr>
        <p:spPr>
          <a:xfrm>
            <a:off x="1524000" y="3011024"/>
            <a:ext cx="9144000" cy="490460"/>
          </a:xfrm>
        </p:spPr>
        <p:txBody>
          <a:bodyPr>
            <a:noAutofit/>
          </a:bodyPr>
          <a:lstStyle/>
          <a:p>
            <a:r>
              <a:rPr lang="ru-RU" sz="3200" b="1" dirty="0">
                <a:latin typeface="+mj-lt"/>
                <a:cs typeface="Times New Roman" panose="02020603050405020304" pitchFamily="18" charset="0"/>
              </a:rPr>
              <a:t>Тема: </a:t>
            </a:r>
            <a:r>
              <a:rPr lang="ru-RU" sz="3200" b="1" dirty="0" smtClean="0">
                <a:latin typeface="+mj-lt"/>
                <a:cs typeface="Times New Roman" panose="02020603050405020304" pitchFamily="18" charset="0"/>
              </a:rPr>
              <a:t>Тренажер для </a:t>
            </a:r>
            <a:r>
              <a:rPr lang="ru-RU" sz="3200" b="1" dirty="0">
                <a:cs typeface="Times New Roman" panose="02020603050405020304" pitchFamily="18" charset="0"/>
              </a:rPr>
              <a:t>КОРРЕКЦИИ </a:t>
            </a:r>
            <a:r>
              <a:rPr lang="ru-RU" sz="3200" b="1" dirty="0" smtClean="0">
                <a:latin typeface="+mj-lt"/>
                <a:cs typeface="Times New Roman" panose="02020603050405020304" pitchFamily="18" charset="0"/>
              </a:rPr>
              <a:t>зрения в игровой форме</a:t>
            </a:r>
            <a:endParaRPr lang="ru-RU" sz="3200" b="1" dirty="0">
              <a:latin typeface="+mj-lt"/>
              <a:cs typeface="Times New Roman" panose="02020603050405020304" pitchFamily="18" charset="0"/>
            </a:endParaRPr>
          </a:p>
        </p:txBody>
      </p:sp>
      <p:sp>
        <p:nvSpPr>
          <p:cNvPr id="5" name="Прямоугольник 4"/>
          <p:cNvSpPr/>
          <p:nvPr/>
        </p:nvSpPr>
        <p:spPr>
          <a:xfrm>
            <a:off x="8329958" y="4415883"/>
            <a:ext cx="3267307" cy="1754326"/>
          </a:xfrm>
          <a:prstGeom prst="rect">
            <a:avLst/>
          </a:prstGeom>
        </p:spPr>
        <p:txBody>
          <a:bodyPr wrap="square">
            <a:spAutoFit/>
          </a:bodyPr>
          <a:lstStyle/>
          <a:p>
            <a:r>
              <a:rPr lang="ru-RU" dirty="0" smtClean="0">
                <a:latin typeface="+mj-lt"/>
                <a:cs typeface="Times New Roman" panose="02020603050405020304" pitchFamily="18" charset="0"/>
              </a:rPr>
              <a:t>Научный Руководитель: </a:t>
            </a:r>
          </a:p>
          <a:p>
            <a:r>
              <a:rPr lang="ru-RU" dirty="0" err="1" smtClean="0">
                <a:latin typeface="+mj-lt"/>
                <a:cs typeface="Times New Roman" panose="02020603050405020304" pitchFamily="18" charset="0"/>
              </a:rPr>
              <a:t>кан</a:t>
            </a:r>
            <a:r>
              <a:rPr lang="ru-RU" dirty="0" smtClean="0">
                <a:latin typeface="+mj-lt"/>
                <a:cs typeface="Times New Roman" panose="02020603050405020304" pitchFamily="18" charset="0"/>
              </a:rPr>
              <a:t>. тех. наук, доцент</a:t>
            </a:r>
          </a:p>
          <a:p>
            <a:r>
              <a:rPr lang="ru-RU" dirty="0" smtClean="0">
                <a:latin typeface="+mj-lt"/>
                <a:cs typeface="Times New Roman" panose="02020603050405020304" pitchFamily="18" charset="0"/>
              </a:rPr>
              <a:t>Е.С. </a:t>
            </a:r>
            <a:r>
              <a:rPr lang="ru-RU" dirty="0" err="1" smtClean="0">
                <a:latin typeface="+mj-lt"/>
                <a:cs typeface="Times New Roman" panose="02020603050405020304" pitchFamily="18" charset="0"/>
              </a:rPr>
              <a:t>Ярош</a:t>
            </a:r>
            <a:endParaRPr lang="ru-RU" dirty="0" smtClean="0">
              <a:latin typeface="+mj-lt"/>
              <a:cs typeface="Times New Roman" panose="02020603050405020304" pitchFamily="18" charset="0"/>
            </a:endParaRPr>
          </a:p>
          <a:p>
            <a:r>
              <a:rPr lang="ru-RU" dirty="0" smtClean="0">
                <a:latin typeface="+mj-lt"/>
                <a:cs typeface="Times New Roman" panose="02020603050405020304" pitchFamily="18" charset="0"/>
              </a:rPr>
              <a:t>Автор: </a:t>
            </a:r>
          </a:p>
          <a:p>
            <a:r>
              <a:rPr lang="ru-RU" dirty="0" smtClean="0">
                <a:latin typeface="+mj-lt"/>
                <a:cs typeface="Times New Roman" panose="02020603050405020304" pitchFamily="18" charset="0"/>
              </a:rPr>
              <a:t>Студент группы КЭ-405</a:t>
            </a:r>
          </a:p>
          <a:p>
            <a:r>
              <a:rPr lang="ru-RU" dirty="0" smtClean="0">
                <a:latin typeface="+mj-lt"/>
                <a:cs typeface="Times New Roman" panose="02020603050405020304" pitchFamily="18" charset="0"/>
              </a:rPr>
              <a:t>И.А. Плотников </a:t>
            </a:r>
            <a:endParaRPr lang="ru-RU" dirty="0">
              <a:latin typeface="+mj-lt"/>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1</a:t>
            </a:fld>
            <a:endParaRPr lang="ru-RU" sz="2000" dirty="0"/>
          </a:p>
        </p:txBody>
      </p:sp>
    </p:spTree>
    <p:extLst>
      <p:ext uri="{BB962C8B-B14F-4D97-AF65-F5344CB8AC3E}">
        <p14:creationId xmlns:p14="http://schemas.microsoft.com/office/powerpoint/2010/main" val="4253583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Концепция интерфейса</a:t>
            </a:r>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10</a:t>
            </a:fld>
            <a:endParaRPr lang="ru-RU" sz="2000" dirty="0"/>
          </a:p>
        </p:txBody>
      </p:sp>
      <p:pic>
        <p:nvPicPr>
          <p:cNvPr id="3074" name="Picture 2" descr="Главное мен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78" y="2257067"/>
            <a:ext cx="5164962" cy="368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062839" y="1887735"/>
            <a:ext cx="2322239" cy="369332"/>
          </a:xfrm>
          <a:prstGeom prst="rect">
            <a:avLst/>
          </a:prstGeom>
          <a:noFill/>
        </p:spPr>
        <p:txBody>
          <a:bodyPr wrap="none" rtlCol="0">
            <a:spAutoFit/>
          </a:bodyPr>
          <a:lstStyle/>
          <a:p>
            <a:r>
              <a:rPr lang="ru-RU" dirty="0"/>
              <a:t>Макет главного меню</a:t>
            </a:r>
          </a:p>
        </p:txBody>
      </p:sp>
      <p:sp>
        <p:nvSpPr>
          <p:cNvPr id="8" name="TextBox 7"/>
          <p:cNvSpPr txBox="1"/>
          <p:nvPr/>
        </p:nvSpPr>
        <p:spPr>
          <a:xfrm>
            <a:off x="7755512" y="1887735"/>
            <a:ext cx="2356351" cy="369332"/>
          </a:xfrm>
          <a:prstGeom prst="rect">
            <a:avLst/>
          </a:prstGeom>
          <a:noFill/>
        </p:spPr>
        <p:txBody>
          <a:bodyPr wrap="none" rtlCol="0">
            <a:spAutoFit/>
          </a:bodyPr>
          <a:lstStyle/>
          <a:p>
            <a:r>
              <a:rPr lang="ru-RU" dirty="0" smtClean="0"/>
              <a:t>Макет меню настроек</a:t>
            </a:r>
            <a:endParaRPr lang="ru-RU" dirty="0"/>
          </a:p>
        </p:txBody>
      </p:sp>
      <p:pic>
        <p:nvPicPr>
          <p:cNvPr id="1026" name="Picture 2" descr="Настройки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112" y="2257066"/>
            <a:ext cx="6153150" cy="368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89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Концепция интерфейса</a:t>
            </a:r>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11</a:t>
            </a:fld>
            <a:endParaRPr lang="ru-RU" sz="2000" dirty="0"/>
          </a:p>
        </p:txBody>
      </p:sp>
      <p:sp>
        <p:nvSpPr>
          <p:cNvPr id="5" name="TextBox 4"/>
          <p:cNvSpPr txBox="1"/>
          <p:nvPr/>
        </p:nvSpPr>
        <p:spPr>
          <a:xfrm>
            <a:off x="4649345" y="1737360"/>
            <a:ext cx="2954270" cy="369332"/>
          </a:xfrm>
          <a:prstGeom prst="rect">
            <a:avLst/>
          </a:prstGeom>
          <a:noFill/>
        </p:spPr>
        <p:txBody>
          <a:bodyPr wrap="none" rtlCol="0">
            <a:spAutoFit/>
          </a:bodyPr>
          <a:lstStyle/>
          <a:p>
            <a:r>
              <a:rPr lang="ru-RU" dirty="0"/>
              <a:t>Макет </a:t>
            </a:r>
            <a:r>
              <a:rPr lang="ru-RU" dirty="0" smtClean="0"/>
              <a:t>меню выбора уровня</a:t>
            </a:r>
            <a:endParaRPr lang="ru-RU"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476" y="2106692"/>
            <a:ext cx="9013808" cy="4212846"/>
          </a:xfrm>
          <a:prstGeom prst="rect">
            <a:avLst/>
          </a:prstGeom>
        </p:spPr>
      </p:pic>
    </p:spTree>
    <p:extLst>
      <p:ext uri="{BB962C8B-B14F-4D97-AF65-F5344CB8AC3E}">
        <p14:creationId xmlns:p14="http://schemas.microsoft.com/office/powerpoint/2010/main" val="2068320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chemeClr val="tx1"/>
                </a:solidFill>
              </a:rPr>
              <a:t>Концепция интерфейса</a:t>
            </a:r>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12</a:t>
            </a:fld>
            <a:endParaRPr lang="ru-RU" sz="2000" dirty="0"/>
          </a:p>
        </p:txBody>
      </p:sp>
      <p:pic>
        <p:nvPicPr>
          <p:cNvPr id="4098" name="Picture 2" descr="Статисти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750" y="2240280"/>
            <a:ext cx="8973460" cy="40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863698" y="1804154"/>
            <a:ext cx="2525563" cy="369332"/>
          </a:xfrm>
          <a:prstGeom prst="rect">
            <a:avLst/>
          </a:prstGeom>
          <a:noFill/>
        </p:spPr>
        <p:txBody>
          <a:bodyPr wrap="none" rtlCol="0">
            <a:spAutoFit/>
          </a:bodyPr>
          <a:lstStyle/>
          <a:p>
            <a:r>
              <a:rPr lang="ru-RU" dirty="0" smtClean="0"/>
              <a:t>Макет меню статистики</a:t>
            </a:r>
            <a:endParaRPr lang="ru-RU" dirty="0"/>
          </a:p>
        </p:txBody>
      </p:sp>
    </p:spTree>
    <p:extLst>
      <p:ext uri="{BB962C8B-B14F-4D97-AF65-F5344CB8AC3E}">
        <p14:creationId xmlns:p14="http://schemas.microsoft.com/office/powerpoint/2010/main" val="2790591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Проектирование</a:t>
            </a:r>
            <a:endParaRPr lang="ru-RU"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13</a:t>
            </a:fld>
            <a:endParaRPr lang="ru-RU" sz="2000" dirty="0"/>
          </a:p>
        </p:txBody>
      </p:sp>
      <p:pic>
        <p:nvPicPr>
          <p:cNvPr id="5" name="Рисунок 4" descr="C:\Users\Gatlin\AppData\Local\Microsoft\Windows\INetCache\Content.Word\Меню программы Амблиотренер прицеденты.png"/>
          <p:cNvPicPr/>
          <p:nvPr/>
        </p:nvPicPr>
        <p:blipFill>
          <a:blip r:embed="rId3">
            <a:extLst>
              <a:ext uri="{28A0092B-C50C-407E-A947-70E740481C1C}">
                <a14:useLocalDpi xmlns:a14="http://schemas.microsoft.com/office/drawing/2010/main" val="0"/>
              </a:ext>
            </a:extLst>
          </a:blip>
          <a:srcRect/>
          <a:stretch>
            <a:fillRect/>
          </a:stretch>
        </p:blipFill>
        <p:spPr bwMode="auto">
          <a:xfrm>
            <a:off x="6176962" y="649224"/>
            <a:ext cx="5354464" cy="5389637"/>
          </a:xfrm>
          <a:prstGeom prst="rect">
            <a:avLst/>
          </a:prstGeom>
          <a:noFill/>
          <a:ln>
            <a:noFill/>
          </a:ln>
        </p:spPr>
      </p:pic>
      <p:pic>
        <p:nvPicPr>
          <p:cNvPr id="5123" name="Picture 3" descr="Меню паузы прецеденты (1)"/>
          <p:cNvPicPr>
            <a:picLocks noChangeAspect="1" noChangeArrowheads="1"/>
          </p:cNvPicPr>
          <p:nvPr/>
        </p:nvPicPr>
        <p:blipFill>
          <a:blip r:embed="rId4">
            <a:extLst>
              <a:ext uri="{28A0092B-C50C-407E-A947-70E740481C1C}">
                <a14:useLocalDpi xmlns:a14="http://schemas.microsoft.com/office/drawing/2010/main" val="0"/>
              </a:ext>
            </a:extLst>
          </a:blip>
          <a:srcRect t="-1845" r="-465" b="-2583"/>
          <a:stretch>
            <a:fillRect/>
          </a:stretch>
        </p:blipFill>
        <p:spPr bwMode="auto">
          <a:xfrm>
            <a:off x="0" y="3338524"/>
            <a:ext cx="6176962"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68096" y="2969192"/>
            <a:ext cx="5035674" cy="369332"/>
          </a:xfrm>
          <a:prstGeom prst="rect">
            <a:avLst/>
          </a:prstGeom>
          <a:noFill/>
        </p:spPr>
        <p:txBody>
          <a:bodyPr wrap="none" rtlCol="0">
            <a:spAutoFit/>
          </a:bodyPr>
          <a:lstStyle/>
          <a:p>
            <a:r>
              <a:rPr lang="ru-RU" dirty="0"/>
              <a:t>Диаграмма прецедентов тренировочного уровня</a:t>
            </a:r>
          </a:p>
        </p:txBody>
      </p:sp>
      <p:sp>
        <p:nvSpPr>
          <p:cNvPr id="7" name="TextBox 6"/>
          <p:cNvSpPr txBox="1"/>
          <p:nvPr/>
        </p:nvSpPr>
        <p:spPr>
          <a:xfrm>
            <a:off x="7086950" y="283248"/>
            <a:ext cx="4441922" cy="369332"/>
          </a:xfrm>
          <a:prstGeom prst="rect">
            <a:avLst/>
          </a:prstGeom>
          <a:noFill/>
        </p:spPr>
        <p:txBody>
          <a:bodyPr wrap="none" rtlCol="0">
            <a:spAutoFit/>
          </a:bodyPr>
          <a:lstStyle/>
          <a:p>
            <a:r>
              <a:rPr lang="ru-RU" dirty="0"/>
              <a:t>Диаграмма прецедентов меню программы</a:t>
            </a:r>
          </a:p>
        </p:txBody>
      </p:sp>
    </p:spTree>
    <p:extLst>
      <p:ext uri="{BB962C8B-B14F-4D97-AF65-F5344CB8AC3E}">
        <p14:creationId xmlns:p14="http://schemas.microsoft.com/office/powerpoint/2010/main" val="1973198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EDF9228-2A5F-46EA-9FDB-5DF6E0315EE9}" type="slidenum">
              <a:rPr lang="ru-RU" smtClean="0"/>
              <a:pPr/>
              <a:t>14</a:t>
            </a:fld>
            <a:endParaRPr lang="ru-RU"/>
          </a:p>
        </p:txBody>
      </p:sp>
      <p:pic>
        <p:nvPicPr>
          <p:cNvPr id="1026" name="Picture 2" descr="Fales"/>
          <p:cNvPicPr>
            <a:picLocks noChangeAspect="1" noChangeArrowheads="1"/>
          </p:cNvPicPr>
          <p:nvPr/>
        </p:nvPicPr>
        <p:blipFill>
          <a:blip r:embed="rId2">
            <a:extLst>
              <a:ext uri="{28A0092B-C50C-407E-A947-70E740481C1C}">
                <a14:useLocalDpi xmlns:a14="http://schemas.microsoft.com/office/drawing/2010/main" val="0"/>
              </a:ext>
            </a:extLst>
          </a:blip>
          <a:srcRect l="-1241" t="-1761" b="-705"/>
          <a:stretch>
            <a:fillRect/>
          </a:stretch>
        </p:blipFill>
        <p:spPr bwMode="auto">
          <a:xfrm>
            <a:off x="2194853" y="454661"/>
            <a:ext cx="6629398" cy="590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Надпись 2"/>
          <p:cNvSpPr txBox="1">
            <a:spLocks noChangeArrowheads="1"/>
          </p:cNvSpPr>
          <p:nvPr/>
        </p:nvSpPr>
        <p:spPr bwMode="auto">
          <a:xfrm>
            <a:off x="3805371" y="0"/>
            <a:ext cx="3408362"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ru-RU" altLang="ru-RU" sz="2000" b="0" i="0" u="none" strike="noStrike" cap="none" normalizeH="0" baseline="0" dirty="0" smtClean="0">
                <a:ln>
                  <a:noFill/>
                </a:ln>
                <a:solidFill>
                  <a:schemeClr val="tx1"/>
                </a:solidFill>
                <a:effectLst/>
                <a:latin typeface="Calibri" panose="020F0502020204030204" pitchFamily="34" charset="0"/>
              </a:rPr>
              <a:t>Файловая структура</a:t>
            </a:r>
            <a:endParaRPr kumimoji="0" lang="ru-RU" altLang="ru-RU"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1668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solidFill>
              </a:rPr>
              <a:t>Реализация</a:t>
            </a:r>
            <a:endParaRPr lang="ru-RU" dirty="0">
              <a:solidFill>
                <a:schemeClr val="tx1"/>
              </a:solidFill>
            </a:endParaRPr>
          </a:p>
        </p:txBody>
      </p:sp>
      <p:sp>
        <p:nvSpPr>
          <p:cNvPr id="3" name="Объект 2"/>
          <p:cNvSpPr>
            <a:spLocks noGrp="1"/>
          </p:cNvSpPr>
          <p:nvPr>
            <p:ph idx="1"/>
          </p:nvPr>
        </p:nvSpPr>
        <p:spPr/>
        <p:txBody>
          <a:bodyPr/>
          <a:lstStyle/>
          <a:p>
            <a:pPr marL="0" indent="0">
              <a:buNone/>
            </a:pPr>
            <a:r>
              <a:rPr lang="ru-RU" dirty="0" smtClean="0"/>
              <a:t>	Для </a:t>
            </a:r>
            <a:r>
              <a:rPr lang="ru-RU" dirty="0"/>
              <a:t>реализации приложения были использованы скрипты, написанные на языке программирования C</a:t>
            </a:r>
            <a:r>
              <a:rPr lang="ru-RU" dirty="0" smtClean="0"/>
              <a:t>#.</a:t>
            </a:r>
          </a:p>
          <a:p>
            <a:pPr marL="0" indent="0">
              <a:buNone/>
            </a:pPr>
            <a:r>
              <a:rPr lang="ru-RU" dirty="0" smtClean="0"/>
              <a:t>	Всего </a:t>
            </a:r>
            <a:r>
              <a:rPr lang="ru-RU" dirty="0"/>
              <a:t>в </a:t>
            </a:r>
            <a:r>
              <a:rPr lang="ru-RU" dirty="0" smtClean="0"/>
              <a:t>данной программе </a:t>
            </a:r>
            <a:r>
              <a:rPr lang="ru-RU" dirty="0"/>
              <a:t>используется </a:t>
            </a:r>
            <a:r>
              <a:rPr lang="en-US" b="1" dirty="0"/>
              <a:t>24</a:t>
            </a:r>
            <a:r>
              <a:rPr lang="en-US" dirty="0"/>
              <a:t> </a:t>
            </a:r>
            <a:r>
              <a:rPr lang="ru-RU" dirty="0" smtClean="0"/>
              <a:t>скрипта</a:t>
            </a:r>
            <a:r>
              <a:rPr lang="en-US" dirty="0" smtClean="0"/>
              <a:t>: </a:t>
            </a:r>
            <a:r>
              <a:rPr lang="en-US" dirty="0" err="1" smtClean="0"/>
              <a:t>AllCoins</a:t>
            </a:r>
            <a:r>
              <a:rPr lang="en-US" dirty="0"/>
              <a:t>, </a:t>
            </a:r>
            <a:r>
              <a:rPr lang="en-US" dirty="0" err="1"/>
              <a:t>CameraControls</a:t>
            </a:r>
            <a:r>
              <a:rPr lang="en-US" dirty="0"/>
              <a:t>, Cell, </a:t>
            </a:r>
            <a:r>
              <a:rPr lang="en-US" dirty="0" err="1"/>
              <a:t>ChangeLanguage</a:t>
            </a:r>
            <a:r>
              <a:rPr lang="en-US" dirty="0"/>
              <a:t>, Coin, </a:t>
            </a:r>
            <a:r>
              <a:rPr lang="en-US" dirty="0" err="1"/>
              <a:t>CoinCounter</a:t>
            </a:r>
            <a:r>
              <a:rPr lang="en-US" dirty="0"/>
              <a:t>, </a:t>
            </a:r>
            <a:r>
              <a:rPr lang="en-US" dirty="0" err="1"/>
              <a:t>CoinView</a:t>
            </a:r>
            <a:r>
              <a:rPr lang="en-US" dirty="0"/>
              <a:t>, </a:t>
            </a:r>
            <a:r>
              <a:rPr lang="en-US" dirty="0" err="1"/>
              <a:t>DataSaver</a:t>
            </a:r>
            <a:r>
              <a:rPr lang="en-US" dirty="0"/>
              <a:t>, Finish, </a:t>
            </a:r>
            <a:r>
              <a:rPr lang="en-US" dirty="0" err="1"/>
              <a:t>Gammcfg</a:t>
            </a:r>
            <a:r>
              <a:rPr lang="en-US" dirty="0"/>
              <a:t>, </a:t>
            </a:r>
            <a:r>
              <a:rPr lang="en-US" dirty="0" err="1"/>
              <a:t>HintRenderer</a:t>
            </a:r>
            <a:r>
              <a:rPr lang="en-US" dirty="0"/>
              <a:t>, Loader, Maze, </a:t>
            </a:r>
            <a:r>
              <a:rPr lang="en-US" dirty="0" err="1"/>
              <a:t>MazeGenerator</a:t>
            </a:r>
            <a:r>
              <a:rPr lang="en-US" dirty="0"/>
              <a:t>, </a:t>
            </a:r>
            <a:r>
              <a:rPr lang="en-US" dirty="0" err="1"/>
              <a:t>MazeSpawner</a:t>
            </a:r>
            <a:r>
              <a:rPr lang="en-US" dirty="0"/>
              <a:t>, </a:t>
            </a:r>
            <a:r>
              <a:rPr lang="en-US" dirty="0" err="1"/>
              <a:t>MenuScript</a:t>
            </a:r>
            <a:r>
              <a:rPr lang="en-US" dirty="0"/>
              <a:t>, Options, </a:t>
            </a:r>
            <a:r>
              <a:rPr lang="en-US" dirty="0" err="1"/>
              <a:t>Pause_Menu</a:t>
            </a:r>
            <a:r>
              <a:rPr lang="en-US" dirty="0"/>
              <a:t>, </a:t>
            </a:r>
            <a:r>
              <a:rPr lang="en-US" dirty="0" err="1"/>
              <a:t>PlayerComtrols</a:t>
            </a:r>
            <a:r>
              <a:rPr lang="en-US" dirty="0"/>
              <a:t>, Preview, </a:t>
            </a:r>
            <a:r>
              <a:rPr lang="en-US" dirty="0" err="1"/>
              <a:t>PreviewImage</a:t>
            </a:r>
            <a:r>
              <a:rPr lang="en-US" dirty="0"/>
              <a:t>, </a:t>
            </a:r>
            <a:r>
              <a:rPr lang="en-US" dirty="0" err="1"/>
              <a:t>Scalecfg</a:t>
            </a:r>
            <a:r>
              <a:rPr lang="en-US" dirty="0"/>
              <a:t>,  </a:t>
            </a:r>
            <a:r>
              <a:rPr lang="en-US" dirty="0" err="1"/>
              <a:t>LevelSelector</a:t>
            </a:r>
            <a:r>
              <a:rPr lang="en-US" dirty="0"/>
              <a:t>, </a:t>
            </a:r>
            <a:r>
              <a:rPr lang="en-US" dirty="0" smtClean="0"/>
              <a:t>Statistics</a:t>
            </a:r>
            <a:r>
              <a:rPr lang="ru-RU" dirty="0" smtClean="0"/>
              <a:t>.</a:t>
            </a:r>
          </a:p>
          <a:p>
            <a:pPr marL="0" indent="0">
              <a:buNone/>
            </a:pPr>
            <a:r>
              <a:rPr lang="ru-RU" dirty="0" smtClean="0"/>
              <a:t>	Всего в данной программе используется 28 классов, каждый из которых размещен в отдельном, одноименном скрипте, за исключением </a:t>
            </a:r>
            <a:r>
              <a:rPr lang="en-US" dirty="0" err="1" smtClean="0"/>
              <a:t>DataSaver</a:t>
            </a:r>
            <a:r>
              <a:rPr lang="en-US" dirty="0" smtClean="0"/>
              <a:t> </a:t>
            </a:r>
            <a:r>
              <a:rPr lang="ru-RU" dirty="0" smtClean="0"/>
              <a:t>и </a:t>
            </a:r>
            <a:r>
              <a:rPr lang="en-US" dirty="0" err="1" smtClean="0"/>
              <a:t>GameData</a:t>
            </a:r>
            <a:r>
              <a:rPr lang="ru-RU" dirty="0" smtClean="0"/>
              <a:t>, они оба находятся в скрипте </a:t>
            </a:r>
            <a:r>
              <a:rPr lang="en-US" dirty="0" err="1" smtClean="0"/>
              <a:t>DataSaver</a:t>
            </a:r>
            <a:r>
              <a:rPr lang="ru-RU" dirty="0" smtClean="0"/>
              <a:t>, также </a:t>
            </a:r>
            <a:r>
              <a:rPr lang="en-US" dirty="0" smtClean="0"/>
              <a:t>Maze</a:t>
            </a:r>
            <a:r>
              <a:rPr lang="ru-RU" dirty="0" smtClean="0"/>
              <a:t> и</a:t>
            </a:r>
            <a:r>
              <a:rPr lang="en-US" dirty="0" smtClean="0"/>
              <a:t> </a:t>
            </a:r>
            <a:r>
              <a:rPr lang="en-US" dirty="0" err="1" smtClean="0"/>
              <a:t>MazeGeneratorCell</a:t>
            </a:r>
            <a:r>
              <a:rPr lang="ru-RU" dirty="0" smtClean="0"/>
              <a:t>, они оба находятся в скрипте </a:t>
            </a:r>
            <a:r>
              <a:rPr lang="en-US" dirty="0" smtClean="0"/>
              <a:t>Maze</a:t>
            </a:r>
            <a:r>
              <a:rPr lang="ru-RU" dirty="0" smtClean="0"/>
              <a:t>.</a:t>
            </a:r>
          </a:p>
          <a:p>
            <a:pPr marL="0" indent="0">
              <a:buNone/>
            </a:pPr>
            <a:r>
              <a:rPr lang="ru-RU" dirty="0" smtClean="0"/>
              <a:t>	Всего данная программа заняла 874</a:t>
            </a:r>
            <a:r>
              <a:rPr lang="ru-RU" dirty="0" smtClean="0">
                <a:solidFill>
                  <a:schemeClr val="tx1"/>
                </a:solidFill>
              </a:rPr>
              <a:t> </a:t>
            </a:r>
            <a:r>
              <a:rPr lang="ru-RU" dirty="0"/>
              <a:t>строк кода.</a:t>
            </a:r>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15</a:t>
            </a:fld>
            <a:endParaRPr lang="ru-RU" sz="2000" dirty="0"/>
          </a:p>
        </p:txBody>
      </p:sp>
    </p:spTree>
    <p:extLst>
      <p:ext uri="{BB962C8B-B14F-4D97-AF65-F5344CB8AC3E}">
        <p14:creationId xmlns:p14="http://schemas.microsoft.com/office/powerpoint/2010/main" val="3986215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3EDF9228-2A5F-46EA-9FDB-5DF6E0315EE9}" type="slidenum">
              <a:rPr lang="ru-RU" sz="2000" smtClean="0"/>
              <a:pPr/>
              <a:t>16</a:t>
            </a:fld>
            <a:endParaRPr lang="ru-RU" sz="2000" dirty="0"/>
          </a:p>
        </p:txBody>
      </p:sp>
      <p:graphicFrame>
        <p:nvGraphicFramePr>
          <p:cNvPr id="3" name="Таблица 2"/>
          <p:cNvGraphicFramePr>
            <a:graphicFrameLocks noGrp="1"/>
          </p:cNvGraphicFramePr>
          <p:nvPr>
            <p:extLst>
              <p:ext uri="{D42A27DB-BD31-4B8C-83A1-F6EECF244321}">
                <p14:modId xmlns:p14="http://schemas.microsoft.com/office/powerpoint/2010/main" val="186079644"/>
              </p:ext>
            </p:extLst>
          </p:nvPr>
        </p:nvGraphicFramePr>
        <p:xfrm>
          <a:off x="183732" y="121260"/>
          <a:ext cx="11824766" cy="6176906"/>
        </p:xfrm>
        <a:graphic>
          <a:graphicData uri="http://schemas.openxmlformats.org/drawingml/2006/table">
            <a:tbl>
              <a:tblPr firstRow="1" firstCol="1" bandRow="1">
                <a:tableStyleId>{5C22544A-7EE6-4342-B048-85BDC9FD1C3A}</a:tableStyleId>
              </a:tblPr>
              <a:tblGrid>
                <a:gridCol w="2920545">
                  <a:extLst>
                    <a:ext uri="{9D8B030D-6E8A-4147-A177-3AD203B41FA5}">
                      <a16:colId xmlns:a16="http://schemas.microsoft.com/office/drawing/2014/main" val="3586592116"/>
                    </a:ext>
                  </a:extLst>
                </a:gridCol>
                <a:gridCol w="8904221">
                  <a:extLst>
                    <a:ext uri="{9D8B030D-6E8A-4147-A177-3AD203B41FA5}">
                      <a16:colId xmlns:a16="http://schemas.microsoft.com/office/drawing/2014/main" val="562744453"/>
                    </a:ext>
                  </a:extLst>
                </a:gridCol>
              </a:tblGrid>
              <a:tr h="398260">
                <a:tc>
                  <a:txBody>
                    <a:bodyPr/>
                    <a:lstStyle/>
                    <a:p>
                      <a:pPr marL="408940" indent="-228600" algn="just">
                        <a:lnSpc>
                          <a:spcPct val="150000"/>
                        </a:lnSpc>
                        <a:spcAft>
                          <a:spcPts val="0"/>
                        </a:spcAft>
                      </a:pPr>
                      <a:r>
                        <a:rPr lang="ru-RU" sz="1600" dirty="0">
                          <a:effectLst/>
                        </a:rPr>
                        <a:t>Название скрипта</a:t>
                      </a:r>
                      <a:endParaRPr lang="ru-RU" sz="1600" dirty="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600" dirty="0">
                          <a:effectLst/>
                        </a:rPr>
                        <a:t>Назначение скрипта</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3984271667"/>
                  </a:ext>
                </a:extLst>
              </a:tr>
              <a:tr h="481554">
                <a:tc>
                  <a:txBody>
                    <a:bodyPr/>
                    <a:lstStyle/>
                    <a:p>
                      <a:pPr marL="408940" indent="-228600" algn="just">
                        <a:lnSpc>
                          <a:spcPct val="150000"/>
                        </a:lnSpc>
                        <a:spcAft>
                          <a:spcPts val="0"/>
                        </a:spcAft>
                      </a:pPr>
                      <a:r>
                        <a:rPr lang="en-US" sz="1600" dirty="0" err="1">
                          <a:effectLst/>
                        </a:rPr>
                        <a:t>AllCoins</a:t>
                      </a:r>
                      <a:endParaRPr lang="ru-RU" sz="1600" dirty="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Подсчет суммарного количества баллов.</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2805521210"/>
                  </a:ext>
                </a:extLst>
              </a:tr>
              <a:tr h="481554">
                <a:tc>
                  <a:txBody>
                    <a:bodyPr/>
                    <a:lstStyle/>
                    <a:p>
                      <a:pPr marL="408940" indent="-228600" algn="just">
                        <a:lnSpc>
                          <a:spcPct val="150000"/>
                        </a:lnSpc>
                        <a:spcAft>
                          <a:spcPts val="0"/>
                        </a:spcAft>
                      </a:pPr>
                      <a:r>
                        <a:rPr lang="en-US" sz="1600" dirty="0" err="1">
                          <a:effectLst/>
                        </a:rPr>
                        <a:t>CameraControls</a:t>
                      </a:r>
                      <a:endParaRPr lang="ru-RU" sz="1600" dirty="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smtClean="0">
                          <a:solidFill>
                            <a:schemeClr val="dk1"/>
                          </a:solidFill>
                          <a:effectLst/>
                          <a:latin typeface="+mn-lt"/>
                          <a:ea typeface="+mn-ea"/>
                          <a:cs typeface="+mn-cs"/>
                        </a:rPr>
                        <a:t>Перемещение камеры за игроком.</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816251644"/>
                  </a:ext>
                </a:extLst>
              </a:tr>
              <a:tr h="481554">
                <a:tc>
                  <a:txBody>
                    <a:bodyPr/>
                    <a:lstStyle/>
                    <a:p>
                      <a:pPr marL="408940" indent="-228600" algn="just">
                        <a:lnSpc>
                          <a:spcPct val="150000"/>
                        </a:lnSpc>
                        <a:spcAft>
                          <a:spcPts val="0"/>
                        </a:spcAft>
                      </a:pPr>
                      <a:r>
                        <a:rPr lang="en-US" sz="1600" dirty="0">
                          <a:effectLst/>
                        </a:rPr>
                        <a:t>Cell</a:t>
                      </a:r>
                      <a:endParaRPr lang="ru-RU" sz="1600" dirty="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Шаблон стены в процедурно генерируемом лабиринте.</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2309604801"/>
                  </a:ext>
                </a:extLst>
              </a:tr>
              <a:tr h="481554">
                <a:tc>
                  <a:txBody>
                    <a:bodyPr/>
                    <a:lstStyle/>
                    <a:p>
                      <a:pPr marL="408940" indent="-228600" algn="just">
                        <a:lnSpc>
                          <a:spcPct val="150000"/>
                        </a:lnSpc>
                        <a:spcAft>
                          <a:spcPts val="0"/>
                        </a:spcAft>
                      </a:pPr>
                      <a:r>
                        <a:rPr lang="en-US" sz="1600">
                          <a:effectLst/>
                        </a:rPr>
                        <a:t>ChangeLanguage</a:t>
                      </a:r>
                      <a:endParaRPr lang="ru-RU" sz="160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Перевод программы на английский язык.</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800170428"/>
                  </a:ext>
                </a:extLst>
              </a:tr>
              <a:tr h="481554">
                <a:tc>
                  <a:txBody>
                    <a:bodyPr/>
                    <a:lstStyle/>
                    <a:p>
                      <a:pPr marL="408940" indent="-228600" algn="just">
                        <a:lnSpc>
                          <a:spcPct val="150000"/>
                        </a:lnSpc>
                        <a:spcAft>
                          <a:spcPts val="0"/>
                        </a:spcAft>
                      </a:pPr>
                      <a:r>
                        <a:rPr lang="en-US" sz="1600">
                          <a:effectLst/>
                        </a:rPr>
                        <a:t>Coin</a:t>
                      </a:r>
                      <a:endParaRPr lang="ru-RU" sz="160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Начисление баллов при соприкосновении игрока с объектом.</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3208189906"/>
                  </a:ext>
                </a:extLst>
              </a:tr>
              <a:tr h="722330">
                <a:tc>
                  <a:txBody>
                    <a:bodyPr/>
                    <a:lstStyle/>
                    <a:p>
                      <a:pPr marL="408940" indent="-228600" algn="just">
                        <a:lnSpc>
                          <a:spcPct val="150000"/>
                        </a:lnSpc>
                        <a:spcAft>
                          <a:spcPts val="0"/>
                        </a:spcAft>
                      </a:pPr>
                      <a:r>
                        <a:rPr lang="en-US" sz="1600">
                          <a:effectLst/>
                        </a:rPr>
                        <a:t>CoinCounter</a:t>
                      </a:r>
                      <a:endParaRPr lang="ru-RU" sz="160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Создание собираемых объектов в </a:t>
                      </a:r>
                      <a:r>
                        <a:rPr lang="ru-RU" sz="1800" kern="1200" dirty="0" err="1" smtClean="0">
                          <a:solidFill>
                            <a:schemeClr val="dk1"/>
                          </a:solidFill>
                          <a:effectLst/>
                          <a:latin typeface="+mn-lt"/>
                          <a:ea typeface="+mn-ea"/>
                          <a:cs typeface="+mn-cs"/>
                        </a:rPr>
                        <a:t>процедурногенерируемом</a:t>
                      </a:r>
                      <a:r>
                        <a:rPr lang="ru-RU" sz="1800" kern="1200" dirty="0" smtClean="0">
                          <a:solidFill>
                            <a:schemeClr val="dk1"/>
                          </a:solidFill>
                          <a:effectLst/>
                          <a:latin typeface="+mn-lt"/>
                          <a:ea typeface="+mn-ea"/>
                          <a:cs typeface="+mn-cs"/>
                        </a:rPr>
                        <a:t> лабиринте. </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2069946019"/>
                  </a:ext>
                </a:extLst>
              </a:tr>
              <a:tr h="481554">
                <a:tc>
                  <a:txBody>
                    <a:bodyPr/>
                    <a:lstStyle/>
                    <a:p>
                      <a:pPr marL="408940" indent="-228600" algn="just">
                        <a:lnSpc>
                          <a:spcPct val="150000"/>
                        </a:lnSpc>
                        <a:spcAft>
                          <a:spcPts val="0"/>
                        </a:spcAft>
                      </a:pPr>
                      <a:r>
                        <a:rPr lang="en-US" sz="1600">
                          <a:effectLst/>
                        </a:rPr>
                        <a:t>CoinView</a:t>
                      </a:r>
                      <a:endParaRPr lang="ru-RU" sz="160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Отображение набранных на уровне баллов.</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2117898066"/>
                  </a:ext>
                </a:extLst>
              </a:tr>
              <a:tr h="481554">
                <a:tc>
                  <a:txBody>
                    <a:bodyPr/>
                    <a:lstStyle/>
                    <a:p>
                      <a:pPr marL="408940" indent="-228600" algn="just">
                        <a:lnSpc>
                          <a:spcPct val="150000"/>
                        </a:lnSpc>
                        <a:spcAft>
                          <a:spcPts val="0"/>
                        </a:spcAft>
                      </a:pPr>
                      <a:r>
                        <a:rPr lang="en-US" sz="1600" dirty="0" err="1">
                          <a:effectLst/>
                        </a:rPr>
                        <a:t>DataSaver</a:t>
                      </a:r>
                      <a:endParaRPr lang="ru-RU" sz="1600" dirty="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Сохранение и загрузка данных в </a:t>
                      </a:r>
                      <a:r>
                        <a:rPr lang="en-US" sz="1800" kern="1200" dirty="0" smtClean="0">
                          <a:solidFill>
                            <a:schemeClr val="dk1"/>
                          </a:solidFill>
                          <a:effectLst/>
                          <a:latin typeface="+mn-lt"/>
                          <a:ea typeface="+mn-ea"/>
                          <a:cs typeface="+mn-cs"/>
                        </a:rPr>
                        <a:t>XML</a:t>
                      </a:r>
                      <a:r>
                        <a:rPr lang="ru-RU" sz="1800" kern="1200" dirty="0" smtClean="0">
                          <a:solidFill>
                            <a:schemeClr val="dk1"/>
                          </a:solidFill>
                          <a:effectLst/>
                          <a:latin typeface="+mn-lt"/>
                          <a:ea typeface="+mn-ea"/>
                          <a:cs typeface="+mn-cs"/>
                        </a:rPr>
                        <a:t>-файл.</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168185268"/>
                  </a:ext>
                </a:extLst>
              </a:tr>
              <a:tr h="481554">
                <a:tc>
                  <a:txBody>
                    <a:bodyPr/>
                    <a:lstStyle/>
                    <a:p>
                      <a:pPr marL="408940" indent="-228600" algn="just">
                        <a:lnSpc>
                          <a:spcPct val="150000"/>
                        </a:lnSpc>
                        <a:spcAft>
                          <a:spcPts val="0"/>
                        </a:spcAft>
                      </a:pPr>
                      <a:r>
                        <a:rPr lang="en-US" sz="1600">
                          <a:effectLst/>
                        </a:rPr>
                        <a:t>Finish</a:t>
                      </a:r>
                      <a:endParaRPr lang="ru-RU" sz="160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Завершение уровня по его прохождению и начисление баллов.</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1727166136"/>
                  </a:ext>
                </a:extLst>
              </a:tr>
              <a:tr h="722330">
                <a:tc>
                  <a:txBody>
                    <a:bodyPr/>
                    <a:lstStyle/>
                    <a:p>
                      <a:pPr marL="408940" indent="-228600" algn="just">
                        <a:lnSpc>
                          <a:spcPct val="150000"/>
                        </a:lnSpc>
                        <a:spcAft>
                          <a:spcPts val="0"/>
                        </a:spcAft>
                      </a:pPr>
                      <a:r>
                        <a:rPr lang="en-US" sz="1600">
                          <a:effectLst/>
                        </a:rPr>
                        <a:t>Gammacfg</a:t>
                      </a:r>
                      <a:endParaRPr lang="ru-RU" sz="160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Конфигурация насыщенности изображения на тренировочном уровне.</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652742489"/>
                  </a:ext>
                </a:extLst>
              </a:tr>
              <a:tr h="481554">
                <a:tc>
                  <a:txBody>
                    <a:bodyPr/>
                    <a:lstStyle/>
                    <a:p>
                      <a:pPr marL="408940" indent="-228600" algn="just">
                        <a:lnSpc>
                          <a:spcPct val="150000"/>
                        </a:lnSpc>
                        <a:spcAft>
                          <a:spcPts val="0"/>
                        </a:spcAft>
                      </a:pPr>
                      <a:r>
                        <a:rPr lang="en-US" sz="1600" dirty="0" err="1">
                          <a:effectLst/>
                        </a:rPr>
                        <a:t>HintRenderer</a:t>
                      </a:r>
                      <a:endParaRPr lang="ru-RU" sz="1600" dirty="0">
                        <a:effectLst/>
                        <a:latin typeface="Times New Roman" panose="02020603050405020304" pitchFamily="18" charset="0"/>
                        <a:ea typeface="Times New Roman" panose="02020603050405020304" pitchFamily="18" charset="0"/>
                      </a:endParaRPr>
                    </a:p>
                  </a:txBody>
                  <a:tcPr marL="37479" marR="37479"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Поиск пути в </a:t>
                      </a:r>
                      <a:r>
                        <a:rPr lang="ru-RU" sz="1800" kern="1200" dirty="0" err="1" smtClean="0">
                          <a:solidFill>
                            <a:schemeClr val="dk1"/>
                          </a:solidFill>
                          <a:effectLst/>
                          <a:latin typeface="+mn-lt"/>
                          <a:ea typeface="+mn-ea"/>
                          <a:cs typeface="+mn-cs"/>
                        </a:rPr>
                        <a:t>процедурногенериуемом</a:t>
                      </a:r>
                      <a:r>
                        <a:rPr lang="ru-RU" sz="1800" kern="1200" dirty="0" smtClean="0">
                          <a:solidFill>
                            <a:schemeClr val="dk1"/>
                          </a:solidFill>
                          <a:effectLst/>
                          <a:latin typeface="+mn-lt"/>
                          <a:ea typeface="+mn-ea"/>
                          <a:cs typeface="+mn-cs"/>
                        </a:rPr>
                        <a:t> лабиринте.</a:t>
                      </a:r>
                      <a:endParaRPr lang="ru-RU" sz="1600" dirty="0">
                        <a:effectLst/>
                        <a:latin typeface="Times New Roman" panose="02020603050405020304" pitchFamily="18" charset="0"/>
                        <a:ea typeface="Times New Roman" panose="02020603050405020304" pitchFamily="18" charset="0"/>
                      </a:endParaRPr>
                    </a:p>
                  </a:txBody>
                  <a:tcPr marL="37479" marR="37479" marT="0" marB="0"/>
                </a:tc>
                <a:extLst>
                  <a:ext uri="{0D108BD9-81ED-4DB2-BD59-A6C34878D82A}">
                    <a16:rowId xmlns:a16="http://schemas.microsoft.com/office/drawing/2014/main" val="3126811421"/>
                  </a:ext>
                </a:extLst>
              </a:tr>
            </a:tbl>
          </a:graphicData>
        </a:graphic>
      </p:graphicFrame>
    </p:spTree>
    <p:extLst>
      <p:ext uri="{BB962C8B-B14F-4D97-AF65-F5344CB8AC3E}">
        <p14:creationId xmlns:p14="http://schemas.microsoft.com/office/powerpoint/2010/main" val="484604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3EDF9228-2A5F-46EA-9FDB-5DF6E0315EE9}" type="slidenum">
              <a:rPr lang="ru-RU" sz="2000" smtClean="0"/>
              <a:pPr/>
              <a:t>17</a:t>
            </a:fld>
            <a:endParaRPr lang="ru-RU" sz="2000" dirty="0"/>
          </a:p>
        </p:txBody>
      </p:sp>
      <p:graphicFrame>
        <p:nvGraphicFramePr>
          <p:cNvPr id="4" name="Таблица 3"/>
          <p:cNvGraphicFramePr>
            <a:graphicFrameLocks noGrp="1"/>
          </p:cNvGraphicFramePr>
          <p:nvPr>
            <p:extLst>
              <p:ext uri="{D42A27DB-BD31-4B8C-83A1-F6EECF244321}">
                <p14:modId xmlns:p14="http://schemas.microsoft.com/office/powerpoint/2010/main" val="1526700451"/>
              </p:ext>
            </p:extLst>
          </p:nvPr>
        </p:nvGraphicFramePr>
        <p:xfrm>
          <a:off x="167951" y="91559"/>
          <a:ext cx="11821886" cy="6527587"/>
        </p:xfrm>
        <a:graphic>
          <a:graphicData uri="http://schemas.openxmlformats.org/drawingml/2006/table">
            <a:tbl>
              <a:tblPr firstRow="1" firstCol="1" bandRow="1">
                <a:tableStyleId>{5C22544A-7EE6-4342-B048-85BDC9FD1C3A}</a:tableStyleId>
              </a:tblPr>
              <a:tblGrid>
                <a:gridCol w="2919835">
                  <a:extLst>
                    <a:ext uri="{9D8B030D-6E8A-4147-A177-3AD203B41FA5}">
                      <a16:colId xmlns:a16="http://schemas.microsoft.com/office/drawing/2014/main" val="1583575999"/>
                    </a:ext>
                  </a:extLst>
                </a:gridCol>
                <a:gridCol w="8902051">
                  <a:extLst>
                    <a:ext uri="{9D8B030D-6E8A-4147-A177-3AD203B41FA5}">
                      <a16:colId xmlns:a16="http://schemas.microsoft.com/office/drawing/2014/main" val="3815881981"/>
                    </a:ext>
                  </a:extLst>
                </a:gridCol>
              </a:tblGrid>
              <a:tr h="351918">
                <a:tc>
                  <a:txBody>
                    <a:bodyPr/>
                    <a:lstStyle/>
                    <a:p>
                      <a:pPr marL="408940" indent="-228600" algn="just">
                        <a:lnSpc>
                          <a:spcPct val="150000"/>
                        </a:lnSpc>
                        <a:spcAft>
                          <a:spcPts val="0"/>
                        </a:spcAft>
                      </a:pPr>
                      <a:r>
                        <a:rPr lang="ru-RU" sz="1600" dirty="0" smtClean="0">
                          <a:effectLst/>
                        </a:rPr>
                        <a:t>Название скрипта</a:t>
                      </a:r>
                      <a:endParaRPr lang="ru-RU" sz="1600" dirty="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600">
                          <a:effectLst/>
                        </a:rPr>
                        <a:t>Назначение скрипиа</a:t>
                      </a:r>
                      <a:endParaRPr lang="ru-RU" sz="160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3026497317"/>
                  </a:ext>
                </a:extLst>
              </a:tr>
              <a:tr h="351918">
                <a:tc>
                  <a:txBody>
                    <a:bodyPr/>
                    <a:lstStyle/>
                    <a:p>
                      <a:pPr marL="408940" indent="-228600" algn="just">
                        <a:lnSpc>
                          <a:spcPct val="150000"/>
                        </a:lnSpc>
                        <a:spcAft>
                          <a:spcPts val="0"/>
                        </a:spcAft>
                      </a:pPr>
                      <a:r>
                        <a:rPr lang="en-US" sz="1600" dirty="0">
                          <a:effectLst/>
                        </a:rPr>
                        <a:t>Loader</a:t>
                      </a:r>
                      <a:endParaRPr lang="ru-RU" sz="1600" dirty="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Хранение данных.</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1040292232"/>
                  </a:ext>
                </a:extLst>
              </a:tr>
              <a:tr h="647780">
                <a:tc>
                  <a:txBody>
                    <a:bodyPr/>
                    <a:lstStyle/>
                    <a:p>
                      <a:pPr marL="408940" indent="-228600" algn="just">
                        <a:lnSpc>
                          <a:spcPct val="150000"/>
                        </a:lnSpc>
                        <a:spcAft>
                          <a:spcPts val="0"/>
                        </a:spcAft>
                      </a:pPr>
                      <a:r>
                        <a:rPr lang="en-US" sz="1600" dirty="0">
                          <a:effectLst/>
                        </a:rPr>
                        <a:t>Maze</a:t>
                      </a:r>
                      <a:endParaRPr lang="ru-RU" sz="1600" dirty="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600" dirty="0" smtClean="0">
                          <a:effectLst/>
                        </a:rPr>
                        <a:t>Один из составных скриптов, отвечающий за генерацию </a:t>
                      </a:r>
                      <a:r>
                        <a:rPr lang="ru-RU" sz="1600" dirty="0" err="1" smtClean="0">
                          <a:effectLst/>
                        </a:rPr>
                        <a:t>процедурногенерируемого</a:t>
                      </a:r>
                      <a:r>
                        <a:rPr lang="ru-RU" sz="1600" dirty="0" smtClean="0">
                          <a:effectLst/>
                        </a:rPr>
                        <a:t> лабиринта.</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3529196939"/>
                  </a:ext>
                </a:extLst>
              </a:tr>
              <a:tr h="647780">
                <a:tc>
                  <a:txBody>
                    <a:bodyPr/>
                    <a:lstStyle/>
                    <a:p>
                      <a:pPr marL="408940" indent="-228600" algn="just">
                        <a:lnSpc>
                          <a:spcPct val="150000"/>
                        </a:lnSpc>
                        <a:spcAft>
                          <a:spcPts val="0"/>
                        </a:spcAft>
                      </a:pPr>
                      <a:r>
                        <a:rPr lang="en-US" sz="1600" dirty="0" err="1">
                          <a:effectLst/>
                        </a:rPr>
                        <a:t>MazeGenerator</a:t>
                      </a:r>
                      <a:endParaRPr lang="ru-RU" sz="1600" dirty="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600" dirty="0">
                          <a:effectLst/>
                        </a:rPr>
                        <a:t>Один из составных скриптов, </a:t>
                      </a:r>
                      <a:r>
                        <a:rPr lang="ru-RU" sz="1600" dirty="0" smtClean="0">
                          <a:effectLst/>
                        </a:rPr>
                        <a:t>отвечающий </a:t>
                      </a:r>
                      <a:r>
                        <a:rPr lang="ru-RU" sz="1600" dirty="0">
                          <a:effectLst/>
                        </a:rPr>
                        <a:t>за генерацию </a:t>
                      </a:r>
                      <a:r>
                        <a:rPr lang="ru-RU" sz="1600" dirty="0" err="1">
                          <a:effectLst/>
                        </a:rPr>
                        <a:t>процедурногенерируемого</a:t>
                      </a:r>
                      <a:r>
                        <a:rPr lang="ru-RU" sz="1600" dirty="0">
                          <a:effectLst/>
                        </a:rPr>
                        <a:t> лабиринта.</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4148790712"/>
                  </a:ext>
                </a:extLst>
              </a:tr>
              <a:tr h="647780">
                <a:tc>
                  <a:txBody>
                    <a:bodyPr/>
                    <a:lstStyle/>
                    <a:p>
                      <a:pPr marL="408940" indent="-228600" algn="just">
                        <a:lnSpc>
                          <a:spcPct val="150000"/>
                        </a:lnSpc>
                        <a:spcAft>
                          <a:spcPts val="0"/>
                        </a:spcAft>
                      </a:pPr>
                      <a:r>
                        <a:rPr lang="en-US" sz="1600" dirty="0" err="1">
                          <a:effectLst/>
                        </a:rPr>
                        <a:t>MazeSpawner</a:t>
                      </a:r>
                      <a:endParaRPr lang="ru-RU" sz="1600" dirty="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600" dirty="0">
                          <a:effectLst/>
                        </a:rPr>
                        <a:t>Один из составных скриптов</a:t>
                      </a:r>
                      <a:r>
                        <a:rPr lang="ru-RU" sz="1600">
                          <a:effectLst/>
                        </a:rPr>
                        <a:t>, </a:t>
                      </a:r>
                      <a:r>
                        <a:rPr lang="ru-RU" sz="1600" smtClean="0">
                          <a:effectLst/>
                        </a:rPr>
                        <a:t>отвечающий </a:t>
                      </a:r>
                      <a:r>
                        <a:rPr lang="ru-RU" sz="1600" dirty="0">
                          <a:effectLst/>
                        </a:rPr>
                        <a:t>за генерацию </a:t>
                      </a:r>
                      <a:r>
                        <a:rPr lang="ru-RU" sz="1600" dirty="0" err="1">
                          <a:effectLst/>
                        </a:rPr>
                        <a:t>процедурногенерируемого</a:t>
                      </a:r>
                      <a:r>
                        <a:rPr lang="ru-RU" sz="1600" dirty="0">
                          <a:effectLst/>
                        </a:rPr>
                        <a:t> лабиринта.</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1863720892"/>
                  </a:ext>
                </a:extLst>
              </a:tr>
              <a:tr h="437773">
                <a:tc>
                  <a:txBody>
                    <a:bodyPr/>
                    <a:lstStyle/>
                    <a:p>
                      <a:pPr marL="408940" indent="-228600" algn="just">
                        <a:lnSpc>
                          <a:spcPct val="150000"/>
                        </a:lnSpc>
                        <a:spcAft>
                          <a:spcPts val="0"/>
                        </a:spcAft>
                      </a:pPr>
                      <a:r>
                        <a:rPr lang="en-US" sz="1600">
                          <a:effectLst/>
                        </a:rPr>
                        <a:t>MenuScript</a:t>
                      </a:r>
                      <a:endParaRPr lang="ru-RU" sz="160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err="1" smtClean="0">
                          <a:solidFill>
                            <a:schemeClr val="dk1"/>
                          </a:solidFill>
                          <a:effectLst/>
                          <a:latin typeface="+mn-lt"/>
                          <a:ea typeface="+mn-ea"/>
                          <a:cs typeface="+mn-cs"/>
                        </a:rPr>
                        <a:t>Отрисовка</a:t>
                      </a:r>
                      <a:r>
                        <a:rPr lang="ru-RU" sz="1800" kern="1200" dirty="0" smtClean="0">
                          <a:solidFill>
                            <a:schemeClr val="dk1"/>
                          </a:solidFill>
                          <a:effectLst/>
                          <a:latin typeface="+mn-lt"/>
                          <a:ea typeface="+mn-ea"/>
                          <a:cs typeface="+mn-cs"/>
                        </a:rPr>
                        <a:t> главного меню программы.</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1224420240"/>
                  </a:ext>
                </a:extLst>
              </a:tr>
              <a:tr h="351918">
                <a:tc>
                  <a:txBody>
                    <a:bodyPr/>
                    <a:lstStyle/>
                    <a:p>
                      <a:pPr marL="408940" indent="-228600" algn="just">
                        <a:lnSpc>
                          <a:spcPct val="150000"/>
                        </a:lnSpc>
                        <a:spcAft>
                          <a:spcPts val="0"/>
                        </a:spcAft>
                      </a:pPr>
                      <a:r>
                        <a:rPr lang="en-US" sz="1600" dirty="0">
                          <a:effectLst/>
                        </a:rPr>
                        <a:t>Options</a:t>
                      </a:r>
                      <a:endParaRPr lang="ru-RU" sz="1600" dirty="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Функционал меню настроек.</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1998346736"/>
                  </a:ext>
                </a:extLst>
              </a:tr>
              <a:tr h="351918">
                <a:tc>
                  <a:txBody>
                    <a:bodyPr/>
                    <a:lstStyle/>
                    <a:p>
                      <a:pPr marL="408940" indent="-228600" algn="just">
                        <a:lnSpc>
                          <a:spcPct val="150000"/>
                        </a:lnSpc>
                        <a:spcAft>
                          <a:spcPts val="0"/>
                        </a:spcAft>
                      </a:pPr>
                      <a:r>
                        <a:rPr lang="en-US" sz="1600">
                          <a:effectLst/>
                        </a:rPr>
                        <a:t>PauseMenu</a:t>
                      </a:r>
                      <a:endParaRPr lang="ru-RU" sz="160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Меню паузы.</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1719158195"/>
                  </a:ext>
                </a:extLst>
              </a:tr>
              <a:tr h="423884">
                <a:tc>
                  <a:txBody>
                    <a:bodyPr/>
                    <a:lstStyle/>
                    <a:p>
                      <a:pPr marL="408940" indent="-228600" algn="just">
                        <a:lnSpc>
                          <a:spcPct val="150000"/>
                        </a:lnSpc>
                        <a:spcAft>
                          <a:spcPts val="0"/>
                        </a:spcAft>
                      </a:pPr>
                      <a:r>
                        <a:rPr lang="en-US" sz="1600" dirty="0" err="1" smtClean="0">
                          <a:effectLst/>
                        </a:rPr>
                        <a:t>PlayerControls</a:t>
                      </a:r>
                      <a:endParaRPr lang="ru-RU" sz="1600" dirty="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Управление персонажем.</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645256496"/>
                  </a:ext>
                </a:extLst>
              </a:tr>
              <a:tr h="351918">
                <a:tc>
                  <a:txBody>
                    <a:bodyPr/>
                    <a:lstStyle/>
                    <a:p>
                      <a:pPr marL="408940" indent="-228600" algn="just">
                        <a:lnSpc>
                          <a:spcPct val="150000"/>
                        </a:lnSpc>
                        <a:spcAft>
                          <a:spcPts val="0"/>
                        </a:spcAft>
                      </a:pPr>
                      <a:r>
                        <a:rPr lang="en-US" sz="1600">
                          <a:effectLst/>
                        </a:rPr>
                        <a:t>Preview</a:t>
                      </a:r>
                      <a:endParaRPr lang="ru-RU" sz="160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err="1" smtClean="0">
                          <a:solidFill>
                            <a:schemeClr val="dk1"/>
                          </a:solidFill>
                          <a:effectLst/>
                          <a:latin typeface="+mn-lt"/>
                          <a:ea typeface="+mn-ea"/>
                          <a:cs typeface="+mn-cs"/>
                        </a:rPr>
                        <a:t>Предпросмотр</a:t>
                      </a:r>
                      <a:r>
                        <a:rPr lang="ru-RU" sz="1800" kern="1200" dirty="0" smtClean="0">
                          <a:solidFill>
                            <a:schemeClr val="dk1"/>
                          </a:solidFill>
                          <a:effectLst/>
                          <a:latin typeface="+mn-lt"/>
                          <a:ea typeface="+mn-ea"/>
                          <a:cs typeface="+mn-cs"/>
                        </a:rPr>
                        <a:t> уровней.</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3675986640"/>
                  </a:ext>
                </a:extLst>
              </a:tr>
              <a:tr h="351918">
                <a:tc>
                  <a:txBody>
                    <a:bodyPr/>
                    <a:lstStyle/>
                    <a:p>
                      <a:pPr marL="408940" indent="-228600" algn="just">
                        <a:lnSpc>
                          <a:spcPct val="150000"/>
                        </a:lnSpc>
                        <a:spcAft>
                          <a:spcPts val="0"/>
                        </a:spcAft>
                      </a:pPr>
                      <a:r>
                        <a:rPr lang="en-US" sz="1600">
                          <a:effectLst/>
                        </a:rPr>
                        <a:t>PreviewImage</a:t>
                      </a:r>
                      <a:endParaRPr lang="ru-RU" sz="160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Скрипт, являющийся составным скрипту </a:t>
                      </a:r>
                      <a:r>
                        <a:rPr lang="en-US" sz="1800" kern="1200" dirty="0" smtClean="0">
                          <a:solidFill>
                            <a:schemeClr val="dk1"/>
                          </a:solidFill>
                          <a:effectLst/>
                          <a:latin typeface="+mn-lt"/>
                          <a:ea typeface="+mn-ea"/>
                          <a:cs typeface="+mn-cs"/>
                        </a:rPr>
                        <a:t>Preview</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3805391102"/>
                  </a:ext>
                </a:extLst>
              </a:tr>
              <a:tr h="437773">
                <a:tc>
                  <a:txBody>
                    <a:bodyPr/>
                    <a:lstStyle/>
                    <a:p>
                      <a:pPr marL="408940" indent="-228600" algn="just">
                        <a:lnSpc>
                          <a:spcPct val="150000"/>
                        </a:lnSpc>
                        <a:spcAft>
                          <a:spcPts val="0"/>
                        </a:spcAft>
                      </a:pPr>
                      <a:r>
                        <a:rPr lang="en-US" sz="1600">
                          <a:effectLst/>
                        </a:rPr>
                        <a:t>Scalecfg</a:t>
                      </a:r>
                      <a:endParaRPr lang="ru-RU" sz="160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Конфигурация масштаба на тренировочных уровнях.</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2982363365"/>
                  </a:ext>
                </a:extLst>
              </a:tr>
              <a:tr h="423884">
                <a:tc>
                  <a:txBody>
                    <a:bodyPr/>
                    <a:lstStyle/>
                    <a:p>
                      <a:pPr marL="408940" indent="-228600" algn="just">
                        <a:lnSpc>
                          <a:spcPct val="150000"/>
                        </a:lnSpc>
                        <a:spcAft>
                          <a:spcPts val="0"/>
                        </a:spcAft>
                      </a:pPr>
                      <a:r>
                        <a:rPr lang="en-US" sz="1600">
                          <a:effectLst/>
                        </a:rPr>
                        <a:t>LevelSelector</a:t>
                      </a:r>
                      <a:endParaRPr lang="ru-RU" sz="160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Перемещение между уровнями.</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133132092"/>
                  </a:ext>
                </a:extLst>
              </a:tr>
              <a:tr h="437773">
                <a:tc>
                  <a:txBody>
                    <a:bodyPr/>
                    <a:lstStyle/>
                    <a:p>
                      <a:pPr marL="408940" indent="-228600" algn="just">
                        <a:lnSpc>
                          <a:spcPct val="150000"/>
                        </a:lnSpc>
                        <a:spcAft>
                          <a:spcPts val="0"/>
                        </a:spcAft>
                      </a:pPr>
                      <a:r>
                        <a:rPr lang="en-US" sz="1600">
                          <a:effectLst/>
                        </a:rPr>
                        <a:t>Statistics</a:t>
                      </a:r>
                      <a:endParaRPr lang="ru-RU" sz="1600">
                        <a:effectLst/>
                        <a:latin typeface="Times New Roman" panose="02020603050405020304" pitchFamily="18" charset="0"/>
                        <a:ea typeface="Times New Roman" panose="02020603050405020304" pitchFamily="18" charset="0"/>
                      </a:endParaRPr>
                    </a:p>
                  </a:txBody>
                  <a:tcPr marL="43101" marR="43101" marT="0" marB="0"/>
                </a:tc>
                <a:tc>
                  <a:txBody>
                    <a:bodyPr/>
                    <a:lstStyle/>
                    <a:p>
                      <a:pPr marL="408940" indent="-228600" algn="just">
                        <a:lnSpc>
                          <a:spcPct val="150000"/>
                        </a:lnSpc>
                        <a:spcAft>
                          <a:spcPts val="0"/>
                        </a:spcAft>
                      </a:pPr>
                      <a:r>
                        <a:rPr lang="ru-RU" sz="1800" kern="1200" dirty="0" smtClean="0">
                          <a:solidFill>
                            <a:schemeClr val="dk1"/>
                          </a:solidFill>
                          <a:effectLst/>
                          <a:latin typeface="+mn-lt"/>
                          <a:ea typeface="+mn-ea"/>
                          <a:cs typeface="+mn-cs"/>
                        </a:rPr>
                        <a:t>Сохранение, загрузка и отображение статистики.</a:t>
                      </a:r>
                      <a:endParaRPr lang="ru-RU" sz="1600" dirty="0">
                        <a:effectLst/>
                        <a:latin typeface="Times New Roman" panose="02020603050405020304" pitchFamily="18" charset="0"/>
                        <a:ea typeface="Times New Roman" panose="02020603050405020304" pitchFamily="18" charset="0"/>
                      </a:endParaRPr>
                    </a:p>
                  </a:txBody>
                  <a:tcPr marL="43101" marR="43101" marT="0" marB="0"/>
                </a:tc>
                <a:extLst>
                  <a:ext uri="{0D108BD9-81ED-4DB2-BD59-A6C34878D82A}">
                    <a16:rowId xmlns:a16="http://schemas.microsoft.com/office/drawing/2014/main" val="4039224116"/>
                  </a:ext>
                </a:extLst>
              </a:tr>
            </a:tbl>
          </a:graphicData>
        </a:graphic>
      </p:graphicFrame>
    </p:spTree>
    <p:extLst>
      <p:ext uri="{BB962C8B-B14F-4D97-AF65-F5344CB8AC3E}">
        <p14:creationId xmlns:p14="http://schemas.microsoft.com/office/powerpoint/2010/main" val="4213205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3EDF9228-2A5F-46EA-9FDB-5DF6E0315EE9}" type="slidenum">
              <a:rPr lang="ru-RU" sz="2000" smtClean="0"/>
              <a:pPr/>
              <a:t>18</a:t>
            </a:fld>
            <a:endParaRPr lang="ru-RU" sz="2000" dirty="0"/>
          </a:p>
        </p:txBody>
      </p:sp>
      <p:pic>
        <p:nvPicPr>
          <p:cNvPr id="1026" name="Picture 2" descr="ClassDiagramFinish (1)"/>
          <p:cNvPicPr>
            <a:picLocks noChangeAspect="1" noChangeArrowheads="1"/>
          </p:cNvPicPr>
          <p:nvPr/>
        </p:nvPicPr>
        <p:blipFill>
          <a:blip r:embed="rId2">
            <a:extLst>
              <a:ext uri="{28A0092B-C50C-407E-A947-70E740481C1C}">
                <a14:useLocalDpi xmlns:a14="http://schemas.microsoft.com/office/drawing/2010/main" val="0"/>
              </a:ext>
            </a:extLst>
          </a:blip>
          <a:srcRect t="-1042" r="60776" b="44583"/>
          <a:stretch>
            <a:fillRect/>
          </a:stretch>
        </p:blipFill>
        <p:spPr bwMode="auto">
          <a:xfrm>
            <a:off x="3095635" y="300383"/>
            <a:ext cx="5745820" cy="615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436961" y="0"/>
            <a:ext cx="7063152" cy="369332"/>
          </a:xfrm>
          <a:prstGeom prst="rect">
            <a:avLst/>
          </a:prstGeom>
          <a:noFill/>
        </p:spPr>
        <p:txBody>
          <a:bodyPr wrap="none" rtlCol="0">
            <a:spAutoFit/>
          </a:bodyPr>
          <a:lstStyle/>
          <a:p>
            <a:pPr algn="ctr"/>
            <a:r>
              <a:rPr lang="ru-RU" dirty="0"/>
              <a:t>Диаграмма классов, ответственных за взаимодействие с </a:t>
            </a:r>
            <a:r>
              <a:rPr lang="en-US" dirty="0"/>
              <a:t>XML</a:t>
            </a:r>
            <a:r>
              <a:rPr lang="ru-RU" dirty="0"/>
              <a:t>-файлом</a:t>
            </a:r>
            <a:endParaRPr lang="ru-RU" dirty="0" smtClean="0"/>
          </a:p>
        </p:txBody>
      </p:sp>
    </p:spTree>
    <p:extLst>
      <p:ext uri="{BB962C8B-B14F-4D97-AF65-F5344CB8AC3E}">
        <p14:creationId xmlns:p14="http://schemas.microsoft.com/office/powerpoint/2010/main" val="247736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3EDF9228-2A5F-46EA-9FDB-5DF6E0315EE9}" type="slidenum">
              <a:rPr lang="ru-RU" sz="2000" smtClean="0"/>
              <a:pPr/>
              <a:t>19</a:t>
            </a:fld>
            <a:endParaRPr lang="ru-RU" sz="2000" dirty="0"/>
          </a:p>
        </p:txBody>
      </p:sp>
      <p:pic>
        <p:nvPicPr>
          <p:cNvPr id="1026" name="Picture 2" descr="ClassDiagram"/>
          <p:cNvPicPr>
            <a:picLocks noChangeAspect="1" noChangeArrowheads="1"/>
          </p:cNvPicPr>
          <p:nvPr/>
        </p:nvPicPr>
        <p:blipFill>
          <a:blip r:embed="rId2">
            <a:extLst>
              <a:ext uri="{28A0092B-C50C-407E-A947-70E740481C1C}">
                <a14:useLocalDpi xmlns:a14="http://schemas.microsoft.com/office/drawing/2010/main" val="0"/>
              </a:ext>
            </a:extLst>
          </a:blip>
          <a:srcRect l="70041" t="-551" b="73807"/>
          <a:stretch>
            <a:fillRect/>
          </a:stretch>
        </p:blipFill>
        <p:spPr bwMode="auto">
          <a:xfrm>
            <a:off x="615636" y="1028886"/>
            <a:ext cx="6542160" cy="434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405332" y="382555"/>
            <a:ext cx="4962769" cy="646331"/>
          </a:xfrm>
          <a:prstGeom prst="rect">
            <a:avLst/>
          </a:prstGeom>
          <a:noFill/>
        </p:spPr>
        <p:txBody>
          <a:bodyPr wrap="none" rtlCol="0">
            <a:spAutoFit/>
          </a:bodyPr>
          <a:lstStyle/>
          <a:p>
            <a:pPr algn="ctr"/>
            <a:r>
              <a:rPr lang="ru-RU" dirty="0" smtClean="0"/>
              <a:t>Диаграмма классов</a:t>
            </a:r>
            <a:r>
              <a:rPr lang="en-US" dirty="0" smtClean="0"/>
              <a:t>,</a:t>
            </a:r>
            <a:r>
              <a:rPr lang="ru-RU" dirty="0" smtClean="0"/>
              <a:t> отвечающих за генерацию </a:t>
            </a:r>
          </a:p>
          <a:p>
            <a:pPr algn="ctr"/>
            <a:r>
              <a:rPr lang="ru-RU" dirty="0" smtClean="0"/>
              <a:t>процедурно генерируемого лабиринта</a:t>
            </a:r>
            <a:endParaRPr lang="ru-RU" dirty="0"/>
          </a:p>
        </p:txBody>
      </p:sp>
      <p:pic>
        <p:nvPicPr>
          <p:cNvPr id="1027" name="Picture 3" descr="ClassDiagram"/>
          <p:cNvPicPr>
            <a:picLocks noChangeAspect="1" noChangeArrowheads="1"/>
          </p:cNvPicPr>
          <p:nvPr/>
        </p:nvPicPr>
        <p:blipFill>
          <a:blip r:embed="rId2">
            <a:extLst>
              <a:ext uri="{28A0092B-C50C-407E-A947-70E740481C1C}">
                <a14:useLocalDpi xmlns:a14="http://schemas.microsoft.com/office/drawing/2010/main" val="0"/>
              </a:ext>
            </a:extLst>
          </a:blip>
          <a:srcRect l="14168" t="69917" r="70186" b="14833"/>
          <a:stretch>
            <a:fillRect/>
          </a:stretch>
        </p:blipFill>
        <p:spPr bwMode="auto">
          <a:xfrm>
            <a:off x="8009207" y="1028886"/>
            <a:ext cx="34956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313576" y="382555"/>
            <a:ext cx="184731" cy="369332"/>
          </a:xfrm>
          <a:prstGeom prst="rect">
            <a:avLst/>
          </a:prstGeom>
          <a:noFill/>
        </p:spPr>
        <p:txBody>
          <a:bodyPr wrap="none" rtlCol="0">
            <a:spAutoFit/>
          </a:bodyPr>
          <a:lstStyle/>
          <a:p>
            <a:endParaRPr lang="ru-RU" dirty="0"/>
          </a:p>
        </p:txBody>
      </p:sp>
      <p:sp>
        <p:nvSpPr>
          <p:cNvPr id="6" name="TextBox 5"/>
          <p:cNvSpPr txBox="1"/>
          <p:nvPr/>
        </p:nvSpPr>
        <p:spPr>
          <a:xfrm>
            <a:off x="7688424" y="382555"/>
            <a:ext cx="184731" cy="369332"/>
          </a:xfrm>
          <a:prstGeom prst="rect">
            <a:avLst/>
          </a:prstGeom>
          <a:noFill/>
        </p:spPr>
        <p:txBody>
          <a:bodyPr wrap="none" rtlCol="0">
            <a:spAutoFit/>
          </a:bodyPr>
          <a:lstStyle/>
          <a:p>
            <a:endParaRPr lang="ru-RU" dirty="0"/>
          </a:p>
        </p:txBody>
      </p:sp>
      <p:sp>
        <p:nvSpPr>
          <p:cNvPr id="7" name="TextBox 6"/>
          <p:cNvSpPr txBox="1"/>
          <p:nvPr/>
        </p:nvSpPr>
        <p:spPr>
          <a:xfrm>
            <a:off x="7902049" y="382555"/>
            <a:ext cx="3709990" cy="646331"/>
          </a:xfrm>
          <a:prstGeom prst="rect">
            <a:avLst/>
          </a:prstGeom>
          <a:noFill/>
        </p:spPr>
        <p:txBody>
          <a:bodyPr wrap="none" rtlCol="0">
            <a:spAutoFit/>
          </a:bodyPr>
          <a:lstStyle/>
          <a:p>
            <a:pPr algn="ctr"/>
            <a:r>
              <a:rPr lang="ru-RU" dirty="0"/>
              <a:t>Диаграмма классов, отвечающих </a:t>
            </a:r>
            <a:r>
              <a:rPr lang="ru-RU" dirty="0" smtClean="0"/>
              <a:t>за</a:t>
            </a:r>
          </a:p>
          <a:p>
            <a:pPr algn="ctr"/>
            <a:r>
              <a:rPr lang="ru-RU" dirty="0" smtClean="0"/>
              <a:t> </a:t>
            </a:r>
            <a:r>
              <a:rPr lang="ru-RU" dirty="0" err="1" smtClean="0"/>
              <a:t>предпоказ</a:t>
            </a:r>
            <a:r>
              <a:rPr lang="ru-RU" dirty="0" smtClean="0"/>
              <a:t> уровня</a:t>
            </a:r>
            <a:endParaRPr lang="ru-RU" dirty="0"/>
          </a:p>
        </p:txBody>
      </p:sp>
    </p:spTree>
    <p:extLst>
      <p:ext uri="{BB962C8B-B14F-4D97-AF65-F5344CB8AC3E}">
        <p14:creationId xmlns:p14="http://schemas.microsoft.com/office/powerpoint/2010/main" val="1261094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solidFill>
              </a:rPr>
              <a:t>Актуальность темы</a:t>
            </a:r>
            <a:endParaRPr lang="ru-RU" dirty="0">
              <a:solidFill>
                <a:schemeClr val="tx1"/>
              </a:solidFill>
            </a:endParaRPr>
          </a:p>
        </p:txBody>
      </p:sp>
      <p:sp>
        <p:nvSpPr>
          <p:cNvPr id="3" name="Объект 2"/>
          <p:cNvSpPr>
            <a:spLocks noGrp="1"/>
          </p:cNvSpPr>
          <p:nvPr>
            <p:ph idx="1"/>
          </p:nvPr>
        </p:nvSpPr>
        <p:spPr>
          <a:xfrm>
            <a:off x="1097280" y="1845733"/>
            <a:ext cx="10058400" cy="3187993"/>
          </a:xfrm>
        </p:spPr>
        <p:txBody>
          <a:bodyPr>
            <a:noAutofit/>
          </a:bodyPr>
          <a:lstStyle/>
          <a:p>
            <a:pPr marL="0" indent="0">
              <a:buNone/>
            </a:pPr>
            <a:r>
              <a:rPr lang="ru-RU" dirty="0" smtClean="0"/>
              <a:t>	Коррекция </a:t>
            </a:r>
            <a:r>
              <a:rPr lang="ru-RU" dirty="0"/>
              <a:t>зрения </a:t>
            </a:r>
            <a:r>
              <a:rPr lang="ru-RU" dirty="0" smtClean="0"/>
              <a:t>c </a:t>
            </a:r>
            <a:r>
              <a:rPr lang="ru-RU" dirty="0"/>
              <a:t>применением</a:t>
            </a:r>
            <a:r>
              <a:rPr lang="ru-RU" b="1" dirty="0"/>
              <a:t> </a:t>
            </a:r>
            <a:r>
              <a:rPr lang="ru-RU" dirty="0"/>
              <a:t>программных продуктов является весьма актуальной задачей, так как </a:t>
            </a:r>
            <a:r>
              <a:rPr lang="ru-RU" dirty="0" smtClean="0"/>
              <a:t>на сегодня это один из самых доступных, дешевых </a:t>
            </a:r>
            <a:r>
              <a:rPr lang="ru-RU" dirty="0"/>
              <a:t>и</a:t>
            </a:r>
            <a:r>
              <a:rPr lang="ru-RU" dirty="0" smtClean="0"/>
              <a:t> удобных способов тренировки зрительной системы.</a:t>
            </a:r>
          </a:p>
          <a:p>
            <a:pPr marL="0" indent="0">
              <a:buNone/>
            </a:pPr>
            <a:r>
              <a:rPr lang="ru-RU" dirty="0" smtClean="0"/>
              <a:t>	Проблемы аналогов:</a:t>
            </a:r>
          </a:p>
          <a:p>
            <a:pPr>
              <a:buFont typeface="Arial" panose="020B0604020202020204" pitchFamily="34" charset="0"/>
              <a:buChar char="•"/>
            </a:pPr>
            <a:r>
              <a:rPr lang="ru-RU" dirty="0" smtClean="0"/>
              <a:t> трудности фокусировки внимания детей на тренажере;</a:t>
            </a:r>
          </a:p>
          <a:p>
            <a:pPr>
              <a:buFont typeface="Arial" panose="020B0604020202020204" pitchFamily="34" charset="0"/>
              <a:buChar char="•"/>
            </a:pPr>
            <a:r>
              <a:rPr lang="ru-RU" dirty="0" smtClean="0"/>
              <a:t> отсутствие поддержки современных операционных систем</a:t>
            </a:r>
          </a:p>
          <a:p>
            <a:pPr>
              <a:buFont typeface="Arial" panose="020B0604020202020204" pitchFamily="34" charset="0"/>
              <a:buChar char="•"/>
            </a:pPr>
            <a:r>
              <a:rPr lang="ru-RU" dirty="0" smtClean="0"/>
              <a:t> устаревший интерфейс;</a:t>
            </a:r>
          </a:p>
          <a:p>
            <a:pPr>
              <a:buFont typeface="Arial" panose="020B0604020202020204" pitchFamily="34" charset="0"/>
              <a:buChar char="•"/>
            </a:pPr>
            <a:r>
              <a:rPr lang="ru-RU" dirty="0" smtClean="0"/>
              <a:t> распространение на </a:t>
            </a:r>
            <a:r>
              <a:rPr lang="ru-RU" dirty="0"/>
              <a:t>платной основе.</a:t>
            </a:r>
          </a:p>
        </p:txBody>
      </p:sp>
      <p:sp>
        <p:nvSpPr>
          <p:cNvPr id="5" name="Номер слайда 4"/>
          <p:cNvSpPr>
            <a:spLocks noGrp="1"/>
          </p:cNvSpPr>
          <p:nvPr>
            <p:ph type="sldNum" sz="quarter" idx="12"/>
          </p:nvPr>
        </p:nvSpPr>
        <p:spPr/>
        <p:txBody>
          <a:bodyPr/>
          <a:lstStyle/>
          <a:p>
            <a:fld id="{3EDF9228-2A5F-46EA-9FDB-5DF6E0315EE9}" type="slidenum">
              <a:rPr lang="ru-RU" sz="2000" smtClean="0"/>
              <a:pPr/>
              <a:t>2</a:t>
            </a:fld>
            <a:endParaRPr lang="ru-RU" sz="2000" dirty="0"/>
          </a:p>
        </p:txBody>
      </p:sp>
    </p:spTree>
    <p:extLst>
      <p:ext uri="{BB962C8B-B14F-4D97-AF65-F5344CB8AC3E}">
        <p14:creationId xmlns:p14="http://schemas.microsoft.com/office/powerpoint/2010/main" val="250462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3EDF9228-2A5F-46EA-9FDB-5DF6E0315EE9}" type="slidenum">
              <a:rPr lang="ru-RU" sz="2000" smtClean="0"/>
              <a:pPr/>
              <a:t>20</a:t>
            </a:fld>
            <a:endParaRPr lang="ru-RU" sz="2000" dirty="0"/>
          </a:p>
        </p:txBody>
      </p:sp>
      <p:pic>
        <p:nvPicPr>
          <p:cNvPr id="2050" name="Picture 2" descr="ClassDiagram (1)"/>
          <p:cNvPicPr>
            <a:picLocks noChangeAspect="1" noChangeArrowheads="1"/>
          </p:cNvPicPr>
          <p:nvPr/>
        </p:nvPicPr>
        <p:blipFill>
          <a:blip r:embed="rId2">
            <a:extLst>
              <a:ext uri="{28A0092B-C50C-407E-A947-70E740481C1C}">
                <a14:useLocalDpi xmlns:a14="http://schemas.microsoft.com/office/drawing/2010/main" val="0"/>
              </a:ext>
            </a:extLst>
          </a:blip>
          <a:srcRect t="67375" r="87703" b="-870"/>
          <a:stretch>
            <a:fillRect/>
          </a:stretch>
        </p:blipFill>
        <p:spPr bwMode="auto">
          <a:xfrm>
            <a:off x="4866014" y="508617"/>
            <a:ext cx="25527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11500" y="139285"/>
            <a:ext cx="3261727" cy="369332"/>
          </a:xfrm>
          <a:prstGeom prst="rect">
            <a:avLst/>
          </a:prstGeom>
          <a:noFill/>
        </p:spPr>
        <p:txBody>
          <a:bodyPr wrap="none" rtlCol="0">
            <a:spAutoFit/>
          </a:bodyPr>
          <a:lstStyle/>
          <a:p>
            <a:r>
              <a:rPr lang="ru-RU" dirty="0"/>
              <a:t>Диаграмма служебных классов</a:t>
            </a:r>
          </a:p>
        </p:txBody>
      </p:sp>
    </p:spTree>
    <p:extLst>
      <p:ext uri="{BB962C8B-B14F-4D97-AF65-F5344CB8AC3E}">
        <p14:creationId xmlns:p14="http://schemas.microsoft.com/office/powerpoint/2010/main" val="2253825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normAutofit/>
          </a:bodyPr>
          <a:lstStyle/>
          <a:p>
            <a:r>
              <a:rPr lang="ru-RU" dirty="0" smtClean="0">
                <a:solidFill>
                  <a:schemeClr val="tx1"/>
                </a:solidFill>
              </a:rPr>
              <a:t>Процедурный лабиринт</a:t>
            </a:r>
            <a:endParaRPr lang="ru-RU" dirty="0">
              <a:solidFill>
                <a:schemeClr val="tx1"/>
              </a:solidFill>
            </a:endParaRPr>
          </a:p>
        </p:txBody>
      </p:sp>
      <p:sp>
        <p:nvSpPr>
          <p:cNvPr id="2" name="Номер слайда 1"/>
          <p:cNvSpPr>
            <a:spLocks noGrp="1"/>
          </p:cNvSpPr>
          <p:nvPr>
            <p:ph type="sldNum" sz="quarter" idx="12"/>
          </p:nvPr>
        </p:nvSpPr>
        <p:spPr/>
        <p:txBody>
          <a:bodyPr/>
          <a:lstStyle/>
          <a:p>
            <a:fld id="{3EDF9228-2A5F-46EA-9FDB-5DF6E0315EE9}" type="slidenum">
              <a:rPr lang="ru-RU" sz="2000" smtClean="0"/>
              <a:pPr/>
              <a:t>21</a:t>
            </a:fld>
            <a:endParaRPr lang="ru-RU" sz="2000" dirty="0"/>
          </a:p>
        </p:txBody>
      </p:sp>
      <p:pic>
        <p:nvPicPr>
          <p:cNvPr id="10" name="Рисунок 9"/>
          <p:cNvPicPr>
            <a:picLocks noChangeAspect="1"/>
          </p:cNvPicPr>
          <p:nvPr/>
        </p:nvPicPr>
        <p:blipFill rotWithShape="1">
          <a:blip r:embed="rId2" cstate="print">
            <a:extLst>
              <a:ext uri="{28A0092B-C50C-407E-A947-70E740481C1C}">
                <a14:useLocalDpi xmlns:a14="http://schemas.microsoft.com/office/drawing/2010/main" val="0"/>
              </a:ext>
            </a:extLst>
          </a:blip>
          <a:srcRect r="2407"/>
          <a:stretch/>
        </p:blipFill>
        <p:spPr>
          <a:xfrm>
            <a:off x="6126480" y="2313912"/>
            <a:ext cx="5751667" cy="2963928"/>
          </a:xfrm>
          <a:prstGeom prst="rect">
            <a:avLst/>
          </a:prstGeom>
        </p:spPr>
      </p:pic>
      <p:pic>
        <p:nvPicPr>
          <p:cNvPr id="11" name="Рисунок 10"/>
          <p:cNvPicPr>
            <a:picLocks noChangeAspect="1"/>
          </p:cNvPicPr>
          <p:nvPr/>
        </p:nvPicPr>
        <p:blipFill rotWithShape="1">
          <a:blip r:embed="rId3" cstate="print">
            <a:extLst>
              <a:ext uri="{28A0092B-C50C-407E-A947-70E740481C1C}">
                <a14:useLocalDpi xmlns:a14="http://schemas.microsoft.com/office/drawing/2010/main" val="0"/>
              </a:ext>
            </a:extLst>
          </a:blip>
          <a:srcRect r="2458"/>
          <a:stretch/>
        </p:blipFill>
        <p:spPr>
          <a:xfrm>
            <a:off x="127053" y="2313912"/>
            <a:ext cx="5748646" cy="2963928"/>
          </a:xfrm>
          <a:prstGeom prst="rect">
            <a:avLst/>
          </a:prstGeom>
        </p:spPr>
      </p:pic>
    </p:spTree>
    <p:extLst>
      <p:ext uri="{BB962C8B-B14F-4D97-AF65-F5344CB8AC3E}">
        <p14:creationId xmlns:p14="http://schemas.microsoft.com/office/powerpoint/2010/main" val="3534619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EDF9228-2A5F-46EA-9FDB-5DF6E0315EE9}" type="slidenum">
              <a:rPr lang="ru-RU" sz="2000" smtClean="0"/>
              <a:pPr/>
              <a:t>22</a:t>
            </a:fld>
            <a:endParaRPr lang="ru-RU" sz="2000" dirty="0"/>
          </a:p>
        </p:txBody>
      </p:sp>
      <p:sp>
        <p:nvSpPr>
          <p:cNvPr id="2" name="Заголовок 1"/>
          <p:cNvSpPr>
            <a:spLocks noGrp="1"/>
          </p:cNvSpPr>
          <p:nvPr>
            <p:ph type="title" idx="4294967295"/>
          </p:nvPr>
        </p:nvSpPr>
        <p:spPr>
          <a:xfrm>
            <a:off x="178052" y="284183"/>
            <a:ext cx="6648261" cy="1449387"/>
          </a:xfrm>
        </p:spPr>
        <p:txBody>
          <a:bodyPr/>
          <a:lstStyle/>
          <a:p>
            <a:r>
              <a:rPr lang="ru-RU" dirty="0" smtClean="0"/>
              <a:t>Алгоритм генерации процедурного лабиринта</a:t>
            </a:r>
            <a:endParaRPr lang="ru-RU" dirty="0"/>
          </a:p>
        </p:txBody>
      </p:sp>
      <p:sp>
        <p:nvSpPr>
          <p:cNvPr id="3" name="Объект 2"/>
          <p:cNvSpPr>
            <a:spLocks noGrp="1"/>
          </p:cNvSpPr>
          <p:nvPr>
            <p:ph idx="4294967295"/>
          </p:nvPr>
        </p:nvSpPr>
        <p:spPr>
          <a:xfrm>
            <a:off x="1104523" y="1918691"/>
            <a:ext cx="4316413" cy="4022725"/>
          </a:xfrm>
        </p:spPr>
        <p:txBody>
          <a:bodyPr>
            <a:normAutofit lnSpcReduction="10000"/>
          </a:bodyPr>
          <a:lstStyle/>
          <a:p>
            <a:pPr marL="0" indent="0">
              <a:buNone/>
            </a:pPr>
            <a:r>
              <a:rPr lang="ru-RU" dirty="0" smtClean="0"/>
              <a:t>	Генерация лабиринта основана</a:t>
            </a:r>
            <a:r>
              <a:rPr lang="en-US" dirty="0" smtClean="0"/>
              <a:t> </a:t>
            </a:r>
            <a:r>
              <a:rPr lang="ru-RU" dirty="0" smtClean="0"/>
              <a:t>на алгоритме </a:t>
            </a:r>
            <a:r>
              <a:rPr lang="en-US" b="1" dirty="0"/>
              <a:t>Recursive </a:t>
            </a:r>
            <a:r>
              <a:rPr lang="en-US" b="1" dirty="0" smtClean="0"/>
              <a:t>backtracking</a:t>
            </a:r>
            <a:r>
              <a:rPr lang="ru-RU" b="1" dirty="0" smtClean="0"/>
              <a:t>.</a:t>
            </a:r>
          </a:p>
          <a:p>
            <a:pPr marL="0" indent="0">
              <a:buNone/>
            </a:pPr>
            <a:r>
              <a:rPr lang="ru-RU" dirty="0" smtClean="0"/>
              <a:t>	Алгоритм всегда вырезает проход в несозданной части, </a:t>
            </a:r>
            <a:r>
              <a:rPr lang="ru-RU" dirty="0"/>
              <a:t>если она существует рядом с текущей ячейкой. Каждый раз, когда мы перемещаемся к новой ячейке, записываем предыдущую ячейку в стек. Если рядом с текущей позицией нет несозданных ячеек, то извлекаем из стека предыдущую позицию. Лабиринт завершён, когда в стеке больше ничего не остаётся</a:t>
            </a:r>
            <a:r>
              <a:rPr lang="ru-RU" dirty="0" smtClean="0"/>
              <a:t>.</a:t>
            </a:r>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141" y="284183"/>
            <a:ext cx="4026342" cy="5914032"/>
          </a:xfrm>
          <a:prstGeom prst="rect">
            <a:avLst/>
          </a:prstGeom>
        </p:spPr>
      </p:pic>
    </p:spTree>
    <p:extLst>
      <p:ext uri="{BB962C8B-B14F-4D97-AF65-F5344CB8AC3E}">
        <p14:creationId xmlns:p14="http://schemas.microsoft.com/office/powerpoint/2010/main" val="1264288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Уровень «Яблочный лес»</a:t>
            </a:r>
            <a:endParaRPr lang="ru-RU"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23</a:t>
            </a:fld>
            <a:endParaRPr lang="ru-RU" sz="2000" dirty="0"/>
          </a:p>
        </p:txBody>
      </p:sp>
      <p:pic>
        <p:nvPicPr>
          <p:cNvPr id="5" name="Рисунок 4"/>
          <p:cNvPicPr>
            <a:picLocks noChangeAspect="1"/>
          </p:cNvPicPr>
          <p:nvPr/>
        </p:nvPicPr>
        <p:blipFill rotWithShape="1">
          <a:blip r:embed="rId2">
            <a:extLst>
              <a:ext uri="{28A0092B-C50C-407E-A947-70E740481C1C}">
                <a14:useLocalDpi xmlns:a14="http://schemas.microsoft.com/office/drawing/2010/main" val="0"/>
              </a:ext>
            </a:extLst>
          </a:blip>
          <a:srcRect l="7633" r="4943"/>
          <a:stretch/>
        </p:blipFill>
        <p:spPr>
          <a:xfrm>
            <a:off x="2761307" y="1859581"/>
            <a:ext cx="6944008" cy="3914092"/>
          </a:xfrm>
          <a:prstGeom prst="rect">
            <a:avLst/>
          </a:prstGeom>
        </p:spPr>
      </p:pic>
    </p:spTree>
    <p:extLst>
      <p:ext uri="{BB962C8B-B14F-4D97-AF65-F5344CB8AC3E}">
        <p14:creationId xmlns:p14="http://schemas.microsoft.com/office/powerpoint/2010/main" val="3745207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EDF9228-2A5F-46EA-9FDB-5DF6E0315EE9}" type="slidenum">
              <a:rPr lang="ru-RU" sz="2000" smtClean="0"/>
              <a:pPr/>
              <a:t>24</a:t>
            </a:fld>
            <a:endParaRPr lang="ru-RU" sz="2000" dirty="0"/>
          </a:p>
        </p:txBody>
      </p:sp>
      <p:sp>
        <p:nvSpPr>
          <p:cNvPr id="5" name="Заголовок 1"/>
          <p:cNvSpPr>
            <a:spLocks noGrp="1"/>
          </p:cNvSpPr>
          <p:nvPr>
            <p:ph type="title"/>
          </p:nvPr>
        </p:nvSpPr>
        <p:spPr>
          <a:xfrm>
            <a:off x="1097280" y="286603"/>
            <a:ext cx="10058400" cy="1450757"/>
          </a:xfrm>
        </p:spPr>
        <p:txBody>
          <a:bodyPr/>
          <a:lstStyle/>
          <a:p>
            <a:r>
              <a:rPr lang="ru-RU" dirty="0" smtClean="0"/>
              <a:t>Уровень «Кошкин дом»</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68" y="1849333"/>
            <a:ext cx="8944823" cy="4498479"/>
          </a:xfrm>
          <a:prstGeom prst="rect">
            <a:avLst/>
          </a:prstGeom>
        </p:spPr>
      </p:pic>
    </p:spTree>
    <p:extLst>
      <p:ext uri="{BB962C8B-B14F-4D97-AF65-F5344CB8AC3E}">
        <p14:creationId xmlns:p14="http://schemas.microsoft.com/office/powerpoint/2010/main" val="1556202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Персонажи</a:t>
            </a:r>
            <a:endParaRPr lang="ru-RU"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25</a:t>
            </a:fld>
            <a:endParaRPr lang="ru-RU" sz="2000" dirty="0"/>
          </a:p>
        </p:txBody>
      </p:sp>
      <p:pic>
        <p:nvPicPr>
          <p:cNvPr id="3075" name="Picture 3" descr="F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830" y="2731026"/>
            <a:ext cx="12287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Рисунок 8"/>
          <p:cNvPicPr/>
          <p:nvPr/>
        </p:nvPicPr>
        <p:blipFill rotWithShape="1">
          <a:blip r:embed="rId3">
            <a:extLst>
              <a:ext uri="{28A0092B-C50C-407E-A947-70E740481C1C}">
                <a14:useLocalDpi xmlns:a14="http://schemas.microsoft.com/office/drawing/2010/main" val="0"/>
              </a:ext>
            </a:extLst>
          </a:blip>
          <a:srcRect l="33278" r="37193" b="47028"/>
          <a:stretch/>
        </p:blipFill>
        <p:spPr bwMode="auto">
          <a:xfrm rot="16200000">
            <a:off x="4428020" y="2944008"/>
            <a:ext cx="733425" cy="1316355"/>
          </a:xfrm>
          <a:prstGeom prst="rect">
            <a:avLst/>
          </a:prstGeom>
          <a:ln>
            <a:noFill/>
          </a:ln>
          <a:extLst>
            <a:ext uri="{53640926-AAD7-44D8-BBD7-CCE9431645EC}">
              <a14:shadowObscured xmlns:a14="http://schemas.microsoft.com/office/drawing/2010/main"/>
            </a:ext>
          </a:extLst>
        </p:spPr>
      </p:pic>
      <p:pic>
        <p:nvPicPr>
          <p:cNvPr id="3076" name="Picture 4" descr="Ti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8026" y="2891875"/>
            <a:ext cx="12573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Рисунок 10" descr="C:\Users\Gatlin\AppData\Local\Microsoft\Windows\INetCache\Content.Word\Tiger_Tail.png"/>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9366291" y="3027387"/>
            <a:ext cx="1172845" cy="1374775"/>
          </a:xfrm>
          <a:prstGeom prst="rect">
            <a:avLst/>
          </a:prstGeom>
          <a:noFill/>
          <a:ln>
            <a:noFill/>
          </a:ln>
        </p:spPr>
      </p:pic>
      <p:sp>
        <p:nvSpPr>
          <p:cNvPr id="7" name="TextBox 6"/>
          <p:cNvSpPr txBox="1"/>
          <p:nvPr/>
        </p:nvSpPr>
        <p:spPr>
          <a:xfrm>
            <a:off x="1463872" y="2053258"/>
            <a:ext cx="4116640" cy="646331"/>
          </a:xfrm>
          <a:prstGeom prst="rect">
            <a:avLst/>
          </a:prstGeom>
          <a:noFill/>
        </p:spPr>
        <p:txBody>
          <a:bodyPr wrap="none" rtlCol="0">
            <a:spAutoFit/>
          </a:bodyPr>
          <a:lstStyle/>
          <a:p>
            <a:pPr algn="ctr"/>
            <a:r>
              <a:rPr lang="ru-RU" dirty="0" smtClean="0"/>
              <a:t>Персонаж на уровне </a:t>
            </a:r>
            <a:r>
              <a:rPr lang="ru-RU" dirty="0"/>
              <a:t>«Яблочный лес</a:t>
            </a:r>
            <a:r>
              <a:rPr lang="ru-RU" dirty="0" smtClean="0"/>
              <a:t>» и </a:t>
            </a:r>
          </a:p>
          <a:p>
            <a:pPr algn="ctr"/>
            <a:r>
              <a:rPr lang="ru-RU" dirty="0" smtClean="0"/>
              <a:t>«</a:t>
            </a:r>
            <a:r>
              <a:rPr lang="ru-RU" dirty="0"/>
              <a:t>Охота за подарками</a:t>
            </a:r>
            <a:r>
              <a:rPr lang="ru-RU" dirty="0" smtClean="0"/>
              <a:t>»</a:t>
            </a:r>
            <a:endParaRPr lang="ru-RU" dirty="0"/>
          </a:p>
        </p:txBody>
      </p:sp>
      <p:sp>
        <p:nvSpPr>
          <p:cNvPr id="15" name="TextBox 14"/>
          <p:cNvSpPr txBox="1"/>
          <p:nvPr/>
        </p:nvSpPr>
        <p:spPr>
          <a:xfrm>
            <a:off x="6772128" y="2084695"/>
            <a:ext cx="3729099" cy="369332"/>
          </a:xfrm>
          <a:prstGeom prst="rect">
            <a:avLst/>
          </a:prstGeom>
          <a:noFill/>
        </p:spPr>
        <p:txBody>
          <a:bodyPr wrap="none" rtlCol="0">
            <a:spAutoFit/>
          </a:bodyPr>
          <a:lstStyle/>
          <a:p>
            <a:pPr algn="ctr"/>
            <a:r>
              <a:rPr lang="ru-RU" dirty="0" smtClean="0"/>
              <a:t>Персонаж на уровне «Кошкин дом»</a:t>
            </a:r>
            <a:endParaRPr lang="ru-RU" dirty="0"/>
          </a:p>
        </p:txBody>
      </p:sp>
    </p:spTree>
    <p:extLst>
      <p:ext uri="{BB962C8B-B14F-4D97-AF65-F5344CB8AC3E}">
        <p14:creationId xmlns:p14="http://schemas.microsoft.com/office/powerpoint/2010/main" val="852954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Указатели</a:t>
            </a:r>
            <a:r>
              <a:rPr lang="ru-RU" dirty="0"/>
              <a:t> </a:t>
            </a:r>
            <a:r>
              <a:rPr lang="ru-RU" dirty="0" smtClean="0"/>
              <a:t>(</a:t>
            </a:r>
            <a:r>
              <a:rPr lang="en-US" dirty="0" smtClean="0"/>
              <a:t>Hints</a:t>
            </a:r>
            <a:r>
              <a:rPr lang="ru-RU" dirty="0" smtClean="0"/>
              <a:t>)</a:t>
            </a:r>
            <a:endParaRPr lang="ru-RU"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26</a:t>
            </a:fld>
            <a:endParaRPr lang="ru-RU" sz="2000" dirty="0"/>
          </a:p>
        </p:txBody>
      </p:sp>
      <p:pic>
        <p:nvPicPr>
          <p:cNvPr id="5" name="Рисунок 4" descr="C:\Users\Gatlin\New Unity Project\Assets\Scenes\Apple_Forest_Folder\apple.png"/>
          <p:cNvPicPr/>
          <p:nvPr/>
        </p:nvPicPr>
        <p:blipFill>
          <a:blip r:embed="rId2">
            <a:extLst>
              <a:ext uri="{28A0092B-C50C-407E-A947-70E740481C1C}">
                <a14:useLocalDpi xmlns:a14="http://schemas.microsoft.com/office/drawing/2010/main" val="0"/>
              </a:ext>
            </a:extLst>
          </a:blip>
          <a:srcRect/>
          <a:stretch>
            <a:fillRect/>
          </a:stretch>
        </p:blipFill>
        <p:spPr bwMode="auto">
          <a:xfrm>
            <a:off x="3252155" y="2163092"/>
            <a:ext cx="1216660" cy="1216660"/>
          </a:xfrm>
          <a:prstGeom prst="rect">
            <a:avLst/>
          </a:prstGeom>
          <a:noFill/>
          <a:ln>
            <a:noFill/>
          </a:ln>
        </p:spPr>
      </p:pic>
      <p:pic>
        <p:nvPicPr>
          <p:cNvPr id="6" name="Рисунок 5" descr="C:\Users\Gatlin\New Unity Project\Assets\Scenes\NewYear_Folder\topdownTile_43.png"/>
          <p:cNvPicPr/>
          <p:nvPr/>
        </p:nvPicPr>
        <p:blipFill>
          <a:blip r:embed="rId3">
            <a:extLst>
              <a:ext uri="{28A0092B-C50C-407E-A947-70E740481C1C}">
                <a14:useLocalDpi xmlns:a14="http://schemas.microsoft.com/office/drawing/2010/main" val="0"/>
              </a:ext>
            </a:extLst>
          </a:blip>
          <a:srcRect/>
          <a:stretch>
            <a:fillRect/>
          </a:stretch>
        </p:blipFill>
        <p:spPr bwMode="auto">
          <a:xfrm>
            <a:off x="6141258" y="2038751"/>
            <a:ext cx="1257300" cy="1257300"/>
          </a:xfrm>
          <a:prstGeom prst="rect">
            <a:avLst/>
          </a:prstGeom>
          <a:noFill/>
          <a:ln>
            <a:noFill/>
          </a:ln>
        </p:spPr>
      </p:pic>
      <p:pic>
        <p:nvPicPr>
          <p:cNvPr id="6146" name="Picture 2" descr="topdownTile_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8558" y="2029226"/>
            <a:ext cx="122555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topdownTile_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4108" y="2029226"/>
            <a:ext cx="12763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933451" y="1793760"/>
            <a:ext cx="3854068" cy="369332"/>
          </a:xfrm>
          <a:prstGeom prst="rect">
            <a:avLst/>
          </a:prstGeom>
          <a:noFill/>
        </p:spPr>
        <p:txBody>
          <a:bodyPr wrap="none" rtlCol="0">
            <a:spAutoFit/>
          </a:bodyPr>
          <a:lstStyle/>
          <a:p>
            <a:r>
              <a:rPr lang="ru-RU" dirty="0"/>
              <a:t>Указатель на уровне «Яблочный лес»</a:t>
            </a:r>
          </a:p>
        </p:txBody>
      </p:sp>
      <p:sp>
        <p:nvSpPr>
          <p:cNvPr id="9" name="TextBox 8"/>
          <p:cNvSpPr txBox="1"/>
          <p:nvPr/>
        </p:nvSpPr>
        <p:spPr>
          <a:xfrm>
            <a:off x="5787519" y="1793760"/>
            <a:ext cx="4447628" cy="369332"/>
          </a:xfrm>
          <a:prstGeom prst="rect">
            <a:avLst/>
          </a:prstGeom>
          <a:noFill/>
        </p:spPr>
        <p:txBody>
          <a:bodyPr wrap="none" rtlCol="0">
            <a:spAutoFit/>
          </a:bodyPr>
          <a:lstStyle/>
          <a:p>
            <a:r>
              <a:rPr lang="ru-RU" dirty="0"/>
              <a:t>Указатель на уровне «Охота за подарками»</a:t>
            </a:r>
          </a:p>
        </p:txBody>
      </p:sp>
      <p:pic>
        <p:nvPicPr>
          <p:cNvPr id="10" name="Рисунок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9900" y="3719866"/>
            <a:ext cx="1218915" cy="1218915"/>
          </a:xfrm>
          <a:prstGeom prst="rect">
            <a:avLst/>
          </a:prstGeom>
        </p:spPr>
      </p:pic>
      <p:sp>
        <p:nvSpPr>
          <p:cNvPr id="13" name="TextBox 12"/>
          <p:cNvSpPr txBox="1"/>
          <p:nvPr/>
        </p:nvSpPr>
        <p:spPr>
          <a:xfrm>
            <a:off x="2339197" y="3350534"/>
            <a:ext cx="3040319" cy="369332"/>
          </a:xfrm>
          <a:prstGeom prst="rect">
            <a:avLst/>
          </a:prstGeom>
          <a:noFill/>
        </p:spPr>
        <p:txBody>
          <a:bodyPr wrap="none" rtlCol="0">
            <a:spAutoFit/>
          </a:bodyPr>
          <a:lstStyle/>
          <a:p>
            <a:r>
              <a:rPr lang="ru-RU" dirty="0"/>
              <a:t>Указатель на уровне </a:t>
            </a:r>
            <a:r>
              <a:rPr lang="ru-RU" dirty="0" smtClean="0"/>
              <a:t>«</a:t>
            </a:r>
            <a:r>
              <a:rPr lang="ru-RU" dirty="0" err="1" smtClean="0"/>
              <a:t>Кубач</a:t>
            </a:r>
            <a:r>
              <a:rPr lang="ru-RU" dirty="0" smtClean="0"/>
              <a:t>»</a:t>
            </a:r>
            <a:endParaRPr lang="ru-RU" dirty="0"/>
          </a:p>
        </p:txBody>
      </p:sp>
      <p:sp>
        <p:nvSpPr>
          <p:cNvPr id="14" name="TextBox 13"/>
          <p:cNvSpPr txBox="1"/>
          <p:nvPr/>
        </p:nvSpPr>
        <p:spPr>
          <a:xfrm>
            <a:off x="6491173" y="3356778"/>
            <a:ext cx="3697359" cy="369332"/>
          </a:xfrm>
          <a:prstGeom prst="rect">
            <a:avLst/>
          </a:prstGeom>
          <a:noFill/>
        </p:spPr>
        <p:txBody>
          <a:bodyPr wrap="none" rtlCol="0">
            <a:spAutoFit/>
          </a:bodyPr>
          <a:lstStyle/>
          <a:p>
            <a:r>
              <a:rPr lang="ru-RU" dirty="0"/>
              <a:t>Указатель на уровне </a:t>
            </a:r>
            <a:r>
              <a:rPr lang="ru-RU" dirty="0" smtClean="0"/>
              <a:t>«Кошкин дом»</a:t>
            </a:r>
            <a:endParaRPr lang="ru-RU" dirty="0"/>
          </a:p>
        </p:txBody>
      </p:sp>
      <p:pic>
        <p:nvPicPr>
          <p:cNvPr id="3" name="Рисунок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86392" y="3786837"/>
            <a:ext cx="1306920" cy="1306920"/>
          </a:xfrm>
          <a:prstGeom prst="rect">
            <a:avLst/>
          </a:prstGeom>
        </p:spPr>
      </p:pic>
    </p:spTree>
    <p:extLst>
      <p:ext uri="{BB962C8B-B14F-4D97-AF65-F5344CB8AC3E}">
        <p14:creationId xmlns:p14="http://schemas.microsoft.com/office/powerpoint/2010/main" val="3635442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Финиш</a:t>
            </a:r>
            <a:endParaRPr lang="ru-RU"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27</a:t>
            </a:fld>
            <a:endParaRPr lang="ru-RU" sz="2000" dirty="0"/>
          </a:p>
        </p:txBody>
      </p:sp>
      <p:pic>
        <p:nvPicPr>
          <p:cNvPr id="7171" name="Picture 3" descr="houseAl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809" y="2637732"/>
            <a:ext cx="2295525"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Рисунок 6"/>
          <p:cNvPicPr/>
          <p:nvPr/>
        </p:nvPicPr>
        <p:blipFill rotWithShape="1">
          <a:blip r:embed="rId3"/>
          <a:srcRect l="68125" t="45330" r="22740" b="37671"/>
          <a:stretch/>
        </p:blipFill>
        <p:spPr bwMode="auto">
          <a:xfrm>
            <a:off x="7868262" y="2293244"/>
            <a:ext cx="2466975" cy="2759075"/>
          </a:xfrm>
          <a:prstGeom prst="rect">
            <a:avLst/>
          </a:prstGeom>
          <a:ln>
            <a:noFill/>
          </a:ln>
          <a:extLst>
            <a:ext uri="{53640926-AAD7-44D8-BBD7-CCE9431645EC}">
              <a14:shadowObscured xmlns:a14="http://schemas.microsoft.com/office/drawing/2010/main"/>
            </a:ext>
          </a:extLst>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4940" y="2637732"/>
            <a:ext cx="2068716" cy="2068716"/>
          </a:xfrm>
          <a:prstGeom prst="rect">
            <a:avLst/>
          </a:prstGeom>
        </p:spPr>
      </p:pic>
      <p:sp>
        <p:nvSpPr>
          <p:cNvPr id="9" name="TextBox 8"/>
          <p:cNvSpPr txBox="1"/>
          <p:nvPr/>
        </p:nvSpPr>
        <p:spPr>
          <a:xfrm>
            <a:off x="1045187" y="1923912"/>
            <a:ext cx="3594767" cy="369332"/>
          </a:xfrm>
          <a:prstGeom prst="rect">
            <a:avLst/>
          </a:prstGeom>
          <a:noFill/>
        </p:spPr>
        <p:txBody>
          <a:bodyPr wrap="none" rtlCol="0">
            <a:spAutoFit/>
          </a:bodyPr>
          <a:lstStyle/>
          <a:p>
            <a:r>
              <a:rPr lang="ru-RU" dirty="0" smtClean="0"/>
              <a:t>Финиш </a:t>
            </a:r>
            <a:r>
              <a:rPr lang="ru-RU" dirty="0"/>
              <a:t>на уровне «Яблочный лес»</a:t>
            </a:r>
          </a:p>
        </p:txBody>
      </p:sp>
      <p:sp>
        <p:nvSpPr>
          <p:cNvPr id="10" name="TextBox 9"/>
          <p:cNvSpPr txBox="1"/>
          <p:nvPr/>
        </p:nvSpPr>
        <p:spPr>
          <a:xfrm>
            <a:off x="4538789" y="5052319"/>
            <a:ext cx="2781018" cy="369332"/>
          </a:xfrm>
          <a:prstGeom prst="rect">
            <a:avLst/>
          </a:prstGeom>
          <a:noFill/>
        </p:spPr>
        <p:txBody>
          <a:bodyPr wrap="none" rtlCol="0">
            <a:spAutoFit/>
          </a:bodyPr>
          <a:lstStyle/>
          <a:p>
            <a:r>
              <a:rPr lang="ru-RU" dirty="0" smtClean="0"/>
              <a:t>Финиш </a:t>
            </a:r>
            <a:r>
              <a:rPr lang="ru-RU" dirty="0"/>
              <a:t>на уровне </a:t>
            </a:r>
            <a:r>
              <a:rPr lang="ru-RU" dirty="0" smtClean="0"/>
              <a:t>«</a:t>
            </a:r>
            <a:r>
              <a:rPr lang="ru-RU" dirty="0" err="1" smtClean="0"/>
              <a:t>Кубач</a:t>
            </a:r>
            <a:r>
              <a:rPr lang="ru-RU" dirty="0" smtClean="0"/>
              <a:t>»</a:t>
            </a:r>
            <a:endParaRPr lang="ru-RU" dirty="0"/>
          </a:p>
        </p:txBody>
      </p:sp>
      <p:sp>
        <p:nvSpPr>
          <p:cNvPr id="11" name="TextBox 10"/>
          <p:cNvSpPr txBox="1"/>
          <p:nvPr/>
        </p:nvSpPr>
        <p:spPr>
          <a:xfrm>
            <a:off x="7007586" y="1830636"/>
            <a:ext cx="4188326" cy="369332"/>
          </a:xfrm>
          <a:prstGeom prst="rect">
            <a:avLst/>
          </a:prstGeom>
          <a:noFill/>
        </p:spPr>
        <p:txBody>
          <a:bodyPr wrap="none" rtlCol="0">
            <a:spAutoFit/>
          </a:bodyPr>
          <a:lstStyle/>
          <a:p>
            <a:r>
              <a:rPr lang="ru-RU" dirty="0" smtClean="0"/>
              <a:t>Финиш </a:t>
            </a:r>
            <a:r>
              <a:rPr lang="ru-RU" dirty="0"/>
              <a:t>на уровне </a:t>
            </a:r>
            <a:r>
              <a:rPr lang="ru-RU" dirty="0" smtClean="0"/>
              <a:t>«Охота за подарками»</a:t>
            </a:r>
            <a:endParaRPr lang="ru-RU" dirty="0"/>
          </a:p>
        </p:txBody>
      </p:sp>
    </p:spTree>
    <p:extLst>
      <p:ext uri="{BB962C8B-B14F-4D97-AF65-F5344CB8AC3E}">
        <p14:creationId xmlns:p14="http://schemas.microsoft.com/office/powerpoint/2010/main" val="4180377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Объект 2"/>
          <p:cNvSpPr>
            <a:spLocks noGrp="1"/>
          </p:cNvSpPr>
          <p:nvPr>
            <p:ph idx="1"/>
          </p:nvPr>
        </p:nvSpPr>
        <p:spPr/>
        <p:txBody>
          <a:bodyPr/>
          <a:lstStyle/>
          <a:p>
            <a:pPr marL="201168" lvl="1" indent="0">
              <a:buNone/>
            </a:pPr>
            <a:r>
              <a:rPr lang="ru-RU" dirty="0" smtClean="0"/>
              <a:t>	</a:t>
            </a:r>
            <a:r>
              <a:rPr lang="ru-RU" dirty="0"/>
              <a:t>В рамках данной работы была спроектирована и реализована программа на платформе </a:t>
            </a:r>
            <a:r>
              <a:rPr lang="ru-RU" dirty="0" err="1"/>
              <a:t>Unity</a:t>
            </a:r>
            <a:r>
              <a:rPr lang="ru-RU" dirty="0"/>
              <a:t>, для лечения </a:t>
            </a:r>
            <a:r>
              <a:rPr lang="ru-RU" dirty="0" err="1"/>
              <a:t>амблиопии</a:t>
            </a:r>
            <a:r>
              <a:rPr lang="ru-RU" dirty="0"/>
              <a:t> у детей.</a:t>
            </a:r>
            <a:endParaRPr lang="ru-RU" dirty="0" smtClean="0"/>
          </a:p>
          <a:p>
            <a:pPr marL="201168" lvl="1" indent="0">
              <a:buNone/>
            </a:pPr>
            <a:r>
              <a:rPr lang="ru-RU" dirty="0" smtClean="0"/>
              <a:t>	</a:t>
            </a:r>
          </a:p>
          <a:p>
            <a:pPr marL="201168" lvl="1" indent="0">
              <a:buNone/>
            </a:pPr>
            <a:r>
              <a:rPr lang="ru-RU" dirty="0"/>
              <a:t>	</a:t>
            </a:r>
            <a:r>
              <a:rPr lang="ru-RU" dirty="0" smtClean="0"/>
              <a:t>В </a:t>
            </a:r>
            <a:r>
              <a:rPr lang="ru-RU" dirty="0"/>
              <a:t>процессе реализации программного продукта потребовалось выполнить ряд задач, связанных с созданием концепции, функциональной и графической составляющей программы. К таким задачам относится дизайн главного меню, меню выбора уровня, меню настроек, меню статистики программы, персонажа, предметов, тренировочных уровней. Написаны скрипты, отвечающие за весь функционал. Кроме этого, программа была переведена на английский язык для привлечения англоязычной </a:t>
            </a:r>
            <a:r>
              <a:rPr lang="ru-RU" dirty="0" smtClean="0"/>
              <a:t>аудитории.</a:t>
            </a:r>
            <a:endParaRPr lang="ru-RU" dirty="0"/>
          </a:p>
          <a:p>
            <a:endParaRPr lang="ru-RU"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28</a:t>
            </a:fld>
            <a:endParaRPr lang="ru-RU" sz="2000" dirty="0"/>
          </a:p>
        </p:txBody>
      </p:sp>
    </p:spTree>
    <p:extLst>
      <p:ext uri="{BB962C8B-B14F-4D97-AF65-F5344CB8AC3E}">
        <p14:creationId xmlns:p14="http://schemas.microsoft.com/office/powerpoint/2010/main" val="246866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работы</a:t>
            </a:r>
            <a:endParaRPr lang="ru-RU" dirty="0"/>
          </a:p>
        </p:txBody>
      </p:sp>
      <p:sp>
        <p:nvSpPr>
          <p:cNvPr id="3" name="Объект 2"/>
          <p:cNvSpPr>
            <a:spLocks noGrp="1"/>
          </p:cNvSpPr>
          <p:nvPr>
            <p:ph idx="1"/>
          </p:nvPr>
        </p:nvSpPr>
        <p:spPr/>
        <p:txBody>
          <a:bodyPr>
            <a:normAutofit/>
          </a:bodyPr>
          <a:lstStyle/>
          <a:p>
            <a:pPr marL="201168" lvl="1" indent="0">
              <a:buNone/>
            </a:pPr>
            <a:r>
              <a:rPr lang="ru-RU" sz="2400" dirty="0" smtClean="0"/>
              <a:t>1.	Провести </a:t>
            </a:r>
            <a:r>
              <a:rPr lang="ru-RU" sz="2400" dirty="0"/>
              <a:t>анализ существующих программных продуктов для </a:t>
            </a:r>
            <a:r>
              <a:rPr lang="ru-RU" sz="2400" dirty="0" smtClean="0"/>
              <a:t>	поддержания </a:t>
            </a:r>
            <a:r>
              <a:rPr lang="ru-RU" sz="2400" dirty="0"/>
              <a:t>и коррекции </a:t>
            </a:r>
            <a:r>
              <a:rPr lang="ru-RU" sz="2400" dirty="0" smtClean="0"/>
              <a:t>зрения.</a:t>
            </a:r>
            <a:endParaRPr lang="ru-RU" sz="2400" dirty="0"/>
          </a:p>
          <a:p>
            <a:pPr marL="201168" lvl="1" indent="0">
              <a:buNone/>
            </a:pPr>
            <a:r>
              <a:rPr lang="ru-RU" sz="2400" dirty="0" smtClean="0"/>
              <a:t>2.	На </a:t>
            </a:r>
            <a:r>
              <a:rPr lang="ru-RU" sz="2400" dirty="0"/>
              <a:t>основе рекомендаций врача-офтальмолога и результатов анализа </a:t>
            </a:r>
            <a:r>
              <a:rPr lang="ru-RU" sz="2400" dirty="0" smtClean="0"/>
              <a:t>	п</a:t>
            </a:r>
            <a:r>
              <a:rPr lang="ru-RU" sz="2400" dirty="0"/>
              <a:t>. 1 сформулировать подробные требования к разрабатываемому </a:t>
            </a:r>
            <a:r>
              <a:rPr lang="ru-RU" sz="2400" dirty="0" smtClean="0"/>
              <a:t>	программному обеспечению.</a:t>
            </a:r>
            <a:endParaRPr lang="ru-RU" sz="2400" dirty="0"/>
          </a:p>
          <a:p>
            <a:pPr marL="201168" lvl="1" indent="0">
              <a:buNone/>
            </a:pPr>
            <a:r>
              <a:rPr lang="ru-RU" sz="2400" dirty="0" smtClean="0"/>
              <a:t>3.	Разработать </a:t>
            </a:r>
            <a:r>
              <a:rPr lang="ru-RU" sz="2400" dirty="0"/>
              <a:t>архитектуру программного продукта, осуществить </a:t>
            </a:r>
            <a:r>
              <a:rPr lang="ru-RU" sz="2400" dirty="0" smtClean="0"/>
              <a:t>	обоснованный </a:t>
            </a:r>
            <a:r>
              <a:rPr lang="ru-RU" sz="2400" dirty="0"/>
              <a:t>выбор средств его </a:t>
            </a:r>
            <a:r>
              <a:rPr lang="ru-RU" sz="2400" dirty="0" smtClean="0"/>
              <a:t>реализации.</a:t>
            </a:r>
            <a:endParaRPr lang="ru-RU" sz="2400" dirty="0"/>
          </a:p>
          <a:p>
            <a:pPr marL="201168" lvl="1" indent="0">
              <a:buNone/>
            </a:pPr>
            <a:r>
              <a:rPr lang="ru-RU" sz="2400" dirty="0" smtClean="0"/>
              <a:t>4.	Выполнить </a:t>
            </a:r>
            <a:r>
              <a:rPr lang="ru-RU" sz="2400" dirty="0"/>
              <a:t>программную реализацию в соответствии с </a:t>
            </a:r>
            <a:r>
              <a:rPr lang="ru-RU" sz="2400" dirty="0" smtClean="0"/>
              <a:t>	предъявляемыми требованиями.</a:t>
            </a:r>
            <a:endParaRPr lang="ru-RU" sz="2400" dirty="0"/>
          </a:p>
          <a:p>
            <a:pPr marL="201168" lvl="1" indent="0">
              <a:buNone/>
            </a:pPr>
            <a:r>
              <a:rPr lang="ru-RU" sz="2400" dirty="0" smtClean="0"/>
              <a:t>5.	Выполнить </a:t>
            </a:r>
            <a:r>
              <a:rPr lang="ru-RU" sz="2400" dirty="0"/>
              <a:t>тестирование разработанного программного </a:t>
            </a:r>
            <a:r>
              <a:rPr lang="ru-RU" sz="2400" dirty="0" smtClean="0"/>
              <a:t>	обеспечения.</a:t>
            </a:r>
            <a:endParaRPr lang="ru-RU" sz="2400"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3</a:t>
            </a:fld>
            <a:endParaRPr lang="ru-RU" sz="2000" dirty="0"/>
          </a:p>
        </p:txBody>
      </p:sp>
    </p:spTree>
    <p:extLst>
      <p:ext uri="{BB962C8B-B14F-4D97-AF65-F5344CB8AC3E}">
        <p14:creationId xmlns:p14="http://schemas.microsoft.com/office/powerpoint/2010/main" val="3622146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solidFill>
              </a:rPr>
              <a:t>Анализ и сравнение аналогов</a:t>
            </a:r>
            <a:endParaRPr lang="ru-RU" dirty="0">
              <a:solidFill>
                <a:schemeClr val="tx1"/>
              </a:solidFill>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176621601"/>
              </p:ext>
            </p:extLst>
          </p:nvPr>
        </p:nvGraphicFramePr>
        <p:xfrm>
          <a:off x="1049622" y="1856231"/>
          <a:ext cx="10162862" cy="3949114"/>
        </p:xfrm>
        <a:graphic>
          <a:graphicData uri="http://schemas.openxmlformats.org/drawingml/2006/table">
            <a:tbl>
              <a:tblPr firstRow="1" firstCol="1" bandRow="1">
                <a:tableStyleId>{5C22544A-7EE6-4342-B048-85BDC9FD1C3A}</a:tableStyleId>
              </a:tblPr>
              <a:tblGrid>
                <a:gridCol w="1870630">
                  <a:extLst>
                    <a:ext uri="{9D8B030D-6E8A-4147-A177-3AD203B41FA5}">
                      <a16:colId xmlns:a16="http://schemas.microsoft.com/office/drawing/2014/main" val="3995366512"/>
                    </a:ext>
                  </a:extLst>
                </a:gridCol>
                <a:gridCol w="1941470">
                  <a:extLst>
                    <a:ext uri="{9D8B030D-6E8A-4147-A177-3AD203B41FA5}">
                      <a16:colId xmlns:a16="http://schemas.microsoft.com/office/drawing/2014/main" val="2208236970"/>
                    </a:ext>
                  </a:extLst>
                </a:gridCol>
                <a:gridCol w="2020464">
                  <a:extLst>
                    <a:ext uri="{9D8B030D-6E8A-4147-A177-3AD203B41FA5}">
                      <a16:colId xmlns:a16="http://schemas.microsoft.com/office/drawing/2014/main" val="2168492632"/>
                    </a:ext>
                  </a:extLst>
                </a:gridCol>
                <a:gridCol w="1956844">
                  <a:extLst>
                    <a:ext uri="{9D8B030D-6E8A-4147-A177-3AD203B41FA5}">
                      <a16:colId xmlns:a16="http://schemas.microsoft.com/office/drawing/2014/main" val="3622873920"/>
                    </a:ext>
                  </a:extLst>
                </a:gridCol>
                <a:gridCol w="2373454">
                  <a:extLst>
                    <a:ext uri="{9D8B030D-6E8A-4147-A177-3AD203B41FA5}">
                      <a16:colId xmlns:a16="http://schemas.microsoft.com/office/drawing/2014/main" val="2240346838"/>
                    </a:ext>
                  </a:extLst>
                </a:gridCol>
              </a:tblGrid>
              <a:tr h="988823">
                <a:tc>
                  <a:txBody>
                    <a:bodyPr/>
                    <a:lstStyle/>
                    <a:p>
                      <a:pPr indent="0" algn="l">
                        <a:lnSpc>
                          <a:spcPct val="100000"/>
                        </a:lnSpc>
                        <a:spcAft>
                          <a:spcPts val="0"/>
                        </a:spcAft>
                      </a:pPr>
                      <a:r>
                        <a:rPr lang="ru-RU" sz="2000" dirty="0">
                          <a:effectLst/>
                        </a:rPr>
                        <a:t> </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dirty="0" smtClean="0">
                          <a:effectLst/>
                        </a:rPr>
                        <a:t>Фокусировка</a:t>
                      </a:r>
                    </a:p>
                    <a:p>
                      <a:pPr indent="0" algn="ctr">
                        <a:lnSpc>
                          <a:spcPct val="100000"/>
                        </a:lnSpc>
                        <a:spcAft>
                          <a:spcPts val="0"/>
                        </a:spcAft>
                      </a:pPr>
                      <a:r>
                        <a:rPr lang="ru-RU" sz="2000" dirty="0" smtClean="0">
                          <a:effectLst/>
                        </a:rPr>
                        <a:t>внимания</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dirty="0" smtClean="0">
                          <a:effectLst/>
                        </a:rPr>
                        <a:t>Отслеживание</a:t>
                      </a:r>
                    </a:p>
                    <a:p>
                      <a:pPr indent="0" algn="ctr">
                        <a:lnSpc>
                          <a:spcPct val="100000"/>
                        </a:lnSpc>
                        <a:spcAft>
                          <a:spcPts val="0"/>
                        </a:spcAft>
                      </a:pPr>
                      <a:r>
                        <a:rPr lang="ru-RU" sz="2000" dirty="0" smtClean="0">
                          <a:effectLst/>
                        </a:rPr>
                        <a:t>результатов</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dirty="0" smtClean="0">
                          <a:effectLst/>
                        </a:rPr>
                        <a:t>Поддержка</a:t>
                      </a:r>
                      <a:endParaRPr lang="ru-RU" sz="2000" baseline="0" dirty="0" smtClean="0">
                        <a:effectLst/>
                      </a:endParaRPr>
                    </a:p>
                    <a:p>
                      <a:pPr indent="0" algn="ctr">
                        <a:lnSpc>
                          <a:spcPct val="100000"/>
                        </a:lnSpc>
                        <a:spcAft>
                          <a:spcPts val="0"/>
                        </a:spcAft>
                      </a:pPr>
                      <a:r>
                        <a:rPr lang="ru-RU" sz="2000" dirty="0" smtClean="0">
                          <a:effectLst/>
                        </a:rPr>
                        <a:t>современных </a:t>
                      </a:r>
                      <a:r>
                        <a:rPr lang="ru-RU" sz="2000" dirty="0">
                          <a:effectLst/>
                        </a:rPr>
                        <a:t>ОС</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dirty="0" err="1">
                          <a:effectLst/>
                        </a:rPr>
                        <a:t>Проприетарность</a:t>
                      </a:r>
                      <a:endParaRPr lang="ru-RU" sz="2000" dirty="0">
                        <a:effectLst/>
                        <a:latin typeface="Times New Roman" panose="02020603050405020304" pitchFamily="18" charset="0"/>
                        <a:ea typeface="Times New Roman" panose="02020603050405020304" pitchFamily="18" charset="0"/>
                      </a:endParaRPr>
                    </a:p>
                  </a:txBody>
                  <a:tcPr marL="57467" marR="57467" marT="0" marB="0"/>
                </a:tc>
                <a:extLst>
                  <a:ext uri="{0D108BD9-81ED-4DB2-BD59-A6C34878D82A}">
                    <a16:rowId xmlns:a16="http://schemas.microsoft.com/office/drawing/2014/main" val="622957134"/>
                  </a:ext>
                </a:extLst>
              </a:tr>
              <a:tr h="503903">
                <a:tc>
                  <a:txBody>
                    <a:bodyPr/>
                    <a:lstStyle/>
                    <a:p>
                      <a:pPr indent="0" algn="l">
                        <a:lnSpc>
                          <a:spcPct val="100000"/>
                        </a:lnSpc>
                        <a:spcAft>
                          <a:spcPts val="0"/>
                        </a:spcAft>
                      </a:pPr>
                      <a:r>
                        <a:rPr lang="ru-RU" sz="2000" dirty="0" smtClean="0">
                          <a:effectLst/>
                        </a:rPr>
                        <a:t>Чибис</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r>
                        <a:rPr lang="en-US" sz="2000" b="1" dirty="0" smtClean="0">
                          <a:effectLst/>
                        </a:rPr>
                        <a:t>-</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extLst>
                  <a:ext uri="{0D108BD9-81ED-4DB2-BD59-A6C34878D82A}">
                    <a16:rowId xmlns:a16="http://schemas.microsoft.com/office/drawing/2014/main" val="1860891225"/>
                  </a:ext>
                </a:extLst>
              </a:tr>
              <a:tr h="494411">
                <a:tc>
                  <a:txBody>
                    <a:bodyPr/>
                    <a:lstStyle/>
                    <a:p>
                      <a:pPr indent="0" algn="l">
                        <a:lnSpc>
                          <a:spcPct val="100000"/>
                        </a:lnSpc>
                        <a:spcAft>
                          <a:spcPts val="0"/>
                        </a:spcAft>
                      </a:pPr>
                      <a:r>
                        <a:rPr lang="ru-RU" sz="2000" dirty="0" smtClean="0">
                          <a:effectLst/>
                        </a:rPr>
                        <a:t>ЦВЕТОК</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r>
                        <a:rPr lang="ru-RU" sz="2000" b="1" baseline="0" dirty="0" smtClean="0">
                          <a:effectLst/>
                        </a:rPr>
                        <a:t> </a:t>
                      </a:r>
                      <a:r>
                        <a:rPr lang="ru-RU" sz="2000" b="1" dirty="0" smtClean="0">
                          <a:effectLst/>
                        </a:rPr>
                        <a:t>-</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r>
                        <a:rPr lang="ru-RU" sz="2000" b="1" baseline="0" dirty="0" smtClean="0">
                          <a:effectLst/>
                        </a:rPr>
                        <a:t>  </a:t>
                      </a:r>
                      <a:r>
                        <a:rPr lang="ru-RU" sz="2000" b="1" dirty="0" smtClean="0">
                          <a:effectLst/>
                        </a:rPr>
                        <a:t>+</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extLst>
                  <a:ext uri="{0D108BD9-81ED-4DB2-BD59-A6C34878D82A}">
                    <a16:rowId xmlns:a16="http://schemas.microsoft.com/office/drawing/2014/main" val="1374325254"/>
                  </a:ext>
                </a:extLst>
              </a:tr>
              <a:tr h="478744">
                <a:tc>
                  <a:txBody>
                    <a:bodyPr/>
                    <a:lstStyle/>
                    <a:p>
                      <a:pPr indent="0" algn="l">
                        <a:lnSpc>
                          <a:spcPct val="100000"/>
                        </a:lnSpc>
                        <a:spcAft>
                          <a:spcPts val="0"/>
                        </a:spcAft>
                      </a:pPr>
                      <a:r>
                        <a:rPr lang="ru-RU" sz="2000" dirty="0" err="1" smtClean="0">
                          <a:effectLst/>
                        </a:rPr>
                        <a:t>eYe</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r>
                        <a:rPr lang="en-US" sz="2000" b="1" dirty="0" smtClean="0">
                          <a:effectLst/>
                        </a:rPr>
                        <a:t>-</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r>
                        <a:rPr lang="en-US" sz="2000" b="1" dirty="0" smtClean="0">
                          <a:effectLst/>
                        </a:rPr>
                        <a:t>-</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extLst>
                  <a:ext uri="{0D108BD9-81ED-4DB2-BD59-A6C34878D82A}">
                    <a16:rowId xmlns:a16="http://schemas.microsoft.com/office/drawing/2014/main" val="4137336908"/>
                  </a:ext>
                </a:extLst>
              </a:tr>
              <a:tr h="494411">
                <a:tc>
                  <a:txBody>
                    <a:bodyPr/>
                    <a:lstStyle/>
                    <a:p>
                      <a:pPr indent="0" algn="l">
                        <a:lnSpc>
                          <a:spcPct val="100000"/>
                        </a:lnSpc>
                        <a:spcAft>
                          <a:spcPts val="0"/>
                        </a:spcAft>
                      </a:pPr>
                      <a:r>
                        <a:rPr lang="ru-RU" sz="2000" dirty="0" smtClean="0">
                          <a:effectLst/>
                        </a:rPr>
                        <a:t>Контур</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extLst>
                  <a:ext uri="{0D108BD9-81ED-4DB2-BD59-A6C34878D82A}">
                    <a16:rowId xmlns:a16="http://schemas.microsoft.com/office/drawing/2014/main" val="341839326"/>
                  </a:ext>
                </a:extLst>
              </a:tr>
              <a:tr h="494411">
                <a:tc>
                  <a:txBody>
                    <a:bodyPr/>
                    <a:lstStyle/>
                    <a:p>
                      <a:pPr indent="0" algn="l">
                        <a:lnSpc>
                          <a:spcPct val="100000"/>
                        </a:lnSpc>
                        <a:spcAft>
                          <a:spcPts val="0"/>
                        </a:spcAft>
                      </a:pPr>
                      <a:r>
                        <a:rPr lang="ru-RU" sz="2000" dirty="0" smtClean="0">
                          <a:effectLst/>
                        </a:rPr>
                        <a:t>Крестики</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extLst>
                  <a:ext uri="{0D108BD9-81ED-4DB2-BD59-A6C34878D82A}">
                    <a16:rowId xmlns:a16="http://schemas.microsoft.com/office/drawing/2014/main" val="3169647107"/>
                  </a:ext>
                </a:extLst>
              </a:tr>
              <a:tr h="494411">
                <a:tc>
                  <a:txBody>
                    <a:bodyPr/>
                    <a:lstStyle/>
                    <a:p>
                      <a:pPr indent="0" algn="l">
                        <a:lnSpc>
                          <a:spcPct val="100000"/>
                        </a:lnSpc>
                        <a:spcAft>
                          <a:spcPts val="0"/>
                        </a:spcAft>
                      </a:pPr>
                      <a:r>
                        <a:rPr lang="ru-RU" sz="2000" dirty="0" smtClean="0">
                          <a:effectLst/>
                        </a:rPr>
                        <a:t>Паучок</a:t>
                      </a:r>
                      <a:endParaRPr lang="ru-RU" sz="2000"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tc>
                  <a:txBody>
                    <a:bodyPr/>
                    <a:lstStyle/>
                    <a:p>
                      <a:pPr indent="0" algn="ctr">
                        <a:lnSpc>
                          <a:spcPct val="100000"/>
                        </a:lnSpc>
                        <a:spcAft>
                          <a:spcPts val="0"/>
                        </a:spcAft>
                      </a:pPr>
                      <a:r>
                        <a:rPr lang="ru-RU" sz="2000" b="1" dirty="0" smtClean="0">
                          <a:effectLst/>
                        </a:rPr>
                        <a:t>      +</a:t>
                      </a:r>
                      <a:endParaRPr lang="ru-RU" sz="2000" b="1" dirty="0">
                        <a:effectLst/>
                        <a:latin typeface="Times New Roman" panose="02020603050405020304" pitchFamily="18" charset="0"/>
                        <a:ea typeface="Times New Roman" panose="02020603050405020304" pitchFamily="18" charset="0"/>
                      </a:endParaRPr>
                    </a:p>
                  </a:txBody>
                  <a:tcPr marL="57467" marR="57467" marT="0" marB="0"/>
                </a:tc>
                <a:extLst>
                  <a:ext uri="{0D108BD9-81ED-4DB2-BD59-A6C34878D82A}">
                    <a16:rowId xmlns:a16="http://schemas.microsoft.com/office/drawing/2014/main" val="3263663527"/>
                  </a:ext>
                </a:extLst>
              </a:tr>
            </a:tbl>
          </a:graphicData>
        </a:graphic>
      </p:graphicFrame>
      <p:sp>
        <p:nvSpPr>
          <p:cNvPr id="4" name="Номер слайда 3"/>
          <p:cNvSpPr>
            <a:spLocks noGrp="1"/>
          </p:cNvSpPr>
          <p:nvPr>
            <p:ph type="sldNum" sz="quarter" idx="12"/>
          </p:nvPr>
        </p:nvSpPr>
        <p:spPr/>
        <p:txBody>
          <a:bodyPr/>
          <a:lstStyle/>
          <a:p>
            <a:fld id="{3EDF9228-2A5F-46EA-9FDB-5DF6E0315EE9}" type="slidenum">
              <a:rPr lang="ru-RU" sz="2000" smtClean="0"/>
              <a:pPr/>
              <a:t>4</a:t>
            </a:fld>
            <a:endParaRPr lang="ru-RU" sz="2000" dirty="0"/>
          </a:p>
        </p:txBody>
      </p:sp>
    </p:spTree>
    <p:extLst>
      <p:ext uri="{BB962C8B-B14F-4D97-AF65-F5344CB8AC3E}">
        <p14:creationId xmlns:p14="http://schemas.microsoft.com/office/powerpoint/2010/main" val="143772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solidFill>
              </a:rPr>
              <a:t>Выбор среды разработки</a:t>
            </a:r>
            <a:endParaRPr lang="ru-RU" dirty="0">
              <a:solidFill>
                <a:schemeClr val="tx1"/>
              </a:solidFill>
            </a:endParaRPr>
          </a:p>
        </p:txBody>
      </p:sp>
      <p:sp>
        <p:nvSpPr>
          <p:cNvPr id="3" name="Объект 2"/>
          <p:cNvSpPr>
            <a:spLocks noGrp="1"/>
          </p:cNvSpPr>
          <p:nvPr>
            <p:ph idx="1"/>
          </p:nvPr>
        </p:nvSpPr>
        <p:spPr>
          <a:xfrm>
            <a:off x="1097280" y="1737360"/>
            <a:ext cx="10058400" cy="5012266"/>
          </a:xfrm>
        </p:spPr>
        <p:txBody>
          <a:bodyPr>
            <a:noAutofit/>
          </a:bodyPr>
          <a:lstStyle/>
          <a:p>
            <a:pPr marL="0" indent="450000">
              <a:lnSpc>
                <a:spcPct val="100000"/>
              </a:lnSpc>
              <a:spcBef>
                <a:spcPts val="0"/>
              </a:spcBef>
              <a:spcAft>
                <a:spcPts val="0"/>
              </a:spcAft>
              <a:buNone/>
            </a:pPr>
            <a:r>
              <a:rPr lang="ru-RU" dirty="0" smtClean="0"/>
              <a:t>Для </a:t>
            </a:r>
            <a:r>
              <a:rPr lang="ru-RU" dirty="0"/>
              <a:t>достижения целей данной выпускной квалификационной работы необходимо выбрать среду разработки. При коррекции зрения используются графические изображения. Также требуется удерживать внимание пользователя программного продукта таким образом, чтобы соблюдалась методика тренировки. Наиболее подходящим для этого является игровой подход. Поэтому рассматривались игровые движки и сопутствующее им системное программное обеспечение.</a:t>
            </a:r>
          </a:p>
          <a:p>
            <a:pPr indent="450000">
              <a:lnSpc>
                <a:spcPct val="100000"/>
              </a:lnSpc>
            </a:pPr>
            <a:r>
              <a:rPr lang="ru-RU" dirty="0"/>
              <a:t>Рассматривались следующие варианты:</a:t>
            </a:r>
          </a:p>
          <a:p>
            <a:pPr lvl="1" indent="450000">
              <a:lnSpc>
                <a:spcPct val="100000"/>
              </a:lnSpc>
              <a:buFont typeface="Arial" panose="020B0604020202020204" pitchFamily="34" charset="0"/>
              <a:buChar char="•"/>
            </a:pPr>
            <a:r>
              <a:rPr lang="en-US" sz="2000" dirty="0"/>
              <a:t>Unity </a:t>
            </a:r>
            <a:r>
              <a:rPr lang="en-US" sz="2000" dirty="0" smtClean="0"/>
              <a:t>2019;</a:t>
            </a:r>
            <a:endParaRPr lang="ru-RU" sz="2000" dirty="0"/>
          </a:p>
          <a:p>
            <a:pPr lvl="1" indent="450000">
              <a:lnSpc>
                <a:spcPct val="100000"/>
              </a:lnSpc>
              <a:buFont typeface="Arial" panose="020B0604020202020204" pitchFamily="34" charset="0"/>
              <a:buChar char="•"/>
            </a:pPr>
            <a:r>
              <a:rPr lang="en-US" sz="2000" dirty="0" err="1"/>
              <a:t>CryEngine</a:t>
            </a:r>
            <a:r>
              <a:rPr lang="en-US" sz="2000" dirty="0"/>
              <a:t> </a:t>
            </a:r>
            <a:r>
              <a:rPr lang="en-US" sz="2000" dirty="0" smtClean="0"/>
              <a:t>3</a:t>
            </a:r>
            <a:r>
              <a:rPr lang="ru-RU" sz="2000" dirty="0" smtClean="0"/>
              <a:t>;</a:t>
            </a:r>
            <a:endParaRPr lang="ru-RU" sz="2000" dirty="0"/>
          </a:p>
          <a:p>
            <a:pPr lvl="1" indent="450000">
              <a:lnSpc>
                <a:spcPct val="100000"/>
              </a:lnSpc>
              <a:buFont typeface="Arial" panose="020B0604020202020204" pitchFamily="34" charset="0"/>
              <a:buChar char="•"/>
            </a:pPr>
            <a:r>
              <a:rPr lang="ru-RU" sz="2000" dirty="0" err="1"/>
              <a:t>Unreal</a:t>
            </a:r>
            <a:r>
              <a:rPr lang="ru-RU" sz="2000" dirty="0"/>
              <a:t> </a:t>
            </a:r>
            <a:r>
              <a:rPr lang="ru-RU" sz="2000" dirty="0" err="1"/>
              <a:t>Engine</a:t>
            </a:r>
            <a:r>
              <a:rPr lang="ru-RU" sz="2000" dirty="0"/>
              <a:t> </a:t>
            </a:r>
            <a:r>
              <a:rPr lang="ru-RU" sz="2000" dirty="0" smtClean="0"/>
              <a:t>4.</a:t>
            </a:r>
            <a:endParaRPr lang="ru-RU" sz="2000"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5</a:t>
            </a:fld>
            <a:endParaRPr lang="ru-RU" sz="2000" dirty="0"/>
          </a:p>
        </p:txBody>
      </p:sp>
    </p:spTree>
    <p:extLst>
      <p:ext uri="{BB962C8B-B14F-4D97-AF65-F5344CB8AC3E}">
        <p14:creationId xmlns:p14="http://schemas.microsoft.com/office/powerpoint/2010/main" val="478506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1026" y="0"/>
            <a:ext cx="10058400" cy="1399692"/>
          </a:xfrm>
        </p:spPr>
        <p:txBody>
          <a:bodyPr/>
          <a:lstStyle/>
          <a:p>
            <a:r>
              <a:rPr lang="ru-RU" dirty="0" smtClean="0"/>
              <a:t>Функциональные требования:</a:t>
            </a:r>
            <a:endParaRPr lang="ru-RU" dirty="0"/>
          </a:p>
        </p:txBody>
      </p:sp>
      <p:sp>
        <p:nvSpPr>
          <p:cNvPr id="3" name="Объект 2"/>
          <p:cNvSpPr>
            <a:spLocks noGrp="1"/>
          </p:cNvSpPr>
          <p:nvPr>
            <p:ph idx="1"/>
          </p:nvPr>
        </p:nvSpPr>
        <p:spPr>
          <a:xfrm>
            <a:off x="389298" y="1726865"/>
            <a:ext cx="11802701" cy="4405746"/>
          </a:xfrm>
        </p:spPr>
        <p:txBody>
          <a:bodyPr>
            <a:noAutofit/>
          </a:bodyPr>
          <a:lstStyle/>
          <a:p>
            <a:pPr marL="0" lvl="1" indent="450000">
              <a:lnSpc>
                <a:spcPct val="100000"/>
              </a:lnSpc>
              <a:spcBef>
                <a:spcPts val="0"/>
              </a:spcBef>
              <a:spcAft>
                <a:spcPts val="0"/>
              </a:spcAft>
              <a:buFont typeface="Arial" panose="020B0604020202020204" pitchFamily="34" charset="0"/>
              <a:buChar char="•"/>
            </a:pPr>
            <a:r>
              <a:rPr lang="ru-RU" sz="2100" b="1" dirty="0" smtClean="0"/>
              <a:t>методика </a:t>
            </a:r>
            <a:r>
              <a:rPr lang="ru-RU" sz="2100" b="1" dirty="0"/>
              <a:t>лечения должна быть основана на </a:t>
            </a:r>
            <a:r>
              <a:rPr lang="ru-RU" sz="2100" b="1" dirty="0" smtClean="0"/>
              <a:t>тренировках;</a:t>
            </a:r>
          </a:p>
          <a:p>
            <a:pPr marL="0" lvl="1" indent="450000">
              <a:lnSpc>
                <a:spcPct val="100000"/>
              </a:lnSpc>
              <a:spcBef>
                <a:spcPts val="0"/>
              </a:spcBef>
              <a:spcAft>
                <a:spcPts val="0"/>
              </a:spcAft>
              <a:buFont typeface="Arial" panose="020B0604020202020204" pitchFamily="34" charset="0"/>
              <a:buChar char="•"/>
            </a:pPr>
            <a:r>
              <a:rPr lang="ru-RU" sz="2100" b="1" dirty="0"/>
              <a:t>в качестве методической основы взять прибор </a:t>
            </a:r>
            <a:r>
              <a:rPr lang="ru-RU" sz="2100" b="1" dirty="0" err="1"/>
              <a:t>Амблиотренер</a:t>
            </a:r>
            <a:r>
              <a:rPr lang="ru-RU" sz="2100" b="1" dirty="0" smtClean="0"/>
              <a:t>;</a:t>
            </a:r>
          </a:p>
          <a:p>
            <a:pPr marL="0" lvl="1" indent="450000">
              <a:lnSpc>
                <a:spcPct val="100000"/>
              </a:lnSpc>
              <a:spcBef>
                <a:spcPts val="0"/>
              </a:spcBef>
              <a:spcAft>
                <a:spcPts val="0"/>
              </a:spcAft>
              <a:buFont typeface="Arial" panose="020B0604020202020204" pitchFamily="34" charset="0"/>
              <a:buChar char="•"/>
            </a:pPr>
            <a:r>
              <a:rPr lang="ru-RU" sz="2100" b="1" dirty="0"/>
              <a:t>основной метод </a:t>
            </a:r>
            <a:r>
              <a:rPr lang="ru-RU" sz="2100" b="1" dirty="0" smtClean="0"/>
              <a:t>тренировки – прохождение лабиринта;</a:t>
            </a:r>
          </a:p>
          <a:p>
            <a:pPr marL="0" lvl="1" indent="450000">
              <a:lnSpc>
                <a:spcPct val="100000"/>
              </a:lnSpc>
              <a:spcBef>
                <a:spcPts val="0"/>
              </a:spcBef>
              <a:spcAft>
                <a:spcPts val="0"/>
              </a:spcAft>
              <a:buFont typeface="Arial" panose="020B0604020202020204" pitchFamily="34" charset="0"/>
              <a:buChar char="•"/>
            </a:pPr>
            <a:r>
              <a:rPr lang="ru-RU" sz="2100" dirty="0"/>
              <a:t>конфигурация лабиринта должна меняться при неоднократном </a:t>
            </a:r>
            <a:r>
              <a:rPr lang="ru-RU" sz="2100" dirty="0" smtClean="0"/>
              <a:t>похождении </a:t>
            </a:r>
            <a:r>
              <a:rPr lang="ru-RU" sz="2100" dirty="0"/>
              <a:t>одного </a:t>
            </a:r>
            <a:r>
              <a:rPr lang="ru-RU" sz="2100" dirty="0" smtClean="0"/>
              <a:t>и того же уровня</a:t>
            </a:r>
            <a:r>
              <a:rPr lang="en-US" sz="2100" dirty="0"/>
              <a:t>;</a:t>
            </a:r>
            <a:endParaRPr lang="ru-RU" sz="2100" dirty="0"/>
          </a:p>
          <a:p>
            <a:pPr marL="0" lvl="1" indent="450000">
              <a:lnSpc>
                <a:spcPct val="100000"/>
              </a:lnSpc>
              <a:spcBef>
                <a:spcPts val="0"/>
              </a:spcBef>
              <a:spcAft>
                <a:spcPts val="0"/>
              </a:spcAft>
              <a:buFont typeface="Arial" panose="020B0604020202020204" pitchFamily="34" charset="0"/>
              <a:buChar char="•"/>
            </a:pPr>
            <a:r>
              <a:rPr lang="ru-RU" sz="2100" dirty="0"/>
              <a:t>общее количество уровней – не менее 5;</a:t>
            </a:r>
          </a:p>
          <a:p>
            <a:pPr marL="0" lvl="1" indent="450000">
              <a:lnSpc>
                <a:spcPct val="100000"/>
              </a:lnSpc>
              <a:spcBef>
                <a:spcPts val="0"/>
              </a:spcBef>
              <a:spcAft>
                <a:spcPts val="0"/>
              </a:spcAft>
              <a:buFont typeface="Arial" panose="020B0604020202020204" pitchFamily="34" charset="0"/>
              <a:buChar char="•"/>
            </a:pPr>
            <a:r>
              <a:rPr lang="ru-RU" sz="2100" dirty="0"/>
              <a:t>при успешном прохождении уровня должны быть предусмотрены </a:t>
            </a:r>
            <a:r>
              <a:rPr lang="ru-RU" sz="2100" dirty="0" smtClean="0"/>
              <a:t>призы;</a:t>
            </a:r>
          </a:p>
          <a:p>
            <a:pPr marL="0" lvl="1" indent="450000">
              <a:lnSpc>
                <a:spcPct val="100000"/>
              </a:lnSpc>
              <a:spcBef>
                <a:spcPts val="0"/>
              </a:spcBef>
              <a:spcAft>
                <a:spcPts val="0"/>
              </a:spcAft>
              <a:buFont typeface="Arial" panose="020B0604020202020204" pitchFamily="34" charset="0"/>
              <a:buChar char="•"/>
            </a:pPr>
            <a:r>
              <a:rPr lang="ru-RU" sz="2100" dirty="0" smtClean="0"/>
              <a:t>возможность </a:t>
            </a:r>
            <a:r>
              <a:rPr lang="ru-RU" sz="2100" dirty="0"/>
              <a:t>при загрузке приложения выбрать уровень, настроить </a:t>
            </a:r>
            <a:r>
              <a:rPr lang="ru-RU" sz="2100" dirty="0" smtClean="0"/>
              <a:t>сложность </a:t>
            </a:r>
            <a:r>
              <a:rPr lang="ru-RU" sz="2100" dirty="0"/>
              <a:t>в </a:t>
            </a:r>
            <a:r>
              <a:rPr lang="ru-RU" sz="2100" dirty="0" smtClean="0"/>
              <a:t>соответствии со степенью </a:t>
            </a:r>
            <a:r>
              <a:rPr lang="ru-RU" sz="2100" dirty="0" err="1" smtClean="0"/>
              <a:t>амблиопии</a:t>
            </a:r>
            <a:r>
              <a:rPr lang="ru-RU" sz="2100" dirty="0" smtClean="0"/>
              <a:t>, </a:t>
            </a:r>
            <a:r>
              <a:rPr lang="ru-RU" sz="2100" dirty="0"/>
              <a:t>узнать </a:t>
            </a:r>
            <a:r>
              <a:rPr lang="ru-RU" sz="2100" dirty="0" smtClean="0"/>
              <a:t>количество </a:t>
            </a:r>
            <a:r>
              <a:rPr lang="ru-RU" sz="2100" dirty="0"/>
              <a:t>накопленных на данный момент игровых </a:t>
            </a:r>
            <a:r>
              <a:rPr lang="ru-RU" sz="2100" dirty="0" smtClean="0"/>
              <a:t>баллов</a:t>
            </a:r>
            <a:r>
              <a:rPr lang="ru-RU" sz="2100" dirty="0"/>
              <a:t>;</a:t>
            </a:r>
          </a:p>
          <a:p>
            <a:pPr marL="0" lvl="1" indent="450000">
              <a:lnSpc>
                <a:spcPct val="100000"/>
              </a:lnSpc>
              <a:spcBef>
                <a:spcPts val="0"/>
              </a:spcBef>
              <a:spcAft>
                <a:spcPts val="0"/>
              </a:spcAft>
              <a:buFont typeface="Arial" panose="020B0604020202020204" pitchFamily="34" charset="0"/>
              <a:buChar char="•"/>
            </a:pPr>
            <a:r>
              <a:rPr lang="ru-RU" sz="2100" dirty="0"/>
              <a:t>по запросу показ статистики за предыдущие сеансы тренировки и </a:t>
            </a:r>
            <a:r>
              <a:rPr lang="ru-RU" sz="2100" dirty="0" smtClean="0"/>
              <a:t>вывод </a:t>
            </a:r>
            <a:r>
              <a:rPr lang="ru-RU" sz="2100" dirty="0"/>
              <a:t>её в отдельный файл;</a:t>
            </a:r>
          </a:p>
          <a:p>
            <a:pPr marL="0" lvl="1" indent="450000">
              <a:lnSpc>
                <a:spcPct val="100000"/>
              </a:lnSpc>
              <a:spcBef>
                <a:spcPts val="0"/>
              </a:spcBef>
              <a:spcAft>
                <a:spcPts val="0"/>
              </a:spcAft>
              <a:buFont typeface="Arial" panose="020B0604020202020204" pitchFamily="34" charset="0"/>
              <a:buChar char="•"/>
            </a:pPr>
            <a:r>
              <a:rPr lang="ru-RU" sz="2100" dirty="0"/>
              <a:t>возможность в процессе работы настроить уровень сложности в </a:t>
            </a:r>
            <a:r>
              <a:rPr lang="ru-RU" sz="2100" dirty="0" smtClean="0"/>
              <a:t>соответствии </a:t>
            </a:r>
            <a:r>
              <a:rPr lang="ru-RU" sz="2100" dirty="0"/>
              <a:t>со степенью </a:t>
            </a:r>
            <a:r>
              <a:rPr lang="ru-RU" sz="2100" dirty="0" err="1" smtClean="0"/>
              <a:t>амблиопии</a:t>
            </a:r>
            <a:r>
              <a:rPr lang="ru-RU" sz="2100" dirty="0"/>
              <a:t>;</a:t>
            </a:r>
          </a:p>
          <a:p>
            <a:pPr marL="0" lvl="1" indent="450000">
              <a:lnSpc>
                <a:spcPct val="100000"/>
              </a:lnSpc>
              <a:spcBef>
                <a:spcPts val="0"/>
              </a:spcBef>
              <a:spcAft>
                <a:spcPts val="0"/>
              </a:spcAft>
              <a:buFont typeface="Arial" panose="020B0604020202020204" pitchFamily="34" charset="0"/>
              <a:buChar char="•"/>
            </a:pPr>
            <a:r>
              <a:rPr lang="ru-RU" sz="2100" dirty="0"/>
              <a:t>возможность перемещаться между уровнями, проходить их, </a:t>
            </a:r>
            <a:r>
              <a:rPr lang="ru-RU" sz="2100" dirty="0" smtClean="0"/>
              <a:t>зарабатывать баллы,</a:t>
            </a:r>
            <a:r>
              <a:rPr lang="en-US" sz="2100" dirty="0" smtClean="0"/>
              <a:t> </a:t>
            </a:r>
            <a:r>
              <a:rPr lang="ru-RU" sz="2100" dirty="0" smtClean="0"/>
              <a:t>разблокировать новые </a:t>
            </a:r>
            <a:r>
              <a:rPr lang="ru-RU" sz="2100" dirty="0"/>
              <a:t>уровни</a:t>
            </a:r>
            <a:r>
              <a:rPr lang="ru-RU" sz="2000" dirty="0"/>
              <a:t>.</a:t>
            </a:r>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6</a:t>
            </a:fld>
            <a:endParaRPr lang="ru-RU" sz="2000" dirty="0"/>
          </a:p>
        </p:txBody>
      </p:sp>
    </p:spTree>
    <p:extLst>
      <p:ext uri="{BB962C8B-B14F-4D97-AF65-F5344CB8AC3E}">
        <p14:creationId xmlns:p14="http://schemas.microsoft.com/office/powerpoint/2010/main" val="3258858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Нефункциональные требования:</a:t>
            </a:r>
            <a:endParaRPr lang="ru-RU" dirty="0"/>
          </a:p>
        </p:txBody>
      </p:sp>
      <p:sp>
        <p:nvSpPr>
          <p:cNvPr id="3" name="Объект 2"/>
          <p:cNvSpPr>
            <a:spLocks noGrp="1"/>
          </p:cNvSpPr>
          <p:nvPr>
            <p:ph idx="1"/>
          </p:nvPr>
        </p:nvSpPr>
        <p:spPr>
          <a:xfrm>
            <a:off x="356405" y="1737360"/>
            <a:ext cx="11540150" cy="4023360"/>
          </a:xfrm>
        </p:spPr>
        <p:txBody>
          <a:bodyPr>
            <a:noAutofit/>
          </a:bodyPr>
          <a:lstStyle/>
          <a:p>
            <a:pPr marL="0" lvl="1" indent="450000">
              <a:lnSpc>
                <a:spcPct val="100000"/>
              </a:lnSpc>
              <a:spcBef>
                <a:spcPts val="0"/>
              </a:spcBef>
              <a:spcAft>
                <a:spcPts val="0"/>
              </a:spcAft>
              <a:buFont typeface="Arial" panose="020B0604020202020204" pitchFamily="34" charset="0"/>
              <a:buChar char="•"/>
            </a:pPr>
            <a:r>
              <a:rPr lang="ru-RU" sz="2100" dirty="0"/>
              <a:t>после загрузки программы возможность доступа в меню выбора уровня, настроек и статистики, возможность выйти из приложения и вернуться в главное меню;</a:t>
            </a:r>
          </a:p>
          <a:p>
            <a:pPr marL="0" lvl="1" indent="450000">
              <a:lnSpc>
                <a:spcPct val="100000"/>
              </a:lnSpc>
              <a:spcBef>
                <a:spcPts val="0"/>
              </a:spcBef>
              <a:spcAft>
                <a:spcPts val="0"/>
              </a:spcAft>
              <a:buFont typeface="Arial" panose="020B0604020202020204" pitchFamily="34" charset="0"/>
              <a:buChar char="•"/>
            </a:pPr>
            <a:r>
              <a:rPr lang="ru-RU" sz="2100" dirty="0"/>
              <a:t>реализация в сцене главного меню кнопок </a:t>
            </a:r>
            <a:r>
              <a:rPr lang="ru-RU" sz="2100" dirty="0" smtClean="0"/>
              <a:t>«Выбор уровня», «Настройки», «Статистика», «Выход»;</a:t>
            </a:r>
            <a:endParaRPr lang="ru-RU" sz="2100" dirty="0"/>
          </a:p>
          <a:p>
            <a:pPr marL="0" lvl="1" indent="450000">
              <a:lnSpc>
                <a:spcPct val="100000"/>
              </a:lnSpc>
              <a:spcBef>
                <a:spcPts val="0"/>
              </a:spcBef>
              <a:spcAft>
                <a:spcPts val="0"/>
              </a:spcAft>
              <a:buFont typeface="Arial" panose="020B0604020202020204" pitchFamily="34" charset="0"/>
              <a:buChar char="•"/>
            </a:pPr>
            <a:r>
              <a:rPr lang="ru-RU" sz="2100" dirty="0"/>
              <a:t>возможность просмотра статистики за предыдущие сеансы тренировки и вывод её в файл.;</a:t>
            </a:r>
          </a:p>
          <a:p>
            <a:pPr marL="0" lvl="1" indent="450000">
              <a:lnSpc>
                <a:spcPct val="100000"/>
              </a:lnSpc>
              <a:spcBef>
                <a:spcPts val="0"/>
              </a:spcBef>
              <a:spcAft>
                <a:spcPts val="0"/>
              </a:spcAft>
              <a:buFont typeface="Arial" panose="020B0604020202020204" pitchFamily="34" charset="0"/>
              <a:buChar char="•"/>
            </a:pPr>
            <a:r>
              <a:rPr lang="ru-RU" sz="2100" dirty="0"/>
              <a:t>возможность изменения настройки разрешения, установки полноэкранного режима, изменения языка интерфейса. Языком по умолчанию является русский;</a:t>
            </a:r>
          </a:p>
          <a:p>
            <a:pPr marL="0" lvl="1" indent="450000">
              <a:lnSpc>
                <a:spcPct val="100000"/>
              </a:lnSpc>
              <a:spcBef>
                <a:spcPts val="0"/>
              </a:spcBef>
              <a:spcAft>
                <a:spcPts val="0"/>
              </a:spcAft>
              <a:buFont typeface="Arial" panose="020B0604020202020204" pitchFamily="34" charset="0"/>
              <a:buChar char="•"/>
            </a:pPr>
            <a:r>
              <a:rPr lang="ru-RU" sz="2100" dirty="0"/>
              <a:t>адаптация к мониторам с различным соотношением сторон;</a:t>
            </a:r>
          </a:p>
          <a:p>
            <a:pPr marL="0" lvl="1" indent="450000">
              <a:lnSpc>
                <a:spcPct val="100000"/>
              </a:lnSpc>
              <a:spcBef>
                <a:spcPts val="0"/>
              </a:spcBef>
              <a:spcAft>
                <a:spcPts val="0"/>
              </a:spcAft>
              <a:buFont typeface="Arial" panose="020B0604020202020204" pitchFamily="34" charset="0"/>
              <a:buChar char="•"/>
            </a:pPr>
            <a:r>
              <a:rPr lang="ru-RU" sz="2100" dirty="0"/>
              <a:t>патентная чистота в отношении территории Российской Федерации;</a:t>
            </a:r>
          </a:p>
          <a:p>
            <a:pPr marL="0" lvl="1" indent="450000">
              <a:lnSpc>
                <a:spcPct val="100000"/>
              </a:lnSpc>
              <a:spcBef>
                <a:spcPts val="0"/>
              </a:spcBef>
              <a:spcAft>
                <a:spcPts val="0"/>
              </a:spcAft>
              <a:buFont typeface="Arial" panose="020B0604020202020204" pitchFamily="34" charset="0"/>
              <a:buChar char="•"/>
            </a:pPr>
            <a:r>
              <a:rPr lang="ru-RU" sz="2100" dirty="0"/>
              <a:t>регистрация в Едином реестре российских программ для электронных вычислительных машин и баз данных.</a:t>
            </a:r>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7</a:t>
            </a:fld>
            <a:endParaRPr lang="ru-RU" sz="2000" dirty="0"/>
          </a:p>
        </p:txBody>
      </p:sp>
    </p:spTree>
    <p:extLst>
      <p:ext uri="{BB962C8B-B14F-4D97-AF65-F5344CB8AC3E}">
        <p14:creationId xmlns:p14="http://schemas.microsoft.com/office/powerpoint/2010/main" val="3011599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solidFill>
              </a:rPr>
              <a:t>Концепция программы</a:t>
            </a:r>
            <a:endParaRPr lang="ru-RU" dirty="0">
              <a:solidFill>
                <a:schemeClr val="tx1"/>
              </a:solidFill>
            </a:endParaRPr>
          </a:p>
        </p:txBody>
      </p:sp>
      <p:sp>
        <p:nvSpPr>
          <p:cNvPr id="3" name="Объект 2"/>
          <p:cNvSpPr>
            <a:spLocks noGrp="1"/>
          </p:cNvSpPr>
          <p:nvPr>
            <p:ph idx="1"/>
          </p:nvPr>
        </p:nvSpPr>
        <p:spPr>
          <a:xfrm>
            <a:off x="398352" y="1796070"/>
            <a:ext cx="7394719" cy="3613238"/>
          </a:xfrm>
        </p:spPr>
        <p:txBody>
          <a:bodyPr>
            <a:noAutofit/>
          </a:bodyPr>
          <a:lstStyle/>
          <a:p>
            <a:pPr marL="0" indent="450000">
              <a:lnSpc>
                <a:spcPct val="100000"/>
              </a:lnSpc>
              <a:spcBef>
                <a:spcPts val="0"/>
              </a:spcBef>
              <a:spcAft>
                <a:spcPts val="0"/>
              </a:spcAft>
              <a:buNone/>
            </a:pPr>
            <a:r>
              <a:rPr lang="ru-RU" sz="2100" dirty="0" smtClean="0"/>
              <a:t>Программа представляет </a:t>
            </a:r>
            <a:r>
              <a:rPr lang="ru-RU" sz="2100" dirty="0"/>
              <a:t>собой аналог существующего аппаратного комплекса под названием </a:t>
            </a:r>
            <a:r>
              <a:rPr lang="ru-RU" sz="2100" dirty="0" err="1"/>
              <a:t>Амблиотренер</a:t>
            </a:r>
            <a:r>
              <a:rPr lang="ru-RU" sz="2100" dirty="0" smtClean="0"/>
              <a:t>.</a:t>
            </a:r>
          </a:p>
          <a:p>
            <a:pPr marL="0" indent="450000">
              <a:lnSpc>
                <a:spcPct val="100000"/>
              </a:lnSpc>
              <a:spcBef>
                <a:spcPts val="0"/>
              </a:spcBef>
              <a:spcAft>
                <a:spcPts val="0"/>
              </a:spcAft>
              <a:buNone/>
            </a:pPr>
            <a:endParaRPr lang="ru-RU" sz="2100" dirty="0"/>
          </a:p>
          <a:p>
            <a:pPr marL="0" indent="450000">
              <a:lnSpc>
                <a:spcPct val="100000"/>
              </a:lnSpc>
              <a:spcBef>
                <a:spcPts val="0"/>
              </a:spcBef>
              <a:spcAft>
                <a:spcPts val="0"/>
              </a:spcAft>
              <a:buNone/>
            </a:pPr>
            <a:r>
              <a:rPr lang="ru-RU" sz="2100" dirty="0" err="1" smtClean="0"/>
              <a:t>Амблиотренер</a:t>
            </a:r>
            <a:r>
              <a:rPr lang="ru-RU" sz="2100" dirty="0" smtClean="0"/>
              <a:t> </a:t>
            </a:r>
            <a:r>
              <a:rPr lang="ru-RU" sz="2100" dirty="0"/>
              <a:t>– настольный прибор, представляющий собой корпус, на верхней наклонной плоскости которого расположена панель из органического стекла и пульт управления. В углубление панели помещают сменные решетки, платы и рисунки с </a:t>
            </a:r>
            <a:r>
              <a:rPr lang="ru-RU" sz="2100" dirty="0" err="1"/>
              <a:t>оптотипами</a:t>
            </a:r>
            <a:r>
              <a:rPr lang="ru-RU" sz="2100" dirty="0"/>
              <a:t>, под панелью размещено семнадцать ламп. На боковой панели прибора расположены гнезда для подключения трансформатора, головного телефона и токопроводящего стержня</a:t>
            </a:r>
            <a:r>
              <a:rPr lang="ru-RU" sz="2100" dirty="0" smtClean="0"/>
              <a:t>.</a:t>
            </a:r>
            <a:endParaRPr lang="ru-RU" sz="2100"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8</a:t>
            </a:fld>
            <a:endParaRPr lang="ru-RU" sz="2000" dirty="0"/>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3071" y="2352502"/>
            <a:ext cx="4214773" cy="2500375"/>
          </a:xfrm>
          <a:prstGeom prst="rect">
            <a:avLst/>
          </a:prstGeom>
        </p:spPr>
      </p:pic>
    </p:spTree>
    <p:extLst>
      <p:ext uri="{BB962C8B-B14F-4D97-AF65-F5344CB8AC3E}">
        <p14:creationId xmlns:p14="http://schemas.microsoft.com/office/powerpoint/2010/main" val="3738781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Концепция программы</a:t>
            </a:r>
          </a:p>
        </p:txBody>
      </p:sp>
      <p:sp>
        <p:nvSpPr>
          <p:cNvPr id="3" name="Объект 2"/>
          <p:cNvSpPr>
            <a:spLocks noGrp="1"/>
          </p:cNvSpPr>
          <p:nvPr>
            <p:ph idx="1"/>
          </p:nvPr>
        </p:nvSpPr>
        <p:spPr/>
        <p:txBody>
          <a:bodyPr/>
          <a:lstStyle/>
          <a:p>
            <a:pPr marL="0" indent="450000">
              <a:lnSpc>
                <a:spcPct val="100000"/>
              </a:lnSpc>
              <a:spcBef>
                <a:spcPts val="0"/>
              </a:spcBef>
              <a:spcAft>
                <a:spcPts val="0"/>
              </a:spcAft>
              <a:buNone/>
            </a:pPr>
            <a:r>
              <a:rPr lang="ru-RU" sz="2100" dirty="0"/>
              <a:t>Программный продукт </a:t>
            </a:r>
            <a:r>
              <a:rPr lang="ru-RU" sz="2100" dirty="0" smtClean="0"/>
              <a:t>представляет </a:t>
            </a:r>
            <a:r>
              <a:rPr lang="ru-RU" sz="2100" dirty="0"/>
              <a:t>собой набор определенных уровней, каждый из которых оформлен в той или иной тематике и имеет определенную траекторию прохождения. </a:t>
            </a:r>
          </a:p>
          <a:p>
            <a:pPr marL="0" indent="450000">
              <a:lnSpc>
                <a:spcPct val="100000"/>
              </a:lnSpc>
              <a:spcBef>
                <a:spcPts val="0"/>
              </a:spcBef>
              <a:spcAft>
                <a:spcPts val="0"/>
              </a:spcAft>
              <a:buNone/>
            </a:pPr>
            <a:r>
              <a:rPr lang="ru-RU" sz="2100" dirty="0"/>
              <a:t>Чтобы попасть на новый уровень, пациенту </a:t>
            </a:r>
            <a:r>
              <a:rPr lang="ru-RU" sz="2100" dirty="0" smtClean="0"/>
              <a:t>необходимо </a:t>
            </a:r>
            <a:r>
              <a:rPr lang="ru-RU" sz="2100" dirty="0"/>
              <a:t>пройти предыдущий на максимально возможное количество баллов.</a:t>
            </a:r>
          </a:p>
          <a:p>
            <a:pPr marL="0" indent="450000">
              <a:lnSpc>
                <a:spcPct val="100000"/>
              </a:lnSpc>
              <a:spcBef>
                <a:spcPts val="0"/>
              </a:spcBef>
              <a:spcAft>
                <a:spcPts val="0"/>
              </a:spcAft>
              <a:buNone/>
            </a:pPr>
            <a:r>
              <a:rPr lang="ru-RU" sz="2100" dirty="0"/>
              <a:t>Чтобы обеспечить лечебный эффект для пациентов с разными степенями </a:t>
            </a:r>
            <a:r>
              <a:rPr lang="ru-RU" sz="2100" dirty="0" err="1"/>
              <a:t>амблиопии</a:t>
            </a:r>
            <a:r>
              <a:rPr lang="ru-RU" sz="2100" dirty="0"/>
              <a:t>, в разделе </a:t>
            </a:r>
            <a:r>
              <a:rPr lang="ru-RU" sz="2100" dirty="0" smtClean="0"/>
              <a:t>«Настройки» находится </a:t>
            </a:r>
            <a:r>
              <a:rPr lang="ru-RU" sz="2100" dirty="0"/>
              <a:t>несколько параметров, изменение которых влечет за собой повышение или понижение сложности тренировки.</a:t>
            </a:r>
          </a:p>
          <a:p>
            <a:endParaRPr lang="ru-RU" dirty="0"/>
          </a:p>
        </p:txBody>
      </p:sp>
      <p:sp>
        <p:nvSpPr>
          <p:cNvPr id="4" name="Номер слайда 3"/>
          <p:cNvSpPr>
            <a:spLocks noGrp="1"/>
          </p:cNvSpPr>
          <p:nvPr>
            <p:ph type="sldNum" sz="quarter" idx="12"/>
          </p:nvPr>
        </p:nvSpPr>
        <p:spPr/>
        <p:txBody>
          <a:bodyPr/>
          <a:lstStyle/>
          <a:p>
            <a:fld id="{3EDF9228-2A5F-46EA-9FDB-5DF6E0315EE9}" type="slidenum">
              <a:rPr lang="ru-RU" sz="2000" smtClean="0"/>
              <a:pPr/>
              <a:t>9</a:t>
            </a:fld>
            <a:endParaRPr lang="ru-RU" sz="2000" dirty="0"/>
          </a:p>
        </p:txBody>
      </p:sp>
    </p:spTree>
    <p:extLst>
      <p:ext uri="{BB962C8B-B14F-4D97-AF65-F5344CB8AC3E}">
        <p14:creationId xmlns:p14="http://schemas.microsoft.com/office/powerpoint/2010/main" val="3598166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1202</TotalTime>
  <Words>920</Words>
  <Application>Microsoft Office PowerPoint</Application>
  <PresentationFormat>Широкоэкранный</PresentationFormat>
  <Paragraphs>219</Paragraphs>
  <Slides>28</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Calibri Light</vt:lpstr>
      <vt:lpstr>Times New Roman</vt:lpstr>
      <vt:lpstr>Ретро</vt:lpstr>
      <vt:lpstr>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«Южно-Уральский государственный университет (национальный исследовательский университет)» Высшая школа электроники и компьютерных наук Кафедра «Электронные вычислительные машины»</vt:lpstr>
      <vt:lpstr>Актуальность темы</vt:lpstr>
      <vt:lpstr>Цель работы</vt:lpstr>
      <vt:lpstr>Анализ и сравнение аналогов</vt:lpstr>
      <vt:lpstr>Выбор среды разработки</vt:lpstr>
      <vt:lpstr>Функциональные требования:</vt:lpstr>
      <vt:lpstr>Нефункциональные требования:</vt:lpstr>
      <vt:lpstr>Концепция программы</vt:lpstr>
      <vt:lpstr>Концепция программы</vt:lpstr>
      <vt:lpstr>Концепция интерфейса</vt:lpstr>
      <vt:lpstr>Концепция интерфейса</vt:lpstr>
      <vt:lpstr>Концепция интерфейса</vt:lpstr>
      <vt:lpstr>Проектирование</vt:lpstr>
      <vt:lpstr>Презентация PowerPoint</vt:lpstr>
      <vt:lpstr>Реализация</vt:lpstr>
      <vt:lpstr>Презентация PowerPoint</vt:lpstr>
      <vt:lpstr>Презентация PowerPoint</vt:lpstr>
      <vt:lpstr>Презентация PowerPoint</vt:lpstr>
      <vt:lpstr>Презентация PowerPoint</vt:lpstr>
      <vt:lpstr>Презентация PowerPoint</vt:lpstr>
      <vt:lpstr>Процедурный лабиринт</vt:lpstr>
      <vt:lpstr>Алгоритм генерации процедурного лабиринта</vt:lpstr>
      <vt:lpstr>Уровень «Яблочный лес»</vt:lpstr>
      <vt:lpstr>Уровень «Кошкин дом»</vt:lpstr>
      <vt:lpstr>Персонажи</vt:lpstr>
      <vt:lpstr>Указатели (Hints)</vt:lpstr>
      <vt:lpstr>Финиш</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«Южно-Уральский государственный университет (национальный исследовательский университет)» Высшая школа электроники и компьютерных наук Кафедра «Электронные вычислительные машины»</dc:title>
  <dc:creator>Пользователь Windows</dc:creator>
  <cp:lastModifiedBy>Пользователь Windows</cp:lastModifiedBy>
  <cp:revision>89</cp:revision>
  <dcterms:created xsi:type="dcterms:W3CDTF">2020-03-02T14:10:53Z</dcterms:created>
  <dcterms:modified xsi:type="dcterms:W3CDTF">2020-05-28T16:02:33Z</dcterms:modified>
</cp:coreProperties>
</file>