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12" r:id="rId2"/>
    <p:sldId id="313" r:id="rId3"/>
    <p:sldId id="274" r:id="rId4"/>
    <p:sldId id="271" r:id="rId5"/>
    <p:sldId id="256" r:id="rId6"/>
    <p:sldId id="257" r:id="rId7"/>
    <p:sldId id="258" r:id="rId8"/>
    <p:sldId id="259" r:id="rId9"/>
    <p:sldId id="262" r:id="rId10"/>
    <p:sldId id="263" r:id="rId11"/>
    <p:sldId id="293" r:id="rId12"/>
    <p:sldId id="275" r:id="rId13"/>
    <p:sldId id="332" r:id="rId14"/>
    <p:sldId id="333" r:id="rId15"/>
    <p:sldId id="334" r:id="rId16"/>
    <p:sldId id="264" r:id="rId17"/>
    <p:sldId id="265" r:id="rId18"/>
    <p:sldId id="266" r:id="rId19"/>
    <p:sldId id="269" r:id="rId20"/>
    <p:sldId id="315" r:id="rId21"/>
    <p:sldId id="314" r:id="rId22"/>
    <p:sldId id="305" r:id="rId23"/>
    <p:sldId id="297" r:id="rId24"/>
    <p:sldId id="298" r:id="rId25"/>
    <p:sldId id="299" r:id="rId26"/>
    <p:sldId id="295" r:id="rId27"/>
    <p:sldId id="300" r:id="rId28"/>
    <p:sldId id="301" r:id="rId29"/>
    <p:sldId id="302" r:id="rId30"/>
    <p:sldId id="303" r:id="rId31"/>
    <p:sldId id="296" r:id="rId32"/>
    <p:sldId id="304" r:id="rId33"/>
    <p:sldId id="316" r:id="rId34"/>
    <p:sldId id="306" r:id="rId35"/>
    <p:sldId id="267" r:id="rId36"/>
    <p:sldId id="307" r:id="rId37"/>
    <p:sldId id="308" r:id="rId38"/>
    <p:sldId id="310" r:id="rId39"/>
    <p:sldId id="309" r:id="rId40"/>
    <p:sldId id="311" r:id="rId41"/>
    <p:sldId id="317" r:id="rId42"/>
    <p:sldId id="270" r:id="rId43"/>
    <p:sldId id="324" r:id="rId44"/>
    <p:sldId id="322" r:id="rId45"/>
    <p:sldId id="318" r:id="rId46"/>
    <p:sldId id="291" r:id="rId47"/>
    <p:sldId id="325" r:id="rId48"/>
    <p:sldId id="319" r:id="rId49"/>
    <p:sldId id="292" r:id="rId50"/>
    <p:sldId id="326" r:id="rId51"/>
    <p:sldId id="327" r:id="rId52"/>
    <p:sldId id="328" r:id="rId53"/>
    <p:sldId id="329" r:id="rId54"/>
    <p:sldId id="330" r:id="rId55"/>
    <p:sldId id="277"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94661"/>
  </p:normalViewPr>
  <p:slideViewPr>
    <p:cSldViewPr snapToGrid="0">
      <p:cViewPr>
        <p:scale>
          <a:sx n="75" d="100"/>
          <a:sy n="75" d="100"/>
        </p:scale>
        <p:origin x="1104"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7E716-6AA4-984B-929E-13C29A686579}" type="datetimeFigureOut">
              <a:rPr lang="en-US" smtClean="0"/>
              <a:t>12/17/2018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9B0A8-3296-C74A-9975-7D633520D660}" type="slidenum">
              <a:rPr lang="en-US" smtClean="0"/>
              <a:t>‹#›</a:t>
            </a:fld>
            <a:endParaRPr lang="en-US"/>
          </a:p>
        </p:txBody>
      </p:sp>
    </p:spTree>
    <p:extLst>
      <p:ext uri="{BB962C8B-B14F-4D97-AF65-F5344CB8AC3E}">
        <p14:creationId xmlns:p14="http://schemas.microsoft.com/office/powerpoint/2010/main" val="161847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1. </a:t>
            </a:r>
            <a:r>
              <a:rPr lang="zh-CN" altLang="en-US" sz="1200" b="0" i="0" u="none" strike="noStrike" kern="1200" dirty="0">
                <a:solidFill>
                  <a:schemeClr val="tx1"/>
                </a:solidFill>
                <a:effectLst/>
                <a:latin typeface="+mn-lt"/>
                <a:ea typeface="+mn-ea"/>
                <a:cs typeface="+mn-cs"/>
              </a:rPr>
              <a:t>预处理 </a:t>
            </a:r>
          </a:p>
          <a:p>
            <a:r>
              <a:rPr lang="zh-CN" altLang="en-US" sz="1200" b="0" i="0" u="none" strike="noStrike" kern="1200" dirty="0">
                <a:solidFill>
                  <a:schemeClr val="tx1"/>
                </a:solidFill>
                <a:effectLst/>
                <a:latin typeface="+mn-lt"/>
                <a:ea typeface="+mn-ea"/>
                <a:cs typeface="+mn-cs"/>
              </a:rPr>
              <a:t>对于</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中存在的少量缺失值，采用线性插值进行填充。之后对每条原始</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数据进行标准化（</a:t>
            </a:r>
            <a:r>
              <a:rPr lang="en-US" altLang="zh-CN" sz="1200" b="0" i="0" u="none" strike="noStrike" kern="1200" dirty="0">
                <a:solidFill>
                  <a:schemeClr val="tx1"/>
                </a:solidFill>
                <a:effectLst/>
                <a:latin typeface="+mn-lt"/>
                <a:ea typeface="+mn-ea"/>
                <a:cs typeface="+mn-cs"/>
              </a:rPr>
              <a:t>standardization</a:t>
            </a:r>
            <a:r>
              <a:rPr lang="zh-CN" altLang="en-US" sz="1200" b="0" i="0" u="none" strike="noStrike" kern="1200" dirty="0">
                <a:solidFill>
                  <a:schemeClr val="tx1"/>
                </a:solidFill>
                <a:effectLst/>
                <a:latin typeface="+mn-lt"/>
                <a:ea typeface="+mn-ea"/>
                <a:cs typeface="+mn-cs"/>
              </a:rPr>
              <a:t>）得到均值为</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方差为</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的曲线，消除振幅差异的影响，从而能够比较不同系统及应用的</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之间的相似性。</a:t>
            </a:r>
          </a:p>
          <a:p>
            <a:r>
              <a:rPr lang="en-US" altLang="zh-CN" sz="1200" b="0" i="0" u="none" strike="noStrike" kern="1200" dirty="0">
                <a:solidFill>
                  <a:schemeClr val="tx1"/>
                </a:solidFill>
                <a:effectLst/>
                <a:latin typeface="+mn-lt"/>
                <a:ea typeface="+mn-ea"/>
                <a:cs typeface="+mn-cs"/>
              </a:rPr>
              <a:t>2. </a:t>
            </a:r>
            <a:r>
              <a:rPr lang="zh-CN" altLang="en-US" sz="1200" b="0" i="0" u="none" strike="noStrike" kern="1200" dirty="0">
                <a:solidFill>
                  <a:schemeClr val="tx1"/>
                </a:solidFill>
                <a:effectLst/>
                <a:latin typeface="+mn-lt"/>
                <a:ea typeface="+mn-ea"/>
                <a:cs typeface="+mn-cs"/>
              </a:rPr>
              <a:t>基线提取 </a:t>
            </a:r>
          </a:p>
          <a:p>
            <a:r>
              <a:rPr lang="zh-CN" altLang="en-US" sz="1200" b="0" i="0" u="none" strike="noStrike" kern="1200" dirty="0">
                <a:solidFill>
                  <a:schemeClr val="tx1"/>
                </a:solidFill>
                <a:effectLst/>
                <a:latin typeface="+mn-lt"/>
                <a:ea typeface="+mn-ea"/>
                <a:cs typeface="+mn-cs"/>
              </a:rPr>
              <a:t>作者通过提取基线来表征</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曲线的潜在模式，降低噪声和异常对相似性判别的影响。具体的，首先要平滑一些极端异常值。通常，曲线上的异常点比例不超过</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。因此，通过去除偏离均值最远的</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的数据点，并使用其相邻的正常观测值对这些点做线性填充，即可去除多数极端异常值。特别的，对于异常较少的曲线，即使某些正常值被去除，它们仍会被其他正常值插值填充，从而不会影响到</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曲线的潜在模式。</a:t>
            </a:r>
          </a:p>
          <a:p>
            <a:r>
              <a:rPr lang="zh-CN" altLang="en-US" sz="1200" b="0" i="0" u="none" strike="noStrike" kern="1200" dirty="0">
                <a:solidFill>
                  <a:schemeClr val="tx1"/>
                </a:solidFill>
                <a:effectLst/>
                <a:latin typeface="+mn-lt"/>
                <a:ea typeface="+mn-ea"/>
                <a:cs typeface="+mn-cs"/>
              </a:rPr>
              <a:t>此外，一条实际</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曲线可被视为一条平滑的基线（表征了曲线的正常模式）和许多随机噪声组成。一个简单有效的去除噪声的方法是在</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曲线上使用一个小的滑动窗口做滑动平均，将曲线分为基线与余项两部分。对于</a:t>
            </a:r>
            <a:r>
              <a:rPr lang="en-US" altLang="zh-CN" sz="1200" b="0" i="0" u="none" strike="noStrike" kern="1200" dirty="0">
                <a:solidFill>
                  <a:schemeClr val="tx1"/>
                </a:solidFill>
                <a:effectLst/>
                <a:latin typeface="+mn-lt"/>
                <a:ea typeface="+mn-ea"/>
                <a:cs typeface="+mn-cs"/>
              </a:rPr>
              <a:t>KPI T</a:t>
            </a:r>
            <a:r>
              <a:rPr lang="zh-CN" altLang="en-US" sz="1200" b="0" i="0" u="none" strike="noStrike" kern="1200" dirty="0">
                <a:solidFill>
                  <a:schemeClr val="tx1"/>
                </a:solidFill>
                <a:effectLst/>
                <a:latin typeface="+mn-lt"/>
                <a:ea typeface="+mn-ea"/>
                <a:cs typeface="+mn-cs"/>
              </a:rPr>
              <a:t>，应用大小为</a:t>
            </a:r>
            <a:r>
              <a:rPr lang="en-US" altLang="zh-CN" sz="1200" b="0" i="0" u="none" strike="noStrike" kern="1200" dirty="0">
                <a:solidFill>
                  <a:schemeClr val="tx1"/>
                </a:solidFill>
                <a:effectLst/>
                <a:latin typeface="+mn-lt"/>
                <a:ea typeface="+mn-ea"/>
                <a:cs typeface="+mn-cs"/>
              </a:rPr>
              <a:t>W</a:t>
            </a:r>
            <a:r>
              <a:rPr lang="zh-CN" altLang="en-US" sz="1200" b="0" i="0" u="none" strike="noStrike" kern="1200" dirty="0">
                <a:solidFill>
                  <a:schemeClr val="tx1"/>
                </a:solidFill>
                <a:effectLst/>
                <a:latin typeface="+mn-lt"/>
                <a:ea typeface="+mn-ea"/>
                <a:cs typeface="+mn-cs"/>
              </a:rPr>
              <a:t>的滑动窗口，步长为</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，其基线</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和余项</a:t>
            </a:r>
            <a:r>
              <a:rPr lang="en-US" altLang="zh-CN" sz="1200" b="0" i="0" u="none" strike="noStrike" kern="1200" dirty="0">
                <a:solidFill>
                  <a:schemeClr val="tx1"/>
                </a:solidFill>
                <a:effectLst/>
                <a:latin typeface="+mn-lt"/>
                <a:ea typeface="+mn-ea"/>
                <a:cs typeface="+mn-cs"/>
              </a:rPr>
              <a:t>R</a:t>
            </a:r>
            <a:r>
              <a:rPr lang="zh-CN" altLang="en-US" sz="1200" b="0" i="0" u="none" strike="noStrike" kern="1200" dirty="0">
                <a:solidFill>
                  <a:schemeClr val="tx1"/>
                </a:solidFill>
                <a:effectLst/>
                <a:latin typeface="+mn-lt"/>
                <a:ea typeface="+mn-ea"/>
                <a:cs typeface="+mn-cs"/>
              </a:rPr>
              <a:t>可由下式计算，效果如图</a:t>
            </a:r>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所示。</a:t>
            </a:r>
          </a:p>
          <a:p>
            <a:endParaRPr lang="en-US" dirty="0"/>
          </a:p>
        </p:txBody>
      </p:sp>
      <p:sp>
        <p:nvSpPr>
          <p:cNvPr id="4" name="Slide Number Placeholder 3"/>
          <p:cNvSpPr>
            <a:spLocks noGrp="1"/>
          </p:cNvSpPr>
          <p:nvPr>
            <p:ph type="sldNum" sz="quarter" idx="10"/>
          </p:nvPr>
        </p:nvSpPr>
        <p:spPr/>
        <p:txBody>
          <a:bodyPr/>
          <a:lstStyle/>
          <a:p>
            <a:fld id="{8719B0A8-3296-C74A-9975-7D633520D660}" type="slidenum">
              <a:rPr lang="en-US" smtClean="0"/>
              <a:t>19</a:t>
            </a:fld>
            <a:endParaRPr lang="en-US"/>
          </a:p>
        </p:txBody>
      </p:sp>
    </p:spTree>
    <p:extLst>
      <p:ext uri="{BB962C8B-B14F-4D97-AF65-F5344CB8AC3E}">
        <p14:creationId xmlns:p14="http://schemas.microsoft.com/office/powerpoint/2010/main" val="1763503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1. </a:t>
            </a:r>
            <a:r>
              <a:rPr lang="zh-CN" altLang="en-US" sz="1200" b="0" i="0" u="none" strike="noStrike" kern="1200" dirty="0">
                <a:solidFill>
                  <a:schemeClr val="tx1"/>
                </a:solidFill>
                <a:effectLst/>
                <a:latin typeface="+mn-lt"/>
                <a:ea typeface="+mn-ea"/>
                <a:cs typeface="+mn-cs"/>
              </a:rPr>
              <a:t>预处理 </a:t>
            </a:r>
          </a:p>
          <a:p>
            <a:r>
              <a:rPr lang="zh-CN" altLang="en-US" sz="1200" b="0" i="0" u="none" strike="noStrike" kern="1200" dirty="0">
                <a:solidFill>
                  <a:schemeClr val="tx1"/>
                </a:solidFill>
                <a:effectLst/>
                <a:latin typeface="+mn-lt"/>
                <a:ea typeface="+mn-ea"/>
                <a:cs typeface="+mn-cs"/>
              </a:rPr>
              <a:t>对于</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中存在的少量缺失值，采用线性插值进行填充。之后对每条原始</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数据进行标准化（</a:t>
            </a:r>
            <a:r>
              <a:rPr lang="en-US" altLang="zh-CN" sz="1200" b="0" i="0" u="none" strike="noStrike" kern="1200" dirty="0">
                <a:solidFill>
                  <a:schemeClr val="tx1"/>
                </a:solidFill>
                <a:effectLst/>
                <a:latin typeface="+mn-lt"/>
                <a:ea typeface="+mn-ea"/>
                <a:cs typeface="+mn-cs"/>
              </a:rPr>
              <a:t>standardization</a:t>
            </a:r>
            <a:r>
              <a:rPr lang="zh-CN" altLang="en-US" sz="1200" b="0" i="0" u="none" strike="noStrike" kern="1200" dirty="0">
                <a:solidFill>
                  <a:schemeClr val="tx1"/>
                </a:solidFill>
                <a:effectLst/>
                <a:latin typeface="+mn-lt"/>
                <a:ea typeface="+mn-ea"/>
                <a:cs typeface="+mn-cs"/>
              </a:rPr>
              <a:t>）得到均值为</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方差为</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的曲线，消除振幅差异的影响，从而能够比较不同系统及应用的</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之间的相似性。</a:t>
            </a:r>
          </a:p>
          <a:p>
            <a:r>
              <a:rPr lang="en-US" altLang="zh-CN" sz="1200" b="0" i="0" u="none" strike="noStrike" kern="1200" dirty="0">
                <a:solidFill>
                  <a:schemeClr val="tx1"/>
                </a:solidFill>
                <a:effectLst/>
                <a:latin typeface="+mn-lt"/>
                <a:ea typeface="+mn-ea"/>
                <a:cs typeface="+mn-cs"/>
              </a:rPr>
              <a:t>2. </a:t>
            </a:r>
            <a:r>
              <a:rPr lang="zh-CN" altLang="en-US" sz="1200" b="0" i="0" u="none" strike="noStrike" kern="1200" dirty="0">
                <a:solidFill>
                  <a:schemeClr val="tx1"/>
                </a:solidFill>
                <a:effectLst/>
                <a:latin typeface="+mn-lt"/>
                <a:ea typeface="+mn-ea"/>
                <a:cs typeface="+mn-cs"/>
              </a:rPr>
              <a:t>基线提取 </a:t>
            </a:r>
          </a:p>
          <a:p>
            <a:r>
              <a:rPr lang="zh-CN" altLang="en-US" sz="1200" b="0" i="0" u="none" strike="noStrike" kern="1200" dirty="0">
                <a:solidFill>
                  <a:schemeClr val="tx1"/>
                </a:solidFill>
                <a:effectLst/>
                <a:latin typeface="+mn-lt"/>
                <a:ea typeface="+mn-ea"/>
                <a:cs typeface="+mn-cs"/>
              </a:rPr>
              <a:t>作者通过提取基线来表征</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曲线的潜在模式，降低噪声和异常对相似性判别的影响。具体的，首先要平滑一些极端异常值。通常，曲线上的异常点比例不超过</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。因此，通过去除偏离均值最远的</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的数据点，并使用其相邻的正常观测值对这些点做线性填充，即可去除多数极端异常值。特别的，对于异常较少的曲线，即使某些正常值被去除，它们仍会被其他正常值插值填充，从而不会影响到</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曲线的潜在模式。</a:t>
            </a:r>
          </a:p>
          <a:p>
            <a:r>
              <a:rPr lang="zh-CN" altLang="en-US" sz="1200" b="0" i="0" u="none" strike="noStrike" kern="1200" dirty="0">
                <a:solidFill>
                  <a:schemeClr val="tx1"/>
                </a:solidFill>
                <a:effectLst/>
                <a:latin typeface="+mn-lt"/>
                <a:ea typeface="+mn-ea"/>
                <a:cs typeface="+mn-cs"/>
              </a:rPr>
              <a:t>此外，一条实际</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曲线可被视为一条平滑的基线（表征了曲线的正常模式）和许多随机噪声组成。一个简单有效的去除噪声的方法是在</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曲线上使用一个小的滑动窗口做滑动平均，将曲线分为基线与余项两部分。对于</a:t>
            </a:r>
            <a:r>
              <a:rPr lang="en-US" altLang="zh-CN" sz="1200" b="0" i="0" u="none" strike="noStrike" kern="1200" dirty="0">
                <a:solidFill>
                  <a:schemeClr val="tx1"/>
                </a:solidFill>
                <a:effectLst/>
                <a:latin typeface="+mn-lt"/>
                <a:ea typeface="+mn-ea"/>
                <a:cs typeface="+mn-cs"/>
              </a:rPr>
              <a:t>KPI T</a:t>
            </a:r>
            <a:r>
              <a:rPr lang="zh-CN" altLang="en-US" sz="1200" b="0" i="0" u="none" strike="noStrike" kern="1200" dirty="0">
                <a:solidFill>
                  <a:schemeClr val="tx1"/>
                </a:solidFill>
                <a:effectLst/>
                <a:latin typeface="+mn-lt"/>
                <a:ea typeface="+mn-ea"/>
                <a:cs typeface="+mn-cs"/>
              </a:rPr>
              <a:t>，应用大小为</a:t>
            </a:r>
            <a:r>
              <a:rPr lang="en-US" altLang="zh-CN" sz="1200" b="0" i="0" u="none" strike="noStrike" kern="1200" dirty="0">
                <a:solidFill>
                  <a:schemeClr val="tx1"/>
                </a:solidFill>
                <a:effectLst/>
                <a:latin typeface="+mn-lt"/>
                <a:ea typeface="+mn-ea"/>
                <a:cs typeface="+mn-cs"/>
              </a:rPr>
              <a:t>W</a:t>
            </a:r>
            <a:r>
              <a:rPr lang="zh-CN" altLang="en-US" sz="1200" b="0" i="0" u="none" strike="noStrike" kern="1200" dirty="0">
                <a:solidFill>
                  <a:schemeClr val="tx1"/>
                </a:solidFill>
                <a:effectLst/>
                <a:latin typeface="+mn-lt"/>
                <a:ea typeface="+mn-ea"/>
                <a:cs typeface="+mn-cs"/>
              </a:rPr>
              <a:t>的滑动窗口，步长为</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，其基线</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和余项</a:t>
            </a:r>
            <a:r>
              <a:rPr lang="en-US" altLang="zh-CN" sz="1200" b="0" i="0" u="none" strike="noStrike" kern="1200" dirty="0">
                <a:solidFill>
                  <a:schemeClr val="tx1"/>
                </a:solidFill>
                <a:effectLst/>
                <a:latin typeface="+mn-lt"/>
                <a:ea typeface="+mn-ea"/>
                <a:cs typeface="+mn-cs"/>
              </a:rPr>
              <a:t>R</a:t>
            </a:r>
            <a:r>
              <a:rPr lang="zh-CN" altLang="en-US" sz="1200" b="0" i="0" u="none" strike="noStrike" kern="1200" dirty="0">
                <a:solidFill>
                  <a:schemeClr val="tx1"/>
                </a:solidFill>
                <a:effectLst/>
                <a:latin typeface="+mn-lt"/>
                <a:ea typeface="+mn-ea"/>
                <a:cs typeface="+mn-cs"/>
              </a:rPr>
              <a:t>可由下式计算，效果如图</a:t>
            </a:r>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所示。</a:t>
            </a:r>
          </a:p>
          <a:p>
            <a:endParaRPr lang="en-US" dirty="0"/>
          </a:p>
        </p:txBody>
      </p:sp>
      <p:sp>
        <p:nvSpPr>
          <p:cNvPr id="4" name="Slide Number Placeholder 3"/>
          <p:cNvSpPr>
            <a:spLocks noGrp="1"/>
          </p:cNvSpPr>
          <p:nvPr>
            <p:ph type="sldNum" sz="quarter" idx="10"/>
          </p:nvPr>
        </p:nvSpPr>
        <p:spPr/>
        <p:txBody>
          <a:bodyPr/>
          <a:lstStyle/>
          <a:p>
            <a:fld id="{8719B0A8-3296-C74A-9975-7D633520D660}" type="slidenum">
              <a:rPr lang="en-US" smtClean="0"/>
              <a:t>21</a:t>
            </a:fld>
            <a:endParaRPr lang="en-US"/>
          </a:p>
        </p:txBody>
      </p:sp>
    </p:spTree>
    <p:extLst>
      <p:ext uri="{BB962C8B-B14F-4D97-AF65-F5344CB8AC3E}">
        <p14:creationId xmlns:p14="http://schemas.microsoft.com/office/powerpoint/2010/main" val="991919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1. </a:t>
            </a:r>
            <a:r>
              <a:rPr lang="zh-CN" altLang="en-US" sz="1200" b="0" i="0" u="none" strike="noStrike" kern="1200" dirty="0">
                <a:solidFill>
                  <a:schemeClr val="tx1"/>
                </a:solidFill>
                <a:effectLst/>
                <a:latin typeface="+mn-lt"/>
                <a:ea typeface="+mn-ea"/>
                <a:cs typeface="+mn-cs"/>
              </a:rPr>
              <a:t>预处理 </a:t>
            </a:r>
          </a:p>
          <a:p>
            <a:r>
              <a:rPr lang="zh-CN" altLang="en-US" sz="1200" b="0" i="0" u="none" strike="noStrike" kern="1200" dirty="0">
                <a:solidFill>
                  <a:schemeClr val="tx1"/>
                </a:solidFill>
                <a:effectLst/>
                <a:latin typeface="+mn-lt"/>
                <a:ea typeface="+mn-ea"/>
                <a:cs typeface="+mn-cs"/>
              </a:rPr>
              <a:t>对于</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中存在的少量缺失值，采用线性插值进行填充。之后对每条原始</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数据进行标准化（</a:t>
            </a:r>
            <a:r>
              <a:rPr lang="en-US" altLang="zh-CN" sz="1200" b="0" i="0" u="none" strike="noStrike" kern="1200" dirty="0">
                <a:solidFill>
                  <a:schemeClr val="tx1"/>
                </a:solidFill>
                <a:effectLst/>
                <a:latin typeface="+mn-lt"/>
                <a:ea typeface="+mn-ea"/>
                <a:cs typeface="+mn-cs"/>
              </a:rPr>
              <a:t>standardization</a:t>
            </a:r>
            <a:r>
              <a:rPr lang="zh-CN" altLang="en-US" sz="1200" b="0" i="0" u="none" strike="noStrike" kern="1200" dirty="0">
                <a:solidFill>
                  <a:schemeClr val="tx1"/>
                </a:solidFill>
                <a:effectLst/>
                <a:latin typeface="+mn-lt"/>
                <a:ea typeface="+mn-ea"/>
                <a:cs typeface="+mn-cs"/>
              </a:rPr>
              <a:t>）得到均值为</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方差为</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的曲线，消除振幅差异的影响，从而能够比较不同系统及应用的</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之间的相似性。</a:t>
            </a:r>
          </a:p>
          <a:p>
            <a:r>
              <a:rPr lang="en-US" altLang="zh-CN" sz="1200" b="0" i="0" u="none" strike="noStrike" kern="1200" dirty="0">
                <a:solidFill>
                  <a:schemeClr val="tx1"/>
                </a:solidFill>
                <a:effectLst/>
                <a:latin typeface="+mn-lt"/>
                <a:ea typeface="+mn-ea"/>
                <a:cs typeface="+mn-cs"/>
              </a:rPr>
              <a:t>2. </a:t>
            </a:r>
            <a:r>
              <a:rPr lang="zh-CN" altLang="en-US" sz="1200" b="0" i="0" u="none" strike="noStrike" kern="1200" dirty="0">
                <a:solidFill>
                  <a:schemeClr val="tx1"/>
                </a:solidFill>
                <a:effectLst/>
                <a:latin typeface="+mn-lt"/>
                <a:ea typeface="+mn-ea"/>
                <a:cs typeface="+mn-cs"/>
              </a:rPr>
              <a:t>基线提取 </a:t>
            </a:r>
          </a:p>
          <a:p>
            <a:r>
              <a:rPr lang="zh-CN" altLang="en-US" sz="1200" b="0" i="0" u="none" strike="noStrike" kern="1200" dirty="0">
                <a:solidFill>
                  <a:schemeClr val="tx1"/>
                </a:solidFill>
                <a:effectLst/>
                <a:latin typeface="+mn-lt"/>
                <a:ea typeface="+mn-ea"/>
                <a:cs typeface="+mn-cs"/>
              </a:rPr>
              <a:t>作者通过提取基线来表征</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曲线的潜在模式，降低噪声和异常对相似性判别的影响。具体的，首先要平滑一些极端异常值。通常，曲线上的异常点比例不超过</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。因此，通过去除偏离均值最远的</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的数据点，并使用其相邻的正常观测值对这些点做线性填充，即可去除多数极端异常值。特别的，对于异常较少的曲线，即使某些正常值被去除，它们仍会被其他正常值插值填充，从而不会影响到</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曲线的潜在模式。</a:t>
            </a:r>
          </a:p>
          <a:p>
            <a:r>
              <a:rPr lang="zh-CN" altLang="en-US" sz="1200" b="0" i="0" u="none" strike="noStrike" kern="1200" dirty="0">
                <a:solidFill>
                  <a:schemeClr val="tx1"/>
                </a:solidFill>
                <a:effectLst/>
                <a:latin typeface="+mn-lt"/>
                <a:ea typeface="+mn-ea"/>
                <a:cs typeface="+mn-cs"/>
              </a:rPr>
              <a:t>此外，一条实际</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曲线可被视为一条平滑的基线（表征了曲线的正常模式）和许多随机噪声组成。一个简单有效的去除噪声的方法是在</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曲线上使用一个小的滑动窗口做滑动平均，将曲线分为基线与余项两部分。对于</a:t>
            </a:r>
            <a:r>
              <a:rPr lang="en-US" altLang="zh-CN" sz="1200" b="0" i="0" u="none" strike="noStrike" kern="1200" dirty="0">
                <a:solidFill>
                  <a:schemeClr val="tx1"/>
                </a:solidFill>
                <a:effectLst/>
                <a:latin typeface="+mn-lt"/>
                <a:ea typeface="+mn-ea"/>
                <a:cs typeface="+mn-cs"/>
              </a:rPr>
              <a:t>KPI T</a:t>
            </a:r>
            <a:r>
              <a:rPr lang="zh-CN" altLang="en-US" sz="1200" b="0" i="0" u="none" strike="noStrike" kern="1200" dirty="0">
                <a:solidFill>
                  <a:schemeClr val="tx1"/>
                </a:solidFill>
                <a:effectLst/>
                <a:latin typeface="+mn-lt"/>
                <a:ea typeface="+mn-ea"/>
                <a:cs typeface="+mn-cs"/>
              </a:rPr>
              <a:t>，应用大小为</a:t>
            </a:r>
            <a:r>
              <a:rPr lang="en-US" altLang="zh-CN" sz="1200" b="0" i="0" u="none" strike="noStrike" kern="1200" dirty="0">
                <a:solidFill>
                  <a:schemeClr val="tx1"/>
                </a:solidFill>
                <a:effectLst/>
                <a:latin typeface="+mn-lt"/>
                <a:ea typeface="+mn-ea"/>
                <a:cs typeface="+mn-cs"/>
              </a:rPr>
              <a:t>W</a:t>
            </a:r>
            <a:r>
              <a:rPr lang="zh-CN" altLang="en-US" sz="1200" b="0" i="0" u="none" strike="noStrike" kern="1200" dirty="0">
                <a:solidFill>
                  <a:schemeClr val="tx1"/>
                </a:solidFill>
                <a:effectLst/>
                <a:latin typeface="+mn-lt"/>
                <a:ea typeface="+mn-ea"/>
                <a:cs typeface="+mn-cs"/>
              </a:rPr>
              <a:t>的滑动窗口，步长为</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，其基线</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和余项</a:t>
            </a:r>
            <a:r>
              <a:rPr lang="en-US" altLang="zh-CN" sz="1200" b="0" i="0" u="none" strike="noStrike" kern="1200" dirty="0">
                <a:solidFill>
                  <a:schemeClr val="tx1"/>
                </a:solidFill>
                <a:effectLst/>
                <a:latin typeface="+mn-lt"/>
                <a:ea typeface="+mn-ea"/>
                <a:cs typeface="+mn-cs"/>
              </a:rPr>
              <a:t>R</a:t>
            </a:r>
            <a:r>
              <a:rPr lang="zh-CN" altLang="en-US" sz="1200" b="0" i="0" u="none" strike="noStrike" kern="1200" dirty="0">
                <a:solidFill>
                  <a:schemeClr val="tx1"/>
                </a:solidFill>
                <a:effectLst/>
                <a:latin typeface="+mn-lt"/>
                <a:ea typeface="+mn-ea"/>
                <a:cs typeface="+mn-cs"/>
              </a:rPr>
              <a:t>可由下式计算，效果如图</a:t>
            </a:r>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所示。</a:t>
            </a:r>
          </a:p>
          <a:p>
            <a:endParaRPr lang="en-US" dirty="0"/>
          </a:p>
        </p:txBody>
      </p:sp>
      <p:sp>
        <p:nvSpPr>
          <p:cNvPr id="4" name="Slide Number Placeholder 3"/>
          <p:cNvSpPr>
            <a:spLocks noGrp="1"/>
          </p:cNvSpPr>
          <p:nvPr>
            <p:ph type="sldNum" sz="quarter" idx="10"/>
          </p:nvPr>
        </p:nvSpPr>
        <p:spPr/>
        <p:txBody>
          <a:bodyPr/>
          <a:lstStyle/>
          <a:p>
            <a:fld id="{8719B0A8-3296-C74A-9975-7D633520D660}" type="slidenum">
              <a:rPr lang="en-US" smtClean="0"/>
              <a:t>23</a:t>
            </a:fld>
            <a:endParaRPr lang="en-US"/>
          </a:p>
        </p:txBody>
      </p:sp>
    </p:spTree>
    <p:extLst>
      <p:ext uri="{BB962C8B-B14F-4D97-AF65-F5344CB8AC3E}">
        <p14:creationId xmlns:p14="http://schemas.microsoft.com/office/powerpoint/2010/main" val="64673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1. </a:t>
            </a:r>
            <a:r>
              <a:rPr lang="zh-CN" altLang="en-US" sz="1200" b="0" i="0" u="none" strike="noStrike" kern="1200" dirty="0">
                <a:solidFill>
                  <a:schemeClr val="tx1"/>
                </a:solidFill>
                <a:effectLst/>
                <a:latin typeface="+mn-lt"/>
                <a:ea typeface="+mn-ea"/>
                <a:cs typeface="+mn-cs"/>
              </a:rPr>
              <a:t>预处理 </a:t>
            </a:r>
          </a:p>
          <a:p>
            <a:r>
              <a:rPr lang="zh-CN" altLang="en-US" sz="1200" b="0" i="0" u="none" strike="noStrike" kern="1200" dirty="0">
                <a:solidFill>
                  <a:schemeClr val="tx1"/>
                </a:solidFill>
                <a:effectLst/>
                <a:latin typeface="+mn-lt"/>
                <a:ea typeface="+mn-ea"/>
                <a:cs typeface="+mn-cs"/>
              </a:rPr>
              <a:t>对于</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中存在的少量缺失值，采用线性插值进行填充。之后对每条原始</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数据进行标准化（</a:t>
            </a:r>
            <a:r>
              <a:rPr lang="en-US" altLang="zh-CN" sz="1200" b="0" i="0" u="none" strike="noStrike" kern="1200" dirty="0">
                <a:solidFill>
                  <a:schemeClr val="tx1"/>
                </a:solidFill>
                <a:effectLst/>
                <a:latin typeface="+mn-lt"/>
                <a:ea typeface="+mn-ea"/>
                <a:cs typeface="+mn-cs"/>
              </a:rPr>
              <a:t>standardization</a:t>
            </a:r>
            <a:r>
              <a:rPr lang="zh-CN" altLang="en-US" sz="1200" b="0" i="0" u="none" strike="noStrike" kern="1200" dirty="0">
                <a:solidFill>
                  <a:schemeClr val="tx1"/>
                </a:solidFill>
                <a:effectLst/>
                <a:latin typeface="+mn-lt"/>
                <a:ea typeface="+mn-ea"/>
                <a:cs typeface="+mn-cs"/>
              </a:rPr>
              <a:t>）得到均值为</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方差为</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的曲线，消除振幅差异的影响，从而能够比较不同系统及应用的</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之间的相似性。</a:t>
            </a:r>
          </a:p>
          <a:p>
            <a:r>
              <a:rPr lang="en-US" altLang="zh-CN" sz="1200" b="0" i="0" u="none" strike="noStrike" kern="1200" dirty="0">
                <a:solidFill>
                  <a:schemeClr val="tx1"/>
                </a:solidFill>
                <a:effectLst/>
                <a:latin typeface="+mn-lt"/>
                <a:ea typeface="+mn-ea"/>
                <a:cs typeface="+mn-cs"/>
              </a:rPr>
              <a:t>2. </a:t>
            </a:r>
            <a:r>
              <a:rPr lang="zh-CN" altLang="en-US" sz="1200" b="0" i="0" u="none" strike="noStrike" kern="1200" dirty="0">
                <a:solidFill>
                  <a:schemeClr val="tx1"/>
                </a:solidFill>
                <a:effectLst/>
                <a:latin typeface="+mn-lt"/>
                <a:ea typeface="+mn-ea"/>
                <a:cs typeface="+mn-cs"/>
              </a:rPr>
              <a:t>基线提取 </a:t>
            </a:r>
          </a:p>
          <a:p>
            <a:r>
              <a:rPr lang="zh-CN" altLang="en-US" sz="1200" b="0" i="0" u="none" strike="noStrike" kern="1200" dirty="0">
                <a:solidFill>
                  <a:schemeClr val="tx1"/>
                </a:solidFill>
                <a:effectLst/>
                <a:latin typeface="+mn-lt"/>
                <a:ea typeface="+mn-ea"/>
                <a:cs typeface="+mn-cs"/>
              </a:rPr>
              <a:t>作者通过提取基线来表征</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曲线的潜在模式，降低噪声和异常对相似性判别的影响。具体的，首先要平滑一些极端异常值。通常，曲线上的异常点比例不超过</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。因此，通过去除偏离均值最远的</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的数据点，并使用其相邻的正常观测值对这些点做线性填充，即可去除多数极端异常值。特别的，对于异常较少的曲线，即使某些正常值被去除，它们仍会被其他正常值插值填充，从而不会影响到</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曲线的潜在模式。</a:t>
            </a:r>
          </a:p>
          <a:p>
            <a:r>
              <a:rPr lang="zh-CN" altLang="en-US" sz="1200" b="0" i="0" u="none" strike="noStrike" kern="1200" dirty="0">
                <a:solidFill>
                  <a:schemeClr val="tx1"/>
                </a:solidFill>
                <a:effectLst/>
                <a:latin typeface="+mn-lt"/>
                <a:ea typeface="+mn-ea"/>
                <a:cs typeface="+mn-cs"/>
              </a:rPr>
              <a:t>此外，一条实际</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曲线可被视为一条平滑的基线（表征了曲线的正常模式）和许多随机噪声组成。一个简单有效的去除噪声的方法是在</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曲线上使用一个小的滑动窗口做滑动平均，将曲线分为基线与余项两部分。对于</a:t>
            </a:r>
            <a:r>
              <a:rPr lang="en-US" altLang="zh-CN" sz="1200" b="0" i="0" u="none" strike="noStrike" kern="1200" dirty="0">
                <a:solidFill>
                  <a:schemeClr val="tx1"/>
                </a:solidFill>
                <a:effectLst/>
                <a:latin typeface="+mn-lt"/>
                <a:ea typeface="+mn-ea"/>
                <a:cs typeface="+mn-cs"/>
              </a:rPr>
              <a:t>KPI T</a:t>
            </a:r>
            <a:r>
              <a:rPr lang="zh-CN" altLang="en-US" sz="1200" b="0" i="0" u="none" strike="noStrike" kern="1200" dirty="0">
                <a:solidFill>
                  <a:schemeClr val="tx1"/>
                </a:solidFill>
                <a:effectLst/>
                <a:latin typeface="+mn-lt"/>
                <a:ea typeface="+mn-ea"/>
                <a:cs typeface="+mn-cs"/>
              </a:rPr>
              <a:t>，应用大小为</a:t>
            </a:r>
            <a:r>
              <a:rPr lang="en-US" altLang="zh-CN" sz="1200" b="0" i="0" u="none" strike="noStrike" kern="1200" dirty="0">
                <a:solidFill>
                  <a:schemeClr val="tx1"/>
                </a:solidFill>
                <a:effectLst/>
                <a:latin typeface="+mn-lt"/>
                <a:ea typeface="+mn-ea"/>
                <a:cs typeface="+mn-cs"/>
              </a:rPr>
              <a:t>W</a:t>
            </a:r>
            <a:r>
              <a:rPr lang="zh-CN" altLang="en-US" sz="1200" b="0" i="0" u="none" strike="noStrike" kern="1200" dirty="0">
                <a:solidFill>
                  <a:schemeClr val="tx1"/>
                </a:solidFill>
                <a:effectLst/>
                <a:latin typeface="+mn-lt"/>
                <a:ea typeface="+mn-ea"/>
                <a:cs typeface="+mn-cs"/>
              </a:rPr>
              <a:t>的滑动窗口，步长为</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，其基线</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和余项</a:t>
            </a:r>
            <a:r>
              <a:rPr lang="en-US" altLang="zh-CN" sz="1200" b="0" i="0" u="none" strike="noStrike" kern="1200" dirty="0">
                <a:solidFill>
                  <a:schemeClr val="tx1"/>
                </a:solidFill>
                <a:effectLst/>
                <a:latin typeface="+mn-lt"/>
                <a:ea typeface="+mn-ea"/>
                <a:cs typeface="+mn-cs"/>
              </a:rPr>
              <a:t>R</a:t>
            </a:r>
            <a:r>
              <a:rPr lang="zh-CN" altLang="en-US" sz="1200" b="0" i="0" u="none" strike="noStrike" kern="1200" dirty="0">
                <a:solidFill>
                  <a:schemeClr val="tx1"/>
                </a:solidFill>
                <a:effectLst/>
                <a:latin typeface="+mn-lt"/>
                <a:ea typeface="+mn-ea"/>
                <a:cs typeface="+mn-cs"/>
              </a:rPr>
              <a:t>可由下式计算，效果如图</a:t>
            </a:r>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所示。</a:t>
            </a:r>
          </a:p>
          <a:p>
            <a:endParaRPr lang="en-US" dirty="0"/>
          </a:p>
        </p:txBody>
      </p:sp>
      <p:sp>
        <p:nvSpPr>
          <p:cNvPr id="4" name="Slide Number Placeholder 3"/>
          <p:cNvSpPr>
            <a:spLocks noGrp="1"/>
          </p:cNvSpPr>
          <p:nvPr>
            <p:ph type="sldNum" sz="quarter" idx="10"/>
          </p:nvPr>
        </p:nvSpPr>
        <p:spPr/>
        <p:txBody>
          <a:bodyPr/>
          <a:lstStyle/>
          <a:p>
            <a:fld id="{8719B0A8-3296-C74A-9975-7D633520D660}" type="slidenum">
              <a:rPr lang="en-US" smtClean="0"/>
              <a:t>24</a:t>
            </a:fld>
            <a:endParaRPr lang="en-US"/>
          </a:p>
        </p:txBody>
      </p:sp>
    </p:spTree>
    <p:extLst>
      <p:ext uri="{BB962C8B-B14F-4D97-AF65-F5344CB8AC3E}">
        <p14:creationId xmlns:p14="http://schemas.microsoft.com/office/powerpoint/2010/main" val="48611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1. </a:t>
            </a:r>
            <a:r>
              <a:rPr lang="zh-CN" altLang="en-US" sz="1200" b="0" i="0" u="none" strike="noStrike" kern="1200" dirty="0">
                <a:solidFill>
                  <a:schemeClr val="tx1"/>
                </a:solidFill>
                <a:effectLst/>
                <a:latin typeface="+mn-lt"/>
                <a:ea typeface="+mn-ea"/>
                <a:cs typeface="+mn-cs"/>
              </a:rPr>
              <a:t>预处理 </a:t>
            </a:r>
          </a:p>
          <a:p>
            <a:r>
              <a:rPr lang="zh-CN" altLang="en-US" sz="1200" b="0" i="0" u="none" strike="noStrike" kern="1200" dirty="0">
                <a:solidFill>
                  <a:schemeClr val="tx1"/>
                </a:solidFill>
                <a:effectLst/>
                <a:latin typeface="+mn-lt"/>
                <a:ea typeface="+mn-ea"/>
                <a:cs typeface="+mn-cs"/>
              </a:rPr>
              <a:t>对于</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中存在的少量缺失值，采用线性插值进行填充。之后对每条原始</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数据进行标准化（</a:t>
            </a:r>
            <a:r>
              <a:rPr lang="en-US" altLang="zh-CN" sz="1200" b="0" i="0" u="none" strike="noStrike" kern="1200" dirty="0">
                <a:solidFill>
                  <a:schemeClr val="tx1"/>
                </a:solidFill>
                <a:effectLst/>
                <a:latin typeface="+mn-lt"/>
                <a:ea typeface="+mn-ea"/>
                <a:cs typeface="+mn-cs"/>
              </a:rPr>
              <a:t>standardization</a:t>
            </a:r>
            <a:r>
              <a:rPr lang="zh-CN" altLang="en-US" sz="1200" b="0" i="0" u="none" strike="noStrike" kern="1200" dirty="0">
                <a:solidFill>
                  <a:schemeClr val="tx1"/>
                </a:solidFill>
                <a:effectLst/>
                <a:latin typeface="+mn-lt"/>
                <a:ea typeface="+mn-ea"/>
                <a:cs typeface="+mn-cs"/>
              </a:rPr>
              <a:t>）得到均值为</a:t>
            </a:r>
            <a:r>
              <a:rPr lang="en-US" altLang="zh-CN" sz="1200" b="0" i="0" u="none" strike="noStrike" kern="1200" dirty="0">
                <a:solidFill>
                  <a:schemeClr val="tx1"/>
                </a:solidFill>
                <a:effectLst/>
                <a:latin typeface="+mn-lt"/>
                <a:ea typeface="+mn-ea"/>
                <a:cs typeface="+mn-cs"/>
              </a:rPr>
              <a:t>0</a:t>
            </a:r>
            <a:r>
              <a:rPr lang="zh-CN" altLang="en-US" sz="1200" b="0" i="0" u="none" strike="noStrike" kern="1200" dirty="0">
                <a:solidFill>
                  <a:schemeClr val="tx1"/>
                </a:solidFill>
                <a:effectLst/>
                <a:latin typeface="+mn-lt"/>
                <a:ea typeface="+mn-ea"/>
                <a:cs typeface="+mn-cs"/>
              </a:rPr>
              <a:t>方差为</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的曲线，消除振幅差异的影响，从而能够比较不同系统及应用的</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之间的相似性。</a:t>
            </a:r>
          </a:p>
          <a:p>
            <a:r>
              <a:rPr lang="en-US" altLang="zh-CN" sz="1200" b="0" i="0" u="none" strike="noStrike" kern="1200" dirty="0">
                <a:solidFill>
                  <a:schemeClr val="tx1"/>
                </a:solidFill>
                <a:effectLst/>
                <a:latin typeface="+mn-lt"/>
                <a:ea typeface="+mn-ea"/>
                <a:cs typeface="+mn-cs"/>
              </a:rPr>
              <a:t>2. </a:t>
            </a:r>
            <a:r>
              <a:rPr lang="zh-CN" altLang="en-US" sz="1200" b="0" i="0" u="none" strike="noStrike" kern="1200" dirty="0">
                <a:solidFill>
                  <a:schemeClr val="tx1"/>
                </a:solidFill>
                <a:effectLst/>
                <a:latin typeface="+mn-lt"/>
                <a:ea typeface="+mn-ea"/>
                <a:cs typeface="+mn-cs"/>
              </a:rPr>
              <a:t>基线提取 </a:t>
            </a:r>
          </a:p>
          <a:p>
            <a:r>
              <a:rPr lang="zh-CN" altLang="en-US" sz="1200" b="0" i="0" u="none" strike="noStrike" kern="1200" dirty="0">
                <a:solidFill>
                  <a:schemeClr val="tx1"/>
                </a:solidFill>
                <a:effectLst/>
                <a:latin typeface="+mn-lt"/>
                <a:ea typeface="+mn-ea"/>
                <a:cs typeface="+mn-cs"/>
              </a:rPr>
              <a:t>作者通过提取基线来表征</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曲线的潜在模式，降低噪声和异常对相似性判别的影响。具体的，首先要平滑一些极端异常值。通常，曲线上的异常点比例不超过</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。因此，通过去除偏离均值最远的</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的数据点，并使用其相邻的正常观测值对这些点做线性填充，即可去除多数极端异常值。特别的，对于异常较少的曲线，即使某些正常值被去除，它们仍会被其他正常值插值填充，从而不会影响到</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曲线的潜在模式。</a:t>
            </a:r>
          </a:p>
          <a:p>
            <a:r>
              <a:rPr lang="zh-CN" altLang="en-US" sz="1200" b="0" i="0" u="none" strike="noStrike" kern="1200" dirty="0">
                <a:solidFill>
                  <a:schemeClr val="tx1"/>
                </a:solidFill>
                <a:effectLst/>
                <a:latin typeface="+mn-lt"/>
                <a:ea typeface="+mn-ea"/>
                <a:cs typeface="+mn-cs"/>
              </a:rPr>
              <a:t>此外，一条实际</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曲线可被视为一条平滑的基线（表征了曲线的正常模式）和许多随机噪声组成。一个简单有效的去除噪声的方法是在</a:t>
            </a:r>
            <a:r>
              <a:rPr lang="en-US" altLang="zh-CN" sz="1200" b="0" i="0" u="none" strike="noStrike" kern="1200" dirty="0">
                <a:solidFill>
                  <a:schemeClr val="tx1"/>
                </a:solidFill>
                <a:effectLst/>
                <a:latin typeface="+mn-lt"/>
                <a:ea typeface="+mn-ea"/>
                <a:cs typeface="+mn-cs"/>
              </a:rPr>
              <a:t>KPI</a:t>
            </a:r>
            <a:r>
              <a:rPr lang="zh-CN" altLang="en-US" sz="1200" b="0" i="0" u="none" strike="noStrike" kern="1200" dirty="0">
                <a:solidFill>
                  <a:schemeClr val="tx1"/>
                </a:solidFill>
                <a:effectLst/>
                <a:latin typeface="+mn-lt"/>
                <a:ea typeface="+mn-ea"/>
                <a:cs typeface="+mn-cs"/>
              </a:rPr>
              <a:t>曲线上使用一个小的滑动窗口做滑动平均，将曲线分为基线与余项两部分。对于</a:t>
            </a:r>
            <a:r>
              <a:rPr lang="en-US" altLang="zh-CN" sz="1200" b="0" i="0" u="none" strike="noStrike" kern="1200" dirty="0">
                <a:solidFill>
                  <a:schemeClr val="tx1"/>
                </a:solidFill>
                <a:effectLst/>
                <a:latin typeface="+mn-lt"/>
                <a:ea typeface="+mn-ea"/>
                <a:cs typeface="+mn-cs"/>
              </a:rPr>
              <a:t>KPI T</a:t>
            </a:r>
            <a:r>
              <a:rPr lang="zh-CN" altLang="en-US" sz="1200" b="0" i="0" u="none" strike="noStrike" kern="1200" dirty="0">
                <a:solidFill>
                  <a:schemeClr val="tx1"/>
                </a:solidFill>
                <a:effectLst/>
                <a:latin typeface="+mn-lt"/>
                <a:ea typeface="+mn-ea"/>
                <a:cs typeface="+mn-cs"/>
              </a:rPr>
              <a:t>，应用大小为</a:t>
            </a:r>
            <a:r>
              <a:rPr lang="en-US" altLang="zh-CN" sz="1200" b="0" i="0" u="none" strike="noStrike" kern="1200" dirty="0">
                <a:solidFill>
                  <a:schemeClr val="tx1"/>
                </a:solidFill>
                <a:effectLst/>
                <a:latin typeface="+mn-lt"/>
                <a:ea typeface="+mn-ea"/>
                <a:cs typeface="+mn-cs"/>
              </a:rPr>
              <a:t>W</a:t>
            </a:r>
            <a:r>
              <a:rPr lang="zh-CN" altLang="en-US" sz="1200" b="0" i="0" u="none" strike="noStrike" kern="1200" dirty="0">
                <a:solidFill>
                  <a:schemeClr val="tx1"/>
                </a:solidFill>
                <a:effectLst/>
                <a:latin typeface="+mn-lt"/>
                <a:ea typeface="+mn-ea"/>
                <a:cs typeface="+mn-cs"/>
              </a:rPr>
              <a:t>的滑动窗口，步长为</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，其基线</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和余项</a:t>
            </a:r>
            <a:r>
              <a:rPr lang="en-US" altLang="zh-CN" sz="1200" b="0" i="0" u="none" strike="noStrike" kern="1200" dirty="0">
                <a:solidFill>
                  <a:schemeClr val="tx1"/>
                </a:solidFill>
                <a:effectLst/>
                <a:latin typeface="+mn-lt"/>
                <a:ea typeface="+mn-ea"/>
                <a:cs typeface="+mn-cs"/>
              </a:rPr>
              <a:t>R</a:t>
            </a:r>
            <a:r>
              <a:rPr lang="zh-CN" altLang="en-US" sz="1200" b="0" i="0" u="none" strike="noStrike" kern="1200" dirty="0">
                <a:solidFill>
                  <a:schemeClr val="tx1"/>
                </a:solidFill>
                <a:effectLst/>
                <a:latin typeface="+mn-lt"/>
                <a:ea typeface="+mn-ea"/>
                <a:cs typeface="+mn-cs"/>
              </a:rPr>
              <a:t>可由下式计算，效果如图</a:t>
            </a:r>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所示。</a:t>
            </a:r>
          </a:p>
          <a:p>
            <a:endParaRPr lang="en-US" dirty="0"/>
          </a:p>
        </p:txBody>
      </p:sp>
      <p:sp>
        <p:nvSpPr>
          <p:cNvPr id="4" name="Slide Number Placeholder 3"/>
          <p:cNvSpPr>
            <a:spLocks noGrp="1"/>
          </p:cNvSpPr>
          <p:nvPr>
            <p:ph type="sldNum" sz="quarter" idx="10"/>
          </p:nvPr>
        </p:nvSpPr>
        <p:spPr/>
        <p:txBody>
          <a:bodyPr/>
          <a:lstStyle/>
          <a:p>
            <a:fld id="{8719B0A8-3296-C74A-9975-7D633520D660}" type="slidenum">
              <a:rPr lang="en-US" smtClean="0"/>
              <a:t>25</a:t>
            </a:fld>
            <a:endParaRPr lang="en-US"/>
          </a:p>
        </p:txBody>
      </p:sp>
    </p:spTree>
    <p:extLst>
      <p:ext uri="{BB962C8B-B14F-4D97-AF65-F5344CB8AC3E}">
        <p14:creationId xmlns:p14="http://schemas.microsoft.com/office/powerpoint/2010/main" val="114942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D270F6E1-FBC0-4D07-BB17-9E239678C455}"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351754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D270F6E1-FBC0-4D07-BB17-9E239678C455}"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197382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D270F6E1-FBC0-4D07-BB17-9E239678C455}"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133872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D270F6E1-FBC0-4D07-BB17-9E239678C455}"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205918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D270F6E1-FBC0-4D07-BB17-9E239678C455}"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98355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D270F6E1-FBC0-4D07-BB17-9E239678C455}" type="datetimeFigureOut">
              <a:rPr lang="zh-CN" altLang="en-US" smtClean="0"/>
              <a:t>2018/12/17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298196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D270F6E1-FBC0-4D07-BB17-9E239678C455}" type="datetimeFigureOut">
              <a:rPr lang="zh-CN" altLang="en-US" smtClean="0"/>
              <a:t>2018/12/17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386289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D270F6E1-FBC0-4D07-BB17-9E239678C455}" type="datetimeFigureOut">
              <a:rPr lang="zh-CN" altLang="en-US" smtClean="0"/>
              <a:t>2018/12/17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184485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0F6E1-FBC0-4D07-BB17-9E239678C455}" type="datetimeFigureOut">
              <a:rPr lang="zh-CN" altLang="en-US" smtClean="0"/>
              <a:t>2018/12/17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404486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D270F6E1-FBC0-4D07-BB17-9E239678C455}" type="datetimeFigureOut">
              <a:rPr lang="zh-CN" altLang="en-US" smtClean="0"/>
              <a:t>2018/12/17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6519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D270F6E1-FBC0-4D07-BB17-9E239678C455}" type="datetimeFigureOut">
              <a:rPr lang="zh-CN" altLang="en-US" smtClean="0"/>
              <a:t>2018/12/17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74462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0F6E1-FBC0-4D07-BB17-9E239678C455}" type="datetimeFigureOut">
              <a:rPr lang="zh-CN" altLang="en-US" smtClean="0"/>
              <a:t>2018/12/17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581F5-92BF-43E3-86D0-286C6B138DB4}" type="slidenum">
              <a:rPr lang="zh-CN" altLang="en-US" smtClean="0"/>
              <a:t>‹#›</a:t>
            </a:fld>
            <a:endParaRPr lang="zh-CN" altLang="en-US"/>
          </a:p>
        </p:txBody>
      </p:sp>
    </p:spTree>
    <p:extLst>
      <p:ext uri="{BB962C8B-B14F-4D97-AF65-F5344CB8AC3E}">
        <p14:creationId xmlns:p14="http://schemas.microsoft.com/office/powerpoint/2010/main" val="51490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目录</a:t>
            </a:r>
          </a:p>
        </p:txBody>
      </p:sp>
      <p:sp>
        <p:nvSpPr>
          <p:cNvPr id="3" name="Content Placeholder 2"/>
          <p:cNvSpPr>
            <a:spLocks noGrp="1"/>
          </p:cNvSpPr>
          <p:nvPr>
            <p:ph idx="1"/>
          </p:nvPr>
        </p:nvSpPr>
        <p:spPr/>
        <p:txBody>
          <a:bodyPr>
            <a:noAutofit/>
          </a:bodyPr>
          <a:lstStyle/>
          <a:p>
            <a:r>
              <a:rPr lang="en-US" altLang="zh-CN" sz="2000" dirty="0"/>
              <a:t>1.</a:t>
            </a:r>
            <a:r>
              <a:rPr lang="zh-CN" altLang="en-US" sz="2000" dirty="0"/>
              <a:t> 异常检测算法综述 </a:t>
            </a:r>
            <a:endParaRPr lang="en-US" altLang="zh-CN" sz="2000" dirty="0"/>
          </a:p>
          <a:p>
            <a:pPr lvl="1"/>
            <a:r>
              <a:rPr lang="en-US" altLang="zh-CN" sz="1600" dirty="0"/>
              <a:t>1.1</a:t>
            </a:r>
            <a:r>
              <a:rPr lang="zh-CN" altLang="en-US" sz="1600" dirty="0"/>
              <a:t> 异常检测算法分类</a:t>
            </a:r>
            <a:endParaRPr lang="en-US" altLang="zh-CN" sz="1600" dirty="0"/>
          </a:p>
          <a:p>
            <a:pPr lvl="1"/>
            <a:r>
              <a:rPr lang="en-US" altLang="zh-CN" sz="1600" dirty="0"/>
              <a:t>1.2</a:t>
            </a:r>
            <a:r>
              <a:rPr lang="zh-CN" altLang="en-US" sz="1600" dirty="0"/>
              <a:t> 异常检测算法难点</a:t>
            </a:r>
            <a:endParaRPr lang="en-US" altLang="zh-CN" sz="1600" dirty="0"/>
          </a:p>
          <a:p>
            <a:r>
              <a:rPr lang="en-US" altLang="zh-CN" sz="2000" dirty="0"/>
              <a:t>2.</a:t>
            </a:r>
            <a:r>
              <a:rPr lang="zh-CN" altLang="en-US" sz="2000" dirty="0"/>
              <a:t> 聚类算法</a:t>
            </a:r>
            <a:endParaRPr lang="en-US" altLang="zh-CN" sz="2000" dirty="0"/>
          </a:p>
          <a:p>
            <a:pPr lvl="1"/>
            <a:r>
              <a:rPr lang="en-US" altLang="zh-CN" sz="1600" dirty="0"/>
              <a:t>2.1</a:t>
            </a:r>
            <a:r>
              <a:rPr lang="zh-CN" altLang="en-US" sz="1600" dirty="0"/>
              <a:t> 聚类算法分类</a:t>
            </a:r>
            <a:endParaRPr lang="en-US" altLang="zh-CN" sz="1600" dirty="0"/>
          </a:p>
          <a:p>
            <a:pPr lvl="1"/>
            <a:r>
              <a:rPr lang="en-US" altLang="zh-CN" sz="1600" dirty="0"/>
              <a:t>2.2</a:t>
            </a:r>
            <a:r>
              <a:rPr lang="zh-CN" altLang="en-US" sz="1600" dirty="0"/>
              <a:t> 举例</a:t>
            </a:r>
            <a:endParaRPr lang="en-US" altLang="zh-CN" sz="1600" dirty="0"/>
          </a:p>
          <a:p>
            <a:r>
              <a:rPr lang="en-US" altLang="zh-CN" sz="2000" dirty="0"/>
              <a:t>3.</a:t>
            </a:r>
            <a:r>
              <a:rPr lang="zh-CN" altLang="en-US" sz="2000" dirty="0"/>
              <a:t> 行业解决方案</a:t>
            </a:r>
            <a:endParaRPr lang="en-US" altLang="zh-CN" sz="2000" dirty="0"/>
          </a:p>
          <a:p>
            <a:pPr lvl="1"/>
            <a:r>
              <a:rPr lang="en-US" altLang="zh-CN" sz="1600" dirty="0"/>
              <a:t>3.1</a:t>
            </a:r>
            <a:r>
              <a:rPr lang="zh-CN" altLang="en-US" sz="1600" dirty="0"/>
              <a:t> </a:t>
            </a:r>
            <a:r>
              <a:rPr lang="en-US" altLang="zh-CN" sz="1600" dirty="0"/>
              <a:t>ROCKA</a:t>
            </a:r>
          </a:p>
          <a:p>
            <a:pPr lvl="1"/>
            <a:r>
              <a:rPr lang="en-US" altLang="zh-CN" sz="1600" dirty="0"/>
              <a:t>3.2</a:t>
            </a:r>
            <a:r>
              <a:rPr lang="zh-CN" altLang="en-US" sz="1600" dirty="0"/>
              <a:t> </a:t>
            </a:r>
            <a:r>
              <a:rPr lang="en-US" altLang="zh-CN" sz="1600" dirty="0"/>
              <a:t>YADING</a:t>
            </a:r>
          </a:p>
          <a:p>
            <a:pPr lvl="1"/>
            <a:r>
              <a:rPr lang="en-US" altLang="zh-CN" sz="1600" dirty="0"/>
              <a:t>3.3</a:t>
            </a:r>
            <a:r>
              <a:rPr lang="zh-CN" altLang="en-US" sz="1600" dirty="0"/>
              <a:t> </a:t>
            </a:r>
            <a:r>
              <a:rPr lang="en-US" altLang="zh-CN" sz="1600" dirty="0"/>
              <a:t>DONUT</a:t>
            </a:r>
          </a:p>
          <a:p>
            <a:pPr lvl="1"/>
            <a:r>
              <a:rPr lang="en-US" altLang="zh-CN" sz="1600" dirty="0"/>
              <a:t>3.4</a:t>
            </a:r>
            <a:r>
              <a:rPr lang="zh-CN" altLang="en-US" sz="1600" dirty="0"/>
              <a:t> </a:t>
            </a:r>
            <a:r>
              <a:rPr lang="en-US" altLang="zh-CN" sz="1600" dirty="0" err="1"/>
              <a:t>Opprentics</a:t>
            </a:r>
            <a:endParaRPr lang="en-US" altLang="zh-CN" sz="1600" dirty="0"/>
          </a:p>
          <a:p>
            <a:pPr lvl="1"/>
            <a:r>
              <a:rPr lang="en-US" altLang="zh-CN" sz="1600" dirty="0"/>
              <a:t>3.5</a:t>
            </a:r>
            <a:r>
              <a:rPr lang="zh-CN" altLang="en-US" sz="1600" dirty="0"/>
              <a:t> </a:t>
            </a:r>
            <a:r>
              <a:rPr lang="en-US" altLang="zh-CN" sz="1600" dirty="0"/>
              <a:t>EDAGS</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26192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Density-based methods</a:t>
            </a:r>
            <a:endParaRPr lang="zh-CN" altLang="en-US" dirty="0"/>
          </a:p>
        </p:txBody>
      </p:sp>
      <p:sp>
        <p:nvSpPr>
          <p:cNvPr id="3" name="Content Placeholder 2"/>
          <p:cNvSpPr>
            <a:spLocks noGrp="1"/>
          </p:cNvSpPr>
          <p:nvPr>
            <p:ph idx="1"/>
          </p:nvPr>
        </p:nvSpPr>
        <p:spPr/>
        <p:txBody>
          <a:bodyPr/>
          <a:lstStyle/>
          <a:p>
            <a:r>
              <a:rPr lang="en-US" altLang="zh-CN" dirty="0"/>
              <a:t>DBSCAN is to continue growing a cluster as long as the density (number of objects or data points) in the “neighborhood” exceeds some threshold. </a:t>
            </a:r>
          </a:p>
          <a:p>
            <a:r>
              <a:rPr lang="en-US" altLang="zh-CN" dirty="0"/>
              <a:t>OPTICS overcomes the difficulty of selecting parameter values.</a:t>
            </a:r>
            <a:endParaRPr lang="zh-CN" altLang="en-US" dirty="0"/>
          </a:p>
        </p:txBody>
      </p:sp>
    </p:spTree>
    <p:extLst>
      <p:ext uri="{BB962C8B-B14F-4D97-AF65-F5344CB8AC3E}">
        <p14:creationId xmlns:p14="http://schemas.microsoft.com/office/powerpoint/2010/main" val="216672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OPTICS</a:t>
            </a:r>
            <a:endParaRPr lang="zh-CN" altLang="en-US" dirty="0"/>
          </a:p>
        </p:txBody>
      </p:sp>
      <p:sp>
        <p:nvSpPr>
          <p:cNvPr id="3" name="Content Placeholder 2"/>
          <p:cNvSpPr>
            <a:spLocks noGrp="1"/>
          </p:cNvSpPr>
          <p:nvPr>
            <p:ph idx="1"/>
          </p:nvPr>
        </p:nvSpPr>
        <p:spPr>
          <a:xfrm>
            <a:off x="838200" y="1825625"/>
            <a:ext cx="10401300" cy="3355975"/>
          </a:xfrm>
        </p:spPr>
        <p:txBody>
          <a:bodyPr>
            <a:normAutofit/>
          </a:bodyPr>
          <a:lstStyle/>
          <a:p>
            <a:pPr marL="0" indent="0">
              <a:buNone/>
            </a:pPr>
            <a:r>
              <a:rPr lang="zh-CN" altLang="en-US" dirty="0"/>
              <a:t>核心距离</a:t>
            </a:r>
          </a:p>
          <a:p>
            <a:pPr marL="0" indent="0">
              <a:buNone/>
            </a:pPr>
            <a:r>
              <a:rPr lang="zh-CN" altLang="en-US" dirty="0"/>
              <a:t>一个对象</a:t>
            </a:r>
            <a:r>
              <a:rPr lang="en-US" altLang="zh-CN" dirty="0"/>
              <a:t>p</a:t>
            </a:r>
            <a:r>
              <a:rPr lang="zh-CN" altLang="en-US" dirty="0"/>
              <a:t>的核心距离是使得其成为核心对象的最小半径</a:t>
            </a:r>
            <a:endParaRPr lang="en-US" altLang="zh-CN" dirty="0"/>
          </a:p>
          <a:p>
            <a:pPr marL="0" indent="0">
              <a:buNone/>
            </a:pPr>
            <a:endParaRPr lang="zh-CN" altLang="en-US" dirty="0"/>
          </a:p>
          <a:p>
            <a:pPr marL="0" indent="0">
              <a:buNone/>
            </a:pPr>
            <a:r>
              <a:rPr lang="zh-CN" altLang="en-US" dirty="0"/>
              <a:t>可达距离</a:t>
            </a:r>
          </a:p>
          <a:p>
            <a:pPr marL="0" indent="0">
              <a:buNone/>
            </a:pPr>
            <a:r>
              <a:rPr lang="zh-CN" altLang="en-US" dirty="0"/>
              <a:t>可达距离是根据核心距离来定义的。</a:t>
            </a:r>
          </a:p>
        </p:txBody>
      </p:sp>
      <p:sp>
        <p:nvSpPr>
          <p:cNvPr id="5" name="AutoShape 2" descr="\[cd(x) = \begin{cases} UNDEFINED,&amp;  \text{if}{|N_{\epsilon}(x)|&lt;\mathcal{M}} \\ d(x,N_{\epsilon}^{\mathcal{M}}(x),&amp; \text{if}{|N_{\epsilon}(x)|\ge \mathcal{M}} \end{cases}\]"/>
          <p:cNvSpPr>
            <a:spLocks noChangeAspect="1" noChangeArrowheads="1"/>
          </p:cNvSpPr>
          <p:nvPr/>
        </p:nvSpPr>
        <p:spPr bwMode="auto">
          <a:xfrm>
            <a:off x="52388" y="-228600"/>
            <a:ext cx="4210050" cy="666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3" descr="\[rd(y,x) = \begin{cases} UNDEFINED  &amp;  \text{if}{|N_{\epsilon}(x)|&lt;\mathcal{M}} \\ max\{ cd(x),d(x,y) \} &amp;  \text{if}{|N_{\epsilon}(x)|\ge \mathcal{M}} \end{cases}\]"/>
          <p:cNvSpPr>
            <a:spLocks noChangeAspect="1" noChangeArrowheads="1"/>
          </p:cNvSpPr>
          <p:nvPr/>
        </p:nvSpPr>
        <p:spPr bwMode="auto">
          <a:xfrm>
            <a:off x="52388" y="638175"/>
            <a:ext cx="4667250" cy="666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4345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OPTICS</a:t>
            </a:r>
            <a:endParaRPr lang="zh-CN" altLang="en-US" dirty="0"/>
          </a:p>
        </p:txBody>
      </p:sp>
      <p:sp>
        <p:nvSpPr>
          <p:cNvPr id="3" name="Content Placeholder 2"/>
          <p:cNvSpPr>
            <a:spLocks noGrp="1"/>
          </p:cNvSpPr>
          <p:nvPr>
            <p:ph idx="1"/>
          </p:nvPr>
        </p:nvSpPr>
        <p:spPr>
          <a:xfrm>
            <a:off x="1009650" y="1768475"/>
            <a:ext cx="10515600" cy="4351338"/>
          </a:xfrm>
        </p:spPr>
        <p:txBody>
          <a:bodyPr>
            <a:normAutofit fontScale="77500" lnSpcReduction="20000"/>
          </a:bodyPr>
          <a:lstStyle/>
          <a:p>
            <a:r>
              <a:rPr lang="zh-CN" altLang="en-US" dirty="0"/>
              <a:t>基于</a:t>
            </a:r>
            <a:r>
              <a:rPr lang="en-US" altLang="zh-CN" dirty="0"/>
              <a:t>OPTICS</a:t>
            </a:r>
            <a:r>
              <a:rPr lang="zh-CN" altLang="en-US" dirty="0"/>
              <a:t>算法扩展有很多，比如：</a:t>
            </a:r>
            <a:endParaRPr lang="en-AU" altLang="zh-CN" dirty="0"/>
          </a:p>
          <a:p>
            <a:endParaRPr lang="zh-CN" altLang="en-US" dirty="0"/>
          </a:p>
          <a:p>
            <a:r>
              <a:rPr lang="en-US" altLang="zh-CN" dirty="0"/>
              <a:t>OPTICS-OF</a:t>
            </a:r>
            <a:r>
              <a:rPr lang="zh-CN" altLang="en-US" dirty="0"/>
              <a:t>用来检测异常值</a:t>
            </a:r>
            <a:r>
              <a:rPr lang="en-US" altLang="zh-CN" dirty="0"/>
              <a:t>(</a:t>
            </a:r>
            <a:r>
              <a:rPr lang="en-US" altLang="zh-CN" dirty="0" err="1"/>
              <a:t>Outliar</a:t>
            </a:r>
            <a:r>
              <a:rPr lang="en-US" altLang="zh-CN" dirty="0"/>
              <a:t> Detection)        OPTICS + LOF</a:t>
            </a:r>
            <a:endParaRPr lang="zh-CN" altLang="en-US" dirty="0"/>
          </a:p>
          <a:p>
            <a:pPr marL="0" indent="0">
              <a:buNone/>
            </a:pPr>
            <a:endParaRPr lang="en-US" altLang="zh-CN" dirty="0"/>
          </a:p>
          <a:p>
            <a:endParaRPr lang="en-US" altLang="zh-CN" dirty="0"/>
          </a:p>
          <a:p>
            <a:r>
              <a:rPr lang="en-US" altLang="zh-CN" dirty="0" err="1"/>
              <a:t>DeLi-Clu</a:t>
            </a:r>
            <a:r>
              <a:rPr lang="zh-CN" altLang="en-US" dirty="0"/>
              <a:t>算法来消除</a:t>
            </a:r>
            <a:r>
              <a:rPr lang="en-US" altLang="zh-CN" dirty="0"/>
              <a:t>eps</a:t>
            </a:r>
            <a:r>
              <a:rPr lang="zh-CN" altLang="en-US" dirty="0"/>
              <a:t>参数，提供比</a:t>
            </a:r>
            <a:r>
              <a:rPr lang="en-US" altLang="zh-CN" dirty="0"/>
              <a:t>OPTICS</a:t>
            </a:r>
            <a:r>
              <a:rPr lang="zh-CN" altLang="en-US" dirty="0"/>
              <a:t>更好的性能指标</a:t>
            </a:r>
            <a:endParaRPr lang="en-AU" altLang="zh-CN" dirty="0"/>
          </a:p>
          <a:p>
            <a:endParaRPr lang="zh-CN" altLang="en-US" dirty="0"/>
          </a:p>
          <a:p>
            <a:r>
              <a:rPr lang="en-US" altLang="zh-CN" dirty="0" err="1"/>
              <a:t>HiSC</a:t>
            </a:r>
            <a:r>
              <a:rPr lang="zh-CN" altLang="en-US" dirty="0"/>
              <a:t>算法将其应用到</a:t>
            </a:r>
            <a:r>
              <a:rPr lang="en-US" altLang="zh-CN" dirty="0"/>
              <a:t>Subspace Clustering</a:t>
            </a:r>
          </a:p>
          <a:p>
            <a:endParaRPr lang="en-US" altLang="zh-CN" dirty="0"/>
          </a:p>
          <a:p>
            <a:r>
              <a:rPr lang="en-US" altLang="zh-CN" dirty="0" err="1"/>
              <a:t>HiCO</a:t>
            </a:r>
            <a:r>
              <a:rPr lang="zh-CN" altLang="en-US" dirty="0"/>
              <a:t>应用到相关聚类</a:t>
            </a:r>
            <a:r>
              <a:rPr lang="en-US" altLang="zh-CN" dirty="0"/>
              <a:t>(Correlation Clustering)</a:t>
            </a:r>
            <a:r>
              <a:rPr lang="zh-CN" altLang="en-US" dirty="0"/>
              <a:t>上</a:t>
            </a:r>
            <a:endParaRPr lang="en-AU" altLang="zh-CN" dirty="0"/>
          </a:p>
          <a:p>
            <a:endParaRPr lang="zh-CN" altLang="en-US" dirty="0"/>
          </a:p>
          <a:p>
            <a:r>
              <a:rPr lang="zh-CN" altLang="en-US" dirty="0"/>
              <a:t>基于</a:t>
            </a:r>
            <a:r>
              <a:rPr lang="en-US" altLang="zh-CN" dirty="0" err="1"/>
              <a:t>HiSC</a:t>
            </a:r>
            <a:r>
              <a:rPr lang="zh-CN" altLang="en-US" dirty="0"/>
              <a:t>改进的</a:t>
            </a:r>
            <a:r>
              <a:rPr lang="en-US" altLang="zh-CN" dirty="0" err="1"/>
              <a:t>DiSH</a:t>
            </a:r>
            <a:r>
              <a:rPr lang="zh-CN" altLang="en-US" dirty="0"/>
              <a:t>能够找到更加复杂的簇结构</a:t>
            </a:r>
          </a:p>
          <a:p>
            <a:endParaRPr lang="zh-CN" altLang="en-US" dirty="0"/>
          </a:p>
        </p:txBody>
      </p:sp>
    </p:spTree>
    <p:extLst>
      <p:ext uri="{BB962C8B-B14F-4D97-AF65-F5344CB8AC3E}">
        <p14:creationId xmlns:p14="http://schemas.microsoft.com/office/powerpoint/2010/main" val="196509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Local Outlier Factor</a:t>
            </a:r>
            <a:br>
              <a:rPr lang="en-US" altLang="zh-CN" dirty="0"/>
            </a:br>
            <a:endParaRPr lang="zh-CN" altLang="en-US" dirty="0"/>
          </a:p>
        </p:txBody>
      </p:sp>
      <p:sp>
        <p:nvSpPr>
          <p:cNvPr id="3" name="Content Placeholder 2"/>
          <p:cNvSpPr>
            <a:spLocks noGrp="1"/>
          </p:cNvSpPr>
          <p:nvPr>
            <p:ph idx="1"/>
          </p:nvPr>
        </p:nvSpPr>
        <p:spPr/>
        <p:txBody>
          <a:bodyPr>
            <a:noAutofit/>
          </a:bodyPr>
          <a:lstStyle/>
          <a:p>
            <a:r>
              <a:rPr lang="en-US" altLang="zh-CN" sz="1800" b="1" dirty="0"/>
              <a:t>K-</a:t>
            </a:r>
            <a:r>
              <a:rPr lang="zh-CN" altLang="en-US" sz="1800" b="1" dirty="0"/>
              <a:t>邻近距离</a:t>
            </a:r>
            <a:r>
              <a:rPr lang="zh-CN" altLang="en-US" sz="1800" dirty="0"/>
              <a:t>（</a:t>
            </a:r>
            <a:r>
              <a:rPr lang="en-US" altLang="zh-CN" sz="1800" dirty="0"/>
              <a:t>k-distance</a:t>
            </a:r>
            <a:r>
              <a:rPr lang="zh-CN" altLang="en-US" sz="1800" dirty="0"/>
              <a:t>）：在距离数据点 </a:t>
            </a:r>
            <a:r>
              <a:rPr lang="en-US" altLang="zh-CN" sz="1800" dirty="0"/>
              <a:t>p </a:t>
            </a:r>
            <a:r>
              <a:rPr lang="zh-CN" altLang="en-US" sz="1800" dirty="0"/>
              <a:t>最近的几个点中，第 </a:t>
            </a:r>
            <a:r>
              <a:rPr lang="en-US" altLang="zh-CN" sz="1800" dirty="0"/>
              <a:t>k </a:t>
            </a:r>
            <a:r>
              <a:rPr lang="zh-CN" altLang="en-US" sz="1800" dirty="0"/>
              <a:t>个最近的点跟点 </a:t>
            </a:r>
            <a:r>
              <a:rPr lang="en-US" altLang="zh-CN" sz="1800" dirty="0"/>
              <a:t>p </a:t>
            </a:r>
            <a:r>
              <a:rPr lang="zh-CN" altLang="en-US" sz="1800" dirty="0"/>
              <a:t>之间的距离称为点 </a:t>
            </a:r>
            <a:r>
              <a:rPr lang="en-US" altLang="zh-CN" sz="1800" dirty="0"/>
              <a:t>p </a:t>
            </a:r>
            <a:r>
              <a:rPr lang="zh-CN" altLang="en-US" sz="1800" dirty="0"/>
              <a:t>的 </a:t>
            </a:r>
            <a:r>
              <a:rPr lang="en-US" altLang="zh-CN" sz="1800" dirty="0"/>
              <a:t>K-</a:t>
            </a:r>
            <a:r>
              <a:rPr lang="zh-CN" altLang="en-US" sz="1800" dirty="0"/>
              <a:t>邻近距离，记为 </a:t>
            </a:r>
            <a:r>
              <a:rPr lang="en-US" altLang="zh-CN" sz="1800" dirty="0"/>
              <a:t>k-distance (p) </a:t>
            </a:r>
            <a:r>
              <a:rPr lang="zh-CN" altLang="en-US" sz="1800" dirty="0"/>
              <a:t>。</a:t>
            </a:r>
            <a:endParaRPr lang="en-US" altLang="zh-CN" sz="1800" dirty="0"/>
          </a:p>
          <a:p>
            <a:r>
              <a:rPr lang="zh-CN" altLang="en-US" sz="1800" b="1" dirty="0"/>
              <a:t>可达距离</a:t>
            </a:r>
            <a:r>
              <a:rPr lang="zh-CN" altLang="en-US" sz="1800" dirty="0"/>
              <a:t>（</a:t>
            </a:r>
            <a:r>
              <a:rPr lang="en-US" altLang="zh-CN" sz="1800" dirty="0" err="1"/>
              <a:t>rechability</a:t>
            </a:r>
            <a:r>
              <a:rPr lang="en-US" altLang="zh-CN" sz="1800" dirty="0"/>
              <a:t> distance</a:t>
            </a:r>
            <a:r>
              <a:rPr lang="zh-CN" altLang="en-US" sz="1800" dirty="0"/>
              <a:t>）：可达距离的定义跟</a:t>
            </a:r>
            <a:r>
              <a:rPr lang="en-US" altLang="zh-CN" sz="1800" dirty="0"/>
              <a:t>K-</a:t>
            </a:r>
            <a:r>
              <a:rPr lang="zh-CN" altLang="en-US" sz="1800" dirty="0"/>
              <a:t>邻近距离是相关的，给定参数</a:t>
            </a:r>
            <a:r>
              <a:rPr lang="en-US" altLang="zh-CN" sz="1800" dirty="0"/>
              <a:t>k</a:t>
            </a:r>
            <a:r>
              <a:rPr lang="zh-CN" altLang="en-US" sz="1800" dirty="0"/>
              <a:t>时， 数据点 </a:t>
            </a:r>
            <a:r>
              <a:rPr lang="en-US" altLang="zh-CN" sz="1800" dirty="0"/>
              <a:t>p </a:t>
            </a:r>
            <a:r>
              <a:rPr lang="zh-CN" altLang="en-US" sz="1800" dirty="0"/>
              <a:t>到 数据点 </a:t>
            </a:r>
            <a:r>
              <a:rPr lang="en-US" altLang="zh-CN" sz="1800" dirty="0"/>
              <a:t>o </a:t>
            </a:r>
            <a:r>
              <a:rPr lang="zh-CN" altLang="en-US" sz="1800" dirty="0"/>
              <a:t>的可达距离 </a:t>
            </a:r>
            <a:r>
              <a:rPr lang="en-US" altLang="zh-CN" sz="1800" dirty="0"/>
              <a:t>reach-</a:t>
            </a:r>
            <a:r>
              <a:rPr lang="en-US" altLang="zh-CN" sz="1800" dirty="0" err="1"/>
              <a:t>dist</a:t>
            </a:r>
            <a:r>
              <a:rPr lang="zh-CN" altLang="en-US" sz="1800" dirty="0"/>
              <a:t>（</a:t>
            </a:r>
            <a:r>
              <a:rPr lang="en-US" altLang="zh-CN" sz="1800" dirty="0"/>
              <a:t>p, o</a:t>
            </a:r>
            <a:r>
              <a:rPr lang="zh-CN" altLang="en-US" sz="1800" dirty="0"/>
              <a:t>）为数据点 </a:t>
            </a:r>
            <a:r>
              <a:rPr lang="en-US" altLang="zh-CN" sz="1800" dirty="0"/>
              <a:t>o </a:t>
            </a:r>
            <a:r>
              <a:rPr lang="zh-CN" altLang="en-US" sz="1800" dirty="0"/>
              <a:t>的</a:t>
            </a:r>
            <a:r>
              <a:rPr lang="en-US" altLang="zh-CN" sz="1800" dirty="0"/>
              <a:t>K-</a:t>
            </a:r>
            <a:r>
              <a:rPr lang="zh-CN" altLang="en-US" sz="1800" dirty="0"/>
              <a:t>邻近距离 和 数据点</a:t>
            </a:r>
            <a:r>
              <a:rPr lang="en-US" altLang="zh-CN" sz="1800" dirty="0"/>
              <a:t>p</a:t>
            </a:r>
            <a:r>
              <a:rPr lang="zh-CN" altLang="en-US" sz="1800" dirty="0"/>
              <a:t>与点</a:t>
            </a:r>
            <a:r>
              <a:rPr lang="en-US" altLang="zh-CN" sz="1800" dirty="0"/>
              <a:t>o</a:t>
            </a:r>
            <a:r>
              <a:rPr lang="zh-CN" altLang="en-US" sz="1800" dirty="0"/>
              <a:t>之间的直接距离的最大值。即：</a:t>
            </a:r>
            <a:endParaRPr lang="en-US" altLang="zh-CN" sz="1800" dirty="0"/>
          </a:p>
          <a:p>
            <a:endParaRPr lang="en-US" altLang="zh-CN" sz="1800" dirty="0"/>
          </a:p>
          <a:p>
            <a:r>
              <a:rPr lang="zh-CN" altLang="en-US" sz="1800" b="1" dirty="0"/>
              <a:t>局部可达密度</a:t>
            </a:r>
            <a:r>
              <a:rPr lang="zh-CN" altLang="en-US" sz="1800" dirty="0"/>
              <a:t>（</a:t>
            </a:r>
            <a:r>
              <a:rPr lang="en-US" altLang="zh-CN" sz="1800" dirty="0"/>
              <a:t>local </a:t>
            </a:r>
            <a:r>
              <a:rPr lang="en-US" altLang="zh-CN" sz="1800" dirty="0" err="1"/>
              <a:t>rechability</a:t>
            </a:r>
            <a:r>
              <a:rPr lang="en-US" altLang="zh-CN" sz="1800" dirty="0"/>
              <a:t> density</a:t>
            </a:r>
            <a:r>
              <a:rPr lang="zh-CN" altLang="en-US" sz="1800" dirty="0"/>
              <a:t>）：局部可达密度的定义是基于可达距离的，对于数据点 </a:t>
            </a:r>
            <a:r>
              <a:rPr lang="en-US" altLang="zh-CN" sz="1800" dirty="0"/>
              <a:t>p</a:t>
            </a:r>
            <a:r>
              <a:rPr lang="zh-CN" altLang="en-US" sz="1800" dirty="0"/>
              <a:t>，那些跟点</a:t>
            </a:r>
            <a:r>
              <a:rPr lang="en-US" altLang="zh-CN" sz="1800" dirty="0"/>
              <a:t>p</a:t>
            </a:r>
            <a:r>
              <a:rPr lang="zh-CN" altLang="en-US" sz="1800" dirty="0"/>
              <a:t>的距离小于等于 </a:t>
            </a:r>
            <a:r>
              <a:rPr lang="en-US" altLang="zh-CN" sz="1800" dirty="0"/>
              <a:t>k-distance</a:t>
            </a:r>
            <a:r>
              <a:rPr lang="zh-CN" altLang="en-US" sz="1800" dirty="0"/>
              <a:t>（</a:t>
            </a:r>
            <a:r>
              <a:rPr lang="en-US" altLang="zh-CN" sz="1800" dirty="0"/>
              <a:t>p</a:t>
            </a:r>
            <a:r>
              <a:rPr lang="zh-CN" altLang="en-US" sz="1800" dirty="0"/>
              <a:t>）的数据点称为它的 </a:t>
            </a:r>
            <a:r>
              <a:rPr lang="en-US" altLang="zh-CN" sz="1800" dirty="0"/>
              <a:t>k-nearest-neighbor</a:t>
            </a:r>
            <a:r>
              <a:rPr lang="zh-CN" altLang="en-US" sz="1800" dirty="0"/>
              <a:t>，记为 </a:t>
            </a:r>
            <a:r>
              <a:rPr lang="en-US" altLang="zh-CN" sz="1800" dirty="0"/>
              <a:t>$</a:t>
            </a:r>
            <a:r>
              <a:rPr lang="en-US" altLang="zh-CN" sz="1800" dirty="0" err="1"/>
              <a:t>N_k</a:t>
            </a:r>
            <a:r>
              <a:rPr lang="en-US" altLang="zh-CN" sz="1800" dirty="0"/>
              <a:t>(p)$</a:t>
            </a:r>
            <a:r>
              <a:rPr lang="zh-CN" altLang="en-US" sz="1800" dirty="0"/>
              <a:t>，数据点 </a:t>
            </a:r>
            <a:r>
              <a:rPr lang="en-US" altLang="zh-CN" sz="1800" dirty="0"/>
              <a:t>p </a:t>
            </a:r>
            <a:r>
              <a:rPr lang="zh-CN" altLang="en-US" sz="1800" dirty="0"/>
              <a:t>的局部可达密度为它与邻近的数据点的平均可达距离的倒数，即：</a:t>
            </a:r>
            <a:endParaRPr lang="en-US" altLang="zh-CN" sz="1800" dirty="0"/>
          </a:p>
          <a:p>
            <a:endParaRPr lang="en-US" altLang="zh-CN" sz="1800" dirty="0"/>
          </a:p>
          <a:p>
            <a:r>
              <a:rPr lang="zh-CN" altLang="en-US" sz="1800" b="1" dirty="0"/>
              <a:t>局部异常因子</a:t>
            </a:r>
            <a:r>
              <a:rPr lang="zh-CN" altLang="en-US" sz="1800" dirty="0"/>
              <a:t>（</a:t>
            </a:r>
            <a:r>
              <a:rPr lang="en-US" altLang="zh-CN" sz="1800" dirty="0"/>
              <a:t>local outlier factor</a:t>
            </a:r>
            <a:r>
              <a:rPr lang="zh-CN" altLang="en-US" sz="1800" dirty="0"/>
              <a:t>）：根据局部可达密度的定义，如果一个数据点跟其他点比较疏远的话，那么显然它的局部可达密度就小。但</a:t>
            </a:r>
            <a:r>
              <a:rPr lang="en-US" altLang="zh-CN" sz="1800" dirty="0"/>
              <a:t>LOF</a:t>
            </a:r>
            <a:r>
              <a:rPr lang="zh-CN" altLang="en-US" sz="1800" dirty="0"/>
              <a:t>算法衡量一个数据点的异常程度，并不是看它的绝对局部密度，而是看它跟周围邻近的数据点的相对密度。这样做的好处是可以允许数据分布不均匀、密度不同的情况。局部异常因子即是用局部相对密度来定义的。数据点 </a:t>
            </a:r>
            <a:r>
              <a:rPr lang="en-US" altLang="zh-CN" sz="1800" dirty="0"/>
              <a:t>p </a:t>
            </a:r>
            <a:r>
              <a:rPr lang="zh-CN" altLang="en-US" sz="1800" dirty="0"/>
              <a:t>的局部相对密度（局部异常因子）为点</a:t>
            </a:r>
            <a:r>
              <a:rPr lang="en-US" altLang="zh-CN" sz="1800" dirty="0"/>
              <a:t>p</a:t>
            </a:r>
            <a:r>
              <a:rPr lang="zh-CN" altLang="en-US" sz="1800" dirty="0"/>
              <a:t>的邻居们的平均局部可达密度跟数据点</a:t>
            </a:r>
            <a:r>
              <a:rPr lang="en-US" altLang="zh-CN" sz="1800" dirty="0"/>
              <a:t>p</a:t>
            </a:r>
            <a:r>
              <a:rPr lang="zh-CN" altLang="en-US" sz="1800" dirty="0"/>
              <a:t>的局部可达密度的比值，即：</a:t>
            </a:r>
          </a:p>
        </p:txBody>
      </p:sp>
    </p:spTree>
    <p:extLst>
      <p:ext uri="{BB962C8B-B14F-4D97-AF65-F5344CB8AC3E}">
        <p14:creationId xmlns:p14="http://schemas.microsoft.com/office/powerpoint/2010/main" val="271415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Local Outlier Factor</a:t>
            </a:r>
            <a:br>
              <a:rPr lang="en-US" altLang="zh-CN" dirty="0"/>
            </a:br>
            <a:endParaRPr lang="zh-CN" altLang="en-US" dirty="0"/>
          </a:p>
        </p:txBody>
      </p:sp>
      <p:sp>
        <p:nvSpPr>
          <p:cNvPr id="3" name="Content Placeholder 2"/>
          <p:cNvSpPr>
            <a:spLocks noGrp="1"/>
          </p:cNvSpPr>
          <p:nvPr>
            <p:ph idx="1"/>
          </p:nvPr>
        </p:nvSpPr>
        <p:spPr/>
        <p:txBody>
          <a:bodyPr/>
          <a:lstStyle/>
          <a:p>
            <a:r>
              <a:rPr lang="zh-CN" altLang="en-US" dirty="0"/>
              <a:t>根据局部异常因子的定义，如果数据点 </a:t>
            </a:r>
            <a:r>
              <a:rPr lang="en-US" altLang="zh-CN" dirty="0"/>
              <a:t>p </a:t>
            </a:r>
            <a:r>
              <a:rPr lang="zh-CN" altLang="en-US" dirty="0"/>
              <a:t>的 </a:t>
            </a:r>
            <a:r>
              <a:rPr lang="en-US" altLang="zh-CN" dirty="0"/>
              <a:t>LOF </a:t>
            </a:r>
            <a:r>
              <a:rPr lang="zh-CN" altLang="en-US" dirty="0"/>
              <a:t>得分在</a:t>
            </a:r>
            <a:r>
              <a:rPr lang="en-US" altLang="zh-CN" dirty="0"/>
              <a:t>1</a:t>
            </a:r>
            <a:r>
              <a:rPr lang="zh-CN" altLang="en-US" dirty="0"/>
              <a:t>附近，表明数据点</a:t>
            </a:r>
            <a:r>
              <a:rPr lang="en-US" altLang="zh-CN" dirty="0"/>
              <a:t>p</a:t>
            </a:r>
            <a:r>
              <a:rPr lang="zh-CN" altLang="en-US" dirty="0"/>
              <a:t>的局部密度跟它的邻居们差不多；如果数据点 </a:t>
            </a:r>
            <a:r>
              <a:rPr lang="en-US" altLang="zh-CN" dirty="0"/>
              <a:t>p </a:t>
            </a:r>
            <a:r>
              <a:rPr lang="zh-CN" altLang="en-US" dirty="0"/>
              <a:t>的 </a:t>
            </a:r>
            <a:r>
              <a:rPr lang="en-US" altLang="zh-CN" dirty="0"/>
              <a:t>LOF </a:t>
            </a:r>
            <a:r>
              <a:rPr lang="zh-CN" altLang="en-US" dirty="0"/>
              <a:t>得分小于</a:t>
            </a:r>
            <a:r>
              <a:rPr lang="en-US" altLang="zh-CN" dirty="0"/>
              <a:t>1</a:t>
            </a:r>
            <a:r>
              <a:rPr lang="zh-CN" altLang="en-US" dirty="0"/>
              <a:t>，表明数据点</a:t>
            </a:r>
            <a:r>
              <a:rPr lang="en-US" altLang="zh-CN" dirty="0"/>
              <a:t>p</a:t>
            </a:r>
            <a:r>
              <a:rPr lang="zh-CN" altLang="en-US" dirty="0"/>
              <a:t>处在一个相对密集的区域，不像是一个异常点；如果数据点 </a:t>
            </a:r>
            <a:r>
              <a:rPr lang="en-US" altLang="zh-CN" dirty="0"/>
              <a:t>p </a:t>
            </a:r>
            <a:r>
              <a:rPr lang="zh-CN" altLang="en-US" dirty="0"/>
              <a:t>的 </a:t>
            </a:r>
            <a:r>
              <a:rPr lang="en-US" altLang="zh-CN" dirty="0"/>
              <a:t>LOF </a:t>
            </a:r>
            <a:r>
              <a:rPr lang="zh-CN" altLang="en-US" dirty="0"/>
              <a:t>得分远大于</a:t>
            </a:r>
            <a:r>
              <a:rPr lang="en-US" altLang="zh-CN" dirty="0"/>
              <a:t>1</a:t>
            </a:r>
            <a:r>
              <a:rPr lang="zh-CN" altLang="en-US" dirty="0"/>
              <a:t>，表明数据点</a:t>
            </a:r>
            <a:r>
              <a:rPr lang="en-US" altLang="zh-CN" dirty="0"/>
              <a:t>p</a:t>
            </a:r>
            <a:r>
              <a:rPr lang="zh-CN" altLang="en-US" dirty="0"/>
              <a:t>跟其他点比较疏远，很有可能是一个异常点。下面这个图来自 </a:t>
            </a:r>
            <a:r>
              <a:rPr lang="en-US" altLang="zh-CN" dirty="0"/>
              <a:t>Wikipedia </a:t>
            </a:r>
            <a:r>
              <a:rPr lang="zh-CN" altLang="en-US" dirty="0"/>
              <a:t>的 </a:t>
            </a:r>
            <a:r>
              <a:rPr lang="en-US" altLang="zh-CN" dirty="0"/>
              <a:t>LOF </a:t>
            </a:r>
            <a:r>
              <a:rPr lang="zh-CN" altLang="en-US" dirty="0"/>
              <a:t>词条，展示了一个二维的例子。上面的数字标明了相应点的</a:t>
            </a:r>
            <a:r>
              <a:rPr lang="en-US" altLang="zh-CN" dirty="0"/>
              <a:t>LOF</a:t>
            </a:r>
            <a:r>
              <a:rPr lang="zh-CN" altLang="en-US" dirty="0"/>
              <a:t>得分，可以让人对</a:t>
            </a:r>
            <a:r>
              <a:rPr lang="en-US" altLang="zh-CN" dirty="0"/>
              <a:t>LOF</a:t>
            </a:r>
            <a:r>
              <a:rPr lang="zh-CN" altLang="en-US" dirty="0"/>
              <a:t>有一个直观的印象。</a:t>
            </a:r>
          </a:p>
        </p:txBody>
      </p:sp>
    </p:spTree>
    <p:extLst>
      <p:ext uri="{BB962C8B-B14F-4D97-AF65-F5344CB8AC3E}">
        <p14:creationId xmlns:p14="http://schemas.microsoft.com/office/powerpoint/2010/main" val="96098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Local Outlier Factor</a:t>
            </a:r>
            <a:br>
              <a:rPr lang="en-US" altLang="zh-CN" dirty="0"/>
            </a:br>
            <a:endParaRPr lang="zh-CN" altLang="en-US" dirty="0"/>
          </a:p>
        </p:txBody>
      </p:sp>
      <p:sp>
        <p:nvSpPr>
          <p:cNvPr id="3" name="Content Placeholder 2"/>
          <p:cNvSpPr>
            <a:spLocks noGrp="1"/>
          </p:cNvSpPr>
          <p:nvPr>
            <p:ph idx="1"/>
          </p:nvPr>
        </p:nvSpPr>
        <p:spPr/>
        <p:txBody>
          <a:bodyPr>
            <a:normAutofit/>
          </a:bodyPr>
          <a:lstStyle/>
          <a:p>
            <a:r>
              <a:rPr lang="en-US" altLang="zh-CN" sz="2000" dirty="0"/>
              <a:t>LOF</a:t>
            </a:r>
            <a:r>
              <a:rPr lang="zh-CN" altLang="en-US" sz="2000" dirty="0"/>
              <a:t>算法中关于局部可达密度的定义其实暗含了一个假设，即：不存在大于等于 </a:t>
            </a:r>
            <a:r>
              <a:rPr lang="en-US" altLang="zh-CN" sz="2000" dirty="0"/>
              <a:t>k </a:t>
            </a:r>
            <a:r>
              <a:rPr lang="zh-CN" altLang="en-US" sz="2000" dirty="0"/>
              <a:t>个重复的点。当这样的重复点存在的时候，这些点的平均可达距离为零，局部可达密度就变为无穷大，会给计算带来一些麻烦。在实际应用时，为了避免这样的情况出现，可以把 </a:t>
            </a:r>
            <a:r>
              <a:rPr lang="en-US" altLang="zh-CN" sz="2000" dirty="0"/>
              <a:t>k-distance </a:t>
            </a:r>
            <a:r>
              <a:rPr lang="zh-CN" altLang="en-US" sz="2000" dirty="0"/>
              <a:t>改为 </a:t>
            </a:r>
            <a:r>
              <a:rPr lang="en-US" altLang="zh-CN" sz="2000" dirty="0"/>
              <a:t>k-distinct-distance</a:t>
            </a:r>
            <a:r>
              <a:rPr lang="zh-CN" altLang="en-US" sz="2000" dirty="0"/>
              <a:t>，不考虑重复的情况。或者，还可以考虑给可达距离都加一个很小的值，避免可达距离等于零。</a:t>
            </a:r>
            <a:endParaRPr lang="en-US" altLang="zh-CN" sz="2000" dirty="0"/>
          </a:p>
          <a:p>
            <a:r>
              <a:rPr lang="en-US" altLang="zh-CN" sz="2000" dirty="0"/>
              <a:t>LOF </a:t>
            </a:r>
            <a:r>
              <a:rPr lang="zh-CN" altLang="en-US" sz="2000" dirty="0"/>
              <a:t>算法需要计算数据点两两之间的距离，造成整个算法时间复杂度为 </a:t>
            </a:r>
            <a:r>
              <a:rPr lang="en-US" altLang="zh-CN" sz="2000" dirty="0"/>
              <a:t>O(n^2) </a:t>
            </a:r>
            <a:r>
              <a:rPr lang="zh-CN" altLang="en-US" sz="2000" dirty="0"/>
              <a:t>。为了提高算法效率，后续有算法尝试改进。</a:t>
            </a:r>
            <a:r>
              <a:rPr lang="en-US" altLang="zh-CN" sz="2000" dirty="0" err="1"/>
              <a:t>FastLOF</a:t>
            </a:r>
            <a:r>
              <a:rPr lang="en-US" altLang="zh-CN" sz="2000" dirty="0"/>
              <a:t> </a:t>
            </a:r>
            <a:r>
              <a:rPr lang="zh-CN" altLang="en-US" sz="2000" dirty="0"/>
              <a:t>（</a:t>
            </a:r>
            <a:r>
              <a:rPr lang="en-US" altLang="zh-CN" sz="2000" dirty="0"/>
              <a:t>Goldstein</a:t>
            </a:r>
            <a:r>
              <a:rPr lang="zh-CN" altLang="en-US" sz="2000" dirty="0"/>
              <a:t>，</a:t>
            </a:r>
            <a:r>
              <a:rPr lang="en-US" altLang="zh-CN" sz="2000" dirty="0"/>
              <a:t>2012</a:t>
            </a:r>
            <a:r>
              <a:rPr lang="zh-CN" altLang="en-US" sz="2000" dirty="0"/>
              <a:t>）先将整个数据随机的分成多个子集，然后在每个子集里计算 </a:t>
            </a:r>
            <a:r>
              <a:rPr lang="en-US" altLang="zh-CN" sz="2000" dirty="0"/>
              <a:t>LOF </a:t>
            </a:r>
            <a:r>
              <a:rPr lang="zh-CN" altLang="en-US" sz="2000" dirty="0"/>
              <a:t>值。对于那些 </a:t>
            </a:r>
            <a:r>
              <a:rPr lang="en-US" altLang="zh-CN" sz="2000" dirty="0"/>
              <a:t>LOF </a:t>
            </a:r>
            <a:r>
              <a:rPr lang="zh-CN" altLang="en-US" sz="2000" dirty="0"/>
              <a:t>异常得分小于等于 </a:t>
            </a:r>
            <a:r>
              <a:rPr lang="en-US" altLang="zh-CN" sz="2000" dirty="0"/>
              <a:t>1 </a:t>
            </a:r>
            <a:r>
              <a:rPr lang="zh-CN" altLang="en-US" sz="2000" dirty="0"/>
              <a:t>的，从数据集里剔除，剩下的在下一轮寻找更合适的 </a:t>
            </a:r>
            <a:r>
              <a:rPr lang="en-US" altLang="zh-CN" sz="2000" dirty="0"/>
              <a:t>nearest-neighbor</a:t>
            </a:r>
            <a:r>
              <a:rPr lang="zh-CN" altLang="en-US" sz="2000" dirty="0"/>
              <a:t>，并更新 </a:t>
            </a:r>
            <a:r>
              <a:rPr lang="en-US" altLang="zh-CN" sz="2000" dirty="0"/>
              <a:t>LOF </a:t>
            </a:r>
            <a:r>
              <a:rPr lang="zh-CN" altLang="en-US" sz="2000" dirty="0"/>
              <a:t>值。</a:t>
            </a:r>
            <a:br>
              <a:rPr lang="zh-CN" altLang="en-US" sz="2000" dirty="0"/>
            </a:br>
            <a:endParaRPr lang="zh-CN" altLang="en-US" sz="2000" dirty="0"/>
          </a:p>
        </p:txBody>
      </p:sp>
    </p:spTree>
    <p:extLst>
      <p:ext uri="{BB962C8B-B14F-4D97-AF65-F5344CB8AC3E}">
        <p14:creationId xmlns:p14="http://schemas.microsoft.com/office/powerpoint/2010/main" val="320185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Grid-based methods</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Grid-based methods quantize the object space into a finite number of cells that form a grid structure on which all of the operations for clustering are performed. </a:t>
            </a:r>
            <a:br>
              <a:rPr lang="en-US" altLang="zh-CN" dirty="0"/>
            </a:br>
            <a:r>
              <a:rPr lang="en-US" altLang="zh-CN" dirty="0"/>
              <a:t>A typical example of the grid-based approach is STING, which uses several levels of rectangular cells corresponding to different levels of resolution. Statistical information regarding the attributes in each cell are pre-computed and stored. </a:t>
            </a:r>
          </a:p>
          <a:p>
            <a:r>
              <a:rPr lang="en-US" altLang="zh-CN" dirty="0"/>
              <a:t>A query process usually starts at a relatively high level of the hierarchical structure. For each cell in the current layer, the confidence interval is computed reflecting the cell’s relevance to the given query. Irrelevant cells are removed from further consideration. The query process continues to the next lower level for the relevant cells until the bottom layer is reached.</a:t>
            </a:r>
            <a:endParaRPr lang="zh-CN" altLang="en-US" dirty="0"/>
          </a:p>
        </p:txBody>
      </p:sp>
    </p:spTree>
    <p:extLst>
      <p:ext uri="{BB962C8B-B14F-4D97-AF65-F5344CB8AC3E}">
        <p14:creationId xmlns:p14="http://schemas.microsoft.com/office/powerpoint/2010/main" val="353848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Model-based methods</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Model-based methods assume a model for each of the clusters and attempt to best fit the data to the assumed model. There are two major approaches of model-based methods: statistical approach and neural network approach.</a:t>
            </a:r>
          </a:p>
          <a:p>
            <a:pPr marL="0" indent="0">
              <a:buNone/>
            </a:pPr>
            <a:endParaRPr lang="en-US" altLang="zh-CN" dirty="0"/>
          </a:p>
          <a:p>
            <a:r>
              <a:rPr lang="en-US" altLang="zh-CN" dirty="0"/>
              <a:t>Statistical approach: </a:t>
            </a:r>
          </a:p>
          <a:p>
            <a:pPr marL="0" indent="0">
              <a:buNone/>
            </a:pPr>
            <a:r>
              <a:rPr lang="en-US" altLang="zh-CN" dirty="0" err="1"/>
              <a:t>AutoClass</a:t>
            </a:r>
            <a:r>
              <a:rPr lang="en-US" altLang="zh-CN" dirty="0"/>
              <a:t> uses Bayesian statistical analysis to estimate the number of clusters. </a:t>
            </a:r>
          </a:p>
          <a:p>
            <a:pPr marL="0" indent="0">
              <a:buNone/>
            </a:pPr>
            <a:endParaRPr lang="en-US" altLang="zh-CN" dirty="0"/>
          </a:p>
          <a:p>
            <a:r>
              <a:rPr lang="en-US" altLang="zh-CN" dirty="0"/>
              <a:t>Neural network approach: </a:t>
            </a:r>
          </a:p>
          <a:p>
            <a:pPr marL="0" indent="0">
              <a:buNone/>
            </a:pPr>
            <a:r>
              <a:rPr lang="en-US" altLang="zh-CN" dirty="0"/>
              <a:t>Competitive learning, including ART and self-organizing feature maps.</a:t>
            </a:r>
            <a:endParaRPr lang="zh-CN" altLang="en-US" dirty="0"/>
          </a:p>
        </p:txBody>
      </p:sp>
    </p:spTree>
    <p:extLst>
      <p:ext uri="{BB962C8B-B14F-4D97-AF65-F5344CB8AC3E}">
        <p14:creationId xmlns:p14="http://schemas.microsoft.com/office/powerpoint/2010/main" val="301104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几种不同运用聚类算法的方法</a:t>
            </a:r>
          </a:p>
        </p:txBody>
      </p:sp>
      <p:pic>
        <p:nvPicPr>
          <p:cNvPr id="5" name="Content Placeholder 4"/>
          <p:cNvPicPr>
            <a:picLocks noGrp="1" noChangeAspect="1"/>
          </p:cNvPicPr>
          <p:nvPr>
            <p:ph idx="1"/>
          </p:nvPr>
        </p:nvPicPr>
        <p:blipFill>
          <a:blip r:embed="rId2"/>
          <a:stretch>
            <a:fillRect/>
          </a:stretch>
        </p:blipFill>
        <p:spPr>
          <a:xfrm>
            <a:off x="2222678" y="1690688"/>
            <a:ext cx="7746643" cy="4351338"/>
          </a:xfrm>
          <a:prstGeom prst="rect">
            <a:avLst/>
          </a:prstGeom>
        </p:spPr>
      </p:pic>
    </p:spTree>
    <p:extLst>
      <p:ext uri="{BB962C8B-B14F-4D97-AF65-F5344CB8AC3E}">
        <p14:creationId xmlns:p14="http://schemas.microsoft.com/office/powerpoint/2010/main" val="1491413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a:t>
            </a:r>
            <a:r>
              <a:rPr lang="zh-CN" altLang="en-US" dirty="0"/>
              <a:t> 行业解决方案</a:t>
            </a:r>
          </a:p>
        </p:txBody>
      </p:sp>
      <p:sp>
        <p:nvSpPr>
          <p:cNvPr id="3" name="Content Placeholder 2"/>
          <p:cNvSpPr>
            <a:spLocks noGrp="1"/>
          </p:cNvSpPr>
          <p:nvPr>
            <p:ph idx="1"/>
          </p:nvPr>
        </p:nvSpPr>
        <p:spPr/>
        <p:txBody>
          <a:bodyPr>
            <a:noAutofit/>
          </a:bodyPr>
          <a:lstStyle/>
          <a:p>
            <a:pPr lvl="1"/>
            <a:r>
              <a:rPr lang="en-US" altLang="zh-CN" sz="3200" dirty="0"/>
              <a:t>3.1</a:t>
            </a:r>
            <a:r>
              <a:rPr lang="zh-CN" altLang="en-US" sz="3200" dirty="0"/>
              <a:t> </a:t>
            </a:r>
            <a:r>
              <a:rPr lang="en-US" altLang="zh-CN" sz="3200" dirty="0"/>
              <a:t>ROCKA——</a:t>
            </a:r>
            <a:r>
              <a:rPr lang="zh-CN" altLang="en-US" sz="3200" dirty="0"/>
              <a:t>清华</a:t>
            </a:r>
            <a:endParaRPr lang="en-US" altLang="zh-CN" sz="3200" dirty="0"/>
          </a:p>
          <a:p>
            <a:pPr lvl="1"/>
            <a:r>
              <a:rPr lang="en-US" altLang="zh-CN" sz="3200" dirty="0"/>
              <a:t>3.2</a:t>
            </a:r>
            <a:r>
              <a:rPr lang="zh-CN" altLang="en-US" sz="3200" dirty="0"/>
              <a:t> </a:t>
            </a:r>
            <a:r>
              <a:rPr lang="en-US" altLang="zh-CN" sz="3200" dirty="0"/>
              <a:t>YADING——</a:t>
            </a:r>
            <a:r>
              <a:rPr lang="zh-CN" altLang="en-US" sz="3200" dirty="0"/>
              <a:t>微软亚院</a:t>
            </a:r>
            <a:endParaRPr lang="en-US" altLang="zh-CN" sz="3200" dirty="0"/>
          </a:p>
          <a:p>
            <a:pPr lvl="1"/>
            <a:r>
              <a:rPr lang="en-US" altLang="zh-CN" sz="3200" dirty="0"/>
              <a:t>3.3</a:t>
            </a:r>
            <a:r>
              <a:rPr lang="zh-CN" altLang="en-US" sz="3200" dirty="0"/>
              <a:t> </a:t>
            </a:r>
            <a:r>
              <a:rPr lang="en-US" altLang="zh-CN" sz="3200" dirty="0"/>
              <a:t>DONUT——</a:t>
            </a:r>
            <a:r>
              <a:rPr lang="zh-CN" altLang="en-US" sz="3200" dirty="0"/>
              <a:t>阿里</a:t>
            </a:r>
            <a:endParaRPr lang="en-US" altLang="zh-CN" sz="3200" dirty="0"/>
          </a:p>
          <a:p>
            <a:pPr lvl="1"/>
            <a:r>
              <a:rPr lang="en-US" altLang="zh-CN" sz="3200" dirty="0"/>
              <a:t>3.4</a:t>
            </a:r>
            <a:r>
              <a:rPr lang="zh-CN" altLang="en-US" sz="3200" dirty="0"/>
              <a:t> </a:t>
            </a:r>
            <a:r>
              <a:rPr lang="en-US" altLang="zh-CN" sz="3200" dirty="0" err="1"/>
              <a:t>Opprentics</a:t>
            </a:r>
            <a:r>
              <a:rPr lang="en-US" altLang="zh-CN" sz="3200" dirty="0"/>
              <a:t>——</a:t>
            </a:r>
            <a:r>
              <a:rPr lang="zh-CN" altLang="en-US" sz="3200" dirty="0"/>
              <a:t>百度</a:t>
            </a:r>
            <a:endParaRPr lang="en-US" altLang="zh-CN" sz="3200" dirty="0"/>
          </a:p>
          <a:p>
            <a:pPr lvl="1"/>
            <a:r>
              <a:rPr lang="en-US" altLang="zh-CN" sz="3200" dirty="0"/>
              <a:t>3.5</a:t>
            </a:r>
            <a:r>
              <a:rPr lang="zh-CN" altLang="en-US" sz="3200" dirty="0"/>
              <a:t> </a:t>
            </a:r>
            <a:r>
              <a:rPr lang="en-US" altLang="zh-CN" sz="3200" dirty="0"/>
              <a:t>EDAGS——</a:t>
            </a:r>
            <a:r>
              <a:rPr lang="zh-CN" altLang="en-US" sz="3200" dirty="0"/>
              <a:t>雅虎</a:t>
            </a:r>
            <a:endParaRPr lang="en-US" altLang="zh-CN" sz="3200" dirty="0"/>
          </a:p>
        </p:txBody>
      </p:sp>
    </p:spTree>
    <p:extLst>
      <p:ext uri="{BB962C8B-B14F-4D97-AF65-F5344CB8AC3E}">
        <p14:creationId xmlns:p14="http://schemas.microsoft.com/office/powerpoint/2010/main" val="55898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100" y="1727200"/>
            <a:ext cx="10515600" cy="1325563"/>
          </a:xfrm>
        </p:spPr>
        <p:txBody>
          <a:bodyPr/>
          <a:lstStyle/>
          <a:p>
            <a:r>
              <a:rPr lang="en-US" altLang="zh-CN" dirty="0"/>
              <a:t>1. </a:t>
            </a:r>
            <a:r>
              <a:rPr lang="zh-CN" altLang="en-US" dirty="0"/>
              <a:t>异常检测算法综述 </a:t>
            </a:r>
            <a:endParaRPr lang="en-US" dirty="0"/>
          </a:p>
        </p:txBody>
      </p:sp>
      <p:sp>
        <p:nvSpPr>
          <p:cNvPr id="3" name="Content Placeholder 2"/>
          <p:cNvSpPr>
            <a:spLocks noGrp="1"/>
          </p:cNvSpPr>
          <p:nvPr>
            <p:ph idx="1"/>
          </p:nvPr>
        </p:nvSpPr>
        <p:spPr>
          <a:xfrm>
            <a:off x="3038475" y="3684406"/>
            <a:ext cx="10515600" cy="4351338"/>
          </a:xfrm>
        </p:spPr>
        <p:txBody>
          <a:bodyPr/>
          <a:lstStyle/>
          <a:p>
            <a:pPr lvl="1"/>
            <a:r>
              <a:rPr lang="zh-CN" altLang="en-US" sz="3200" dirty="0"/>
              <a:t>异常检测算法分类</a:t>
            </a:r>
            <a:endParaRPr lang="en-AU" altLang="zh-CN" sz="3200" dirty="0"/>
          </a:p>
          <a:p>
            <a:pPr lvl="1"/>
            <a:endParaRPr lang="en-US" altLang="zh-CN" sz="3200" dirty="0"/>
          </a:p>
          <a:p>
            <a:pPr lvl="1"/>
            <a:r>
              <a:rPr lang="zh-CN" altLang="en-US" sz="3200" dirty="0"/>
              <a:t>异常检测算法难点</a:t>
            </a:r>
            <a:endParaRPr lang="en-US" altLang="zh-CN" sz="3200" dirty="0"/>
          </a:p>
          <a:p>
            <a:endParaRPr lang="en-US" dirty="0"/>
          </a:p>
        </p:txBody>
      </p:sp>
    </p:spTree>
    <p:extLst>
      <p:ext uri="{BB962C8B-B14F-4D97-AF65-F5344CB8AC3E}">
        <p14:creationId xmlns:p14="http://schemas.microsoft.com/office/powerpoint/2010/main" val="253053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967" y="2463747"/>
            <a:ext cx="10515600" cy="1325563"/>
          </a:xfrm>
        </p:spPr>
        <p:txBody>
          <a:bodyPr/>
          <a:lstStyle/>
          <a:p>
            <a:r>
              <a:rPr lang="en-US" altLang="zh-CN" dirty="0"/>
              <a:t>3.1</a:t>
            </a:r>
            <a:r>
              <a:rPr lang="zh-CN" altLang="en-US" dirty="0"/>
              <a:t> </a:t>
            </a:r>
            <a:r>
              <a:rPr lang="en-US" dirty="0"/>
              <a:t>ROCKA</a:t>
            </a:r>
            <a:r>
              <a:rPr lang="zh-CN" altLang="en-US" dirty="0"/>
              <a:t>算法</a:t>
            </a:r>
            <a:endParaRPr lang="en-US" dirty="0"/>
          </a:p>
        </p:txBody>
      </p:sp>
    </p:spTree>
    <p:extLst>
      <p:ext uri="{BB962C8B-B14F-4D97-AF65-F5344CB8AC3E}">
        <p14:creationId xmlns:p14="http://schemas.microsoft.com/office/powerpoint/2010/main" val="209420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ROCKA</a:t>
            </a:r>
            <a:r>
              <a:rPr lang="zh-CN" altLang="en-US" dirty="0"/>
              <a:t>算法步骤</a:t>
            </a:r>
          </a:p>
        </p:txBody>
      </p:sp>
      <p:sp>
        <p:nvSpPr>
          <p:cNvPr id="3" name="Content Placeholder 2"/>
          <p:cNvSpPr>
            <a:spLocks noGrp="1"/>
          </p:cNvSpPr>
          <p:nvPr>
            <p:ph idx="1"/>
          </p:nvPr>
        </p:nvSpPr>
        <p:spPr/>
        <p:txBody>
          <a:bodyPr>
            <a:normAutofit fontScale="62500" lnSpcReduction="20000"/>
          </a:bodyPr>
          <a:lstStyle/>
          <a:p>
            <a:r>
              <a:rPr lang="en-US" altLang="zh-CN" dirty="0"/>
              <a:t>1. </a:t>
            </a:r>
            <a:r>
              <a:rPr lang="zh-CN" altLang="en-US" dirty="0"/>
              <a:t>预处理 </a:t>
            </a:r>
          </a:p>
          <a:p>
            <a:pPr marL="0" indent="0">
              <a:buNone/>
            </a:pPr>
            <a:r>
              <a:rPr lang="en-US" altLang="zh-CN" dirty="0"/>
              <a:t>	</a:t>
            </a:r>
            <a:r>
              <a:rPr lang="zh-CN" altLang="en-US" dirty="0"/>
              <a:t>线性插值填充缺失值，标准化</a:t>
            </a:r>
            <a:endParaRPr lang="en-US" altLang="zh-CN" dirty="0"/>
          </a:p>
          <a:p>
            <a:pPr marL="0" indent="0">
              <a:buNone/>
            </a:pPr>
            <a:endParaRPr lang="en-US" altLang="zh-CN" dirty="0"/>
          </a:p>
          <a:p>
            <a:r>
              <a:rPr lang="en-US" altLang="zh-CN" dirty="0"/>
              <a:t>2. </a:t>
            </a:r>
            <a:r>
              <a:rPr lang="zh-CN" altLang="en-US" dirty="0"/>
              <a:t>基线提取</a:t>
            </a:r>
            <a:endParaRPr lang="en-US" altLang="zh-CN" dirty="0"/>
          </a:p>
          <a:p>
            <a:pPr marL="0" indent="0">
              <a:buNone/>
            </a:pPr>
            <a:r>
              <a:rPr lang="en-US" altLang="zh-CN" dirty="0"/>
              <a:t>	</a:t>
            </a:r>
            <a:r>
              <a:rPr lang="zh-CN" altLang="en-US" dirty="0"/>
              <a:t>滑动平均</a:t>
            </a:r>
            <a:endParaRPr lang="en-US" altLang="zh-CN" dirty="0"/>
          </a:p>
          <a:p>
            <a:pPr marL="0" indent="0">
              <a:buNone/>
            </a:pPr>
            <a:endParaRPr lang="en-US" altLang="zh-CN" dirty="0"/>
          </a:p>
          <a:p>
            <a:r>
              <a:rPr lang="en-US" altLang="zh-CN" dirty="0"/>
              <a:t>3. </a:t>
            </a:r>
            <a:r>
              <a:rPr lang="zh-CN" altLang="en-US" dirty="0"/>
              <a:t>相似性度量</a:t>
            </a:r>
            <a:endParaRPr lang="en-US" altLang="zh-CN" dirty="0"/>
          </a:p>
          <a:p>
            <a:pPr marL="0" indent="0">
              <a:buNone/>
            </a:pPr>
            <a:r>
              <a:rPr lang="en-AU" altLang="zh-CN" dirty="0"/>
              <a:t>	</a:t>
            </a:r>
            <a:r>
              <a:rPr lang="zh-CN" altLang="en-US" dirty="0"/>
              <a:t>相似性度量</a:t>
            </a:r>
            <a:r>
              <a:rPr lang="en-US" altLang="zh-CN" dirty="0"/>
              <a:t>SBD</a:t>
            </a:r>
          </a:p>
          <a:p>
            <a:pPr marL="0" indent="0">
              <a:buNone/>
            </a:pPr>
            <a:endParaRPr lang="en-US" altLang="zh-CN" dirty="0"/>
          </a:p>
          <a:p>
            <a:r>
              <a:rPr lang="en-US" altLang="zh-CN" dirty="0"/>
              <a:t>4. </a:t>
            </a:r>
            <a:r>
              <a:rPr lang="zh-CN" altLang="en-US" dirty="0"/>
              <a:t>聚类与分派 </a:t>
            </a:r>
            <a:endParaRPr lang="en-US" altLang="zh-CN" dirty="0"/>
          </a:p>
          <a:p>
            <a:pPr marL="0" indent="0">
              <a:buNone/>
            </a:pPr>
            <a:r>
              <a:rPr lang="en-US" altLang="zh-CN" dirty="0"/>
              <a:t>	DBSCAN</a:t>
            </a:r>
          </a:p>
          <a:p>
            <a:pPr marL="0" indent="0">
              <a:buNone/>
            </a:pPr>
            <a:endParaRPr lang="en-US" altLang="zh-CN" dirty="0"/>
          </a:p>
          <a:p>
            <a:r>
              <a:rPr lang="en-US" altLang="zh-CN" dirty="0"/>
              <a:t>http://www.jintiankansha.me/t/52TjScsIXC</a:t>
            </a:r>
          </a:p>
          <a:p>
            <a:endParaRPr lang="zh-CN" altLang="en-US" dirty="0"/>
          </a:p>
        </p:txBody>
      </p:sp>
      <p:pic>
        <p:nvPicPr>
          <p:cNvPr id="6" name="Content Placeholder 5"/>
          <p:cNvPicPr>
            <a:picLocks noChangeAspect="1"/>
          </p:cNvPicPr>
          <p:nvPr/>
        </p:nvPicPr>
        <p:blipFill>
          <a:blip r:embed="rId3"/>
          <a:stretch>
            <a:fillRect/>
          </a:stretch>
        </p:blipFill>
        <p:spPr>
          <a:xfrm>
            <a:off x="5715956" y="1690688"/>
            <a:ext cx="5496980" cy="4351338"/>
          </a:xfrm>
          <a:prstGeom prst="rect">
            <a:avLst/>
          </a:prstGeom>
        </p:spPr>
      </p:pic>
    </p:spTree>
    <p:extLst>
      <p:ext uri="{BB962C8B-B14F-4D97-AF65-F5344CB8AC3E}">
        <p14:creationId xmlns:p14="http://schemas.microsoft.com/office/powerpoint/2010/main" val="457998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ROCKA</a:t>
            </a:r>
          </a:p>
        </p:txBody>
      </p:sp>
      <p:sp>
        <p:nvSpPr>
          <p:cNvPr id="3" name="Content Placeholder 2"/>
          <p:cNvSpPr>
            <a:spLocks noGrp="1"/>
          </p:cNvSpPr>
          <p:nvPr>
            <p:ph idx="1"/>
          </p:nvPr>
        </p:nvSpPr>
        <p:spPr>
          <a:xfrm>
            <a:off x="838200" y="1825625"/>
            <a:ext cx="10515600" cy="1876945"/>
          </a:xfrm>
        </p:spPr>
        <p:txBody>
          <a:bodyPr>
            <a:normAutofit/>
          </a:bodyPr>
          <a:lstStyle/>
          <a:p>
            <a:r>
              <a:rPr lang="zh-CN" altLang="en-US" sz="3200" dirty="0"/>
              <a:t>快速鲁棒的</a:t>
            </a:r>
            <a:r>
              <a:rPr lang="en-US" altLang="zh-CN" sz="3200" dirty="0"/>
              <a:t>KPI</a:t>
            </a:r>
            <a:r>
              <a:rPr lang="zh-CN" altLang="en-US" sz="3200" dirty="0"/>
              <a:t>聚类算法</a:t>
            </a:r>
            <a:r>
              <a:rPr lang="en-US" altLang="zh-CN" sz="3200" dirty="0"/>
              <a:t>ROCKA</a:t>
            </a:r>
            <a:r>
              <a:rPr lang="zh-CN" altLang="en-US" sz="3200" dirty="0"/>
              <a:t>，在大量</a:t>
            </a:r>
            <a:r>
              <a:rPr lang="en-US" altLang="zh-CN" sz="3200" dirty="0"/>
              <a:t>KPI</a:t>
            </a:r>
            <a:r>
              <a:rPr lang="zh-CN" altLang="en-US" sz="3200" dirty="0"/>
              <a:t>聚类任务中表现出很好的效果。同时，利用</a:t>
            </a:r>
            <a:r>
              <a:rPr lang="en-US" altLang="zh-CN" sz="3200" dirty="0"/>
              <a:t>ROCKA</a:t>
            </a:r>
            <a:r>
              <a:rPr lang="zh-CN" altLang="en-US" sz="3200" dirty="0"/>
              <a:t>辅助异常检测算法</a:t>
            </a:r>
            <a:r>
              <a:rPr lang="en-US" altLang="zh-CN" sz="3200" dirty="0"/>
              <a:t>DONUT</a:t>
            </a:r>
            <a:r>
              <a:rPr lang="zh-CN" altLang="en-US" sz="3200" dirty="0"/>
              <a:t>进行</a:t>
            </a:r>
            <a:r>
              <a:rPr lang="en-US" altLang="zh-CN" sz="3200" dirty="0"/>
              <a:t>KPI</a:t>
            </a:r>
            <a:r>
              <a:rPr lang="zh-CN" altLang="en-US" sz="3200" dirty="0"/>
              <a:t>异常检测，降低了</a:t>
            </a:r>
            <a:r>
              <a:rPr lang="en-US" altLang="zh-CN" sz="3200" dirty="0"/>
              <a:t>90%</a:t>
            </a:r>
            <a:r>
              <a:rPr lang="zh-CN" altLang="en-US" sz="3200" dirty="0"/>
              <a:t>的模型训练开销，且保证性能损失不超过</a:t>
            </a:r>
            <a:r>
              <a:rPr lang="en-US" altLang="zh-CN" sz="3200" dirty="0"/>
              <a:t>15%</a:t>
            </a:r>
            <a:r>
              <a:rPr lang="zh-CN" altLang="en-US" sz="3200" dirty="0"/>
              <a:t>。</a:t>
            </a:r>
            <a:endParaRPr lang="en-US" sz="3200" dirty="0"/>
          </a:p>
        </p:txBody>
      </p:sp>
    </p:spTree>
    <p:extLst>
      <p:ext uri="{BB962C8B-B14F-4D97-AF65-F5344CB8AC3E}">
        <p14:creationId xmlns:p14="http://schemas.microsoft.com/office/powerpoint/2010/main" val="291238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ROCKA</a:t>
            </a:r>
            <a:r>
              <a:rPr lang="zh-CN" altLang="en-US" dirty="0"/>
              <a:t>算法步骤</a:t>
            </a:r>
          </a:p>
        </p:txBody>
      </p:sp>
      <p:sp>
        <p:nvSpPr>
          <p:cNvPr id="3" name="Content Placeholder 2"/>
          <p:cNvSpPr>
            <a:spLocks noGrp="1"/>
          </p:cNvSpPr>
          <p:nvPr>
            <p:ph idx="1"/>
          </p:nvPr>
        </p:nvSpPr>
        <p:spPr>
          <a:xfrm>
            <a:off x="838200" y="1825625"/>
            <a:ext cx="4635500" cy="4351338"/>
          </a:xfrm>
        </p:spPr>
        <p:txBody>
          <a:bodyPr>
            <a:normAutofit/>
          </a:bodyPr>
          <a:lstStyle/>
          <a:p>
            <a:r>
              <a:rPr lang="en-US" altLang="zh-CN" dirty="0"/>
              <a:t>1. </a:t>
            </a:r>
            <a:r>
              <a:rPr lang="zh-CN" altLang="en-US" dirty="0"/>
              <a:t>预处理 </a:t>
            </a:r>
            <a:endParaRPr lang="en-AU" altLang="zh-CN" dirty="0"/>
          </a:p>
          <a:p>
            <a:r>
              <a:rPr lang="zh-CN" altLang="en-US" dirty="0"/>
              <a:t>对于</a:t>
            </a:r>
            <a:r>
              <a:rPr lang="en-US" altLang="zh-CN" dirty="0"/>
              <a:t>KPI</a:t>
            </a:r>
            <a:r>
              <a:rPr lang="zh-CN" altLang="en-US" dirty="0"/>
              <a:t>中存在的少量缺失值，采用线性插值进行填充。之后对每条原始</a:t>
            </a:r>
            <a:r>
              <a:rPr lang="en-US" altLang="zh-CN" dirty="0"/>
              <a:t>KPI</a:t>
            </a:r>
            <a:r>
              <a:rPr lang="zh-CN" altLang="en-US" dirty="0"/>
              <a:t>数据进行标准化得到均值为</a:t>
            </a:r>
            <a:r>
              <a:rPr lang="en-US" altLang="zh-CN" dirty="0"/>
              <a:t>0</a:t>
            </a:r>
            <a:r>
              <a:rPr lang="zh-CN" altLang="en-US" dirty="0"/>
              <a:t>方差为</a:t>
            </a:r>
            <a:r>
              <a:rPr lang="en-US" altLang="zh-CN" dirty="0"/>
              <a:t>1</a:t>
            </a:r>
            <a:r>
              <a:rPr lang="zh-CN" altLang="en-US" dirty="0"/>
              <a:t>的曲线，消除振幅差异的影响，从而能够比较不同系统及应用的</a:t>
            </a:r>
            <a:r>
              <a:rPr lang="en-US" altLang="zh-CN" dirty="0"/>
              <a:t>KPI</a:t>
            </a:r>
            <a:r>
              <a:rPr lang="zh-CN" altLang="en-US" dirty="0"/>
              <a:t>之间的相似性。</a:t>
            </a:r>
          </a:p>
        </p:txBody>
      </p:sp>
    </p:spTree>
    <p:extLst>
      <p:ext uri="{BB962C8B-B14F-4D97-AF65-F5344CB8AC3E}">
        <p14:creationId xmlns:p14="http://schemas.microsoft.com/office/powerpoint/2010/main" val="48238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ROCKA</a:t>
            </a:r>
            <a:r>
              <a:rPr lang="zh-CN" altLang="en-US" dirty="0"/>
              <a:t>算法步骤</a:t>
            </a:r>
          </a:p>
        </p:txBody>
      </p:sp>
      <p:sp>
        <p:nvSpPr>
          <p:cNvPr id="3" name="Content Placeholder 2"/>
          <p:cNvSpPr>
            <a:spLocks noGrp="1"/>
          </p:cNvSpPr>
          <p:nvPr>
            <p:ph idx="1"/>
          </p:nvPr>
        </p:nvSpPr>
        <p:spPr>
          <a:xfrm>
            <a:off x="838199" y="1825624"/>
            <a:ext cx="10014680" cy="4560185"/>
          </a:xfrm>
        </p:spPr>
        <p:txBody>
          <a:bodyPr>
            <a:noAutofit/>
          </a:bodyPr>
          <a:lstStyle/>
          <a:p>
            <a:r>
              <a:rPr lang="en-US" altLang="zh-CN" sz="3200" dirty="0"/>
              <a:t>2. </a:t>
            </a:r>
            <a:r>
              <a:rPr lang="zh-CN" altLang="en-US" sz="4000" b="1" dirty="0"/>
              <a:t>基线提取 </a:t>
            </a:r>
          </a:p>
          <a:p>
            <a:r>
              <a:rPr lang="zh-CN" altLang="en-US" sz="3200" dirty="0"/>
              <a:t>提取基线来表征</a:t>
            </a:r>
            <a:r>
              <a:rPr lang="en-US" altLang="zh-CN" sz="3200" dirty="0"/>
              <a:t>KPI</a:t>
            </a:r>
            <a:r>
              <a:rPr lang="zh-CN" altLang="en-US" sz="3200" dirty="0"/>
              <a:t>曲线的潜在模式，降低噪声和异常对相似性判别的影响。</a:t>
            </a:r>
            <a:endParaRPr lang="en-AU" altLang="zh-CN" sz="3200" dirty="0"/>
          </a:p>
          <a:p>
            <a:r>
              <a:rPr lang="zh-CN" altLang="en-US" sz="3200" dirty="0"/>
              <a:t>通常，曲线上的异常点比例不超过</a:t>
            </a:r>
            <a:r>
              <a:rPr lang="en-US" altLang="zh-CN" sz="3200" dirty="0"/>
              <a:t>5%</a:t>
            </a:r>
            <a:r>
              <a:rPr lang="zh-CN" altLang="en-US" sz="3200" dirty="0"/>
              <a:t>。因此，通过去除偏离均值最远的</a:t>
            </a:r>
            <a:r>
              <a:rPr lang="en-US" altLang="zh-CN" sz="3200" dirty="0"/>
              <a:t>5%</a:t>
            </a:r>
            <a:r>
              <a:rPr lang="zh-CN" altLang="en-US" sz="3200" dirty="0"/>
              <a:t>的数据点，并使用其相邻的正常观测值对这些点做线性填充，即可去除多数极端异常值。特别的，对于异常较少的曲线，即使某些正常值被去除，它们仍会被其他正常值插值填充，从而不会影响到</a:t>
            </a:r>
            <a:r>
              <a:rPr lang="en-US" altLang="zh-CN" sz="3200" dirty="0"/>
              <a:t>KPI</a:t>
            </a:r>
            <a:r>
              <a:rPr lang="zh-CN" altLang="en-US" sz="3200" dirty="0"/>
              <a:t>曲线的潜在模式。</a:t>
            </a:r>
          </a:p>
        </p:txBody>
      </p:sp>
    </p:spTree>
    <p:extLst>
      <p:ext uri="{BB962C8B-B14F-4D97-AF65-F5344CB8AC3E}">
        <p14:creationId xmlns:p14="http://schemas.microsoft.com/office/powerpoint/2010/main" val="1158164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ROCKA</a:t>
            </a:r>
            <a:r>
              <a:rPr lang="zh-CN" altLang="en-US" dirty="0"/>
              <a:t>算法步骤</a:t>
            </a:r>
          </a:p>
        </p:txBody>
      </p:sp>
      <p:sp>
        <p:nvSpPr>
          <p:cNvPr id="3" name="Content Placeholder 2"/>
          <p:cNvSpPr>
            <a:spLocks noGrp="1"/>
          </p:cNvSpPr>
          <p:nvPr>
            <p:ph idx="1"/>
          </p:nvPr>
        </p:nvSpPr>
        <p:spPr>
          <a:xfrm>
            <a:off x="838199" y="1825624"/>
            <a:ext cx="5247807" cy="4560185"/>
          </a:xfrm>
        </p:spPr>
        <p:txBody>
          <a:bodyPr>
            <a:noAutofit/>
          </a:bodyPr>
          <a:lstStyle/>
          <a:p>
            <a:r>
              <a:rPr lang="zh-CN" altLang="en-US" sz="2400" dirty="0"/>
              <a:t>在</a:t>
            </a:r>
            <a:r>
              <a:rPr lang="en-US" altLang="zh-CN" sz="2400" dirty="0"/>
              <a:t>KPI</a:t>
            </a:r>
            <a:r>
              <a:rPr lang="zh-CN" altLang="en-US" sz="2400" dirty="0"/>
              <a:t>曲线上使用一个小的滑动窗口做滑动平均，将曲线分为基线与余项两部分。对于</a:t>
            </a:r>
            <a:r>
              <a:rPr lang="en-US" altLang="zh-CN" sz="2400" dirty="0"/>
              <a:t>KPI T</a:t>
            </a:r>
            <a:r>
              <a:rPr lang="zh-CN" altLang="en-US" sz="2400" dirty="0"/>
              <a:t>，应用大小为</a:t>
            </a:r>
            <a:r>
              <a:rPr lang="en-US" altLang="zh-CN" sz="2400" dirty="0"/>
              <a:t>W</a:t>
            </a:r>
            <a:r>
              <a:rPr lang="zh-CN" altLang="en-US" sz="2400" dirty="0"/>
              <a:t>的滑动窗口，步长为</a:t>
            </a:r>
            <a:r>
              <a:rPr lang="en-US" altLang="zh-CN" sz="2400" dirty="0"/>
              <a:t>1</a:t>
            </a:r>
            <a:r>
              <a:rPr lang="zh-CN" altLang="en-US" sz="2400" dirty="0"/>
              <a:t>，其基线</a:t>
            </a:r>
            <a:r>
              <a:rPr lang="en-US" altLang="zh-CN" sz="2400" dirty="0"/>
              <a:t>B</a:t>
            </a:r>
            <a:r>
              <a:rPr lang="zh-CN" altLang="en-US" sz="2400" dirty="0"/>
              <a:t>和余项</a:t>
            </a:r>
            <a:r>
              <a:rPr lang="en-US" altLang="zh-CN" sz="2400" dirty="0"/>
              <a:t>R</a:t>
            </a:r>
            <a:r>
              <a:rPr lang="zh-CN" altLang="en-US" sz="2400" dirty="0"/>
              <a:t>可由下式计算，效果如图所示。</a:t>
            </a:r>
          </a:p>
        </p:txBody>
      </p:sp>
      <p:pic>
        <p:nvPicPr>
          <p:cNvPr id="5" name="Picture 4"/>
          <p:cNvPicPr>
            <a:picLocks noChangeAspect="1"/>
          </p:cNvPicPr>
          <p:nvPr/>
        </p:nvPicPr>
        <p:blipFill>
          <a:blip r:embed="rId3"/>
          <a:stretch>
            <a:fillRect/>
          </a:stretch>
        </p:blipFill>
        <p:spPr>
          <a:xfrm>
            <a:off x="6286777" y="1690687"/>
            <a:ext cx="5067023" cy="4695121"/>
          </a:xfrm>
          <a:prstGeom prst="rect">
            <a:avLst/>
          </a:prstGeom>
        </p:spPr>
      </p:pic>
      <p:pic>
        <p:nvPicPr>
          <p:cNvPr id="4" name="Picture 3"/>
          <p:cNvPicPr>
            <a:picLocks noChangeAspect="1"/>
          </p:cNvPicPr>
          <p:nvPr/>
        </p:nvPicPr>
        <p:blipFill>
          <a:blip r:embed="rId4"/>
          <a:stretch>
            <a:fillRect/>
          </a:stretch>
        </p:blipFill>
        <p:spPr>
          <a:xfrm>
            <a:off x="838199" y="3955946"/>
            <a:ext cx="4738142" cy="2600634"/>
          </a:xfrm>
          <a:prstGeom prst="rect">
            <a:avLst/>
          </a:prstGeom>
        </p:spPr>
      </p:pic>
    </p:spTree>
    <p:extLst>
      <p:ext uri="{BB962C8B-B14F-4D97-AF65-F5344CB8AC3E}">
        <p14:creationId xmlns:p14="http://schemas.microsoft.com/office/powerpoint/2010/main" val="664361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82" y="101755"/>
            <a:ext cx="10515600" cy="1325563"/>
          </a:xfrm>
        </p:spPr>
        <p:txBody>
          <a:bodyPr/>
          <a:lstStyle/>
          <a:p>
            <a:r>
              <a:rPr lang="en-US" altLang="zh-CN" dirty="0"/>
              <a:t> ROCKA</a:t>
            </a:r>
            <a:r>
              <a:rPr lang="zh-CN" altLang="en-US" dirty="0"/>
              <a:t>算法框架</a:t>
            </a:r>
          </a:p>
        </p:txBody>
      </p:sp>
      <p:sp>
        <p:nvSpPr>
          <p:cNvPr id="3" name="Content Placeholder 2"/>
          <p:cNvSpPr>
            <a:spLocks noGrp="1"/>
          </p:cNvSpPr>
          <p:nvPr>
            <p:ph idx="1"/>
          </p:nvPr>
        </p:nvSpPr>
        <p:spPr>
          <a:xfrm>
            <a:off x="661482" y="1427318"/>
            <a:ext cx="6477483" cy="4369633"/>
          </a:xfrm>
        </p:spPr>
        <p:txBody>
          <a:bodyPr>
            <a:noAutofit/>
          </a:bodyPr>
          <a:lstStyle/>
          <a:p>
            <a:r>
              <a:rPr lang="en-US" altLang="zh-CN" sz="2400" dirty="0"/>
              <a:t>KPI</a:t>
            </a:r>
            <a:r>
              <a:rPr lang="zh-CN" altLang="en-US" sz="2400" dirty="0"/>
              <a:t>是一种特殊的时序数据，与普通时序数据相比，存在更多的形状变化（</a:t>
            </a:r>
            <a:r>
              <a:rPr lang="en-US" altLang="zh-CN" sz="2400" dirty="0"/>
              <a:t>shape variations</a:t>
            </a:r>
            <a:r>
              <a:rPr lang="zh-CN" altLang="en-US" sz="2400" dirty="0"/>
              <a:t>）。常见的形状变化主要包括以下几种，如图所示：</a:t>
            </a:r>
            <a:endParaRPr lang="en-AU" altLang="zh-CN" sz="2400" dirty="0"/>
          </a:p>
          <a:p>
            <a:endParaRPr lang="zh-CN" altLang="en-US" sz="2400" dirty="0"/>
          </a:p>
          <a:p>
            <a:r>
              <a:rPr lang="zh-CN" altLang="en-US" sz="2400" dirty="0"/>
              <a:t>噪声和异常：曲线上与正常值不符的波动</a:t>
            </a:r>
          </a:p>
          <a:p>
            <a:r>
              <a:rPr lang="zh-CN" altLang="en-US" sz="2400" dirty="0"/>
              <a:t>振幅差异：</a:t>
            </a:r>
            <a:r>
              <a:rPr lang="en-US" altLang="zh-CN" sz="2400" dirty="0"/>
              <a:t>KPI</a:t>
            </a:r>
            <a:r>
              <a:rPr lang="zh-CN" altLang="en-US" sz="2400" dirty="0"/>
              <a:t>曲线可能具有不同量级的振幅，例如同一服务的两个相关但不同模块的</a:t>
            </a:r>
            <a:r>
              <a:rPr lang="en-US" altLang="zh-CN" sz="2400" dirty="0"/>
              <a:t>QPS</a:t>
            </a:r>
            <a:r>
              <a:rPr lang="zh-CN" altLang="en-US" sz="2400" dirty="0"/>
              <a:t>曲线。</a:t>
            </a:r>
          </a:p>
          <a:p>
            <a:r>
              <a:rPr lang="zh-CN" altLang="en-US" sz="2400" dirty="0"/>
              <a:t>相位偏差：两条</a:t>
            </a:r>
            <a:r>
              <a:rPr lang="en-US" altLang="zh-CN" sz="2400" dirty="0"/>
              <a:t>KPI</a:t>
            </a:r>
            <a:r>
              <a:rPr lang="zh-CN" altLang="en-US" sz="2400" dirty="0"/>
              <a:t>曲线之间的整体相位偏移。例如，同一系统调用链上的一组</a:t>
            </a:r>
            <a:r>
              <a:rPr lang="en-US" altLang="zh-CN" sz="2400" dirty="0"/>
              <a:t>KPI</a:t>
            </a:r>
            <a:r>
              <a:rPr lang="zh-CN" altLang="en-US" sz="2400" dirty="0"/>
              <a:t>可能具有相似的形状，但存在一定的时延，从而产生相位偏差。</a:t>
            </a:r>
          </a:p>
        </p:txBody>
      </p:sp>
      <p:pic>
        <p:nvPicPr>
          <p:cNvPr id="5" name="Picture 4"/>
          <p:cNvPicPr>
            <a:picLocks noChangeAspect="1"/>
          </p:cNvPicPr>
          <p:nvPr/>
        </p:nvPicPr>
        <p:blipFill>
          <a:blip r:embed="rId2"/>
          <a:stretch>
            <a:fillRect/>
          </a:stretch>
        </p:blipFill>
        <p:spPr>
          <a:xfrm>
            <a:off x="7138965" y="1254931"/>
            <a:ext cx="4917259" cy="4096557"/>
          </a:xfrm>
          <a:prstGeom prst="rect">
            <a:avLst/>
          </a:prstGeom>
        </p:spPr>
      </p:pic>
    </p:spTree>
    <p:extLst>
      <p:ext uri="{BB962C8B-B14F-4D97-AF65-F5344CB8AC3E}">
        <p14:creationId xmlns:p14="http://schemas.microsoft.com/office/powerpoint/2010/main" val="467690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82" y="101755"/>
            <a:ext cx="10515600" cy="1325563"/>
          </a:xfrm>
        </p:spPr>
        <p:txBody>
          <a:bodyPr/>
          <a:lstStyle/>
          <a:p>
            <a:r>
              <a:rPr lang="en-US" altLang="zh-CN" dirty="0"/>
              <a:t> ROCKA</a:t>
            </a:r>
            <a:r>
              <a:rPr lang="zh-CN" altLang="en-US" dirty="0"/>
              <a:t>算法框架</a:t>
            </a:r>
          </a:p>
        </p:txBody>
      </p:sp>
      <p:sp>
        <p:nvSpPr>
          <p:cNvPr id="3" name="Content Placeholder 2"/>
          <p:cNvSpPr>
            <a:spLocks noGrp="1"/>
          </p:cNvSpPr>
          <p:nvPr>
            <p:ph idx="1"/>
          </p:nvPr>
        </p:nvSpPr>
        <p:spPr>
          <a:xfrm>
            <a:off x="661482" y="1427318"/>
            <a:ext cx="10850964" cy="2170321"/>
          </a:xfrm>
        </p:spPr>
        <p:txBody>
          <a:bodyPr>
            <a:normAutofit/>
          </a:bodyPr>
          <a:lstStyle/>
          <a:p>
            <a:r>
              <a:rPr lang="zh-CN" altLang="en-US" sz="2400" dirty="0"/>
              <a:t> 相似性度量 </a:t>
            </a:r>
          </a:p>
          <a:p>
            <a:r>
              <a:rPr lang="zh-CN" altLang="en-US" sz="2400" dirty="0"/>
              <a:t>为了判别</a:t>
            </a:r>
            <a:r>
              <a:rPr lang="en-US" altLang="zh-CN" sz="2400" dirty="0"/>
              <a:t>KPI</a:t>
            </a:r>
            <a:r>
              <a:rPr lang="zh-CN" altLang="en-US" sz="2400" dirty="0"/>
              <a:t>曲线间的形状相似性，作者对基线使用一种基于互相关（</a:t>
            </a:r>
            <a:r>
              <a:rPr lang="en-US" altLang="zh-CN" sz="2400" dirty="0"/>
              <a:t>cross-correlation</a:t>
            </a:r>
            <a:r>
              <a:rPr lang="zh-CN" altLang="en-US" sz="2400" dirty="0"/>
              <a:t>）距离度量</a:t>
            </a:r>
            <a:r>
              <a:rPr lang="en-US" altLang="zh-CN" sz="2400" dirty="0"/>
              <a:t>SBD</a:t>
            </a:r>
            <a:r>
              <a:rPr lang="zh-CN" altLang="en-US" sz="2400" dirty="0"/>
              <a:t>来比较它们的相似性。互相关计算两条时序数据之间的滑动内积，常用于信号处理领域，对于相位偏差具有天然的鲁棒性。对于两条时序曲线</a:t>
            </a:r>
            <a:r>
              <a:rPr lang="en-US" altLang="zh-CN" sz="2400" dirty="0"/>
              <a:t>x</a:t>
            </a:r>
            <a:r>
              <a:rPr lang="zh-CN" altLang="en-US" sz="2400" dirty="0"/>
              <a:t>、</a:t>
            </a:r>
            <a:r>
              <a:rPr lang="en-US" altLang="zh-CN" sz="2400" dirty="0"/>
              <a:t>y</a:t>
            </a:r>
            <a:r>
              <a:rPr lang="zh-CN" altLang="en-US" sz="2400" dirty="0"/>
              <a:t>及相位偏差</a:t>
            </a:r>
            <a:r>
              <a:rPr lang="en-US" altLang="zh-CN" sz="2400" dirty="0"/>
              <a:t>s</a:t>
            </a:r>
            <a:r>
              <a:rPr lang="zh-CN" altLang="en-US" sz="2400" dirty="0"/>
              <a:t>，标准化互相关</a:t>
            </a:r>
            <a:r>
              <a:rPr lang="en-US" altLang="zh-CN" sz="2400" dirty="0"/>
              <a:t>NCC</a:t>
            </a:r>
            <a:r>
              <a:rPr lang="zh-CN" altLang="en-US" sz="2400" dirty="0"/>
              <a:t>及距离度量</a:t>
            </a:r>
            <a:r>
              <a:rPr lang="en-US" altLang="zh-CN" sz="2400" dirty="0"/>
              <a:t>SBD</a:t>
            </a:r>
            <a:r>
              <a:rPr lang="zh-CN" altLang="en-US" sz="2400" dirty="0"/>
              <a:t>可计算如下：</a:t>
            </a:r>
          </a:p>
        </p:txBody>
      </p:sp>
      <p:pic>
        <p:nvPicPr>
          <p:cNvPr id="4" name="Picture 3"/>
          <p:cNvPicPr>
            <a:picLocks noChangeAspect="1"/>
          </p:cNvPicPr>
          <p:nvPr/>
        </p:nvPicPr>
        <p:blipFill>
          <a:blip r:embed="rId2"/>
          <a:stretch>
            <a:fillRect/>
          </a:stretch>
        </p:blipFill>
        <p:spPr>
          <a:xfrm>
            <a:off x="661481" y="3777521"/>
            <a:ext cx="4928849" cy="2297659"/>
          </a:xfrm>
          <a:prstGeom prst="rect">
            <a:avLst/>
          </a:prstGeom>
        </p:spPr>
      </p:pic>
      <p:pic>
        <p:nvPicPr>
          <p:cNvPr id="6" name="Picture 5"/>
          <p:cNvPicPr>
            <a:picLocks noChangeAspect="1"/>
          </p:cNvPicPr>
          <p:nvPr/>
        </p:nvPicPr>
        <p:blipFill>
          <a:blip r:embed="rId3"/>
          <a:stretch>
            <a:fillRect/>
          </a:stretch>
        </p:blipFill>
        <p:spPr>
          <a:xfrm>
            <a:off x="5590330" y="3908646"/>
            <a:ext cx="6174607" cy="2029111"/>
          </a:xfrm>
          <a:prstGeom prst="rect">
            <a:avLst/>
          </a:prstGeom>
        </p:spPr>
      </p:pic>
    </p:spTree>
    <p:extLst>
      <p:ext uri="{BB962C8B-B14F-4D97-AF65-F5344CB8AC3E}">
        <p14:creationId xmlns:p14="http://schemas.microsoft.com/office/powerpoint/2010/main" val="548644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82" y="101755"/>
            <a:ext cx="10515600" cy="1325563"/>
          </a:xfrm>
        </p:spPr>
        <p:txBody>
          <a:bodyPr/>
          <a:lstStyle/>
          <a:p>
            <a:r>
              <a:rPr lang="en-US" altLang="zh-CN" dirty="0"/>
              <a:t> ROCKA</a:t>
            </a:r>
            <a:r>
              <a:rPr lang="zh-CN" altLang="en-US" dirty="0"/>
              <a:t>算法框架</a:t>
            </a:r>
          </a:p>
        </p:txBody>
      </p:sp>
      <p:sp>
        <p:nvSpPr>
          <p:cNvPr id="3" name="Content Placeholder 2"/>
          <p:cNvSpPr>
            <a:spLocks noGrp="1"/>
          </p:cNvSpPr>
          <p:nvPr>
            <p:ph idx="1"/>
          </p:nvPr>
        </p:nvSpPr>
        <p:spPr>
          <a:xfrm>
            <a:off x="661482" y="1427318"/>
            <a:ext cx="5951053" cy="1183365"/>
          </a:xfrm>
        </p:spPr>
        <p:txBody>
          <a:bodyPr>
            <a:noAutofit/>
          </a:bodyPr>
          <a:lstStyle/>
          <a:p>
            <a:r>
              <a:rPr lang="en-AU" altLang="zh-CN" sz="1800" dirty="0"/>
              <a:t>4</a:t>
            </a:r>
            <a:r>
              <a:rPr lang="zh-CN" altLang="en-US" sz="1800" dirty="0"/>
              <a:t>聚类与分派 </a:t>
            </a:r>
            <a:endParaRPr lang="en-AU" altLang="zh-CN" sz="1800" dirty="0"/>
          </a:p>
          <a:p>
            <a:r>
              <a:rPr lang="zh-CN" altLang="en-US" sz="1800" dirty="0"/>
              <a:t>利用相似性度量</a:t>
            </a:r>
            <a:r>
              <a:rPr lang="en-US" altLang="zh-CN" sz="1800" dirty="0"/>
              <a:t>SBD</a:t>
            </a:r>
            <a:r>
              <a:rPr lang="zh-CN" altLang="en-US" sz="1800" dirty="0"/>
              <a:t>，采用基于密度的聚类算法</a:t>
            </a:r>
            <a:r>
              <a:rPr lang="en-US" altLang="zh-CN" sz="1800" dirty="0"/>
              <a:t>DBSCAN</a:t>
            </a:r>
            <a:r>
              <a:rPr lang="zh-CN" altLang="en-US" sz="1800" dirty="0"/>
              <a:t>对随机采样的部分</a:t>
            </a:r>
            <a:r>
              <a:rPr lang="en-US" altLang="zh-CN" sz="1800" dirty="0"/>
              <a:t>KPI</a:t>
            </a:r>
            <a:r>
              <a:rPr lang="zh-CN" altLang="en-US" sz="1800" dirty="0"/>
              <a:t>进行聚类。</a:t>
            </a:r>
            <a:endParaRPr lang="en-AU" altLang="zh-CN" sz="1800" dirty="0"/>
          </a:p>
        </p:txBody>
      </p:sp>
      <p:sp>
        <p:nvSpPr>
          <p:cNvPr id="5" name="Rectangle 4"/>
          <p:cNvSpPr/>
          <p:nvPr/>
        </p:nvSpPr>
        <p:spPr>
          <a:xfrm>
            <a:off x="661482" y="2610683"/>
            <a:ext cx="5951053" cy="4247317"/>
          </a:xfrm>
          <a:prstGeom prst="rect">
            <a:avLst/>
          </a:prstGeom>
        </p:spPr>
        <p:txBody>
          <a:bodyPr wrap="square">
            <a:spAutoFit/>
          </a:bodyPr>
          <a:lstStyle/>
          <a:p>
            <a:r>
              <a:rPr lang="zh-CN" altLang="en-US" dirty="0"/>
              <a:t>为确定</a:t>
            </a:r>
            <a:r>
              <a:rPr lang="en-US" altLang="zh-CN" dirty="0"/>
              <a:t>DBSCAN</a:t>
            </a:r>
            <a:r>
              <a:rPr lang="zh-CN" altLang="en-US" dirty="0"/>
              <a:t>算法中的关键参数密度半径，作者使用一种启发式的算法来确定密度半径的值。具体的，对于待聚类的</a:t>
            </a:r>
            <a:r>
              <a:rPr lang="en-US" altLang="zh-CN" dirty="0"/>
              <a:t>KPI</a:t>
            </a:r>
            <a:r>
              <a:rPr lang="zh-CN" altLang="en-US" dirty="0"/>
              <a:t>样本集，计算每个样本的</a:t>
            </a:r>
            <a:r>
              <a:rPr lang="en-US" altLang="zh-CN" dirty="0"/>
              <a:t>k</a:t>
            </a:r>
            <a:r>
              <a:rPr lang="zh-CN" altLang="en-US" dirty="0"/>
              <a:t>近邻距离（样本到与其第</a:t>
            </a:r>
            <a:r>
              <a:rPr lang="en-US" altLang="zh-CN" dirty="0"/>
              <a:t>k</a:t>
            </a:r>
            <a:r>
              <a:rPr lang="zh-CN" altLang="en-US" dirty="0"/>
              <a:t>近的样本间的距离），按降序排列形成</a:t>
            </a:r>
            <a:r>
              <a:rPr lang="en-US" altLang="zh-CN" dirty="0"/>
              <a:t>k-</a:t>
            </a:r>
            <a:r>
              <a:rPr lang="zh-CN" altLang="en-US" dirty="0"/>
              <a:t>距离曲线。曲线上的平坦部分为候选半径值，而陡峭部分则对应密度的剧烈变化，不适合作为密度半径。</a:t>
            </a:r>
            <a:endParaRPr lang="en-AU" altLang="zh-CN" dirty="0"/>
          </a:p>
          <a:p>
            <a:r>
              <a:rPr lang="zh-CN" altLang="en-US" dirty="0"/>
              <a:t>此外，对于相似性距离</a:t>
            </a:r>
            <a:r>
              <a:rPr lang="en-US" altLang="zh-CN" dirty="0"/>
              <a:t>SBD</a:t>
            </a:r>
            <a:r>
              <a:rPr lang="zh-CN" altLang="en-US" dirty="0"/>
              <a:t>而已，越小的</a:t>
            </a:r>
            <a:r>
              <a:rPr lang="en-US" altLang="zh-CN" dirty="0"/>
              <a:t>SBD</a:t>
            </a:r>
            <a:r>
              <a:rPr lang="zh-CN" altLang="en-US" dirty="0"/>
              <a:t>值表明曲线越相似，而较大的</a:t>
            </a:r>
            <a:r>
              <a:rPr lang="en-US" altLang="zh-CN" dirty="0"/>
              <a:t>SBD</a:t>
            </a:r>
            <a:r>
              <a:rPr lang="zh-CN" altLang="en-US" dirty="0"/>
              <a:t>值则表明曲线间不相似，如图</a:t>
            </a:r>
            <a:r>
              <a:rPr lang="en-US" altLang="zh-CN" dirty="0"/>
              <a:t>4</a:t>
            </a:r>
            <a:r>
              <a:rPr lang="zh-CN" altLang="en-US" dirty="0"/>
              <a:t>所示。因此，结合互相关的理论，作者采用经验值</a:t>
            </a:r>
            <a:r>
              <a:rPr lang="en-US" altLang="zh-CN" dirty="0"/>
              <a:t>0.05</a:t>
            </a:r>
            <a:r>
              <a:rPr lang="zh-CN" altLang="en-US" dirty="0"/>
              <a:t>作为上界，将不超过此值的最大候选半径作为最终的密度半径值，在其使用的各数据集上均取得了很好的效果。实际使用中，可以通过调节上界来获得不同粒度的聚类簇。即，较大的上界能够获得少量的粗粒度聚类簇，而较小的上界会得到较多的细粒度聚类簇，但也会导致更多样本被划分为离群点（</a:t>
            </a:r>
            <a:r>
              <a:rPr lang="en-US" altLang="zh-CN" dirty="0"/>
              <a:t>outliers</a:t>
            </a:r>
            <a:r>
              <a:rPr lang="zh-CN" altLang="en-US" dirty="0"/>
              <a:t>，表明该样本与各聚类簇均不相似）。</a:t>
            </a:r>
          </a:p>
        </p:txBody>
      </p:sp>
      <p:pic>
        <p:nvPicPr>
          <p:cNvPr id="7" name="Picture 6"/>
          <p:cNvPicPr>
            <a:picLocks noChangeAspect="1"/>
          </p:cNvPicPr>
          <p:nvPr/>
        </p:nvPicPr>
        <p:blipFill>
          <a:blip r:embed="rId2"/>
          <a:stretch>
            <a:fillRect/>
          </a:stretch>
        </p:blipFill>
        <p:spPr>
          <a:xfrm>
            <a:off x="6612535" y="1427318"/>
            <a:ext cx="5259619" cy="3864210"/>
          </a:xfrm>
          <a:prstGeom prst="rect">
            <a:avLst/>
          </a:prstGeom>
        </p:spPr>
      </p:pic>
    </p:spTree>
    <p:extLst>
      <p:ext uri="{BB962C8B-B14F-4D97-AF65-F5344CB8AC3E}">
        <p14:creationId xmlns:p14="http://schemas.microsoft.com/office/powerpoint/2010/main" val="1961343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82" y="101755"/>
            <a:ext cx="10515600" cy="1325563"/>
          </a:xfrm>
        </p:spPr>
        <p:txBody>
          <a:bodyPr/>
          <a:lstStyle/>
          <a:p>
            <a:r>
              <a:rPr lang="en-US" altLang="zh-CN" dirty="0"/>
              <a:t> ROCKA</a:t>
            </a:r>
            <a:r>
              <a:rPr lang="zh-CN" altLang="en-US" dirty="0"/>
              <a:t>算法框架</a:t>
            </a:r>
          </a:p>
        </p:txBody>
      </p:sp>
      <p:sp>
        <p:nvSpPr>
          <p:cNvPr id="3" name="Content Placeholder 2"/>
          <p:cNvSpPr>
            <a:spLocks noGrp="1"/>
          </p:cNvSpPr>
          <p:nvPr>
            <p:ph idx="1"/>
          </p:nvPr>
        </p:nvSpPr>
        <p:spPr>
          <a:xfrm>
            <a:off x="661482" y="1427318"/>
            <a:ext cx="5951053" cy="1183365"/>
          </a:xfrm>
        </p:spPr>
        <p:txBody>
          <a:bodyPr>
            <a:noAutofit/>
          </a:bodyPr>
          <a:lstStyle/>
          <a:p>
            <a:r>
              <a:rPr lang="en-AU" altLang="zh-CN" sz="1800" dirty="0"/>
              <a:t>4</a:t>
            </a:r>
            <a:r>
              <a:rPr lang="zh-CN" altLang="en-US" sz="1800" dirty="0"/>
              <a:t>聚类与分派 </a:t>
            </a:r>
            <a:endParaRPr lang="en-AU" altLang="zh-CN" sz="1800" dirty="0"/>
          </a:p>
          <a:p>
            <a:r>
              <a:rPr lang="zh-CN" altLang="en-US" sz="1800" dirty="0"/>
              <a:t>利用相似性度量</a:t>
            </a:r>
            <a:r>
              <a:rPr lang="en-US" altLang="zh-CN" sz="1800" dirty="0"/>
              <a:t>SBD</a:t>
            </a:r>
            <a:r>
              <a:rPr lang="zh-CN" altLang="en-US" sz="1800" dirty="0"/>
              <a:t>，采用基于密度的聚类算法</a:t>
            </a:r>
            <a:r>
              <a:rPr lang="en-US" altLang="zh-CN" sz="1800" dirty="0"/>
              <a:t>DBSCAN</a:t>
            </a:r>
            <a:r>
              <a:rPr lang="zh-CN" altLang="en-US" sz="1800" dirty="0"/>
              <a:t>对随机采样的部分</a:t>
            </a:r>
            <a:r>
              <a:rPr lang="en-US" altLang="zh-CN" sz="1800" dirty="0"/>
              <a:t>KPI</a:t>
            </a:r>
            <a:r>
              <a:rPr lang="zh-CN" altLang="en-US" sz="1800" dirty="0"/>
              <a:t>进行聚类。</a:t>
            </a:r>
            <a:endParaRPr lang="en-AU" altLang="zh-CN" sz="1800" dirty="0"/>
          </a:p>
        </p:txBody>
      </p:sp>
      <p:sp>
        <p:nvSpPr>
          <p:cNvPr id="5" name="Rectangle 4"/>
          <p:cNvSpPr/>
          <p:nvPr/>
        </p:nvSpPr>
        <p:spPr>
          <a:xfrm>
            <a:off x="661482" y="2610683"/>
            <a:ext cx="5951053" cy="2308324"/>
          </a:xfrm>
          <a:prstGeom prst="rect">
            <a:avLst/>
          </a:prstGeom>
        </p:spPr>
        <p:txBody>
          <a:bodyPr wrap="square">
            <a:spAutoFit/>
          </a:bodyPr>
          <a:lstStyle/>
          <a:p>
            <a:r>
              <a:rPr lang="zh-CN" altLang="en-US" dirty="0"/>
              <a:t>为确定</a:t>
            </a:r>
            <a:r>
              <a:rPr lang="en-US" altLang="zh-CN" dirty="0"/>
              <a:t>DBSCAN</a:t>
            </a:r>
            <a:r>
              <a:rPr lang="zh-CN" altLang="en-US" dirty="0"/>
              <a:t>算法中的关键参数密度半径，对于待聚类的</a:t>
            </a:r>
            <a:r>
              <a:rPr lang="en-US" altLang="zh-CN" dirty="0"/>
              <a:t>KPI</a:t>
            </a:r>
            <a:r>
              <a:rPr lang="zh-CN" altLang="en-US" dirty="0"/>
              <a:t>样本集，计算每个样本的</a:t>
            </a:r>
            <a:r>
              <a:rPr lang="en-US" altLang="zh-CN" dirty="0"/>
              <a:t>k</a:t>
            </a:r>
            <a:r>
              <a:rPr lang="zh-CN" altLang="en-US" dirty="0"/>
              <a:t>近邻距离（样本到与其第</a:t>
            </a:r>
            <a:r>
              <a:rPr lang="en-US" altLang="zh-CN" dirty="0"/>
              <a:t>k</a:t>
            </a:r>
            <a:r>
              <a:rPr lang="zh-CN" altLang="en-US" dirty="0"/>
              <a:t>近的样本间的距离），按降序排列形成</a:t>
            </a:r>
            <a:r>
              <a:rPr lang="en-US" altLang="zh-CN" dirty="0"/>
              <a:t>k-</a:t>
            </a:r>
            <a:r>
              <a:rPr lang="zh-CN" altLang="en-US" dirty="0"/>
              <a:t>距离曲线。曲线上的平坦部分为候选半径值，而陡峭部分则对应密度的剧烈变化，不适合作为密度半径。</a:t>
            </a:r>
            <a:endParaRPr lang="en-AU" altLang="zh-CN" dirty="0"/>
          </a:p>
          <a:p>
            <a:r>
              <a:rPr lang="zh-CN" altLang="en-US" dirty="0"/>
              <a:t>此外，越小的</a:t>
            </a:r>
            <a:r>
              <a:rPr lang="en-US" altLang="zh-CN" dirty="0"/>
              <a:t>SBD</a:t>
            </a:r>
            <a:r>
              <a:rPr lang="zh-CN" altLang="en-US" dirty="0"/>
              <a:t>值表明曲线越相似，而较大的</a:t>
            </a:r>
            <a:r>
              <a:rPr lang="en-US" altLang="zh-CN" dirty="0"/>
              <a:t>SBD</a:t>
            </a:r>
            <a:r>
              <a:rPr lang="zh-CN" altLang="en-US" dirty="0"/>
              <a:t>值则表明曲线间不相似，如图所示。因此，结合互相关的理论，作者采用经验值</a:t>
            </a:r>
            <a:r>
              <a:rPr lang="en-US" altLang="zh-CN" dirty="0"/>
              <a:t>0.05</a:t>
            </a:r>
            <a:r>
              <a:rPr lang="zh-CN" altLang="en-US" dirty="0"/>
              <a:t>作为上界。</a:t>
            </a:r>
          </a:p>
        </p:txBody>
      </p:sp>
      <p:pic>
        <p:nvPicPr>
          <p:cNvPr id="7" name="Picture 6"/>
          <p:cNvPicPr>
            <a:picLocks noChangeAspect="1"/>
          </p:cNvPicPr>
          <p:nvPr/>
        </p:nvPicPr>
        <p:blipFill>
          <a:blip r:embed="rId2"/>
          <a:stretch>
            <a:fillRect/>
          </a:stretch>
        </p:blipFill>
        <p:spPr>
          <a:xfrm>
            <a:off x="6612535" y="1427318"/>
            <a:ext cx="5259619" cy="3864210"/>
          </a:xfrm>
          <a:prstGeom prst="rect">
            <a:avLst/>
          </a:prstGeom>
        </p:spPr>
      </p:pic>
    </p:spTree>
    <p:extLst>
      <p:ext uri="{BB962C8B-B14F-4D97-AF65-F5344CB8AC3E}">
        <p14:creationId xmlns:p14="http://schemas.microsoft.com/office/powerpoint/2010/main" val="788920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1.1 </a:t>
            </a:r>
            <a:r>
              <a:rPr lang="zh-CN" altLang="en-US" dirty="0"/>
              <a:t>异常检测算法方法分类</a:t>
            </a:r>
          </a:p>
        </p:txBody>
      </p:sp>
      <p:sp>
        <p:nvSpPr>
          <p:cNvPr id="3" name="Content Placeholder 2"/>
          <p:cNvSpPr>
            <a:spLocks noGrp="1"/>
          </p:cNvSpPr>
          <p:nvPr>
            <p:ph idx="1"/>
          </p:nvPr>
        </p:nvSpPr>
        <p:spPr/>
        <p:txBody>
          <a:bodyPr>
            <a:normAutofit/>
          </a:bodyPr>
          <a:lstStyle/>
          <a:p>
            <a:r>
              <a:rPr lang="zh-CN" altLang="en-US" dirty="0"/>
              <a:t>基于分类的异常检测算法</a:t>
            </a:r>
            <a:endParaRPr lang="en-US" altLang="zh-CN" dirty="0"/>
          </a:p>
          <a:p>
            <a:r>
              <a:rPr lang="zh-CN" altLang="en-US" dirty="0"/>
              <a:t>基于预测的异常检测算法</a:t>
            </a:r>
            <a:endParaRPr lang="en-US" altLang="zh-CN" dirty="0"/>
          </a:p>
          <a:p>
            <a:r>
              <a:rPr lang="zh-CN" altLang="en-US" dirty="0"/>
              <a:t>基于聚类的异常检测技术</a:t>
            </a:r>
            <a:r>
              <a:rPr lang="en-US" altLang="zh-CN" dirty="0"/>
              <a:t> (</a:t>
            </a:r>
            <a:r>
              <a:rPr lang="zh-CN" altLang="en-US" dirty="0"/>
              <a:t>最普遍）</a:t>
            </a:r>
            <a:endParaRPr lang="en-US" altLang="zh-CN" dirty="0"/>
          </a:p>
          <a:p>
            <a:r>
              <a:rPr lang="zh-CN" altLang="en-US" dirty="0"/>
              <a:t>统计异常检测技术</a:t>
            </a:r>
            <a:endParaRPr lang="en-US" altLang="zh-CN" dirty="0"/>
          </a:p>
          <a:p>
            <a:r>
              <a:rPr lang="zh-CN" altLang="en-US" dirty="0"/>
              <a:t>信息理论异常检测技术</a:t>
            </a:r>
            <a:endParaRPr lang="en-US" altLang="zh-CN" dirty="0"/>
          </a:p>
          <a:p>
            <a:r>
              <a:rPr lang="zh-CN" altLang="en-US" dirty="0"/>
              <a:t>谱异常检测技术</a:t>
            </a:r>
            <a:endParaRPr lang="en-US" altLang="zh-CN" dirty="0"/>
          </a:p>
          <a:p>
            <a:r>
              <a:rPr lang="zh-CN" altLang="en-US" dirty="0"/>
              <a:t>上下文异常处理</a:t>
            </a:r>
            <a:endParaRPr lang="en-US" altLang="zh-CN" dirty="0"/>
          </a:p>
        </p:txBody>
      </p:sp>
    </p:spTree>
    <p:extLst>
      <p:ext uri="{BB962C8B-B14F-4D97-AF65-F5344CB8AC3E}">
        <p14:creationId xmlns:p14="http://schemas.microsoft.com/office/powerpoint/2010/main" val="4051280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82" y="101755"/>
            <a:ext cx="10515600" cy="1325563"/>
          </a:xfrm>
        </p:spPr>
        <p:txBody>
          <a:bodyPr/>
          <a:lstStyle/>
          <a:p>
            <a:r>
              <a:rPr lang="en-US" altLang="zh-CN" dirty="0"/>
              <a:t> ROCKA</a:t>
            </a:r>
            <a:r>
              <a:rPr lang="zh-CN" altLang="en-US" dirty="0"/>
              <a:t>算法框架</a:t>
            </a:r>
          </a:p>
        </p:txBody>
      </p:sp>
      <p:sp>
        <p:nvSpPr>
          <p:cNvPr id="3" name="Content Placeholder 2"/>
          <p:cNvSpPr>
            <a:spLocks noGrp="1"/>
          </p:cNvSpPr>
          <p:nvPr>
            <p:ph idx="1"/>
          </p:nvPr>
        </p:nvSpPr>
        <p:spPr>
          <a:xfrm>
            <a:off x="661482" y="1427318"/>
            <a:ext cx="5951053" cy="1183365"/>
          </a:xfrm>
        </p:spPr>
        <p:txBody>
          <a:bodyPr>
            <a:noAutofit/>
          </a:bodyPr>
          <a:lstStyle/>
          <a:p>
            <a:r>
              <a:rPr lang="en-AU" altLang="zh-CN" sz="1800" dirty="0"/>
              <a:t>4</a:t>
            </a:r>
            <a:r>
              <a:rPr lang="zh-CN" altLang="en-US" sz="1800" dirty="0"/>
              <a:t>聚类与分派 </a:t>
            </a:r>
            <a:endParaRPr lang="en-AU" altLang="zh-CN" sz="1800" dirty="0"/>
          </a:p>
        </p:txBody>
      </p:sp>
      <p:sp>
        <p:nvSpPr>
          <p:cNvPr id="5" name="Rectangle 4"/>
          <p:cNvSpPr/>
          <p:nvPr/>
        </p:nvSpPr>
        <p:spPr>
          <a:xfrm>
            <a:off x="661482" y="1873771"/>
            <a:ext cx="5679357" cy="646331"/>
          </a:xfrm>
          <a:prstGeom prst="rect">
            <a:avLst/>
          </a:prstGeom>
        </p:spPr>
        <p:txBody>
          <a:bodyPr wrap="square">
            <a:spAutoFit/>
          </a:bodyPr>
          <a:lstStyle/>
          <a:p>
            <a:r>
              <a:rPr lang="zh-CN" altLang="en-US"/>
              <a:t>对于样本集中得到的聚类簇，由下式计算各聚类簇的聚类中心，表征该类别的形状特征：</a:t>
            </a:r>
            <a:endParaRPr lang="zh-CN" altLang="en-US" dirty="0"/>
          </a:p>
        </p:txBody>
      </p:sp>
      <p:pic>
        <p:nvPicPr>
          <p:cNvPr id="6" name="Picture 5"/>
          <p:cNvPicPr>
            <a:picLocks noChangeAspect="1"/>
          </p:cNvPicPr>
          <p:nvPr/>
        </p:nvPicPr>
        <p:blipFill>
          <a:blip r:embed="rId2"/>
          <a:stretch>
            <a:fillRect/>
          </a:stretch>
        </p:blipFill>
        <p:spPr>
          <a:xfrm>
            <a:off x="661482" y="2649054"/>
            <a:ext cx="5954894" cy="963575"/>
          </a:xfrm>
          <a:prstGeom prst="rect">
            <a:avLst/>
          </a:prstGeom>
        </p:spPr>
      </p:pic>
      <p:sp>
        <p:nvSpPr>
          <p:cNvPr id="8" name="Rectangle 7"/>
          <p:cNvSpPr/>
          <p:nvPr/>
        </p:nvSpPr>
        <p:spPr>
          <a:xfrm>
            <a:off x="661482" y="3741838"/>
            <a:ext cx="6096000" cy="2308324"/>
          </a:xfrm>
          <a:prstGeom prst="rect">
            <a:avLst/>
          </a:prstGeom>
        </p:spPr>
        <p:txBody>
          <a:bodyPr>
            <a:spAutoFit/>
          </a:bodyPr>
          <a:lstStyle/>
          <a:p>
            <a:r>
              <a:rPr lang="zh-CN" altLang="en-US" dirty="0">
                <a:solidFill>
                  <a:srgbClr val="000000"/>
                </a:solidFill>
                <a:latin typeface="Helvetica Neue" charset="0"/>
              </a:rPr>
              <a:t>对于大量的未分类曲线，只需计算其与各聚类中心的相似性距离，将其分派到距离最近的类别。</a:t>
            </a:r>
            <a:endParaRPr lang="en-AU" altLang="zh-CN" dirty="0">
              <a:solidFill>
                <a:srgbClr val="000000"/>
              </a:solidFill>
              <a:latin typeface="Helvetica Neue" charset="0"/>
            </a:endParaRPr>
          </a:p>
          <a:p>
            <a:r>
              <a:rPr lang="zh-CN" altLang="en-US" dirty="0">
                <a:solidFill>
                  <a:srgbClr val="000000"/>
                </a:solidFill>
                <a:latin typeface="Helvetica Neue" charset="0"/>
              </a:rPr>
              <a:t>特别的，互相关理论中通常认为</a:t>
            </a:r>
            <a:r>
              <a:rPr lang="en-US" altLang="zh-CN" dirty="0">
                <a:solidFill>
                  <a:srgbClr val="000000"/>
                </a:solidFill>
                <a:latin typeface="Helvetica Neue" charset="0"/>
              </a:rPr>
              <a:t>NCC</a:t>
            </a:r>
            <a:r>
              <a:rPr lang="zh-CN" altLang="en-US" dirty="0">
                <a:solidFill>
                  <a:srgbClr val="000000"/>
                </a:solidFill>
                <a:latin typeface="Helvetica Neue" charset="0"/>
              </a:rPr>
              <a:t>小于</a:t>
            </a:r>
            <a:r>
              <a:rPr lang="en-US" altLang="zh-CN" dirty="0">
                <a:solidFill>
                  <a:srgbClr val="000000"/>
                </a:solidFill>
                <a:latin typeface="Helvetica Neue" charset="0"/>
              </a:rPr>
              <a:t>0.8</a:t>
            </a:r>
            <a:r>
              <a:rPr lang="zh-CN" altLang="en-US" dirty="0">
                <a:solidFill>
                  <a:srgbClr val="000000"/>
                </a:solidFill>
                <a:latin typeface="Helvetica Neue" charset="0"/>
              </a:rPr>
              <a:t>（对应</a:t>
            </a:r>
            <a:r>
              <a:rPr lang="en-US" altLang="zh-CN" dirty="0">
                <a:solidFill>
                  <a:srgbClr val="000000"/>
                </a:solidFill>
                <a:latin typeface="Helvetica Neue" charset="0"/>
              </a:rPr>
              <a:t>SBD</a:t>
            </a:r>
            <a:r>
              <a:rPr lang="zh-CN" altLang="en-US" dirty="0">
                <a:solidFill>
                  <a:srgbClr val="000000"/>
                </a:solidFill>
                <a:latin typeface="Helvetica Neue" charset="0"/>
              </a:rPr>
              <a:t>距离大于</a:t>
            </a:r>
            <a:r>
              <a:rPr lang="en-US" altLang="zh-CN" dirty="0">
                <a:solidFill>
                  <a:srgbClr val="000000"/>
                </a:solidFill>
                <a:latin typeface="Helvetica Neue" charset="0"/>
              </a:rPr>
              <a:t>0.2</a:t>
            </a:r>
            <a:r>
              <a:rPr lang="zh-CN" altLang="en-US" dirty="0">
                <a:solidFill>
                  <a:srgbClr val="000000"/>
                </a:solidFill>
                <a:latin typeface="Helvetica Neue" charset="0"/>
              </a:rPr>
              <a:t>）意味着两曲线没有强相关性，因而，若一条</a:t>
            </a:r>
            <a:r>
              <a:rPr lang="en-US" altLang="zh-CN" dirty="0">
                <a:solidFill>
                  <a:srgbClr val="000000"/>
                </a:solidFill>
                <a:latin typeface="Helvetica Neue" charset="0"/>
              </a:rPr>
              <a:t>KPI</a:t>
            </a:r>
            <a:r>
              <a:rPr lang="zh-CN" altLang="en-US" dirty="0">
                <a:solidFill>
                  <a:srgbClr val="000000"/>
                </a:solidFill>
                <a:latin typeface="Helvetica Neue" charset="0"/>
              </a:rPr>
              <a:t>与各聚类中心的</a:t>
            </a:r>
            <a:r>
              <a:rPr lang="en-US" altLang="zh-CN" dirty="0">
                <a:solidFill>
                  <a:srgbClr val="000000"/>
                </a:solidFill>
                <a:latin typeface="Helvetica Neue" charset="0"/>
              </a:rPr>
              <a:t>SBD</a:t>
            </a:r>
            <a:r>
              <a:rPr lang="zh-CN" altLang="en-US" dirty="0">
                <a:solidFill>
                  <a:srgbClr val="000000"/>
                </a:solidFill>
                <a:latin typeface="Helvetica Neue" charset="0"/>
              </a:rPr>
              <a:t>距离均大于</a:t>
            </a:r>
            <a:r>
              <a:rPr lang="en-US" altLang="zh-CN" dirty="0">
                <a:solidFill>
                  <a:srgbClr val="000000"/>
                </a:solidFill>
                <a:latin typeface="Helvetica Neue" charset="0"/>
              </a:rPr>
              <a:t>0.2</a:t>
            </a:r>
            <a:r>
              <a:rPr lang="zh-CN" altLang="en-US" dirty="0">
                <a:solidFill>
                  <a:srgbClr val="000000"/>
                </a:solidFill>
                <a:latin typeface="Helvetica Neue" charset="0"/>
              </a:rPr>
              <a:t>，则该</a:t>
            </a:r>
            <a:r>
              <a:rPr lang="en-US" altLang="zh-CN" dirty="0">
                <a:solidFill>
                  <a:srgbClr val="000000"/>
                </a:solidFill>
                <a:latin typeface="Helvetica Neue" charset="0"/>
              </a:rPr>
              <a:t>KPI</a:t>
            </a:r>
            <a:r>
              <a:rPr lang="zh-CN" altLang="en-US" dirty="0">
                <a:solidFill>
                  <a:srgbClr val="000000"/>
                </a:solidFill>
                <a:latin typeface="Helvetica Neue" charset="0"/>
              </a:rPr>
              <a:t>被划分为离群点，表明其与任何聚类簇在形状上均不相似。一组标准化后的</a:t>
            </a:r>
            <a:r>
              <a:rPr lang="en-US" altLang="zh-CN" dirty="0">
                <a:solidFill>
                  <a:srgbClr val="000000"/>
                </a:solidFill>
                <a:latin typeface="Helvetica Neue" charset="0"/>
              </a:rPr>
              <a:t>KPI</a:t>
            </a:r>
            <a:r>
              <a:rPr lang="zh-CN" altLang="en-US" dirty="0">
                <a:solidFill>
                  <a:srgbClr val="000000"/>
                </a:solidFill>
                <a:latin typeface="Helvetica Neue" charset="0"/>
              </a:rPr>
              <a:t>组成的聚类簇如图</a:t>
            </a:r>
            <a:r>
              <a:rPr lang="en-US" altLang="zh-CN" dirty="0">
                <a:solidFill>
                  <a:srgbClr val="000000"/>
                </a:solidFill>
                <a:latin typeface="Helvetica Neue" charset="0"/>
              </a:rPr>
              <a:t>5</a:t>
            </a:r>
            <a:r>
              <a:rPr lang="zh-CN" altLang="en-US" dirty="0">
                <a:solidFill>
                  <a:srgbClr val="000000"/>
                </a:solidFill>
                <a:latin typeface="Helvetica Neue" charset="0"/>
              </a:rPr>
              <a:t>所示，其中红色曲线为聚类中心，表征了该类别的形状特征。</a:t>
            </a:r>
            <a:endParaRPr lang="en-US" dirty="0"/>
          </a:p>
        </p:txBody>
      </p:sp>
      <p:pic>
        <p:nvPicPr>
          <p:cNvPr id="9" name="Picture 8"/>
          <p:cNvPicPr>
            <a:picLocks noChangeAspect="1"/>
          </p:cNvPicPr>
          <p:nvPr/>
        </p:nvPicPr>
        <p:blipFill>
          <a:blip r:embed="rId3"/>
          <a:stretch>
            <a:fillRect/>
          </a:stretch>
        </p:blipFill>
        <p:spPr>
          <a:xfrm>
            <a:off x="6612536" y="1637895"/>
            <a:ext cx="5394586" cy="3843253"/>
          </a:xfrm>
          <a:prstGeom prst="rect">
            <a:avLst/>
          </a:prstGeom>
        </p:spPr>
      </p:pic>
    </p:spTree>
    <p:extLst>
      <p:ext uri="{BB962C8B-B14F-4D97-AF65-F5344CB8AC3E}">
        <p14:creationId xmlns:p14="http://schemas.microsoft.com/office/powerpoint/2010/main" val="198965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ROCKA</a:t>
            </a:r>
            <a:r>
              <a:rPr lang="zh-CN" altLang="en-US" dirty="0"/>
              <a:t>算法框架</a:t>
            </a:r>
          </a:p>
        </p:txBody>
      </p:sp>
      <p:sp>
        <p:nvSpPr>
          <p:cNvPr id="6" name="Content Placeholder 5"/>
          <p:cNvSpPr>
            <a:spLocks noGrp="1"/>
          </p:cNvSpPr>
          <p:nvPr>
            <p:ph idx="1"/>
          </p:nvPr>
        </p:nvSpPr>
        <p:spPr>
          <a:xfrm>
            <a:off x="838200" y="1825625"/>
            <a:ext cx="10179570" cy="1966886"/>
          </a:xfrm>
        </p:spPr>
        <p:txBody>
          <a:bodyPr>
            <a:normAutofit fontScale="92500" lnSpcReduction="10000"/>
          </a:bodyPr>
          <a:lstStyle/>
          <a:p>
            <a:r>
              <a:rPr lang="zh-CN" altLang="en-US" dirty="0"/>
              <a:t>实验验证</a:t>
            </a:r>
          </a:p>
          <a:p>
            <a:r>
              <a:rPr lang="zh-CN" altLang="en-US" dirty="0"/>
              <a:t>作者在</a:t>
            </a:r>
            <a:r>
              <a:rPr lang="en-US" altLang="zh-CN" dirty="0"/>
              <a:t>3</a:t>
            </a:r>
            <a:r>
              <a:rPr lang="zh-CN" altLang="en-US" dirty="0"/>
              <a:t>个公开时序数据集及</a:t>
            </a:r>
            <a:r>
              <a:rPr lang="en-US" altLang="zh-CN" dirty="0"/>
              <a:t>2</a:t>
            </a:r>
            <a:r>
              <a:rPr lang="zh-CN" altLang="en-US" dirty="0"/>
              <a:t>个真实</a:t>
            </a:r>
            <a:r>
              <a:rPr lang="en-US" altLang="zh-CN" dirty="0"/>
              <a:t>KPI</a:t>
            </a:r>
            <a:r>
              <a:rPr lang="zh-CN" altLang="en-US" dirty="0"/>
              <a:t>数据集上对算法的性能和效率进行了测试，并与前沿的大规模时序曲线聚类算法</a:t>
            </a:r>
            <a:r>
              <a:rPr lang="en-US" altLang="zh-CN" dirty="0"/>
              <a:t>YADING</a:t>
            </a:r>
            <a:r>
              <a:rPr lang="zh-CN" altLang="en-US" dirty="0"/>
              <a:t>相比较。</a:t>
            </a:r>
          </a:p>
          <a:p>
            <a:r>
              <a:rPr lang="zh-CN" altLang="en-US" dirty="0"/>
              <a:t>在三个公开数据集上，算法</a:t>
            </a:r>
            <a:r>
              <a:rPr lang="en-US" altLang="zh-CN" dirty="0"/>
              <a:t>ROCKA</a:t>
            </a:r>
            <a:r>
              <a:rPr lang="zh-CN" altLang="en-US" dirty="0"/>
              <a:t>均取得了超越</a:t>
            </a:r>
            <a:r>
              <a:rPr lang="en-US" altLang="zh-CN" dirty="0"/>
              <a:t>YADING</a:t>
            </a:r>
            <a:r>
              <a:rPr lang="zh-CN" altLang="en-US" dirty="0"/>
              <a:t>的效果（如图</a:t>
            </a:r>
            <a:r>
              <a:rPr lang="en-US" altLang="zh-CN" dirty="0"/>
              <a:t>6</a:t>
            </a:r>
            <a:r>
              <a:rPr lang="zh-CN" altLang="en-US" dirty="0"/>
              <a:t>所示），且达到与</a:t>
            </a:r>
            <a:r>
              <a:rPr lang="en-US" altLang="zh-CN" dirty="0"/>
              <a:t>YADING</a:t>
            </a:r>
            <a:r>
              <a:rPr lang="zh-CN" altLang="en-US" dirty="0"/>
              <a:t>相仿的计算效率。</a:t>
            </a:r>
          </a:p>
        </p:txBody>
      </p:sp>
      <p:pic>
        <p:nvPicPr>
          <p:cNvPr id="7" name="Picture 6"/>
          <p:cNvPicPr>
            <a:picLocks noChangeAspect="1"/>
          </p:cNvPicPr>
          <p:nvPr/>
        </p:nvPicPr>
        <p:blipFill>
          <a:blip r:embed="rId2"/>
          <a:stretch>
            <a:fillRect/>
          </a:stretch>
        </p:blipFill>
        <p:spPr>
          <a:xfrm>
            <a:off x="838200" y="3942438"/>
            <a:ext cx="10179570" cy="2570392"/>
          </a:xfrm>
          <a:prstGeom prst="rect">
            <a:avLst/>
          </a:prstGeom>
        </p:spPr>
      </p:pic>
    </p:spTree>
    <p:extLst>
      <p:ext uri="{BB962C8B-B14F-4D97-AF65-F5344CB8AC3E}">
        <p14:creationId xmlns:p14="http://schemas.microsoft.com/office/powerpoint/2010/main" val="733016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ROCKA</a:t>
            </a:r>
            <a:r>
              <a:rPr lang="zh-CN" altLang="en-US" dirty="0"/>
              <a:t>算法框架</a:t>
            </a:r>
          </a:p>
        </p:txBody>
      </p:sp>
      <p:sp>
        <p:nvSpPr>
          <p:cNvPr id="6" name="Content Placeholder 5"/>
          <p:cNvSpPr>
            <a:spLocks noGrp="1"/>
          </p:cNvSpPr>
          <p:nvPr>
            <p:ph idx="1"/>
          </p:nvPr>
        </p:nvSpPr>
        <p:spPr>
          <a:xfrm>
            <a:off x="838200" y="1825625"/>
            <a:ext cx="10179570" cy="1966886"/>
          </a:xfrm>
        </p:spPr>
        <p:txBody>
          <a:bodyPr>
            <a:normAutofit/>
          </a:bodyPr>
          <a:lstStyle/>
          <a:p>
            <a:r>
              <a:rPr lang="zh-CN" altLang="en-US" dirty="0"/>
              <a:t>实验验证</a:t>
            </a:r>
          </a:p>
          <a:p>
            <a:r>
              <a:rPr lang="zh-CN" altLang="en-US" dirty="0"/>
              <a:t>对于真实</a:t>
            </a:r>
            <a:r>
              <a:rPr lang="en-US" altLang="zh-CN" dirty="0"/>
              <a:t>KPI</a:t>
            </a:r>
            <a:r>
              <a:rPr lang="zh-CN" altLang="en-US" dirty="0"/>
              <a:t>数据，作者采用了两个数据集进行评测。数据集</a:t>
            </a:r>
            <a:r>
              <a:rPr lang="en-US" altLang="zh-CN" dirty="0"/>
              <a:t>1</a:t>
            </a:r>
            <a:r>
              <a:rPr lang="zh-CN" altLang="en-US" dirty="0"/>
              <a:t>是来自不同集群机器的</a:t>
            </a:r>
            <a:r>
              <a:rPr lang="en-US" altLang="zh-CN" dirty="0"/>
              <a:t>TPS</a:t>
            </a:r>
            <a:r>
              <a:rPr lang="zh-CN" altLang="en-US" dirty="0"/>
              <a:t>／</a:t>
            </a:r>
            <a:r>
              <a:rPr lang="en-US" altLang="zh-CN" dirty="0"/>
              <a:t>QPS</a:t>
            </a:r>
            <a:r>
              <a:rPr lang="zh-CN" altLang="en-US" dirty="0"/>
              <a:t>数据，数据集</a:t>
            </a:r>
            <a:r>
              <a:rPr lang="en-US" altLang="zh-CN" dirty="0"/>
              <a:t>2</a:t>
            </a:r>
            <a:r>
              <a:rPr lang="zh-CN" altLang="en-US" dirty="0"/>
              <a:t>是来源于大量机器的机器级别指标（例如响应时间、</a:t>
            </a:r>
            <a:r>
              <a:rPr lang="en-US" altLang="zh-CN" dirty="0"/>
              <a:t>CPU</a:t>
            </a:r>
            <a:r>
              <a:rPr lang="zh-CN" altLang="en-US" dirty="0"/>
              <a:t>利用率等）。</a:t>
            </a:r>
          </a:p>
        </p:txBody>
      </p:sp>
      <p:pic>
        <p:nvPicPr>
          <p:cNvPr id="3" name="Picture 2"/>
          <p:cNvPicPr>
            <a:picLocks noChangeAspect="1"/>
          </p:cNvPicPr>
          <p:nvPr/>
        </p:nvPicPr>
        <p:blipFill>
          <a:blip r:embed="rId2"/>
          <a:stretch>
            <a:fillRect/>
          </a:stretch>
        </p:blipFill>
        <p:spPr>
          <a:xfrm>
            <a:off x="1924050" y="3792511"/>
            <a:ext cx="8343900" cy="2857500"/>
          </a:xfrm>
          <a:prstGeom prst="rect">
            <a:avLst/>
          </a:prstGeom>
        </p:spPr>
      </p:pic>
    </p:spTree>
    <p:extLst>
      <p:ext uri="{BB962C8B-B14F-4D97-AF65-F5344CB8AC3E}">
        <p14:creationId xmlns:p14="http://schemas.microsoft.com/office/powerpoint/2010/main" val="278546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967" y="2463747"/>
            <a:ext cx="10515600" cy="1325563"/>
          </a:xfrm>
        </p:spPr>
        <p:txBody>
          <a:bodyPr/>
          <a:lstStyle/>
          <a:p>
            <a:r>
              <a:rPr lang="en-US" altLang="zh-CN" dirty="0"/>
              <a:t>3.2</a:t>
            </a:r>
            <a:r>
              <a:rPr lang="zh-CN" altLang="en-US" dirty="0"/>
              <a:t> </a:t>
            </a:r>
            <a:r>
              <a:rPr lang="en-US" dirty="0"/>
              <a:t>YADING</a:t>
            </a:r>
            <a:r>
              <a:rPr lang="zh-CN" altLang="en-US" dirty="0"/>
              <a:t>算法</a:t>
            </a:r>
            <a:endParaRPr lang="en-US" dirty="0"/>
          </a:p>
        </p:txBody>
      </p:sp>
    </p:spTree>
    <p:extLst>
      <p:ext uri="{BB962C8B-B14F-4D97-AF65-F5344CB8AC3E}">
        <p14:creationId xmlns:p14="http://schemas.microsoft.com/office/powerpoint/2010/main" val="164751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YADING</a:t>
            </a:r>
            <a:r>
              <a:rPr lang="zh-CN" altLang="en-US" dirty="0"/>
              <a:t>算法</a:t>
            </a:r>
            <a:endParaRPr lang="en-US" dirty="0"/>
          </a:p>
        </p:txBody>
      </p:sp>
      <p:sp>
        <p:nvSpPr>
          <p:cNvPr id="3" name="Content Placeholder 2"/>
          <p:cNvSpPr>
            <a:spLocks noGrp="1"/>
          </p:cNvSpPr>
          <p:nvPr>
            <p:ph idx="1"/>
          </p:nvPr>
        </p:nvSpPr>
        <p:spPr/>
        <p:txBody>
          <a:bodyPr/>
          <a:lstStyle/>
          <a:p>
            <a:r>
              <a:rPr lang="en-US" dirty="0" err="1"/>
              <a:t>由微软亚洲研究院发表在数据库领域顶级会议VLDB</a:t>
            </a:r>
            <a:r>
              <a:rPr lang="en-US" dirty="0"/>
              <a:t> 2015的文章</a:t>
            </a:r>
            <a:r>
              <a:rPr lang="en-AU" dirty="0"/>
              <a:t>‘</a:t>
            </a:r>
            <a:r>
              <a:rPr lang="en-US" dirty="0" err="1"/>
              <a:t>Yading</a:t>
            </a:r>
            <a:r>
              <a:rPr lang="en-US" dirty="0"/>
              <a:t>: Fast Clustering of Large-Scale Time Series Data</a:t>
            </a:r>
            <a:r>
              <a:rPr lang="en-AU" dirty="0"/>
              <a:t>’</a:t>
            </a:r>
            <a:r>
              <a:rPr lang="zh-CN" altLang="en-US" dirty="0"/>
              <a:t>。</a:t>
            </a:r>
            <a:endParaRPr lang="en-US" altLang="zh-CN" dirty="0"/>
          </a:p>
        </p:txBody>
      </p:sp>
      <p:sp>
        <p:nvSpPr>
          <p:cNvPr id="4" name="Rectangle 3"/>
          <p:cNvSpPr/>
          <p:nvPr/>
        </p:nvSpPr>
        <p:spPr>
          <a:xfrm>
            <a:off x="838200" y="4934635"/>
            <a:ext cx="6096000" cy="646331"/>
          </a:xfrm>
          <a:prstGeom prst="rect">
            <a:avLst/>
          </a:prstGeom>
        </p:spPr>
        <p:txBody>
          <a:bodyPr>
            <a:spAutoFit/>
          </a:bodyPr>
          <a:lstStyle/>
          <a:p>
            <a:endParaRPr lang="en-US" altLang="zh-CN" dirty="0"/>
          </a:p>
          <a:p>
            <a:r>
              <a:rPr lang="en-US" altLang="zh-CN" dirty="0"/>
              <a:t>http://</a:t>
            </a:r>
            <a:r>
              <a:rPr lang="en-US" altLang="zh-CN" dirty="0" err="1"/>
              <a:t>www.yunweipai.com</a:t>
            </a:r>
            <a:r>
              <a:rPr lang="en-US" altLang="zh-CN" dirty="0"/>
              <a:t>/archives/22713.html</a:t>
            </a:r>
          </a:p>
        </p:txBody>
      </p:sp>
    </p:spTree>
    <p:extLst>
      <p:ext uri="{BB962C8B-B14F-4D97-AF65-F5344CB8AC3E}">
        <p14:creationId xmlns:p14="http://schemas.microsoft.com/office/powerpoint/2010/main" val="1727999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YADING</a:t>
            </a:r>
          </a:p>
        </p:txBody>
      </p:sp>
      <p:sp>
        <p:nvSpPr>
          <p:cNvPr id="3" name="Content Placeholder 2"/>
          <p:cNvSpPr>
            <a:spLocks noGrp="1"/>
          </p:cNvSpPr>
          <p:nvPr>
            <p:ph idx="1"/>
          </p:nvPr>
        </p:nvSpPr>
        <p:spPr/>
        <p:txBody>
          <a:bodyPr>
            <a:normAutofit/>
          </a:bodyPr>
          <a:lstStyle/>
          <a:p>
            <a:pPr latinLnBrk="1"/>
            <a:r>
              <a:rPr lang="zh-CN" altLang="en-US" dirty="0"/>
              <a:t>输入数据集采样。</a:t>
            </a:r>
            <a:endParaRPr lang="en-AU" altLang="zh-CN" dirty="0"/>
          </a:p>
          <a:p>
            <a:pPr latinLnBrk="1"/>
            <a:endParaRPr lang="zh-CN" altLang="en-US" dirty="0"/>
          </a:p>
          <a:p>
            <a:pPr latinLnBrk="1"/>
            <a:r>
              <a:rPr lang="zh-CN" altLang="en-US" dirty="0"/>
              <a:t>在采样后的数据集上进行时序数据聚类。</a:t>
            </a:r>
          </a:p>
          <a:p>
            <a:pPr latinLnBrk="1"/>
            <a:endParaRPr lang="en-US" altLang="zh-CN" dirty="0"/>
          </a:p>
          <a:p>
            <a:pPr latinLnBrk="1"/>
            <a:r>
              <a:rPr lang="zh-CN" altLang="en-US" dirty="0"/>
              <a:t>对大量数据采用分派</a:t>
            </a:r>
            <a:r>
              <a:rPr lang="en-US" altLang="zh-CN" dirty="0"/>
              <a:t>(assignment)</a:t>
            </a:r>
            <a:r>
              <a:rPr lang="zh-CN" altLang="en-US" dirty="0"/>
              <a:t>策略进行分类。</a:t>
            </a:r>
          </a:p>
        </p:txBody>
      </p:sp>
    </p:spTree>
    <p:extLst>
      <p:ext uri="{BB962C8B-B14F-4D97-AF65-F5344CB8AC3E}">
        <p14:creationId xmlns:p14="http://schemas.microsoft.com/office/powerpoint/2010/main" val="2658859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YADING——</a:t>
            </a:r>
            <a:r>
              <a:rPr lang="zh-CN" altLang="en-US" dirty="0"/>
              <a:t>输入数据集采样</a:t>
            </a:r>
            <a:endParaRPr lang="en-US" altLang="zh-CN" dirty="0"/>
          </a:p>
        </p:txBody>
      </p:sp>
      <p:sp>
        <p:nvSpPr>
          <p:cNvPr id="7" name="Rectangle 6"/>
          <p:cNvSpPr/>
          <p:nvPr/>
        </p:nvSpPr>
        <p:spPr>
          <a:xfrm>
            <a:off x="838199" y="1690688"/>
            <a:ext cx="8755505" cy="1200329"/>
          </a:xfrm>
          <a:prstGeom prst="rect">
            <a:avLst/>
          </a:prstGeom>
        </p:spPr>
        <p:txBody>
          <a:bodyPr wrap="square">
            <a:spAutoFit/>
          </a:bodyPr>
          <a:lstStyle/>
          <a:p>
            <a:pPr latinLnBrk="1"/>
            <a:r>
              <a:rPr lang="zh-CN" altLang="en-US" sz="2400" dirty="0"/>
              <a:t>对大量的时序数据进行随机采样，并使用逐段聚集平均（</a:t>
            </a:r>
            <a:r>
              <a:rPr lang="en-US" altLang="zh-CN" sz="2400" dirty="0"/>
              <a:t>PAA</a:t>
            </a:r>
            <a:r>
              <a:rPr lang="zh-CN" altLang="en-US" sz="2400" dirty="0"/>
              <a:t>）算法缩减每条时序数据实例的维度。用采样后的数据集作为聚类算法的输入。</a:t>
            </a:r>
            <a:endParaRPr lang="en-US" altLang="zh-CN" sz="2400" dirty="0"/>
          </a:p>
        </p:txBody>
      </p:sp>
      <p:sp>
        <p:nvSpPr>
          <p:cNvPr id="8" name="Rectangle 7"/>
          <p:cNvSpPr/>
          <p:nvPr/>
        </p:nvSpPr>
        <p:spPr>
          <a:xfrm>
            <a:off x="838199" y="3062418"/>
            <a:ext cx="8755505" cy="2308324"/>
          </a:xfrm>
          <a:prstGeom prst="rect">
            <a:avLst/>
          </a:prstGeom>
        </p:spPr>
        <p:txBody>
          <a:bodyPr wrap="square">
            <a:spAutoFit/>
          </a:bodyPr>
          <a:lstStyle/>
          <a:p>
            <a:pPr latinLnBrk="1"/>
            <a:r>
              <a:rPr lang="zh-CN" altLang="en-US" sz="2400" b="1" dirty="0"/>
              <a:t>随机采样</a:t>
            </a:r>
            <a:r>
              <a:rPr lang="zh-CN" altLang="en-US" sz="2400" dirty="0"/>
              <a:t>： 按分布取不同类数据</a:t>
            </a:r>
            <a:endParaRPr lang="en-AU" altLang="zh-CN" sz="2400" dirty="0"/>
          </a:p>
          <a:p>
            <a:pPr latinLnBrk="1"/>
            <a:endParaRPr lang="en-AU" altLang="zh-CN" sz="2400" dirty="0"/>
          </a:p>
          <a:p>
            <a:pPr latinLnBrk="1"/>
            <a:r>
              <a:rPr lang="zh-CN" altLang="en-US" sz="2400" dirty="0"/>
              <a:t>每个类别的数据均在采样集中出现至少</a:t>
            </a:r>
            <a:r>
              <a:rPr lang="en-US" altLang="zh-CN" sz="2400" dirty="0"/>
              <a:t>m</a:t>
            </a:r>
            <a:r>
              <a:rPr lang="zh-CN" altLang="en-US" sz="2400" dirty="0"/>
              <a:t>次。（</a:t>
            </a:r>
            <a:r>
              <a:rPr lang="en-US" altLang="zh-CN" sz="2400" dirty="0"/>
              <a:t>2</a:t>
            </a:r>
            <a:r>
              <a:rPr lang="zh-CN" altLang="en-US" sz="2400" dirty="0"/>
              <a:t>）采样集中各类别数据所占比例与原数据集中的比例偏差不超过给定阈值</a:t>
            </a:r>
            <a:r>
              <a:rPr lang="en-US" altLang="zh-CN" sz="2400" dirty="0" err="1"/>
              <a:t>ε</a:t>
            </a:r>
            <a:r>
              <a:rPr lang="zh-CN" altLang="en-US" sz="2400" dirty="0"/>
              <a:t>。</a:t>
            </a:r>
            <a:endParaRPr lang="en-AU" altLang="zh-CN" sz="2400" dirty="0"/>
          </a:p>
          <a:p>
            <a:pPr latinLnBrk="1"/>
            <a:endParaRPr lang="en-AU" altLang="zh-CN" sz="2400" dirty="0"/>
          </a:p>
          <a:p>
            <a:pPr latinLnBrk="1"/>
            <a:r>
              <a:rPr lang="zh-CN" altLang="en-US" sz="2400" b="1" dirty="0"/>
              <a:t>降维</a:t>
            </a:r>
            <a:r>
              <a:rPr lang="zh-CN" altLang="en-US" sz="2400" dirty="0"/>
              <a:t>： 将一段时序数据分块，每一块特征取一个值。</a:t>
            </a:r>
            <a:endParaRPr lang="en-US" altLang="zh-CN" sz="2400" dirty="0"/>
          </a:p>
        </p:txBody>
      </p:sp>
    </p:spTree>
    <p:extLst>
      <p:ext uri="{BB962C8B-B14F-4D97-AF65-F5344CB8AC3E}">
        <p14:creationId xmlns:p14="http://schemas.microsoft.com/office/powerpoint/2010/main" val="1589630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YADING——</a:t>
            </a:r>
            <a:r>
              <a:rPr lang="zh-CN" altLang="en-US" dirty="0"/>
              <a:t>时序数据聚类</a:t>
            </a:r>
            <a:endParaRPr lang="en-US" altLang="zh-CN" dirty="0"/>
          </a:p>
        </p:txBody>
      </p:sp>
      <p:sp>
        <p:nvSpPr>
          <p:cNvPr id="3" name="Content Placeholder 2"/>
          <p:cNvSpPr>
            <a:spLocks noGrp="1"/>
          </p:cNvSpPr>
          <p:nvPr>
            <p:ph idx="1"/>
          </p:nvPr>
        </p:nvSpPr>
        <p:spPr/>
        <p:txBody>
          <a:bodyPr>
            <a:normAutofit/>
          </a:bodyPr>
          <a:lstStyle/>
          <a:p>
            <a:pPr latinLnBrk="1"/>
            <a:r>
              <a:rPr lang="zh-CN" altLang="en-US" dirty="0"/>
              <a:t>使用</a:t>
            </a:r>
            <a:r>
              <a:rPr lang="en-US" altLang="zh-CN" dirty="0"/>
              <a:t>L1</a:t>
            </a:r>
            <a:r>
              <a:rPr lang="zh-CN" altLang="en-US" dirty="0"/>
              <a:t>距离作为时序数据曲线间的相似性度量。在基于密度的聚类算法</a:t>
            </a:r>
            <a:r>
              <a:rPr lang="en-US" altLang="zh-CN" dirty="0"/>
              <a:t>DBSCAN</a:t>
            </a:r>
            <a:r>
              <a:rPr lang="zh-CN" altLang="en-US" dirty="0"/>
              <a:t>的基础上，设计出多密度的聚类算法</a:t>
            </a:r>
            <a:r>
              <a:rPr lang="en-US" altLang="zh-CN" dirty="0"/>
              <a:t>Multi-DBSCAN</a:t>
            </a:r>
            <a:r>
              <a:rPr lang="zh-CN" altLang="en-US" dirty="0"/>
              <a:t>，并使算法能够自动决定参数。</a:t>
            </a:r>
            <a:endParaRPr lang="en-AU" altLang="zh-CN" dirty="0"/>
          </a:p>
          <a:p>
            <a:pPr latinLnBrk="1"/>
            <a:endParaRPr lang="en-AU" altLang="zh-CN" dirty="0"/>
          </a:p>
          <a:p>
            <a:pPr latinLnBrk="1"/>
            <a:r>
              <a:rPr lang="zh-CN" altLang="en-US" dirty="0"/>
              <a:t>该算法计算输入数据集中的每个数据对象到其</a:t>
            </a:r>
            <a:r>
              <a:rPr lang="en-US" altLang="zh-CN" dirty="0"/>
              <a:t>k</a:t>
            </a:r>
            <a:r>
              <a:rPr lang="zh-CN" altLang="en-US" dirty="0"/>
              <a:t>邻近对象之间的距离</a:t>
            </a:r>
            <a:r>
              <a:rPr lang="en-US" altLang="zh-CN" dirty="0"/>
              <a:t>k-dis</a:t>
            </a:r>
            <a:r>
              <a:rPr lang="zh-CN" altLang="en-US" dirty="0"/>
              <a:t>，将</a:t>
            </a:r>
            <a:r>
              <a:rPr lang="en-US" altLang="zh-CN" dirty="0"/>
              <a:t>k-dis</a:t>
            </a:r>
            <a:r>
              <a:rPr lang="zh-CN" altLang="en-US" dirty="0"/>
              <a:t>值按照降序排列得到</a:t>
            </a:r>
            <a:r>
              <a:rPr lang="en-US" altLang="zh-CN" dirty="0"/>
              <a:t>k-dis</a:t>
            </a:r>
            <a:r>
              <a:rPr lang="zh-CN" altLang="en-US" dirty="0"/>
              <a:t>曲线，曲线上的最平坦点即为候选密度值。对于输入的时序数据集，该算法能够自动检测出不同聚类簇的密度，分别以每个候选密度值作为参数使用</a:t>
            </a:r>
            <a:r>
              <a:rPr lang="en-US" altLang="zh-CN" dirty="0"/>
              <a:t>DBSCAN</a:t>
            </a:r>
            <a:r>
              <a:rPr lang="zh-CN" altLang="en-US" dirty="0"/>
              <a:t>算法进行聚类</a:t>
            </a:r>
            <a:r>
              <a:rPr lang="en-AU" altLang="zh-CN" dirty="0"/>
              <a:t>.</a:t>
            </a:r>
            <a:endParaRPr lang="zh-CN" altLang="en-US" dirty="0"/>
          </a:p>
        </p:txBody>
      </p:sp>
    </p:spTree>
    <p:extLst>
      <p:ext uri="{BB962C8B-B14F-4D97-AF65-F5344CB8AC3E}">
        <p14:creationId xmlns:p14="http://schemas.microsoft.com/office/powerpoint/2010/main" val="726462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YADING——</a:t>
            </a:r>
            <a:r>
              <a:rPr lang="zh-CN" altLang="en-US" dirty="0"/>
              <a:t>时序数据聚类</a:t>
            </a:r>
            <a:endParaRPr lang="en-US" dirty="0"/>
          </a:p>
        </p:txBody>
      </p:sp>
      <p:pic>
        <p:nvPicPr>
          <p:cNvPr id="4" name="Content Placeholder 3"/>
          <p:cNvPicPr>
            <a:picLocks noGrp="1" noChangeAspect="1"/>
          </p:cNvPicPr>
          <p:nvPr>
            <p:ph idx="1"/>
          </p:nvPr>
        </p:nvPicPr>
        <p:blipFill>
          <a:blip r:embed="rId2"/>
          <a:stretch>
            <a:fillRect/>
          </a:stretch>
        </p:blipFill>
        <p:spPr>
          <a:xfrm>
            <a:off x="838200" y="2760858"/>
            <a:ext cx="8420100" cy="3200400"/>
          </a:xfrm>
          <a:prstGeom prst="rect">
            <a:avLst/>
          </a:prstGeom>
        </p:spPr>
      </p:pic>
    </p:spTree>
    <p:extLst>
      <p:ext uri="{BB962C8B-B14F-4D97-AF65-F5344CB8AC3E}">
        <p14:creationId xmlns:p14="http://schemas.microsoft.com/office/powerpoint/2010/main" val="1714868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YADING——</a:t>
            </a:r>
            <a:r>
              <a:rPr lang="zh-CN" altLang="en-US" dirty="0"/>
              <a:t>分派策略进行分类</a:t>
            </a:r>
            <a:endParaRPr lang="en-US" altLang="zh-CN" dirty="0"/>
          </a:p>
        </p:txBody>
      </p:sp>
      <p:sp>
        <p:nvSpPr>
          <p:cNvPr id="3" name="Content Placeholder 2"/>
          <p:cNvSpPr>
            <a:spLocks noGrp="1"/>
          </p:cNvSpPr>
          <p:nvPr>
            <p:ph idx="1"/>
          </p:nvPr>
        </p:nvSpPr>
        <p:spPr/>
        <p:txBody>
          <a:bodyPr>
            <a:normAutofit/>
          </a:bodyPr>
          <a:lstStyle/>
          <a:p>
            <a:pPr latinLnBrk="1"/>
            <a:r>
              <a:rPr lang="zh-CN" altLang="en-US" dirty="0"/>
              <a:t>对于采样中未被选择的大量时序数据曲线，采用分派策略将其分到与其</a:t>
            </a:r>
            <a:r>
              <a:rPr lang="en-US" altLang="zh-CN" dirty="0"/>
              <a:t>L1</a:t>
            </a:r>
            <a:r>
              <a:rPr lang="zh-CN" altLang="en-US" dirty="0"/>
              <a:t>距离最近的已聚类曲线所属的聚类簇中。同时建立了有序邻居图（</a:t>
            </a:r>
            <a:r>
              <a:rPr lang="en-US" altLang="zh-CN" dirty="0"/>
              <a:t>Sorted Neighbor Graph, SNG</a:t>
            </a:r>
            <a:r>
              <a:rPr lang="zh-CN" altLang="en-US" dirty="0"/>
              <a:t>）辅助计算时序数据实例之间的距离，提高分派算法的计算效率。</a:t>
            </a:r>
          </a:p>
        </p:txBody>
      </p:sp>
    </p:spTree>
    <p:extLst>
      <p:ext uri="{BB962C8B-B14F-4D97-AF65-F5344CB8AC3E}">
        <p14:creationId xmlns:p14="http://schemas.microsoft.com/office/powerpoint/2010/main" val="41643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1.2 </a:t>
            </a:r>
            <a:r>
              <a:rPr lang="zh-CN" altLang="en-US" dirty="0"/>
              <a:t>难点</a:t>
            </a:r>
          </a:p>
        </p:txBody>
      </p:sp>
      <p:sp>
        <p:nvSpPr>
          <p:cNvPr id="3" name="Content Placeholder 2"/>
          <p:cNvSpPr>
            <a:spLocks noGrp="1"/>
          </p:cNvSpPr>
          <p:nvPr>
            <p:ph idx="1"/>
          </p:nvPr>
        </p:nvSpPr>
        <p:spPr/>
        <p:txBody>
          <a:bodyPr/>
          <a:lstStyle/>
          <a:p>
            <a:r>
              <a:rPr lang="zh-CN" altLang="en-US" dirty="0"/>
              <a:t>正常和异常的界限并不是十分的精确</a:t>
            </a:r>
          </a:p>
          <a:p>
            <a:r>
              <a:rPr lang="zh-CN" altLang="en-US" dirty="0"/>
              <a:t>异常点表现得正常难以确认</a:t>
            </a:r>
          </a:p>
          <a:p>
            <a:r>
              <a:rPr lang="zh-CN" altLang="en-US" dirty="0"/>
              <a:t>正常的表现不断变化</a:t>
            </a:r>
          </a:p>
          <a:p>
            <a:r>
              <a:rPr lang="zh-CN" altLang="en-US" dirty="0"/>
              <a:t>在不同的应用场景中，异常的定义是不同的</a:t>
            </a:r>
          </a:p>
          <a:p>
            <a:r>
              <a:rPr lang="zh-CN" altLang="en-US" dirty="0"/>
              <a:t>标签数据难以获得</a:t>
            </a:r>
          </a:p>
          <a:p>
            <a:r>
              <a:rPr lang="zh-CN" altLang="en-US" dirty="0"/>
              <a:t>噪声，难以确认和删除</a:t>
            </a:r>
          </a:p>
          <a:p>
            <a:endParaRPr lang="zh-CN" altLang="en-US" dirty="0"/>
          </a:p>
        </p:txBody>
      </p:sp>
    </p:spTree>
    <p:extLst>
      <p:ext uri="{BB962C8B-B14F-4D97-AF65-F5344CB8AC3E}">
        <p14:creationId xmlns:p14="http://schemas.microsoft.com/office/powerpoint/2010/main" val="3711520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YADING——</a:t>
            </a:r>
            <a:r>
              <a:rPr lang="zh-CN" altLang="en-US" dirty="0"/>
              <a:t>性能比较</a:t>
            </a:r>
            <a:endParaRPr lang="en-US" dirty="0"/>
          </a:p>
        </p:txBody>
      </p:sp>
      <p:sp>
        <p:nvSpPr>
          <p:cNvPr id="3" name="Content Placeholder 2"/>
          <p:cNvSpPr>
            <a:spLocks noGrp="1"/>
          </p:cNvSpPr>
          <p:nvPr>
            <p:ph idx="1"/>
          </p:nvPr>
        </p:nvSpPr>
        <p:spPr>
          <a:xfrm>
            <a:off x="838200" y="1825625"/>
            <a:ext cx="6960831" cy="2581483"/>
          </a:xfrm>
        </p:spPr>
        <p:txBody>
          <a:bodyPr>
            <a:normAutofit fontScale="85000" lnSpcReduction="10000"/>
          </a:bodyPr>
          <a:lstStyle/>
          <a:p>
            <a:r>
              <a:rPr lang="zh-CN" altLang="en-US" dirty="0"/>
              <a:t>文中使用标准化互信息（</a:t>
            </a:r>
            <a:r>
              <a:rPr lang="en-US" altLang="zh-CN" dirty="0"/>
              <a:t>Normalized Mutual Information, NMI</a:t>
            </a:r>
            <a:r>
              <a:rPr lang="zh-CN" altLang="en-US" dirty="0"/>
              <a:t>）作为指标对聚类算法的准确性进行评价。分别在</a:t>
            </a:r>
            <a:r>
              <a:rPr lang="en-US" altLang="zh-CN" dirty="0"/>
              <a:t>15</a:t>
            </a:r>
            <a:r>
              <a:rPr lang="zh-CN" altLang="en-US" dirty="0"/>
              <a:t>个时序数据集上将本文提出的算法</a:t>
            </a:r>
            <a:r>
              <a:rPr lang="en-US" altLang="zh-CN" dirty="0"/>
              <a:t>YADING</a:t>
            </a:r>
            <a:r>
              <a:rPr lang="zh-CN" altLang="en-US" dirty="0"/>
              <a:t>与三种常用的聚类算法</a:t>
            </a:r>
            <a:r>
              <a:rPr lang="en-US" altLang="zh-CN" dirty="0"/>
              <a:t>DECLUE2.0</a:t>
            </a:r>
            <a:r>
              <a:rPr lang="zh-CN" altLang="en-US" dirty="0"/>
              <a:t>、</a:t>
            </a:r>
            <a:r>
              <a:rPr lang="en-US" altLang="zh-CN" dirty="0"/>
              <a:t>DBSCAN</a:t>
            </a:r>
            <a:r>
              <a:rPr lang="zh-CN" altLang="en-US" dirty="0"/>
              <a:t>、</a:t>
            </a:r>
            <a:r>
              <a:rPr lang="en-US" altLang="zh-CN" dirty="0"/>
              <a:t>CLARANS</a:t>
            </a:r>
            <a:r>
              <a:rPr lang="zh-CN" altLang="en-US" dirty="0"/>
              <a:t>进行对比，在不同规模数据集上的计算时间及所有数据集上的平均</a:t>
            </a:r>
            <a:r>
              <a:rPr lang="en-US" altLang="zh-CN" dirty="0"/>
              <a:t>NMI</a:t>
            </a:r>
            <a:r>
              <a:rPr lang="zh-CN" altLang="en-US" dirty="0"/>
              <a:t>如下图所示。可以看出，</a:t>
            </a:r>
            <a:r>
              <a:rPr lang="en-US" altLang="zh-CN" dirty="0"/>
              <a:t>YADING</a:t>
            </a:r>
            <a:r>
              <a:rPr lang="zh-CN" altLang="en-US" dirty="0"/>
              <a:t>在计算效率和聚类准确性方面均领先于几种常用算法。</a:t>
            </a:r>
          </a:p>
        </p:txBody>
      </p:sp>
      <p:pic>
        <p:nvPicPr>
          <p:cNvPr id="5" name="Picture 4"/>
          <p:cNvPicPr>
            <a:picLocks noChangeAspect="1"/>
          </p:cNvPicPr>
          <p:nvPr/>
        </p:nvPicPr>
        <p:blipFill>
          <a:blip r:embed="rId2"/>
          <a:stretch>
            <a:fillRect/>
          </a:stretch>
        </p:blipFill>
        <p:spPr>
          <a:xfrm>
            <a:off x="838200" y="4708625"/>
            <a:ext cx="6806784" cy="1864665"/>
          </a:xfrm>
          <a:prstGeom prst="rect">
            <a:avLst/>
          </a:prstGeom>
        </p:spPr>
      </p:pic>
      <p:pic>
        <p:nvPicPr>
          <p:cNvPr id="7" name="Picture 6"/>
          <p:cNvPicPr>
            <a:picLocks noChangeAspect="1"/>
          </p:cNvPicPr>
          <p:nvPr/>
        </p:nvPicPr>
        <p:blipFill>
          <a:blip r:embed="rId3"/>
          <a:stretch>
            <a:fillRect/>
          </a:stretch>
        </p:blipFill>
        <p:spPr>
          <a:xfrm>
            <a:off x="7799031" y="1690688"/>
            <a:ext cx="4241800" cy="2984500"/>
          </a:xfrm>
          <a:prstGeom prst="rect">
            <a:avLst/>
          </a:prstGeom>
        </p:spPr>
      </p:pic>
      <p:pic>
        <p:nvPicPr>
          <p:cNvPr id="8" name="Picture 7"/>
          <p:cNvPicPr>
            <a:picLocks noChangeAspect="1"/>
          </p:cNvPicPr>
          <p:nvPr/>
        </p:nvPicPr>
        <p:blipFill>
          <a:blip r:embed="rId4"/>
          <a:stretch>
            <a:fillRect/>
          </a:stretch>
        </p:blipFill>
        <p:spPr>
          <a:xfrm>
            <a:off x="8126992" y="4407108"/>
            <a:ext cx="4065008" cy="2283606"/>
          </a:xfrm>
          <a:prstGeom prst="rect">
            <a:avLst/>
          </a:prstGeom>
        </p:spPr>
      </p:pic>
    </p:spTree>
    <p:extLst>
      <p:ext uri="{BB962C8B-B14F-4D97-AF65-F5344CB8AC3E}">
        <p14:creationId xmlns:p14="http://schemas.microsoft.com/office/powerpoint/2010/main" val="1293997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967" y="2463747"/>
            <a:ext cx="10515600" cy="1325563"/>
          </a:xfrm>
        </p:spPr>
        <p:txBody>
          <a:bodyPr/>
          <a:lstStyle/>
          <a:p>
            <a:r>
              <a:rPr lang="en-US" altLang="zh-CN" dirty="0"/>
              <a:t>3.3</a:t>
            </a:r>
            <a:r>
              <a:rPr lang="zh-CN" altLang="en-US" dirty="0"/>
              <a:t> </a:t>
            </a:r>
            <a:r>
              <a:rPr lang="en-US" dirty="0"/>
              <a:t>DONUT</a:t>
            </a:r>
            <a:r>
              <a:rPr lang="zh-CN" altLang="en-US" dirty="0"/>
              <a:t>算法</a:t>
            </a:r>
            <a:endParaRPr lang="en-US" dirty="0"/>
          </a:p>
        </p:txBody>
      </p:sp>
    </p:spTree>
    <p:extLst>
      <p:ext uri="{BB962C8B-B14F-4D97-AF65-F5344CB8AC3E}">
        <p14:creationId xmlns:p14="http://schemas.microsoft.com/office/powerpoint/2010/main" val="2002865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DONUT</a:t>
            </a:r>
            <a:r>
              <a:rPr lang="zh-CN" altLang="en-US" dirty="0"/>
              <a:t>算法</a:t>
            </a:r>
          </a:p>
        </p:txBody>
      </p:sp>
      <p:sp>
        <p:nvSpPr>
          <p:cNvPr id="3" name="Content Placeholder 2"/>
          <p:cNvSpPr>
            <a:spLocks noGrp="1"/>
          </p:cNvSpPr>
          <p:nvPr>
            <p:ph idx="1"/>
          </p:nvPr>
        </p:nvSpPr>
        <p:spPr/>
        <p:txBody>
          <a:bodyPr/>
          <a:lstStyle/>
          <a:p>
            <a:r>
              <a:rPr lang="en-US" altLang="zh-CN" dirty="0"/>
              <a:t>We aim at an unsupervised anomaly detection algorithm based on deep generative models with solid theoretical explanation, and this algorithm can take advantage of the occasionally available labels.</a:t>
            </a:r>
          </a:p>
          <a:p>
            <a:endParaRPr lang="zh-CN" altLang="en-US" dirty="0"/>
          </a:p>
        </p:txBody>
      </p:sp>
    </p:spTree>
    <p:extLst>
      <p:ext uri="{BB962C8B-B14F-4D97-AF65-F5344CB8AC3E}">
        <p14:creationId xmlns:p14="http://schemas.microsoft.com/office/powerpoint/2010/main" val="3306059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DONUT</a:t>
            </a:r>
            <a:r>
              <a:rPr lang="zh-CN" altLang="en-US" dirty="0"/>
              <a:t>结构</a:t>
            </a:r>
          </a:p>
        </p:txBody>
      </p:sp>
      <p:pic>
        <p:nvPicPr>
          <p:cNvPr id="6" name="Content Placeholder 5"/>
          <p:cNvPicPr>
            <a:picLocks noGrp="1" noChangeAspect="1"/>
          </p:cNvPicPr>
          <p:nvPr>
            <p:ph idx="1"/>
          </p:nvPr>
        </p:nvPicPr>
        <p:blipFill>
          <a:blip r:embed="rId2"/>
          <a:stretch>
            <a:fillRect/>
          </a:stretch>
        </p:blipFill>
        <p:spPr>
          <a:xfrm>
            <a:off x="2685822" y="1814051"/>
            <a:ext cx="5801784" cy="4351338"/>
          </a:xfrm>
          <a:prstGeom prst="rect">
            <a:avLst/>
          </a:prstGeom>
        </p:spPr>
      </p:pic>
    </p:spTree>
    <p:extLst>
      <p:ext uri="{BB962C8B-B14F-4D97-AF65-F5344CB8AC3E}">
        <p14:creationId xmlns:p14="http://schemas.microsoft.com/office/powerpoint/2010/main" val="830305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DONUT</a:t>
            </a:r>
            <a:r>
              <a:rPr lang="zh-CN" altLang="en-US" dirty="0"/>
              <a:t>算法框架</a:t>
            </a:r>
          </a:p>
        </p:txBody>
      </p:sp>
      <p:sp>
        <p:nvSpPr>
          <p:cNvPr id="3" name="Content Placeholder 2"/>
          <p:cNvSpPr>
            <a:spLocks noGrp="1"/>
          </p:cNvSpPr>
          <p:nvPr>
            <p:ph idx="1"/>
          </p:nvPr>
        </p:nvSpPr>
        <p:spPr/>
        <p:txBody>
          <a:bodyPr/>
          <a:lstStyle/>
          <a:p>
            <a:r>
              <a:rPr lang="en-US" altLang="zh-CN" dirty="0"/>
              <a:t>1</a:t>
            </a:r>
            <a:r>
              <a:rPr lang="zh-CN" altLang="en-US" dirty="0"/>
              <a:t>、先用正常的数据集训练一个</a:t>
            </a:r>
            <a:r>
              <a:rPr lang="en-US" altLang="zh-CN" dirty="0"/>
              <a:t>Auto Encoder</a:t>
            </a:r>
          </a:p>
          <a:p>
            <a:r>
              <a:rPr lang="en-US" altLang="zh-CN" dirty="0"/>
              <a:t>2</a:t>
            </a:r>
            <a:r>
              <a:rPr lang="zh-CN" altLang="en-US" dirty="0"/>
              <a:t>、用训练出的</a:t>
            </a:r>
            <a:r>
              <a:rPr lang="en-US" altLang="zh-CN" dirty="0"/>
              <a:t>Auto Encoder</a:t>
            </a:r>
            <a:r>
              <a:rPr lang="zh-CN" altLang="en-US" dirty="0"/>
              <a:t>计算异常数据的重建误差，重建误差大于某个阀值</a:t>
            </a:r>
            <a:r>
              <a:rPr lang="en-US" altLang="zh-CN" dirty="0"/>
              <a:t>α</a:t>
            </a:r>
            <a:r>
              <a:rPr lang="zh-CN" altLang="en-US" dirty="0"/>
              <a:t>，则为异常，否则则正常。</a:t>
            </a:r>
            <a:endParaRPr lang="en-US" altLang="zh-CN" dirty="0"/>
          </a:p>
          <a:p>
            <a:r>
              <a:rPr lang="en-US" altLang="zh-CN" dirty="0"/>
              <a:t>VAE</a:t>
            </a:r>
            <a:r>
              <a:rPr lang="zh-CN" altLang="en-US" dirty="0"/>
              <a:t>优点：普通</a:t>
            </a:r>
            <a:r>
              <a:rPr lang="en-US" altLang="zh-CN" dirty="0"/>
              <a:t>Auto Encoder</a:t>
            </a:r>
            <a:r>
              <a:rPr lang="zh-CN" altLang="en-US" dirty="0"/>
              <a:t>对没见过模型无法做出任何判断，</a:t>
            </a:r>
            <a:r>
              <a:rPr lang="en-US" altLang="zh-CN" dirty="0"/>
              <a:t>VAE</a:t>
            </a:r>
            <a:r>
              <a:rPr lang="zh-CN" altLang="en-US" dirty="0"/>
              <a:t>假设样本服从某种分布，由一定程度进步。</a:t>
            </a:r>
          </a:p>
        </p:txBody>
      </p:sp>
    </p:spTree>
    <p:extLst>
      <p:ext uri="{BB962C8B-B14F-4D97-AF65-F5344CB8AC3E}">
        <p14:creationId xmlns:p14="http://schemas.microsoft.com/office/powerpoint/2010/main" val="3133974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92" y="2501847"/>
            <a:ext cx="10515600" cy="1325563"/>
          </a:xfrm>
        </p:spPr>
        <p:txBody>
          <a:bodyPr/>
          <a:lstStyle/>
          <a:p>
            <a:r>
              <a:rPr lang="en-US" altLang="zh-CN" dirty="0"/>
              <a:t>3.4</a:t>
            </a:r>
            <a:r>
              <a:rPr lang="zh-CN" altLang="en-US" dirty="0"/>
              <a:t> </a:t>
            </a:r>
            <a:r>
              <a:rPr lang="en-AU" altLang="zh-CN" dirty="0" err="1"/>
              <a:t>Opprentics</a:t>
            </a:r>
            <a:r>
              <a:rPr lang="zh-CN" altLang="en-US" dirty="0"/>
              <a:t>算法</a:t>
            </a:r>
            <a:r>
              <a:rPr lang="en-US" altLang="zh-CN" dirty="0"/>
              <a:t>(supervised)</a:t>
            </a:r>
            <a:endParaRPr lang="en-US" dirty="0"/>
          </a:p>
        </p:txBody>
      </p:sp>
    </p:spTree>
    <p:extLst>
      <p:ext uri="{BB962C8B-B14F-4D97-AF65-F5344CB8AC3E}">
        <p14:creationId xmlns:p14="http://schemas.microsoft.com/office/powerpoint/2010/main" val="1671525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Opprentice</a:t>
            </a:r>
            <a:endParaRPr lang="zh-CN" altLang="en-US" dirty="0"/>
          </a:p>
        </p:txBody>
      </p:sp>
      <p:pic>
        <p:nvPicPr>
          <p:cNvPr id="4" name="Content Placeholder 3"/>
          <p:cNvPicPr>
            <a:picLocks noGrp="1" noChangeAspect="1"/>
          </p:cNvPicPr>
          <p:nvPr>
            <p:ph idx="1"/>
          </p:nvPr>
        </p:nvPicPr>
        <p:blipFill>
          <a:blip r:embed="rId2"/>
          <a:stretch>
            <a:fillRect/>
          </a:stretch>
        </p:blipFill>
        <p:spPr>
          <a:xfrm>
            <a:off x="3195108" y="1690688"/>
            <a:ext cx="5801784" cy="4351338"/>
          </a:xfrm>
          <a:prstGeom prst="rect">
            <a:avLst/>
          </a:prstGeom>
        </p:spPr>
      </p:pic>
    </p:spTree>
    <p:extLst>
      <p:ext uri="{BB962C8B-B14F-4D97-AF65-F5344CB8AC3E}">
        <p14:creationId xmlns:p14="http://schemas.microsoft.com/office/powerpoint/2010/main" val="3429890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Opprentice</a:t>
            </a:r>
            <a:endParaRPr lang="zh-CN" altLang="en-US" dirty="0"/>
          </a:p>
        </p:txBody>
      </p:sp>
      <p:pic>
        <p:nvPicPr>
          <p:cNvPr id="4" name="Content Placeholder 3"/>
          <p:cNvPicPr>
            <a:picLocks noGrp="1" noChangeAspect="1"/>
          </p:cNvPicPr>
          <p:nvPr>
            <p:ph idx="1"/>
          </p:nvPr>
        </p:nvPicPr>
        <p:blipFill>
          <a:blip r:embed="rId2"/>
          <a:stretch>
            <a:fillRect/>
          </a:stretch>
        </p:blipFill>
        <p:spPr>
          <a:xfrm>
            <a:off x="3195108" y="1825625"/>
            <a:ext cx="5801784" cy="4351338"/>
          </a:xfrm>
          <a:prstGeom prst="rect">
            <a:avLst/>
          </a:prstGeom>
        </p:spPr>
      </p:pic>
    </p:spTree>
    <p:extLst>
      <p:ext uri="{BB962C8B-B14F-4D97-AF65-F5344CB8AC3E}">
        <p14:creationId xmlns:p14="http://schemas.microsoft.com/office/powerpoint/2010/main" val="1045138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967" y="2463747"/>
            <a:ext cx="10515600" cy="1325563"/>
          </a:xfrm>
        </p:spPr>
        <p:txBody>
          <a:bodyPr/>
          <a:lstStyle/>
          <a:p>
            <a:r>
              <a:rPr lang="en-US" altLang="zh-CN" dirty="0"/>
              <a:t>3.5</a:t>
            </a:r>
            <a:r>
              <a:rPr lang="zh-CN" altLang="en-US" dirty="0"/>
              <a:t> </a:t>
            </a:r>
            <a:r>
              <a:rPr lang="en-AU" altLang="zh-CN" dirty="0"/>
              <a:t>EGADS</a:t>
            </a:r>
            <a:r>
              <a:rPr lang="zh-CN" altLang="en-US" dirty="0"/>
              <a:t>算法</a:t>
            </a:r>
            <a:endParaRPr lang="en-US" dirty="0"/>
          </a:p>
        </p:txBody>
      </p:sp>
    </p:spTree>
    <p:extLst>
      <p:ext uri="{BB962C8B-B14F-4D97-AF65-F5344CB8AC3E}">
        <p14:creationId xmlns:p14="http://schemas.microsoft.com/office/powerpoint/2010/main" val="1009446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EDAGS</a:t>
            </a:r>
            <a:br>
              <a:rPr lang="zh-CN" altLang="en-US" dirty="0"/>
            </a:br>
            <a:endParaRPr lang="zh-CN" altLang="en-US" dirty="0"/>
          </a:p>
        </p:txBody>
      </p:sp>
      <p:sp>
        <p:nvSpPr>
          <p:cNvPr id="3" name="Content Placeholder 2"/>
          <p:cNvSpPr>
            <a:spLocks noGrp="1"/>
          </p:cNvSpPr>
          <p:nvPr>
            <p:ph idx="1"/>
          </p:nvPr>
        </p:nvSpPr>
        <p:spPr/>
        <p:txBody>
          <a:bodyPr>
            <a:normAutofit/>
          </a:bodyPr>
          <a:lstStyle/>
          <a:p>
            <a:r>
              <a:rPr lang="en-US" altLang="zh-CN" dirty="0"/>
              <a:t>EGADS (Extendible Generic Anomaly Detection System)</a:t>
            </a:r>
            <a:r>
              <a:rPr lang="zh-CN" altLang="en-US" dirty="0"/>
              <a:t>是</a:t>
            </a:r>
            <a:r>
              <a:rPr lang="en-US" altLang="zh-CN" dirty="0"/>
              <a:t>Yahoo</a:t>
            </a:r>
            <a:r>
              <a:rPr lang="zh-CN" altLang="en-US" dirty="0"/>
              <a:t>一个开源的大规模时间序列异常检测项目，主要由两个模块构成，一个是时间序列构造模块，另一个是异常检测模块。给定一段时间的离散值（构成一个序列），时间序列模块会学习这段序列的特征，并试图重新构建一个和原序列尽量接近的序列。结果和原序列一同送入异常检测模块，基于不同的算法（原则，阈值），异常点会被标记出来。</a:t>
            </a:r>
          </a:p>
        </p:txBody>
      </p:sp>
    </p:spTree>
    <p:extLst>
      <p:ext uri="{BB962C8B-B14F-4D97-AF65-F5344CB8AC3E}">
        <p14:creationId xmlns:p14="http://schemas.microsoft.com/office/powerpoint/2010/main" val="375186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2. Clustering Method	</a:t>
            </a:r>
            <a:endParaRPr lang="zh-CN" altLang="en-US" dirty="0"/>
          </a:p>
        </p:txBody>
      </p:sp>
      <p:sp>
        <p:nvSpPr>
          <p:cNvPr id="3" name="Subtitle 2"/>
          <p:cNvSpPr>
            <a:spLocks noGrp="1"/>
          </p:cNvSpPr>
          <p:nvPr>
            <p:ph type="subTitle" idx="1"/>
          </p:nvPr>
        </p:nvSpPr>
        <p:spPr/>
        <p:txBody>
          <a:bodyPr>
            <a:normAutofit fontScale="77500" lnSpcReduction="20000"/>
          </a:bodyPr>
          <a:lstStyle/>
          <a:p>
            <a:r>
              <a:rPr lang="en-US" altLang="zh-CN" dirty="0"/>
              <a:t>partitioning methods</a:t>
            </a:r>
          </a:p>
          <a:p>
            <a:r>
              <a:rPr lang="en-US" altLang="zh-CN" dirty="0"/>
              <a:t>hierarchical methods</a:t>
            </a:r>
          </a:p>
          <a:p>
            <a:r>
              <a:rPr lang="en-US" altLang="zh-CN" dirty="0"/>
              <a:t>density based methods</a:t>
            </a:r>
          </a:p>
          <a:p>
            <a:r>
              <a:rPr lang="en-US" altLang="zh-CN" dirty="0"/>
              <a:t>grid-based methods</a:t>
            </a:r>
          </a:p>
          <a:p>
            <a:r>
              <a:rPr lang="en-US" altLang="zh-CN" dirty="0"/>
              <a:t>model-based methods</a:t>
            </a:r>
            <a:endParaRPr lang="zh-CN" altLang="zh-CN" dirty="0"/>
          </a:p>
        </p:txBody>
      </p:sp>
    </p:spTree>
    <p:extLst>
      <p:ext uri="{BB962C8B-B14F-4D97-AF65-F5344CB8AC3E}">
        <p14:creationId xmlns:p14="http://schemas.microsoft.com/office/powerpoint/2010/main" val="3257980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EDAGS</a:t>
            </a:r>
            <a:br>
              <a:rPr lang="zh-CN" altLang="en-US" dirty="0"/>
            </a:br>
            <a:endParaRPr lang="zh-CN" altLang="en-US" dirty="0"/>
          </a:p>
        </p:txBody>
      </p:sp>
      <p:sp>
        <p:nvSpPr>
          <p:cNvPr id="3" name="Content Placeholder 2"/>
          <p:cNvSpPr>
            <a:spLocks noGrp="1"/>
          </p:cNvSpPr>
          <p:nvPr>
            <p:ph idx="1"/>
          </p:nvPr>
        </p:nvSpPr>
        <p:spPr/>
        <p:txBody>
          <a:bodyPr>
            <a:normAutofit fontScale="92500"/>
          </a:bodyPr>
          <a:lstStyle/>
          <a:p>
            <a:r>
              <a:rPr lang="zh-CN" altLang="en-US" dirty="0"/>
              <a:t>时间序列构造模块提供了多种算法</a:t>
            </a:r>
            <a:r>
              <a:rPr lang="en-US" altLang="zh-CN" dirty="0"/>
              <a:t>(Time-series Modeling Module):</a:t>
            </a:r>
          </a:p>
          <a:p>
            <a:r>
              <a:rPr lang="en-US" altLang="zh-CN" dirty="0"/>
              <a:t>1.Olympic Model</a:t>
            </a:r>
            <a:r>
              <a:rPr lang="zh-CN" altLang="en-US" dirty="0"/>
              <a:t>（</a:t>
            </a:r>
            <a:r>
              <a:rPr lang="en-US" altLang="zh-CN" dirty="0"/>
              <a:t>Seasonal Naive</a:t>
            </a:r>
            <a:r>
              <a:rPr lang="zh-CN" altLang="en-US" dirty="0"/>
              <a:t>）一个简单的窗口模型，对点</a:t>
            </a:r>
            <a:r>
              <a:rPr lang="en-US" altLang="zh-CN" dirty="0" err="1"/>
              <a:t>Px</a:t>
            </a:r>
            <a:r>
              <a:rPr lang="zh-CN" altLang="en-US" dirty="0"/>
              <a:t>的预测为点</a:t>
            </a:r>
            <a:r>
              <a:rPr lang="en-US" altLang="zh-CN" dirty="0" err="1"/>
              <a:t>Px</a:t>
            </a:r>
            <a:r>
              <a:rPr lang="zh-CN" altLang="en-US" dirty="0"/>
              <a:t>前</a:t>
            </a:r>
            <a:r>
              <a:rPr lang="en-US" altLang="zh-CN" dirty="0"/>
              <a:t>n</a:t>
            </a:r>
            <a:r>
              <a:rPr lang="zh-CN" altLang="en-US" dirty="0"/>
              <a:t>个值的</a:t>
            </a:r>
            <a:r>
              <a:rPr lang="en-US" altLang="zh-CN" dirty="0"/>
              <a:t>Smoothed Average.</a:t>
            </a:r>
          </a:p>
          <a:p>
            <a:r>
              <a:rPr lang="en-US" altLang="zh-CN" dirty="0"/>
              <a:t>2.Exponential Smoothing Model </a:t>
            </a:r>
            <a:r>
              <a:rPr lang="zh-CN" altLang="en-US" dirty="0"/>
              <a:t>一个平滑模型，由简单的数列获得。</a:t>
            </a:r>
            <a:r>
              <a:rPr lang="en-US" altLang="zh-CN" dirty="0"/>
              <a:t>ETS</a:t>
            </a:r>
            <a:r>
              <a:rPr lang="zh-CN" altLang="en-US" dirty="0"/>
              <a:t>模型可以自动选择</a:t>
            </a:r>
            <a:r>
              <a:rPr lang="en-US" altLang="zh-CN" dirty="0"/>
              <a:t>Single</a:t>
            </a:r>
            <a:r>
              <a:rPr lang="zh-CN" altLang="en-US" dirty="0"/>
              <a:t>、</a:t>
            </a:r>
            <a:r>
              <a:rPr lang="en-US" altLang="zh-CN" dirty="0"/>
              <a:t>Double</a:t>
            </a:r>
            <a:r>
              <a:rPr lang="zh-CN" altLang="en-US" dirty="0"/>
              <a:t>、</a:t>
            </a:r>
            <a:r>
              <a:rPr lang="en-US" altLang="zh-CN" dirty="0"/>
              <a:t>Triple</a:t>
            </a:r>
            <a:r>
              <a:rPr lang="zh-CN" altLang="en-US" dirty="0"/>
              <a:t>里面匹配最好的输出。</a:t>
            </a:r>
            <a:endParaRPr lang="en-US" altLang="zh-CN" dirty="0"/>
          </a:p>
          <a:p>
            <a:r>
              <a:rPr lang="en-US" altLang="zh-CN" dirty="0"/>
              <a:t>3.Moving Average Model </a:t>
            </a:r>
            <a:r>
              <a:rPr lang="zh-CN" altLang="en-US" dirty="0"/>
              <a:t>也是平滑模型，点</a:t>
            </a:r>
            <a:r>
              <a:rPr lang="en-US" altLang="zh-CN" dirty="0" err="1"/>
              <a:t>Px</a:t>
            </a:r>
            <a:r>
              <a:rPr lang="zh-CN" altLang="en-US" dirty="0"/>
              <a:t>的预测值取邻近点的平均值。</a:t>
            </a:r>
            <a:endParaRPr lang="en-US" altLang="zh-CN" dirty="0"/>
          </a:p>
          <a:p>
            <a:r>
              <a:rPr lang="en-US" altLang="zh-CN" dirty="0"/>
              <a:t>4.Regression Models </a:t>
            </a:r>
            <a:r>
              <a:rPr lang="zh-CN" altLang="en-US" dirty="0"/>
              <a:t>一般是线性回归，特殊例子或者异常偏差特别大的时候有用。</a:t>
            </a:r>
          </a:p>
          <a:p>
            <a:endParaRPr lang="zh-CN" altLang="en-US" dirty="0"/>
          </a:p>
        </p:txBody>
      </p:sp>
    </p:spTree>
    <p:extLst>
      <p:ext uri="{BB962C8B-B14F-4D97-AF65-F5344CB8AC3E}">
        <p14:creationId xmlns:p14="http://schemas.microsoft.com/office/powerpoint/2010/main" val="501890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EDAGS</a:t>
            </a:r>
            <a:br>
              <a:rPr lang="zh-CN" altLang="en-US" dirty="0"/>
            </a:br>
            <a:endParaRPr lang="zh-CN" altLang="en-US" dirty="0"/>
          </a:p>
        </p:txBody>
      </p:sp>
      <p:sp>
        <p:nvSpPr>
          <p:cNvPr id="3" name="Content Placeholder 2"/>
          <p:cNvSpPr>
            <a:spLocks noGrp="1"/>
          </p:cNvSpPr>
          <p:nvPr>
            <p:ph idx="1"/>
          </p:nvPr>
        </p:nvSpPr>
        <p:spPr/>
        <p:txBody>
          <a:bodyPr>
            <a:normAutofit/>
          </a:bodyPr>
          <a:lstStyle/>
          <a:p>
            <a:r>
              <a:rPr lang="zh-CN" altLang="en-US" dirty="0"/>
              <a:t>异常检测模块</a:t>
            </a:r>
            <a:r>
              <a:rPr lang="en-US" altLang="zh-CN" dirty="0"/>
              <a:t>(Anomaly Detection Module)</a:t>
            </a:r>
          </a:p>
          <a:p>
            <a:r>
              <a:rPr lang="en-US" altLang="zh-CN" dirty="0"/>
              <a:t>1.ExtremeLowDensityModel </a:t>
            </a:r>
            <a:r>
              <a:rPr lang="zh-CN" altLang="en-US" dirty="0"/>
              <a:t>超低密度模型，很简单有效的密度模型。</a:t>
            </a:r>
            <a:endParaRPr lang="en-US" altLang="zh-CN" dirty="0"/>
          </a:p>
          <a:p>
            <a:r>
              <a:rPr lang="en-US" altLang="zh-CN" dirty="0"/>
              <a:t>2.AdaptiveKernelDensityChangePointDetector </a:t>
            </a:r>
            <a:r>
              <a:rPr lang="zh-CN" altLang="en-US" dirty="0"/>
              <a:t>拐点检测模型</a:t>
            </a:r>
            <a:endParaRPr lang="en-US" altLang="zh-CN" dirty="0"/>
          </a:p>
          <a:p>
            <a:r>
              <a:rPr lang="en-US" altLang="zh-CN" dirty="0"/>
              <a:t>3.KSigmaModel </a:t>
            </a:r>
            <a:r>
              <a:rPr lang="zh-CN" altLang="en-US" dirty="0"/>
              <a:t>经典</a:t>
            </a:r>
            <a:r>
              <a:rPr lang="en-US" altLang="zh-CN" dirty="0"/>
              <a:t>K-sigma</a:t>
            </a:r>
            <a:r>
              <a:rPr lang="zh-CN" altLang="en-US" dirty="0"/>
              <a:t>模型</a:t>
            </a:r>
            <a:endParaRPr lang="en-US" altLang="zh-CN" dirty="0"/>
          </a:p>
          <a:p>
            <a:r>
              <a:rPr lang="en-US" altLang="zh-CN" dirty="0"/>
              <a:t>4.DBScanModel</a:t>
            </a:r>
            <a:endParaRPr lang="zh-CN" altLang="en-US" dirty="0"/>
          </a:p>
        </p:txBody>
      </p:sp>
    </p:spTree>
    <p:extLst>
      <p:ext uri="{BB962C8B-B14F-4D97-AF65-F5344CB8AC3E}">
        <p14:creationId xmlns:p14="http://schemas.microsoft.com/office/powerpoint/2010/main" val="35773691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EDAGS</a:t>
            </a:r>
            <a:br>
              <a:rPr lang="zh-CN" altLang="en-US" dirty="0"/>
            </a:br>
            <a:endParaRPr lang="zh-CN" altLang="en-US" dirty="0"/>
          </a:p>
        </p:txBody>
      </p:sp>
      <p:sp>
        <p:nvSpPr>
          <p:cNvPr id="3" name="Content Placeholder 2"/>
          <p:cNvSpPr>
            <a:spLocks noGrp="1"/>
          </p:cNvSpPr>
          <p:nvPr>
            <p:ph idx="1"/>
          </p:nvPr>
        </p:nvSpPr>
        <p:spPr/>
        <p:txBody>
          <a:bodyPr>
            <a:normAutofit/>
          </a:bodyPr>
          <a:lstStyle/>
          <a:p>
            <a:r>
              <a:rPr lang="zh-CN" altLang="en-US" dirty="0"/>
              <a:t>序列构造自动选优不同类型的数据可能适合不同的模型，选择</a:t>
            </a:r>
            <a:r>
              <a:rPr lang="en-US" altLang="zh-CN" dirty="0" err="1"/>
              <a:t>AutoForecastModel</a:t>
            </a:r>
            <a:r>
              <a:rPr lang="zh-CN" altLang="en-US" dirty="0"/>
              <a:t>，程序会自动把所有</a:t>
            </a:r>
            <a:r>
              <a:rPr lang="en-US" altLang="zh-CN" dirty="0"/>
              <a:t>TMM</a:t>
            </a:r>
            <a:r>
              <a:rPr lang="zh-CN" altLang="en-US" dirty="0"/>
              <a:t>都跑一遍，并推选偏差值最小的模型送入异常检测模块。值得注意的是，这里自动选取的标准只关注了还原度，但还原度高并不直接代表能更好的查找异常。</a:t>
            </a:r>
          </a:p>
        </p:txBody>
      </p:sp>
    </p:spTree>
    <p:extLst>
      <p:ext uri="{BB962C8B-B14F-4D97-AF65-F5344CB8AC3E}">
        <p14:creationId xmlns:p14="http://schemas.microsoft.com/office/powerpoint/2010/main" val="1682334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EDAGS</a:t>
            </a:r>
            <a:br>
              <a:rPr lang="zh-CN" altLang="en-US" dirty="0"/>
            </a:br>
            <a:endParaRPr lang="zh-CN" altLang="en-US" dirty="0"/>
          </a:p>
        </p:txBody>
      </p:sp>
      <p:sp>
        <p:nvSpPr>
          <p:cNvPr id="3" name="Content Placeholder 2"/>
          <p:cNvSpPr>
            <a:spLocks noGrp="1"/>
          </p:cNvSpPr>
          <p:nvPr>
            <p:ph idx="1"/>
          </p:nvPr>
        </p:nvSpPr>
        <p:spPr/>
        <p:txBody>
          <a:bodyPr>
            <a:normAutofit/>
          </a:bodyPr>
          <a:lstStyle/>
          <a:p>
            <a:r>
              <a:rPr lang="zh-CN" altLang="en-US" dirty="0"/>
              <a:t>多数投票算法</a:t>
            </a:r>
            <a:br>
              <a:rPr lang="zh-CN" altLang="en-US" dirty="0"/>
            </a:br>
            <a:endParaRPr lang="en-US" altLang="zh-CN" dirty="0"/>
          </a:p>
          <a:p>
            <a:r>
              <a:rPr lang="zh-CN" altLang="en-US" dirty="0"/>
              <a:t>不同的异常检测算法从不同的角度定义了异常。实践过程发现，单一异常算法并不能找出所有异常点，还会出现一系列的假阳性异常。使用</a:t>
            </a:r>
            <a:r>
              <a:rPr lang="en-US" altLang="zh-CN" dirty="0"/>
              <a:t>Majority Voting</a:t>
            </a:r>
            <a:r>
              <a:rPr lang="zh-CN" altLang="en-US" dirty="0"/>
              <a:t>，规定半数以上算法识别为异常的点才输出为结果，在实际数据中提供了远高于单一算法的准确度。</a:t>
            </a:r>
          </a:p>
        </p:txBody>
      </p:sp>
    </p:spTree>
    <p:extLst>
      <p:ext uri="{BB962C8B-B14F-4D97-AF65-F5344CB8AC3E}">
        <p14:creationId xmlns:p14="http://schemas.microsoft.com/office/powerpoint/2010/main" val="89876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EDAGS</a:t>
            </a:r>
            <a:br>
              <a:rPr lang="zh-CN" altLang="en-US" dirty="0"/>
            </a:br>
            <a:endParaRPr lang="zh-CN" altLang="en-US" dirty="0"/>
          </a:p>
        </p:txBody>
      </p:sp>
      <p:sp>
        <p:nvSpPr>
          <p:cNvPr id="3" name="Content Placeholder 2"/>
          <p:cNvSpPr>
            <a:spLocks noGrp="1"/>
          </p:cNvSpPr>
          <p:nvPr>
            <p:ph idx="1"/>
          </p:nvPr>
        </p:nvSpPr>
        <p:spPr>
          <a:xfrm>
            <a:off x="838200" y="1825625"/>
            <a:ext cx="10591800" cy="4127500"/>
          </a:xfrm>
        </p:spPr>
        <p:txBody>
          <a:bodyPr>
            <a:normAutofit/>
          </a:bodyPr>
          <a:lstStyle/>
          <a:p>
            <a:r>
              <a:rPr lang="en-US" altLang="zh-CN" sz="1800" dirty="0"/>
              <a:t>Robust PCA</a:t>
            </a:r>
            <a:r>
              <a:rPr lang="zh-CN" altLang="en-US" sz="1800" dirty="0"/>
              <a:t>解决以下特征定义的问题：</a:t>
            </a:r>
            <a:endParaRPr lang="en-US" altLang="zh-CN" sz="1800" dirty="0"/>
          </a:p>
          <a:p>
            <a:r>
              <a:rPr lang="en-US" altLang="zh-CN" sz="2000" dirty="0"/>
              <a:t>1.</a:t>
            </a:r>
            <a:r>
              <a:rPr lang="zh-CN" altLang="en-US" sz="2000" dirty="0"/>
              <a:t>高纬度。</a:t>
            </a:r>
            <a:endParaRPr lang="en-US" altLang="zh-CN" sz="2000" dirty="0"/>
          </a:p>
          <a:p>
            <a:r>
              <a:rPr lang="en-US" altLang="zh-CN" sz="2000" dirty="0"/>
              <a:t>2.</a:t>
            </a:r>
            <a:r>
              <a:rPr lang="zh-CN" altLang="en-US" sz="2000" dirty="0"/>
              <a:t>最低</a:t>
            </a:r>
            <a:r>
              <a:rPr lang="en-US" altLang="zh-CN" sz="2000" dirty="0"/>
              <a:t>false positive</a:t>
            </a:r>
            <a:r>
              <a:rPr lang="zh-CN" altLang="en-US" sz="2000" dirty="0"/>
              <a:t>。</a:t>
            </a:r>
            <a:endParaRPr lang="en-US" altLang="zh-CN" sz="2000" dirty="0"/>
          </a:p>
          <a:p>
            <a:r>
              <a:rPr lang="en-US" altLang="zh-CN" sz="2000" dirty="0"/>
              <a:t>3.</a:t>
            </a:r>
            <a:r>
              <a:rPr lang="zh-CN" altLang="en-US" sz="2000" dirty="0"/>
              <a:t>周期性。每小时</a:t>
            </a:r>
            <a:r>
              <a:rPr lang="en-US" altLang="zh-CN" sz="2000" dirty="0"/>
              <a:t>/</a:t>
            </a:r>
            <a:r>
              <a:rPr lang="zh-CN" altLang="en-US" sz="2000" dirty="0"/>
              <a:t>每天</a:t>
            </a:r>
            <a:r>
              <a:rPr lang="en-US" altLang="zh-CN" sz="2000" dirty="0"/>
              <a:t>/</a:t>
            </a:r>
            <a:r>
              <a:rPr lang="zh-CN" altLang="en-US" sz="2000" dirty="0"/>
              <a:t>每周</a:t>
            </a:r>
            <a:r>
              <a:rPr lang="en-US" altLang="zh-CN" sz="2000" dirty="0"/>
              <a:t>/</a:t>
            </a:r>
            <a:r>
              <a:rPr lang="zh-CN" altLang="en-US" sz="2000" dirty="0"/>
              <a:t>每月这样的周期性数据如果不妥善处理，某些周期性的行为可能误报为异常。实际数据中，每天固定时段的峰值数据相对于大部分采样点都可能被判定为异常，但实际为周期性正常现象。</a:t>
            </a:r>
            <a:endParaRPr lang="en-US" altLang="zh-CN" sz="2000" dirty="0"/>
          </a:p>
          <a:p>
            <a:r>
              <a:rPr lang="en-US" altLang="zh-CN" sz="2000" dirty="0"/>
              <a:t>4.</a:t>
            </a:r>
            <a:r>
              <a:rPr lang="zh-CN" altLang="en-US" sz="2000" dirty="0"/>
              <a:t>数据并不是均匀分布的。</a:t>
            </a:r>
            <a:endParaRPr lang="en-US" altLang="zh-CN" sz="2000" dirty="0"/>
          </a:p>
          <a:p>
            <a:r>
              <a:rPr lang="en-US" altLang="zh-CN" sz="1500" dirty="0"/>
              <a:t>Robust PCA</a:t>
            </a:r>
            <a:r>
              <a:rPr lang="zh-CN" altLang="en-US" sz="1500" dirty="0"/>
              <a:t>是一个非常常见的主要成分提取算法。</a:t>
            </a:r>
            <a:r>
              <a:rPr lang="en-US" altLang="zh-CN" sz="1500" dirty="0"/>
              <a:t>RPCA</a:t>
            </a:r>
            <a:r>
              <a:rPr lang="zh-CN" altLang="en-US" sz="1500" dirty="0"/>
              <a:t>本质其实是一个矩阵分解算法，目标是将输入</a:t>
            </a:r>
            <a:r>
              <a:rPr lang="en-US" altLang="zh-CN" sz="1500" dirty="0"/>
              <a:t>X</a:t>
            </a:r>
            <a:r>
              <a:rPr lang="zh-CN" altLang="en-US" sz="1500" dirty="0"/>
              <a:t>分解为</a:t>
            </a:r>
            <a:r>
              <a:rPr lang="en-US" altLang="zh-CN" sz="1500" dirty="0"/>
              <a:t>X=L+S+E</a:t>
            </a:r>
            <a:r>
              <a:rPr lang="zh-CN" altLang="en-US" sz="1500" dirty="0"/>
              <a:t>，</a:t>
            </a:r>
            <a:r>
              <a:rPr lang="en-US" altLang="zh-CN" sz="1500" dirty="0"/>
              <a:t>L</a:t>
            </a:r>
            <a:r>
              <a:rPr lang="zh-CN" altLang="en-US" sz="1500" dirty="0"/>
              <a:t>代表了</a:t>
            </a:r>
            <a:r>
              <a:rPr lang="en-US" altLang="zh-CN" sz="1500" dirty="0"/>
              <a:t>X</a:t>
            </a:r>
            <a:r>
              <a:rPr lang="zh-CN" altLang="en-US" sz="1500" dirty="0"/>
              <a:t>的</a:t>
            </a:r>
            <a:r>
              <a:rPr lang="en-US" altLang="zh-CN" sz="1500" dirty="0"/>
              <a:t>low rank approximation</a:t>
            </a:r>
            <a:r>
              <a:rPr lang="zh-CN" altLang="en-US" sz="1500" dirty="0"/>
              <a:t>（低秩估计）。而低秩估计本质就是将矩阵中相关性强的行投影到更低维的线性空间，实现了一个降维平滑的功能，同时剔除冗余信息，提取矩阵特征。提取完主要成分</a:t>
            </a:r>
            <a:r>
              <a:rPr lang="en-US" altLang="zh-CN" sz="1500" dirty="0"/>
              <a:t>L</a:t>
            </a:r>
            <a:r>
              <a:rPr lang="zh-CN" altLang="en-US" sz="1500" dirty="0"/>
              <a:t>后，获得了剩下的稀疏矩阵</a:t>
            </a:r>
            <a:r>
              <a:rPr lang="en-US" altLang="zh-CN" sz="1500" dirty="0"/>
              <a:t>S</a:t>
            </a:r>
            <a:r>
              <a:rPr lang="zh-CN" altLang="en-US" sz="1500" dirty="0"/>
              <a:t>，和噪点</a:t>
            </a:r>
            <a:r>
              <a:rPr lang="en-US" altLang="zh-CN" sz="1500" dirty="0"/>
              <a:t>E</a:t>
            </a:r>
            <a:r>
              <a:rPr lang="zh-CN" altLang="en-US" sz="1500" dirty="0"/>
              <a:t>。做异常检测的时简单认为低秩矩阵</a:t>
            </a:r>
            <a:r>
              <a:rPr lang="en-US" altLang="zh-CN" sz="1500" dirty="0"/>
              <a:t>L</a:t>
            </a:r>
            <a:r>
              <a:rPr lang="zh-CN" altLang="en-US" sz="1500" dirty="0"/>
              <a:t>就能大部分还原输入序列，异常点的特征应该就表现在</a:t>
            </a:r>
            <a:r>
              <a:rPr lang="en-US" altLang="zh-CN" sz="1500" dirty="0"/>
              <a:t>S</a:t>
            </a:r>
            <a:r>
              <a:rPr lang="zh-CN" altLang="en-US" sz="1500" dirty="0"/>
              <a:t>或者</a:t>
            </a:r>
            <a:r>
              <a:rPr lang="en-US" altLang="zh-CN" sz="1500" dirty="0"/>
              <a:t>E</a:t>
            </a:r>
            <a:r>
              <a:rPr lang="zh-CN" altLang="en-US" sz="1500" dirty="0"/>
              <a:t>中。实际应用中可以把</a:t>
            </a:r>
            <a:r>
              <a:rPr lang="en-US" altLang="zh-CN" sz="1500" dirty="0"/>
              <a:t>RPCA</a:t>
            </a:r>
            <a:r>
              <a:rPr lang="zh-CN" altLang="en-US" sz="1500" dirty="0"/>
              <a:t>作为一个时间序列构造模型添加入</a:t>
            </a:r>
            <a:r>
              <a:rPr lang="en-US" altLang="zh-CN" sz="1500" dirty="0"/>
              <a:t>EGADS</a:t>
            </a:r>
            <a:r>
              <a:rPr lang="zh-CN" altLang="en-US" sz="1500" dirty="0"/>
              <a:t>中，用后者的异常检测模块提取异常。</a:t>
            </a:r>
          </a:p>
        </p:txBody>
      </p:sp>
    </p:spTree>
    <p:extLst>
      <p:ext uri="{BB962C8B-B14F-4D97-AF65-F5344CB8AC3E}">
        <p14:creationId xmlns:p14="http://schemas.microsoft.com/office/powerpoint/2010/main" val="3977089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Insights</a:t>
            </a:r>
            <a:endParaRPr lang="zh-CN" altLang="en-US" dirty="0"/>
          </a:p>
        </p:txBody>
      </p:sp>
      <p:sp>
        <p:nvSpPr>
          <p:cNvPr id="3" name="Content Placeholder 2"/>
          <p:cNvSpPr>
            <a:spLocks noGrp="1"/>
          </p:cNvSpPr>
          <p:nvPr>
            <p:ph idx="1"/>
          </p:nvPr>
        </p:nvSpPr>
        <p:spPr>
          <a:xfrm>
            <a:off x="838200" y="1825625"/>
            <a:ext cx="10172700" cy="2949575"/>
          </a:xfrm>
        </p:spPr>
        <p:txBody>
          <a:bodyPr/>
          <a:lstStyle/>
          <a:p>
            <a:r>
              <a:rPr lang="zh-CN" altLang="en-US" dirty="0"/>
              <a:t>利用</a:t>
            </a:r>
            <a:r>
              <a:rPr lang="en-US" altLang="zh-CN" dirty="0"/>
              <a:t>OPPRENTICS</a:t>
            </a:r>
            <a:r>
              <a:rPr lang="zh-CN" altLang="en-US" dirty="0"/>
              <a:t>框架以及其他方法进行特征生成。</a:t>
            </a:r>
            <a:endParaRPr lang="en-US" altLang="zh-CN" dirty="0"/>
          </a:p>
          <a:p>
            <a:r>
              <a:rPr lang="zh-CN" altLang="en-US" dirty="0"/>
              <a:t>利用</a:t>
            </a:r>
            <a:r>
              <a:rPr lang="en-US" altLang="zh-CN" dirty="0"/>
              <a:t>RPCA</a:t>
            </a:r>
            <a:r>
              <a:rPr lang="zh-CN" altLang="en-US" dirty="0"/>
              <a:t>，进行特征选择。</a:t>
            </a:r>
            <a:endParaRPr lang="en-US" altLang="zh-CN" dirty="0"/>
          </a:p>
          <a:p>
            <a:r>
              <a:rPr lang="zh-CN" altLang="en-US" dirty="0"/>
              <a:t>利用</a:t>
            </a:r>
            <a:r>
              <a:rPr lang="en-US" altLang="zh-CN" dirty="0"/>
              <a:t>OPTICS</a:t>
            </a:r>
            <a:r>
              <a:rPr lang="zh-CN" altLang="en-US" dirty="0"/>
              <a:t>，拟合实际数据，找出如何发现</a:t>
            </a:r>
            <a:r>
              <a:rPr lang="en-US" altLang="zh-CN" dirty="0"/>
              <a:t>DBSCAN</a:t>
            </a:r>
            <a:r>
              <a:rPr lang="zh-CN" altLang="en-US" dirty="0"/>
              <a:t>最优参数的方法。</a:t>
            </a:r>
            <a:endParaRPr lang="en-US" altLang="zh-CN" dirty="0"/>
          </a:p>
          <a:p>
            <a:r>
              <a:rPr lang="zh-CN" altLang="en-US" dirty="0"/>
              <a:t>利用多种识别算法进行</a:t>
            </a:r>
            <a:r>
              <a:rPr lang="en-US" altLang="zh-CN" dirty="0"/>
              <a:t>Ensemble</a:t>
            </a:r>
            <a:r>
              <a:rPr lang="zh-CN" altLang="en-US" dirty="0"/>
              <a:t>。</a:t>
            </a:r>
            <a:endParaRPr lang="en-US" altLang="zh-CN" dirty="0"/>
          </a:p>
          <a:p>
            <a:r>
              <a:rPr lang="zh-CN" altLang="en-US" dirty="0"/>
              <a:t>利用</a:t>
            </a:r>
            <a:r>
              <a:rPr lang="en-US" altLang="zh-CN" dirty="0"/>
              <a:t>LOF</a:t>
            </a:r>
            <a:r>
              <a:rPr lang="zh-CN" altLang="en-US" dirty="0"/>
              <a:t>，得到</a:t>
            </a:r>
            <a:r>
              <a:rPr lang="en-US" altLang="zh-CN" dirty="0"/>
              <a:t>confidence interval</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99784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partitioning methods</a:t>
            </a:r>
            <a:endParaRPr lang="zh-CN" altLang="en-US" dirty="0"/>
          </a:p>
        </p:txBody>
      </p:sp>
      <p:sp>
        <p:nvSpPr>
          <p:cNvPr id="3" name="Content Placeholder 2"/>
          <p:cNvSpPr>
            <a:spLocks noGrp="1"/>
          </p:cNvSpPr>
          <p:nvPr>
            <p:ph idx="1"/>
          </p:nvPr>
        </p:nvSpPr>
        <p:spPr/>
        <p:txBody>
          <a:bodyPr/>
          <a:lstStyle/>
          <a:p>
            <a:r>
              <a:rPr lang="en-US" altLang="zh-CN" dirty="0"/>
              <a:t>Two renowned heuristic methods for crisp </a:t>
            </a:r>
            <a:r>
              <a:rPr lang="en-US" altLang="zh-CN" b="1" dirty="0"/>
              <a:t>partitions</a:t>
            </a:r>
            <a:r>
              <a:rPr lang="en-US" altLang="zh-CN" dirty="0"/>
              <a:t> are the </a:t>
            </a:r>
          </a:p>
          <a:p>
            <a:r>
              <a:rPr lang="en-US" altLang="zh-CN" dirty="0"/>
              <a:t>1. k-means algorithm</a:t>
            </a:r>
          </a:p>
          <a:p>
            <a:r>
              <a:rPr lang="en-US" altLang="zh-CN" dirty="0"/>
              <a:t>2. k-</a:t>
            </a:r>
            <a:r>
              <a:rPr lang="en-US" altLang="zh-CN" dirty="0" err="1"/>
              <a:t>medoids</a:t>
            </a:r>
            <a:r>
              <a:rPr lang="en-US" altLang="zh-CN" dirty="0"/>
              <a:t> algorithm</a:t>
            </a:r>
          </a:p>
          <a:p>
            <a:pPr marL="0" indent="0">
              <a:buNone/>
            </a:pPr>
            <a:endParaRPr lang="en-US" altLang="zh-CN" dirty="0"/>
          </a:p>
          <a:p>
            <a:r>
              <a:rPr lang="en-US" altLang="zh-CN" dirty="0"/>
              <a:t>Two counterparts for fuzzy partitions are </a:t>
            </a:r>
          </a:p>
          <a:p>
            <a:r>
              <a:rPr lang="en-US" altLang="zh-CN" dirty="0"/>
              <a:t>the fuzzy c-means algorithm and </a:t>
            </a:r>
          </a:p>
          <a:p>
            <a:r>
              <a:rPr lang="en-US" altLang="zh-CN" dirty="0"/>
              <a:t>the fuzzy c-</a:t>
            </a:r>
            <a:r>
              <a:rPr lang="en-US" altLang="zh-CN" dirty="0" err="1"/>
              <a:t>medoids</a:t>
            </a:r>
            <a:r>
              <a:rPr lang="en-US" altLang="zh-CN" dirty="0"/>
              <a:t> algorithm</a:t>
            </a:r>
            <a:endParaRPr lang="zh-CN" altLang="zh-CN" dirty="0"/>
          </a:p>
          <a:p>
            <a:endParaRPr lang="zh-CN" altLang="en-US" dirty="0"/>
          </a:p>
        </p:txBody>
      </p:sp>
    </p:spTree>
    <p:extLst>
      <p:ext uri="{BB962C8B-B14F-4D97-AF65-F5344CB8AC3E}">
        <p14:creationId xmlns:p14="http://schemas.microsoft.com/office/powerpoint/2010/main" val="73979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partitioning methods</a:t>
            </a:r>
            <a:endParaRPr lang="zh-CN" altLang="en-US" dirty="0"/>
          </a:p>
        </p:txBody>
      </p:sp>
      <p:sp>
        <p:nvSpPr>
          <p:cNvPr id="3" name="Content Placeholder 2"/>
          <p:cNvSpPr>
            <a:spLocks noGrp="1"/>
          </p:cNvSpPr>
          <p:nvPr>
            <p:ph idx="1"/>
          </p:nvPr>
        </p:nvSpPr>
        <p:spPr>
          <a:xfrm>
            <a:off x="838200" y="1825625"/>
            <a:ext cx="5257800" cy="4351338"/>
          </a:xfrm>
        </p:spPr>
        <p:txBody>
          <a:bodyPr>
            <a:normAutofit lnSpcReduction="10000"/>
          </a:bodyPr>
          <a:lstStyle/>
          <a:p>
            <a:r>
              <a:rPr lang="en-US" altLang="zh-CN" dirty="0"/>
              <a:t>These heuristic algorithms work well for finding spherical-shaped clusters and small to medium data sets. </a:t>
            </a:r>
          </a:p>
          <a:p>
            <a:r>
              <a:rPr lang="en-US" altLang="zh-CN" dirty="0"/>
              <a:t>To find clusters with non-spherical or other complex shapes, specially designed algorithms such as Gustafson–Kessel and adaptive fuzzy clustering algorithms or density-based methods are needed.</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1825625"/>
            <a:ext cx="4962646" cy="3886200"/>
          </a:xfrm>
          <a:prstGeom prst="rect">
            <a:avLst/>
          </a:prstGeom>
        </p:spPr>
      </p:pic>
    </p:spTree>
    <p:extLst>
      <p:ext uri="{BB962C8B-B14F-4D97-AF65-F5344CB8AC3E}">
        <p14:creationId xmlns:p14="http://schemas.microsoft.com/office/powerpoint/2010/main" val="235394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 hierarchical methods</a:t>
            </a:r>
            <a:endParaRPr lang="zh-CN" altLang="en-US" dirty="0"/>
          </a:p>
        </p:txBody>
      </p:sp>
      <p:sp>
        <p:nvSpPr>
          <p:cNvPr id="3" name="Content Placeholder 2"/>
          <p:cNvSpPr>
            <a:spLocks noGrp="1"/>
          </p:cNvSpPr>
          <p:nvPr>
            <p:ph idx="1"/>
          </p:nvPr>
        </p:nvSpPr>
        <p:spPr/>
        <p:txBody>
          <a:bodyPr/>
          <a:lstStyle/>
          <a:p>
            <a:r>
              <a:rPr lang="en-US" altLang="zh-CN" dirty="0"/>
              <a:t>A hierarchical clustering method works by grouping data objects into a tree of clusters.</a:t>
            </a:r>
          </a:p>
          <a:p>
            <a:r>
              <a:rPr lang="en-US" altLang="zh-CN" dirty="0"/>
              <a:t>There are generally two types of hierarchical clustering methods: agglomerative and divisive</a:t>
            </a:r>
            <a:endParaRPr lang="zh-CN" altLang="en-US" dirty="0"/>
          </a:p>
        </p:txBody>
      </p:sp>
      <p:sp>
        <p:nvSpPr>
          <p:cNvPr id="5" name="Content Placeholder 2"/>
          <p:cNvSpPr txBox="1">
            <a:spLocks/>
          </p:cNvSpPr>
          <p:nvPr/>
        </p:nvSpPr>
        <p:spPr>
          <a:xfrm>
            <a:off x="838200" y="4252912"/>
            <a:ext cx="10515600" cy="2605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Agglomerative methods: bottom up</a:t>
            </a:r>
          </a:p>
          <a:p>
            <a:r>
              <a:rPr lang="en-US" altLang="zh-CN" dirty="0"/>
              <a:t>Divisive methods: top down</a:t>
            </a:r>
            <a:endParaRPr lang="zh-CN" altLang="en-US" dirty="0"/>
          </a:p>
        </p:txBody>
      </p:sp>
    </p:spTree>
    <p:extLst>
      <p:ext uri="{BB962C8B-B14F-4D97-AF65-F5344CB8AC3E}">
        <p14:creationId xmlns:p14="http://schemas.microsoft.com/office/powerpoint/2010/main" val="378550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Improvement for hierarchical methods</a:t>
            </a:r>
            <a:endParaRPr lang="zh-CN" altLang="en-US" dirty="0"/>
          </a:p>
        </p:txBody>
      </p:sp>
      <p:sp>
        <p:nvSpPr>
          <p:cNvPr id="3" name="Content Placeholder 2"/>
          <p:cNvSpPr>
            <a:spLocks noGrp="1"/>
          </p:cNvSpPr>
          <p:nvPr>
            <p:ph idx="1"/>
          </p:nvPr>
        </p:nvSpPr>
        <p:spPr/>
        <p:txBody>
          <a:bodyPr/>
          <a:lstStyle/>
          <a:p>
            <a:r>
              <a:rPr lang="en-US" altLang="zh-CN" dirty="0"/>
              <a:t>Integrate hierarchical clustering with other clustering techniques. </a:t>
            </a:r>
          </a:p>
          <a:p>
            <a:r>
              <a:rPr lang="en-US" altLang="zh-CN" dirty="0"/>
              <a:t>Both Chameleon and CURE perform careful analysis of object “linkages” at each hierarchical partitioning whereas BIRCH uses iterative relocation to refine the results obtained by hierarchical agglomeration.</a:t>
            </a:r>
            <a:endParaRPr lang="zh-CN" altLang="en-US" dirty="0"/>
          </a:p>
        </p:txBody>
      </p:sp>
    </p:spTree>
    <p:extLst>
      <p:ext uri="{BB962C8B-B14F-4D97-AF65-F5344CB8AC3E}">
        <p14:creationId xmlns:p14="http://schemas.microsoft.com/office/powerpoint/2010/main" val="2442882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TotalTime>
  <Words>4800</Words>
  <Application>Microsoft Office PowerPoint</Application>
  <PresentationFormat>Widescreen</PresentationFormat>
  <Paragraphs>267</Paragraphs>
  <Slides>55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Helvetica Neue</vt:lpstr>
      <vt:lpstr>等线</vt:lpstr>
      <vt:lpstr>等线</vt:lpstr>
      <vt:lpstr>等线 Light</vt:lpstr>
      <vt:lpstr>Arial</vt:lpstr>
      <vt:lpstr>Calibri</vt:lpstr>
      <vt:lpstr>Office Theme</vt:lpstr>
      <vt:lpstr>目录</vt:lpstr>
      <vt:lpstr>1. 异常检测算法综述 </vt:lpstr>
      <vt:lpstr>1.1 异常检测算法方法分类</vt:lpstr>
      <vt:lpstr>1.2 难点</vt:lpstr>
      <vt:lpstr>2. Clustering Method </vt:lpstr>
      <vt:lpstr>2.1 partitioning methods</vt:lpstr>
      <vt:lpstr>2.1 partitioning methods</vt:lpstr>
      <vt:lpstr>2.2 hierarchical methods</vt:lpstr>
      <vt:lpstr>Improvement for hierarchical methods</vt:lpstr>
      <vt:lpstr>Density-based methods</vt:lpstr>
      <vt:lpstr>OPTICS</vt:lpstr>
      <vt:lpstr>OPTICS</vt:lpstr>
      <vt:lpstr>Local Outlier Factor </vt:lpstr>
      <vt:lpstr>Local Outlier Factor </vt:lpstr>
      <vt:lpstr>Local Outlier Factor </vt:lpstr>
      <vt:lpstr>Grid-based methods</vt:lpstr>
      <vt:lpstr>Model-based methods</vt:lpstr>
      <vt:lpstr>几种不同运用聚类算法的方法</vt:lpstr>
      <vt:lpstr>3. 行业解决方案</vt:lpstr>
      <vt:lpstr>3.1 ROCKA算法</vt:lpstr>
      <vt:lpstr> ROCKA算法步骤</vt:lpstr>
      <vt:lpstr>ROCKA</vt:lpstr>
      <vt:lpstr> ROCKA算法步骤</vt:lpstr>
      <vt:lpstr> ROCKA算法步骤</vt:lpstr>
      <vt:lpstr> ROCKA算法步骤</vt:lpstr>
      <vt:lpstr> ROCKA算法框架</vt:lpstr>
      <vt:lpstr> ROCKA算法框架</vt:lpstr>
      <vt:lpstr> ROCKA算法框架</vt:lpstr>
      <vt:lpstr> ROCKA算法框架</vt:lpstr>
      <vt:lpstr> ROCKA算法框架</vt:lpstr>
      <vt:lpstr> ROCKA算法框架</vt:lpstr>
      <vt:lpstr> ROCKA算法框架</vt:lpstr>
      <vt:lpstr>3.2 YADING算法</vt:lpstr>
      <vt:lpstr>YADING算法</vt:lpstr>
      <vt:lpstr>YADING</vt:lpstr>
      <vt:lpstr>YADING——输入数据集采样</vt:lpstr>
      <vt:lpstr>YADING——时序数据聚类</vt:lpstr>
      <vt:lpstr>YADING——时序数据聚类</vt:lpstr>
      <vt:lpstr>YADING——分派策略进行分类</vt:lpstr>
      <vt:lpstr>YADING——性能比较</vt:lpstr>
      <vt:lpstr>3.3 DONUT算法</vt:lpstr>
      <vt:lpstr>DONUT算法</vt:lpstr>
      <vt:lpstr>DONUT结构</vt:lpstr>
      <vt:lpstr>DONUT算法框架</vt:lpstr>
      <vt:lpstr>3.4 Opprentics算法(supervised)</vt:lpstr>
      <vt:lpstr>Opprentice</vt:lpstr>
      <vt:lpstr>Opprentice</vt:lpstr>
      <vt:lpstr>3.5 EGADS算法</vt:lpstr>
      <vt:lpstr>EDAGS </vt:lpstr>
      <vt:lpstr>EDAGS </vt:lpstr>
      <vt:lpstr>EDAGS </vt:lpstr>
      <vt:lpstr>EDAGS </vt:lpstr>
      <vt:lpstr>EDAGS </vt:lpstr>
      <vt:lpstr>EDAGS </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Method </dc:title>
  <dc:creator>Yu Liu</dc:creator>
  <cp:lastModifiedBy>Yu Liu</cp:lastModifiedBy>
  <cp:revision>71</cp:revision>
  <dcterms:created xsi:type="dcterms:W3CDTF">2018-12-10T02:33:58Z</dcterms:created>
  <dcterms:modified xsi:type="dcterms:W3CDTF">2018-12-17T10:03:14Z</dcterms:modified>
</cp:coreProperties>
</file>