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9" r:id="rId3"/>
    <p:sldId id="256" r:id="rId4"/>
    <p:sldId id="260" r:id="rId5"/>
    <p:sldId id="261" r:id="rId6"/>
    <p:sldId id="262" r:id="rId7"/>
    <p:sldId id="264" r:id="rId8"/>
    <p:sldId id="265" r:id="rId9"/>
    <p:sldId id="281" r:id="rId10"/>
    <p:sldId id="283" r:id="rId11"/>
    <p:sldId id="284" r:id="rId12"/>
    <p:sldId id="285" r:id="rId13"/>
    <p:sldId id="266" r:id="rId14"/>
    <p:sldId id="280" r:id="rId15"/>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71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67" d="100"/>
          <a:sy n="67" d="100"/>
        </p:scale>
        <p:origin x="8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4B8-41B2-5F34-DBBE-7F2AAB4370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E44BD6F2-EFAB-298A-D613-C82222ADE6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61A16FDD-AA70-5AAA-B3B1-DB730BD4B43F}"/>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3ABD65AF-6773-A541-4E48-DACAB1FC705D}"/>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3529033-1A39-55A2-C03C-0F38C6C69915}"/>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1271939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08439-3CFD-5738-4896-0622529EE555}"/>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4584146-D696-2B8C-B8B5-C7E8A31A3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826D02F-6212-6668-90DF-D135490F4077}"/>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021CC55A-4E78-A40C-22E0-40E639B2DB18}"/>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FA9F929-94DA-C57C-7742-2F231D1C90A4}"/>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211710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175CB1-E0D8-F8D2-BA59-92FDF0594E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E279E23E-642E-6718-97EC-1EE76BFD5D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3A18C377-9F81-DCD4-4326-051A59E9B15C}"/>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F22B66A8-4D4D-6B1E-899E-92D3532B77B4}"/>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EF4AF24-B7C1-64BF-198F-54B69E21DF60}"/>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1531922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571198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6521326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454127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299897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9175430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3730390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7817062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4486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42A71-C176-F337-6C83-810576CD1CC4}"/>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6FFA65BB-2554-8A4C-CB77-66C4E78719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336AB40-8495-91F9-29C4-555E6E8DFF0D}"/>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F29A3BF1-94D5-DEE9-7530-F31DD6B37233}"/>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153E39A0-10EB-12F5-95BC-E3D18C72EA2B}"/>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36176696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dirty="0"/>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920050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560949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164168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6C910-32D7-6E9F-4E65-0352F636FD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7B365D94-A0B8-E8DC-6274-2C58461DD4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7B1F40-D7EC-B3E1-21F4-F04B60845D28}"/>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EB261C77-6CF9-79AB-92A8-C01058EF350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76E08DC-4893-3A95-64D3-CD84472FDC8F}"/>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32378881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43D0A-1E49-2F72-3E38-E70C281AE506}"/>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CF4AC9D5-0C93-8999-AA13-D473414E8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8EB53416-0FE0-0400-3DA6-317FFFB56D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D319D1EE-D668-016C-74BC-8E87C694FED2}"/>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6" name="Footer Placeholder 5">
            <a:extLst>
              <a:ext uri="{FF2B5EF4-FFF2-40B4-BE49-F238E27FC236}">
                <a16:creationId xmlns:a16="http://schemas.microsoft.com/office/drawing/2014/main" id="{433EEF8C-FB91-D01C-FF4E-B89047B66DF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3205E8B5-F048-CBDB-848E-FDCAAA8BE2E3}"/>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27725606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CF56-169F-1B63-A1CF-9353DCEF36B9}"/>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F07F198-EF0D-C108-174D-4019F55B2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0B6E28-7E18-7A17-0A83-61F7301A66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5A85BB08-124A-A693-CD74-9C118D6595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0B6D55-709C-10C1-5724-FF7526BD6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AFA712F7-3087-488A-EE1F-0592AFF52D1B}"/>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8" name="Footer Placeholder 7">
            <a:extLst>
              <a:ext uri="{FF2B5EF4-FFF2-40B4-BE49-F238E27FC236}">
                <a16:creationId xmlns:a16="http://schemas.microsoft.com/office/drawing/2014/main" id="{C25F218D-D3C4-A0AA-6C79-10C41F0C205F}"/>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2CD56E93-C481-1E94-97F5-E0A22AF71347}"/>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659431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79E94-9772-C5CD-C051-D2EE52506429}"/>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67C13C51-467C-FF87-21E2-7E5FB7FD9B6F}"/>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4" name="Footer Placeholder 3">
            <a:extLst>
              <a:ext uri="{FF2B5EF4-FFF2-40B4-BE49-F238E27FC236}">
                <a16:creationId xmlns:a16="http://schemas.microsoft.com/office/drawing/2014/main" id="{B990B9FD-9070-47AB-E092-CA210280DA29}"/>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081520E7-AA17-E0F1-109F-49C837C6E161}"/>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649952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E12B8-B8CC-497B-452B-B3AFA375E271}"/>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3" name="Footer Placeholder 2">
            <a:extLst>
              <a:ext uri="{FF2B5EF4-FFF2-40B4-BE49-F238E27FC236}">
                <a16:creationId xmlns:a16="http://schemas.microsoft.com/office/drawing/2014/main" id="{DB48369A-4E3C-F68F-34F7-9CA284BBD39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DFCE57D8-594E-AB3F-18CE-DAF4727617F5}"/>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1946091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C6A60-57A0-4343-E005-BEDBA56DD6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F1217CDA-12FB-F628-EAEA-5F44353A6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7E9954ED-B2E3-744C-48CA-CAA179747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10977-BA16-3AFA-1362-A7C18DAD41FC}"/>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6" name="Footer Placeholder 5">
            <a:extLst>
              <a:ext uri="{FF2B5EF4-FFF2-40B4-BE49-F238E27FC236}">
                <a16:creationId xmlns:a16="http://schemas.microsoft.com/office/drawing/2014/main" id="{174DF93D-FCEE-AFA4-C8BC-6B204F97A4E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CF60114-5D8F-3688-64A2-77C400622966}"/>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990468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CE3E81-D469-8386-9F0C-679239B25F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29AD6AD7-E038-B8F7-0886-98EEADF63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614F276A-F805-4268-484C-540E96078F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6EE86-614D-A830-718B-1BEE04553127}"/>
              </a:ext>
            </a:extLst>
          </p:cNvPr>
          <p:cNvSpPr>
            <a:spLocks noGrp="1"/>
          </p:cNvSpPr>
          <p:nvPr>
            <p:ph type="dt" sz="half" idx="10"/>
          </p:nvPr>
        </p:nvSpPr>
        <p:spPr/>
        <p:txBody>
          <a:bodyPr/>
          <a:lstStyle/>
          <a:p>
            <a:fld id="{969E630C-F8FC-4B1B-B069-1E98D8A0949A}" type="datetimeFigureOut">
              <a:rPr lang="en-KE" smtClean="0"/>
              <a:t>04/23/2025</a:t>
            </a:fld>
            <a:endParaRPr lang="en-KE"/>
          </a:p>
        </p:txBody>
      </p:sp>
      <p:sp>
        <p:nvSpPr>
          <p:cNvPr id="6" name="Footer Placeholder 5">
            <a:extLst>
              <a:ext uri="{FF2B5EF4-FFF2-40B4-BE49-F238E27FC236}">
                <a16:creationId xmlns:a16="http://schemas.microsoft.com/office/drawing/2014/main" id="{4EEED92C-713D-192A-55AC-4680813B2305}"/>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D988CEF-54A8-2CF2-9A79-AF65F1F42E7D}"/>
              </a:ext>
            </a:extLst>
          </p:cNvPr>
          <p:cNvSpPr>
            <a:spLocks noGrp="1"/>
          </p:cNvSpPr>
          <p:nvPr>
            <p:ph type="sldNum" sz="quarter" idx="12"/>
          </p:nvPr>
        </p:nvSpPr>
        <p:spPr/>
        <p:txBody>
          <a:bodyPr/>
          <a:lstStyle/>
          <a:p>
            <a:fld id="{1DB9105C-8DB0-4BC0-928D-35A78E56639F}" type="slidenum">
              <a:rPr lang="en-KE" smtClean="0"/>
              <a:t>‹#›</a:t>
            </a:fld>
            <a:endParaRPr lang="en-KE"/>
          </a:p>
        </p:txBody>
      </p:sp>
    </p:spTree>
    <p:extLst>
      <p:ext uri="{BB962C8B-B14F-4D97-AF65-F5344CB8AC3E}">
        <p14:creationId xmlns:p14="http://schemas.microsoft.com/office/powerpoint/2010/main" val="3896424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D822AC-92A1-2CC3-ED05-171587F8C7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7F5DE361-86DF-F3D8-93CA-4FE1393D81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705A375D-B8B4-FF5E-4EF5-5BB1026BE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9E630C-F8FC-4B1B-B069-1E98D8A0949A}" type="datetimeFigureOut">
              <a:rPr lang="en-KE" smtClean="0"/>
              <a:t>04/23/2025</a:t>
            </a:fld>
            <a:endParaRPr lang="en-KE"/>
          </a:p>
        </p:txBody>
      </p:sp>
      <p:sp>
        <p:nvSpPr>
          <p:cNvPr id="5" name="Footer Placeholder 4">
            <a:extLst>
              <a:ext uri="{FF2B5EF4-FFF2-40B4-BE49-F238E27FC236}">
                <a16:creationId xmlns:a16="http://schemas.microsoft.com/office/drawing/2014/main" id="{64BADF97-408F-8911-7D51-33D9D1C58E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KE"/>
          </a:p>
        </p:txBody>
      </p:sp>
      <p:sp>
        <p:nvSpPr>
          <p:cNvPr id="6" name="Slide Number Placeholder 5">
            <a:extLst>
              <a:ext uri="{FF2B5EF4-FFF2-40B4-BE49-F238E27FC236}">
                <a16:creationId xmlns:a16="http://schemas.microsoft.com/office/drawing/2014/main" id="{18BAD962-D82C-5875-D149-A74F398FEE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B9105C-8DB0-4BC0-928D-35A78E56639F}" type="slidenum">
              <a:rPr lang="en-KE" smtClean="0"/>
              <a:t>‹#›</a:t>
            </a:fld>
            <a:endParaRPr lang="en-KE"/>
          </a:p>
        </p:txBody>
      </p:sp>
    </p:spTree>
    <p:extLst>
      <p:ext uri="{BB962C8B-B14F-4D97-AF65-F5344CB8AC3E}">
        <p14:creationId xmlns:p14="http://schemas.microsoft.com/office/powerpoint/2010/main" val="3575809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4/23/2025</a:t>
            </a:fld>
            <a:endParaRPr lang="en-US" dirty="0"/>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40696776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A93F0E-A8EB-D1B0-5B11-0AA427CC131D}"/>
            </a:ext>
          </a:extLst>
        </p:cNvPr>
        <p:cNvGrpSpPr/>
        <p:nvPr/>
      </p:nvGrpSpPr>
      <p:grpSpPr>
        <a:xfrm>
          <a:off x="0" y="0"/>
          <a:ext cx="0" cy="0"/>
          <a:chOff x="0" y="0"/>
          <a:chExt cx="0" cy="0"/>
        </a:xfrm>
      </p:grpSpPr>
      <p:sp useBgFill="1">
        <p:nvSpPr>
          <p:cNvPr id="2081" name="Rectangle 2080">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BB9DE2F-2C38-A92D-E3FC-94493013EB69}"/>
              </a:ext>
            </a:extLst>
          </p:cNvPr>
          <p:cNvPicPr>
            <a:picLocks noChangeAspect="1"/>
          </p:cNvPicPr>
          <p:nvPr/>
        </p:nvPicPr>
        <p:blipFill>
          <a:blip r:embed="rId2"/>
          <a:srcRect l="10669" r="10668" b="-1"/>
          <a:stretch/>
        </p:blipFill>
        <p:spPr>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p:spPr>
      </p:pic>
      <p:sp useBgFill="1">
        <p:nvSpPr>
          <p:cNvPr id="2067" name="Freeform: Shape 2066">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69" name="Freeform: Shape 2068">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72C08C62-58C6-8E2D-6FF0-FC775F8846C4}"/>
              </a:ext>
            </a:extLst>
          </p:cNvPr>
          <p:cNvSpPr txBox="1"/>
          <p:nvPr/>
        </p:nvSpPr>
        <p:spPr>
          <a:xfrm>
            <a:off x="477981" y="1122363"/>
            <a:ext cx="4023360" cy="3204134"/>
          </a:xfrm>
          <a:prstGeom prst="rect">
            <a:avLst/>
          </a:prstGeom>
        </p:spPr>
        <p:txBody>
          <a:bodyPr vert="horz" lIns="91440" tIns="45720" rIns="91440" bIns="45720" rtlCol="0" anchor="b">
            <a:normAutofit/>
          </a:bodyPr>
          <a:lstStyle/>
          <a:p>
            <a:pPr marL="0" marR="0" lvl="0" indent="0" fontAlgn="auto">
              <a:lnSpc>
                <a:spcPct val="90000"/>
              </a:lnSpc>
              <a:spcBef>
                <a:spcPct val="0"/>
              </a:spcBef>
              <a:spcAft>
                <a:spcPts val="600"/>
              </a:spcAft>
              <a:buClrTx/>
              <a:buSzTx/>
              <a:tabLst/>
              <a:defRPr/>
            </a:pPr>
            <a:r>
              <a:rPr kumimoji="0" lang="en-US" sz="4800" b="1" i="0" u="none" strike="noStrike" cap="none" spc="0" normalizeH="0" baseline="0" noProof="0" dirty="0">
                <a:ln>
                  <a:noFill/>
                </a:ln>
                <a:effectLst/>
                <a:uLnTx/>
                <a:uFillTx/>
                <a:latin typeface="+mj-lt"/>
                <a:ea typeface="+mj-ea"/>
                <a:cs typeface="+mj-cs"/>
              </a:rPr>
              <a:t>Chicago City</a:t>
            </a:r>
          </a:p>
          <a:p>
            <a:pPr marL="0" marR="0" lvl="0" indent="0" fontAlgn="auto">
              <a:lnSpc>
                <a:spcPct val="90000"/>
              </a:lnSpc>
              <a:spcBef>
                <a:spcPct val="0"/>
              </a:spcBef>
              <a:spcAft>
                <a:spcPts val="600"/>
              </a:spcAft>
              <a:buClrTx/>
              <a:buSzTx/>
              <a:tabLst/>
              <a:defRPr/>
            </a:pPr>
            <a:r>
              <a:rPr kumimoji="0" lang="en-US" sz="4800" b="1" i="0" u="none" strike="noStrike" cap="none" spc="0" normalizeH="0" baseline="0" noProof="0" dirty="0">
                <a:ln>
                  <a:noFill/>
                </a:ln>
                <a:effectLst/>
                <a:uLnTx/>
                <a:uFillTx/>
                <a:latin typeface="+mj-lt"/>
                <a:ea typeface="+mj-ea"/>
                <a:cs typeface="+mj-cs"/>
              </a:rPr>
              <a:t>Prediction of </a:t>
            </a:r>
            <a:r>
              <a:rPr lang="en-US" sz="4800" b="1" dirty="0">
                <a:latin typeface="+mj-lt"/>
                <a:ea typeface="+mj-ea"/>
                <a:cs typeface="+mj-cs"/>
              </a:rPr>
              <a:t>Causes of Accidents</a:t>
            </a:r>
            <a:endParaRPr kumimoji="0" lang="en-US" sz="4800" b="1" i="0" u="none" strike="noStrike" cap="none" spc="0" normalizeH="0" baseline="0" noProof="0" dirty="0">
              <a:ln>
                <a:noFill/>
              </a:ln>
              <a:effectLst/>
              <a:uLnTx/>
              <a:uFillTx/>
              <a:latin typeface="+mj-lt"/>
              <a:ea typeface="+mj-ea"/>
              <a:cs typeface="+mj-cs"/>
            </a:endParaRPr>
          </a:p>
        </p:txBody>
      </p:sp>
      <p:sp>
        <p:nvSpPr>
          <p:cNvPr id="2071" name="Rectangle 207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73" name="Rectangle 207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9695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0185C-8C16-9D61-F3EA-EF4B453ED3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8F2633-7B6A-1AED-FD43-52ADF79BB46E}"/>
              </a:ext>
            </a:extLst>
          </p:cNvPr>
          <p:cNvSpPr>
            <a:spLocks noGrp="1"/>
          </p:cNvSpPr>
          <p:nvPr>
            <p:ph type="title"/>
          </p:nvPr>
        </p:nvSpPr>
        <p:spPr>
          <a:xfrm>
            <a:off x="-2" y="0"/>
            <a:ext cx="12188951" cy="718457"/>
          </a:xfrm>
          <a:solidFill>
            <a:srgbClr val="E97132"/>
          </a:solidFill>
        </p:spPr>
        <p:txBody>
          <a:bodyPr vert="horz" lIns="91440" tIns="45720" rIns="91440" bIns="45720" rtlCol="0" anchor="ctr">
            <a:normAutofit/>
          </a:bodyPr>
          <a:lstStyle/>
          <a:p>
            <a:r>
              <a:rPr kumimoji="0" lang="en-US" altLang="ja-JP" sz="4000" b="1" i="0" u="none" strike="noStrike" kern="1200" cap="none" spc="0" normalizeH="0" baseline="0" noProof="0" dirty="0">
                <a:ln>
                  <a:noFill/>
                </a:ln>
                <a:solidFill>
                  <a:schemeClr val="tx1"/>
                </a:solidFill>
                <a:effectLst/>
                <a:uLnTx/>
                <a:uFillTx/>
                <a:latin typeface="+mj-lt"/>
                <a:ea typeface="+mj-ea"/>
                <a:cs typeface="+mj-cs"/>
              </a:rPr>
              <a:t>KNN results</a:t>
            </a:r>
            <a:endParaRPr kumimoji="1" lang="en-US" altLang="ja-JP"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63A06B0D-1327-0E71-F048-5180DEE3F759}"/>
              </a:ext>
            </a:extLst>
          </p:cNvPr>
          <p:cNvSpPr txBox="1"/>
          <p:nvPr/>
        </p:nvSpPr>
        <p:spPr>
          <a:xfrm>
            <a:off x="78845" y="5330283"/>
            <a:ext cx="12110104" cy="707886"/>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From the graph it can be understood that the K=1 has high accuracy. According to the confusion matrix the class 1 has high predictability.</a:t>
            </a:r>
            <a:endParaRPr kumimoji="1" lang="ja-JP" altLang="en-US" sz="20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F336718-89E7-20AC-4565-AAEB1AD8E095}"/>
              </a:ext>
            </a:extLst>
          </p:cNvPr>
          <p:cNvPicPr>
            <a:picLocks noChangeAspect="1"/>
          </p:cNvPicPr>
          <p:nvPr/>
        </p:nvPicPr>
        <p:blipFill>
          <a:blip r:embed="rId2"/>
          <a:stretch>
            <a:fillRect/>
          </a:stretch>
        </p:blipFill>
        <p:spPr>
          <a:xfrm>
            <a:off x="78845" y="718457"/>
            <a:ext cx="7639443" cy="4426177"/>
          </a:xfrm>
          <a:prstGeom prst="rect">
            <a:avLst/>
          </a:prstGeom>
        </p:spPr>
      </p:pic>
      <p:pic>
        <p:nvPicPr>
          <p:cNvPr id="9" name="Picture 8">
            <a:extLst>
              <a:ext uri="{FF2B5EF4-FFF2-40B4-BE49-F238E27FC236}">
                <a16:creationId xmlns:a16="http://schemas.microsoft.com/office/drawing/2014/main" id="{530F1B03-5CF7-20E5-DAA2-2DBBBCF538B9}"/>
              </a:ext>
            </a:extLst>
          </p:cNvPr>
          <p:cNvPicPr>
            <a:picLocks noChangeAspect="1"/>
          </p:cNvPicPr>
          <p:nvPr/>
        </p:nvPicPr>
        <p:blipFill>
          <a:blip r:embed="rId3"/>
          <a:stretch>
            <a:fillRect/>
          </a:stretch>
        </p:blipFill>
        <p:spPr>
          <a:xfrm>
            <a:off x="7718288" y="776537"/>
            <a:ext cx="3981655" cy="3511730"/>
          </a:xfrm>
          <a:prstGeom prst="rect">
            <a:avLst/>
          </a:prstGeom>
        </p:spPr>
      </p:pic>
    </p:spTree>
    <p:extLst>
      <p:ext uri="{BB962C8B-B14F-4D97-AF65-F5344CB8AC3E}">
        <p14:creationId xmlns:p14="http://schemas.microsoft.com/office/powerpoint/2010/main" val="1104234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14F8A-C2C5-37A2-5B47-6666991B1F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97FE60-2151-B5CE-70A3-2329A162B1B6}"/>
              </a:ext>
            </a:extLst>
          </p:cNvPr>
          <p:cNvSpPr>
            <a:spLocks noGrp="1"/>
          </p:cNvSpPr>
          <p:nvPr>
            <p:ph type="title"/>
          </p:nvPr>
        </p:nvSpPr>
        <p:spPr>
          <a:xfrm>
            <a:off x="-2" y="0"/>
            <a:ext cx="12188951" cy="718457"/>
          </a:xfrm>
          <a:solidFill>
            <a:srgbClr val="E97132"/>
          </a:solidFill>
        </p:spPr>
        <p:txBody>
          <a:bodyPr vert="horz" lIns="91440" tIns="45720" rIns="91440" bIns="45720" rtlCol="0" anchor="ctr">
            <a:normAutofit/>
          </a:bodyPr>
          <a:lstStyle/>
          <a:p>
            <a:r>
              <a:rPr lang="en-US" altLang="ja-JP" sz="4000" b="1" dirty="0"/>
              <a:t>Naive Bayes </a:t>
            </a:r>
            <a:r>
              <a:rPr kumimoji="0" lang="en-US" altLang="ja-JP" sz="4000" b="1" i="0" u="none" strike="noStrike" kern="1200" cap="none" spc="0" normalizeH="0" baseline="0" noProof="0" dirty="0">
                <a:ln>
                  <a:noFill/>
                </a:ln>
                <a:solidFill>
                  <a:schemeClr val="tx1"/>
                </a:solidFill>
                <a:effectLst/>
                <a:uLnTx/>
                <a:uFillTx/>
                <a:latin typeface="+mj-lt"/>
                <a:ea typeface="+mj-ea"/>
                <a:cs typeface="+mj-cs"/>
              </a:rPr>
              <a:t>results</a:t>
            </a:r>
            <a:endParaRPr kumimoji="1" lang="en-US" altLang="ja-JP" sz="4000" kern="1200" dirty="0">
              <a:solidFill>
                <a:schemeClr val="tx1"/>
              </a:solidFill>
              <a:latin typeface="+mj-lt"/>
              <a:ea typeface="+mj-ea"/>
              <a:cs typeface="+mj-cs"/>
            </a:endParaRPr>
          </a:p>
        </p:txBody>
      </p:sp>
      <p:sp>
        <p:nvSpPr>
          <p:cNvPr id="3" name="TextBox 2">
            <a:extLst>
              <a:ext uri="{FF2B5EF4-FFF2-40B4-BE49-F238E27FC236}">
                <a16:creationId xmlns:a16="http://schemas.microsoft.com/office/drawing/2014/main" id="{8B743B3C-34C7-15F0-E70E-94B6875714A7}"/>
              </a:ext>
            </a:extLst>
          </p:cNvPr>
          <p:cNvSpPr txBox="1"/>
          <p:nvPr/>
        </p:nvSpPr>
        <p:spPr>
          <a:xfrm>
            <a:off x="78845" y="5330283"/>
            <a:ext cx="12110104" cy="1015663"/>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From the Feature importance, the crash type and the secondary cause for crash seem to have more influence in the prediction. From the ROC graph it can be seen that some features like unusual and substance use have high AUC value.</a:t>
            </a:r>
            <a:endParaRPr kumimoji="1" lang="ja-JP" alt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2A8469C-30DE-FC3D-BFB7-AFAC5106532C}"/>
              </a:ext>
            </a:extLst>
          </p:cNvPr>
          <p:cNvPicPr>
            <a:picLocks noChangeAspect="1"/>
          </p:cNvPicPr>
          <p:nvPr/>
        </p:nvPicPr>
        <p:blipFill>
          <a:blip r:embed="rId2"/>
          <a:stretch>
            <a:fillRect/>
          </a:stretch>
        </p:blipFill>
        <p:spPr>
          <a:xfrm>
            <a:off x="78845" y="819831"/>
            <a:ext cx="5771053" cy="4599662"/>
          </a:xfrm>
          <a:prstGeom prst="rect">
            <a:avLst/>
          </a:prstGeom>
        </p:spPr>
      </p:pic>
      <p:pic>
        <p:nvPicPr>
          <p:cNvPr id="8" name="Picture 7">
            <a:extLst>
              <a:ext uri="{FF2B5EF4-FFF2-40B4-BE49-F238E27FC236}">
                <a16:creationId xmlns:a16="http://schemas.microsoft.com/office/drawing/2014/main" id="{8226AFFC-6B73-0166-A9DF-771980AB0B98}"/>
              </a:ext>
            </a:extLst>
          </p:cNvPr>
          <p:cNvPicPr>
            <a:picLocks noChangeAspect="1"/>
          </p:cNvPicPr>
          <p:nvPr/>
        </p:nvPicPr>
        <p:blipFill>
          <a:blip r:embed="rId3"/>
          <a:stretch>
            <a:fillRect/>
          </a:stretch>
        </p:blipFill>
        <p:spPr>
          <a:xfrm>
            <a:off x="6342104" y="976653"/>
            <a:ext cx="5252658" cy="4353630"/>
          </a:xfrm>
          <a:prstGeom prst="rect">
            <a:avLst/>
          </a:prstGeom>
        </p:spPr>
      </p:pic>
    </p:spTree>
    <p:extLst>
      <p:ext uri="{BB962C8B-B14F-4D97-AF65-F5344CB8AC3E}">
        <p14:creationId xmlns:p14="http://schemas.microsoft.com/office/powerpoint/2010/main" val="2368982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6F3E68-F475-06C7-B4BE-C2AE76DF72D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BA496A1-9645-A73F-7307-EA28A5B162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09ECAA66-5B8D-1976-22BE-37153E1D1A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B24FADA2-B6C0-3244-20C4-12008CFB82CB}"/>
              </a:ext>
            </a:extLst>
          </p:cNvPr>
          <p:cNvSpPr txBox="1"/>
          <p:nvPr/>
        </p:nvSpPr>
        <p:spPr>
          <a:xfrm>
            <a:off x="59268" y="1072292"/>
            <a:ext cx="4108004"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Conclusion &amp; Recommendation</a:t>
            </a:r>
          </a:p>
        </p:txBody>
      </p:sp>
      <p:sp>
        <p:nvSpPr>
          <p:cNvPr id="16" name="Arc 15">
            <a:extLst>
              <a:ext uri="{FF2B5EF4-FFF2-40B4-BE49-F238E27FC236}">
                <a16:creationId xmlns:a16="http://schemas.microsoft.com/office/drawing/2014/main" id="{85660F0F-E956-3BAA-6AC5-ABBAA04DC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TextBox 3">
            <a:extLst>
              <a:ext uri="{FF2B5EF4-FFF2-40B4-BE49-F238E27FC236}">
                <a16:creationId xmlns:a16="http://schemas.microsoft.com/office/drawing/2014/main" id="{19498B69-D1CA-20BE-0155-416B68B990DF}"/>
              </a:ext>
            </a:extLst>
          </p:cNvPr>
          <p:cNvSpPr txBox="1"/>
          <p:nvPr/>
        </p:nvSpPr>
        <p:spPr>
          <a:xfrm>
            <a:off x="4447308" y="544530"/>
            <a:ext cx="6906491" cy="5632433"/>
          </a:xfrm>
          <a:prstGeom prst="rect">
            <a:avLst/>
          </a:prstGeom>
        </p:spPr>
        <p:txBody>
          <a:bodyPr vert="horz" lIns="91440" tIns="45720" rIns="91440" bIns="45720" rtlCol="0" anchor="ctr">
            <a:normAutofit fontScale="70000" lnSpcReduction="20000"/>
          </a:bodyPr>
          <a:lstStyle/>
          <a:p>
            <a:pPr>
              <a:lnSpc>
                <a:spcPct val="90000"/>
              </a:lnSpc>
              <a:spcAft>
                <a:spcPts val="600"/>
              </a:spcAft>
            </a:pPr>
            <a:r>
              <a:rPr lang="en-US" sz="2800" b="1" i="0" dirty="0">
                <a:effectLst/>
                <a:latin typeface="Times New Roman" panose="02020603050405020304" pitchFamily="18" charset="0"/>
                <a:cs typeface="Times New Roman" panose="02020603050405020304" pitchFamily="18" charset="0"/>
              </a:rPr>
              <a:t>Conclusion</a:t>
            </a:r>
          </a:p>
          <a:p>
            <a:pPr indent="-228600">
              <a:lnSpc>
                <a:spcPct val="150000"/>
              </a:lnSpc>
              <a:spcAft>
                <a:spcPts val="600"/>
              </a:spcAft>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XGBoost</a:t>
            </a:r>
            <a:r>
              <a:rPr lang="en-US" sz="2800" b="1" dirty="0">
                <a:latin typeface="Times New Roman" panose="02020603050405020304" pitchFamily="18" charset="0"/>
                <a:cs typeface="Times New Roman" panose="02020603050405020304" pitchFamily="18" charset="0"/>
              </a:rPr>
              <a:t> and Random Forest are the best performing model </a:t>
            </a:r>
            <a:r>
              <a:rPr lang="en-US" sz="2800" dirty="0">
                <a:latin typeface="Times New Roman" panose="02020603050405020304" pitchFamily="18" charset="0"/>
                <a:cs typeface="Times New Roman" panose="02020603050405020304" pitchFamily="18" charset="0"/>
              </a:rPr>
              <a:t>with the best level of primary cause prediction out of the evaluated models.</a:t>
            </a:r>
          </a:p>
          <a:p>
            <a:pPr indent="-228600">
              <a:lnSpc>
                <a:spcPct val="15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The feature importance was analyzed for Random Forest to understand which causes are considered as major accident causes.</a:t>
            </a:r>
          </a:p>
          <a:p>
            <a:pPr indent="-228600">
              <a:lnSpc>
                <a:spcPct val="15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Location and Driver action are considered the major causes for accidents that happen upon drivers.</a:t>
            </a:r>
          </a:p>
          <a:p>
            <a:pPr indent="-228600">
              <a:lnSpc>
                <a:spcPct val="150000"/>
              </a:lnSpc>
              <a:spcAft>
                <a:spcPts val="600"/>
              </a:spcAft>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For </a:t>
            </a:r>
            <a:r>
              <a:rPr lang="en-US" sz="2800" b="1" dirty="0" err="1">
                <a:latin typeface="Times New Roman" panose="02020603050405020304" pitchFamily="18" charset="0"/>
                <a:cs typeface="Times New Roman" panose="02020603050405020304" pitchFamily="18" charset="0"/>
              </a:rPr>
              <a:t>XGBoost</a:t>
            </a:r>
            <a:r>
              <a:rPr lang="en-US" sz="2800" b="1" dirty="0">
                <a:latin typeface="Times New Roman" panose="02020603050405020304" pitchFamily="18" charset="0"/>
                <a:cs typeface="Times New Roman" panose="02020603050405020304" pitchFamily="18" charset="0"/>
              </a:rPr>
              <a:t> the model performed well and all the different causes resulted in a high AUC</a:t>
            </a:r>
            <a:r>
              <a:rPr lang="en-US" sz="2800" dirty="0">
                <a:latin typeface="Times New Roman" panose="02020603050405020304" pitchFamily="18" charset="0"/>
                <a:cs typeface="Times New Roman" panose="02020603050405020304" pitchFamily="18" charset="0"/>
              </a:rPr>
              <a:t>. Indicating that the model was able to learn and based on the data differentiate the different causes.</a:t>
            </a:r>
          </a:p>
          <a:p>
            <a:pPr>
              <a:lnSpc>
                <a:spcPct val="90000"/>
              </a:lnSpc>
              <a:spcAft>
                <a:spcPts val="600"/>
              </a:spcAft>
            </a:pPr>
            <a:endParaRPr lang="en-US" dirty="0"/>
          </a:p>
          <a:p>
            <a:pPr marL="57150">
              <a:lnSpc>
                <a:spcPct val="90000"/>
              </a:lnSpc>
              <a:spcAft>
                <a:spcPts val="600"/>
              </a:spcAft>
            </a:pPr>
            <a:endParaRPr lang="en-US" i="0" dirty="0">
              <a:effectLst/>
            </a:endParaRPr>
          </a:p>
          <a:p>
            <a:pPr marL="57150">
              <a:lnSpc>
                <a:spcPct val="90000"/>
              </a:lnSpc>
              <a:spcAft>
                <a:spcPts val="600"/>
              </a:spcAft>
            </a:pPr>
            <a:endParaRPr lang="en-US" i="0" dirty="0">
              <a:effectLst/>
            </a:endParaRPr>
          </a:p>
        </p:txBody>
      </p:sp>
    </p:spTree>
    <p:extLst>
      <p:ext uri="{BB962C8B-B14F-4D97-AF65-F5344CB8AC3E}">
        <p14:creationId xmlns:p14="http://schemas.microsoft.com/office/powerpoint/2010/main" val="287941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F0F0"/>
        </a:solidFill>
        <a:effectLst/>
      </p:bgPr>
    </p:bg>
    <p:spTree>
      <p:nvGrpSpPr>
        <p:cNvPr id="1" name=""/>
        <p:cNvGrpSpPr/>
        <p:nvPr/>
      </p:nvGrpSpPr>
      <p:grpSpPr>
        <a:xfrm>
          <a:off x="0" y="0"/>
          <a:ext cx="0" cy="0"/>
          <a:chOff x="0" y="0"/>
          <a:chExt cx="0" cy="0"/>
        </a:xfrm>
      </p:grpSpPr>
      <p:pic>
        <p:nvPicPr>
          <p:cNvPr id="5" name="Picture 5"/>
          <p:cNvPicPr>
            <a:picLocks noChangeAspect="1"/>
          </p:cNvPicPr>
          <p:nvPr/>
        </p:nvPicPr>
        <p:blipFill rotWithShape="1">
          <a:blip r:embed="rId2"/>
          <a:srcRect l="2782" t="2397" b="2397"/>
          <a:stretch/>
        </p:blipFill>
        <p:spPr>
          <a:xfrm>
            <a:off x="0" y="0"/>
            <a:ext cx="5217272" cy="6858000"/>
          </a:xfrm>
          <a:prstGeom prst="rect">
            <a:avLst/>
          </a:prstGeom>
        </p:spPr>
      </p:pic>
      <p:grpSp>
        <p:nvGrpSpPr>
          <p:cNvPr id="6" name="Group 6"/>
          <p:cNvGrpSpPr/>
          <p:nvPr/>
        </p:nvGrpSpPr>
        <p:grpSpPr>
          <a:xfrm>
            <a:off x="0" y="685800"/>
            <a:ext cx="1441659" cy="397366"/>
            <a:chOff x="0" y="0"/>
            <a:chExt cx="1536012" cy="156984"/>
          </a:xfrm>
        </p:grpSpPr>
        <p:sp>
          <p:nvSpPr>
            <p:cNvPr id="7" name="Freeform 7"/>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FFFFFF"/>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8"/>
            <p:cNvSpPr txBox="1"/>
            <p:nvPr/>
          </p:nvSpPr>
          <p:spPr>
            <a:xfrm>
              <a:off x="0" y="-38100"/>
              <a:ext cx="812800" cy="850900"/>
            </a:xfrm>
            <a:prstGeom prst="rect">
              <a:avLst/>
            </a:prstGeom>
          </p:spPr>
          <p:txBody>
            <a:bodyPr lIns="33867" tIns="33867" rIns="33867" bIns="33867" rtlCol="0" anchor="ctr"/>
            <a:lstStyle/>
            <a:p>
              <a:pPr marL="0" marR="0" lvl="0" indent="0" algn="l" defTabSz="609630" rtl="0" eaLnBrk="1" fontAlgn="auto" latinLnBrk="0" hangingPunct="1">
                <a:lnSpc>
                  <a:spcPts val="1960"/>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9"/>
          <p:cNvGrpSpPr/>
          <p:nvPr/>
        </p:nvGrpSpPr>
        <p:grpSpPr>
          <a:xfrm>
            <a:off x="0" y="5635234"/>
            <a:ext cx="1441659" cy="397366"/>
            <a:chOff x="0" y="0"/>
            <a:chExt cx="1536012" cy="156984"/>
          </a:xfrm>
        </p:grpSpPr>
        <p:sp>
          <p:nvSpPr>
            <p:cNvPr id="10" name="Freeform 10"/>
            <p:cNvSpPr/>
            <p:nvPr/>
          </p:nvSpPr>
          <p:spPr>
            <a:xfrm>
              <a:off x="0" y="0"/>
              <a:ext cx="1536012" cy="156984"/>
            </a:xfrm>
            <a:custGeom>
              <a:avLst/>
              <a:gdLst/>
              <a:ahLst/>
              <a:cxnLst/>
              <a:rect l="l" t="t" r="r" b="b"/>
              <a:pathLst>
                <a:path w="1536012" h="156984">
                  <a:moveTo>
                    <a:pt x="0" y="0"/>
                  </a:moveTo>
                  <a:lnTo>
                    <a:pt x="1536012" y="0"/>
                  </a:lnTo>
                  <a:lnTo>
                    <a:pt x="1536012" y="156984"/>
                  </a:lnTo>
                  <a:lnTo>
                    <a:pt x="0" y="156984"/>
                  </a:lnTo>
                  <a:close/>
                </a:path>
              </a:pathLst>
            </a:custGeom>
            <a:solidFill>
              <a:srgbClr val="7ED8FD"/>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TextBox 11"/>
            <p:cNvSpPr txBox="1"/>
            <p:nvPr/>
          </p:nvSpPr>
          <p:spPr>
            <a:xfrm>
              <a:off x="0" y="-38100"/>
              <a:ext cx="812800" cy="850900"/>
            </a:xfrm>
            <a:prstGeom prst="rect">
              <a:avLst/>
            </a:prstGeom>
          </p:spPr>
          <p:txBody>
            <a:bodyPr lIns="33867" tIns="33867" rIns="33867" bIns="33867" rtlCol="0" anchor="ctr"/>
            <a:lstStyle/>
            <a:p>
              <a:pPr marL="0" marR="0" lvl="0" indent="0" algn="l" defTabSz="609630" rtl="0" eaLnBrk="1" fontAlgn="auto" latinLnBrk="0" hangingPunct="1">
                <a:lnSpc>
                  <a:spcPts val="1960"/>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 name="Group 12"/>
          <p:cNvGrpSpPr/>
          <p:nvPr/>
        </p:nvGrpSpPr>
        <p:grpSpPr>
          <a:xfrm>
            <a:off x="5689600" y="5648464"/>
            <a:ext cx="6502400" cy="384137"/>
            <a:chOff x="0" y="0"/>
            <a:chExt cx="2517855" cy="135474"/>
          </a:xfrm>
        </p:grpSpPr>
        <p:sp>
          <p:nvSpPr>
            <p:cNvPr id="13" name="Freeform 13"/>
            <p:cNvSpPr/>
            <p:nvPr/>
          </p:nvSpPr>
          <p:spPr>
            <a:xfrm>
              <a:off x="0" y="0"/>
              <a:ext cx="2517855" cy="135474"/>
            </a:xfrm>
            <a:custGeom>
              <a:avLst/>
              <a:gdLst/>
              <a:ahLst/>
              <a:cxnLst/>
              <a:rect l="l" t="t" r="r" b="b"/>
              <a:pathLst>
                <a:path w="2517855" h="135474">
                  <a:moveTo>
                    <a:pt x="0" y="0"/>
                  </a:moveTo>
                  <a:lnTo>
                    <a:pt x="2517855" y="0"/>
                  </a:lnTo>
                  <a:lnTo>
                    <a:pt x="2517855" y="135474"/>
                  </a:lnTo>
                  <a:lnTo>
                    <a:pt x="0" y="135474"/>
                  </a:lnTo>
                  <a:close/>
                </a:path>
              </a:pathLst>
            </a:custGeom>
            <a:solidFill>
              <a:srgbClr val="7ED8FD"/>
            </a:solidFill>
          </p:spPr>
          <p: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KE" sz="1200"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TextBox 14"/>
            <p:cNvSpPr txBox="1"/>
            <p:nvPr/>
          </p:nvSpPr>
          <p:spPr>
            <a:xfrm>
              <a:off x="0" y="-57150"/>
              <a:ext cx="812800" cy="869950"/>
            </a:xfrm>
            <a:prstGeom prst="rect">
              <a:avLst/>
            </a:prstGeom>
          </p:spPr>
          <p:txBody>
            <a:bodyPr lIns="33867" tIns="33867" rIns="33867" bIns="33867" rtlCol="0" anchor="ctr"/>
            <a:lstStyle/>
            <a:p>
              <a:pPr marL="0" marR="0" lvl="0" indent="0" algn="ctr" defTabSz="609630" rtl="0" eaLnBrk="1" fontAlgn="auto" latinLnBrk="0" hangingPunct="1">
                <a:lnSpc>
                  <a:spcPts val="2147"/>
                </a:lnSpc>
                <a:spcBef>
                  <a:spcPts val="0"/>
                </a:spcBef>
                <a:spcAft>
                  <a:spcPts val="0"/>
                </a:spcAft>
                <a:buClrTx/>
                <a:buSzTx/>
                <a:buFontTx/>
                <a:buNone/>
                <a:tabLst/>
                <a:defRPr/>
              </a:pPr>
              <a:endParaRPr kumimoji="0" sz="1200" b="0" i="0" u="none" strike="noStrike" kern="1200" cap="none" spc="0" normalizeH="0" baseline="0" noProof="0" dirty="0">
                <a:ln>
                  <a:noFill/>
                </a:ln>
                <a:solidFill>
                  <a:prstClr val="black"/>
                </a:solidFill>
                <a:effectLst/>
                <a:uLnTx/>
                <a:uFillTx/>
                <a:latin typeface="Calibri"/>
                <a:ea typeface="+mn-ea"/>
                <a:cs typeface="+mn-cs"/>
              </a:endParaRPr>
            </a:p>
          </p:txBody>
        </p:sp>
      </p:grpSp>
      <p:sp>
        <p:nvSpPr>
          <p:cNvPr id="15" name="TextBox 15"/>
          <p:cNvSpPr txBox="1"/>
          <p:nvPr/>
        </p:nvSpPr>
        <p:spPr>
          <a:xfrm>
            <a:off x="5991208" y="2304788"/>
            <a:ext cx="5899183" cy="1590179"/>
          </a:xfrm>
          <a:prstGeom prst="rect">
            <a:avLst/>
          </a:prstGeom>
        </p:spPr>
        <p:txBody>
          <a:bodyPr lIns="0" tIns="0" rIns="0" bIns="0" rtlCol="0" anchor="t">
            <a:spAutoFit/>
          </a:bodyPr>
          <a:lstStyle/>
          <a:p>
            <a:pPr marL="0" marR="0" lvl="0" indent="0" algn="ctr" defTabSz="609630" rtl="0" eaLnBrk="1" fontAlgn="auto" latinLnBrk="0" hangingPunct="1">
              <a:lnSpc>
                <a:spcPts val="6178"/>
              </a:lnSpc>
              <a:spcBef>
                <a:spcPct val="0"/>
              </a:spcBef>
              <a:spcAft>
                <a:spcPts val="0"/>
              </a:spcAft>
              <a:buClrTx/>
              <a:buSzTx/>
              <a:buFontTx/>
              <a:buNone/>
              <a:tabLst/>
              <a:defRPr/>
            </a:pPr>
            <a:r>
              <a:rPr kumimoji="0" lang="en-US" sz="5326" b="0" i="0" u="none" strike="noStrike" kern="1200" cap="none" spc="0" normalizeH="0" baseline="0" noProof="0" dirty="0">
                <a:ln>
                  <a:noFill/>
                </a:ln>
                <a:solidFill>
                  <a:srgbClr val="12222B"/>
                </a:solidFill>
                <a:effectLst/>
                <a:uLnTx/>
                <a:uFillTx/>
                <a:latin typeface="Open Sans Bold"/>
                <a:ea typeface="+mn-ea"/>
                <a:cs typeface="+mn-cs"/>
              </a:rPr>
              <a:t>Thank You!</a:t>
            </a:r>
          </a:p>
          <a:p>
            <a:pPr marL="0" marR="0" lvl="0" indent="0" algn="ctr" defTabSz="609630" rtl="0" eaLnBrk="1" fontAlgn="auto" latinLnBrk="0" hangingPunct="1">
              <a:lnSpc>
                <a:spcPts val="6178"/>
              </a:lnSpc>
              <a:spcBef>
                <a:spcPct val="0"/>
              </a:spcBef>
              <a:spcAft>
                <a:spcPts val="0"/>
              </a:spcAft>
              <a:buClrTx/>
              <a:buSzTx/>
              <a:buFontTx/>
              <a:buNone/>
              <a:tabLst/>
              <a:defRPr/>
            </a:pPr>
            <a:r>
              <a:rPr lang="en-US" sz="5326" dirty="0">
                <a:solidFill>
                  <a:srgbClr val="12222B"/>
                </a:solidFill>
                <a:latin typeface="Open Sans Bold"/>
              </a:rPr>
              <a:t>Any Question?</a:t>
            </a:r>
            <a:endParaRPr kumimoji="0" lang="en-US" sz="5326" b="0" i="0" u="none" strike="noStrike" kern="1200" cap="none" spc="0" normalizeH="0" baseline="0" noProof="0" dirty="0">
              <a:ln>
                <a:noFill/>
              </a:ln>
              <a:solidFill>
                <a:srgbClr val="12222B"/>
              </a:solidFill>
              <a:effectLst/>
              <a:uLnTx/>
              <a:uFillTx/>
              <a:latin typeface="Open Sans Bold"/>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5E1A9ED-7B25-F557-9832-6D39D090C6D9}"/>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4000" b="1" dirty="0">
                <a:solidFill>
                  <a:srgbClr val="FFFFFF"/>
                </a:solidFill>
                <a:latin typeface="+mj-lt"/>
                <a:ea typeface="+mj-ea"/>
                <a:cs typeface="+mj-cs"/>
              </a:rPr>
              <a:t>OVERVIEW</a:t>
            </a:r>
            <a:endParaRPr kumimoji="0" lang="en-US" sz="4000" b="1" i="0" u="none" strike="noStrike" kern="1200" cap="none" spc="0" normalizeH="0" baseline="0" noProof="0" dirty="0">
              <a:ln>
                <a:noFill/>
              </a:ln>
              <a:solidFill>
                <a:srgbClr val="FFFFFF"/>
              </a:solidFill>
              <a:effectLst/>
              <a:uLnTx/>
              <a:uFillTx/>
              <a:latin typeface="+mj-lt"/>
              <a:ea typeface="+mj-ea"/>
              <a:cs typeface="+mj-cs"/>
            </a:endParaRP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8F233C39-AEE6-B405-D72D-AB61E1FD5F8B}"/>
              </a:ext>
            </a:extLst>
          </p:cNvPr>
          <p:cNvSpPr txBox="1"/>
          <p:nvPr/>
        </p:nvSpPr>
        <p:spPr>
          <a:xfrm>
            <a:off x="4312815" y="1043074"/>
            <a:ext cx="6769177" cy="523220"/>
          </a:xfrm>
          <a:prstGeom prst="rect">
            <a:avLst/>
          </a:prstGeom>
          <a:noFill/>
        </p:spPr>
        <p:txBody>
          <a:bodyPr wrap="square" rtlCol="0">
            <a:spAutoFit/>
          </a:bodyPr>
          <a:lstStyle/>
          <a:p>
            <a:r>
              <a:rPr kumimoji="1" lang="en-US" altLang="ja-JP" sz="2800" dirty="0">
                <a:latin typeface="Times New Roman" panose="02020603050405020304" pitchFamily="18" charset="0"/>
                <a:cs typeface="Times New Roman" panose="02020603050405020304" pitchFamily="18" charset="0"/>
              </a:rPr>
              <a:t>This presentation is divided in different parts:</a:t>
            </a:r>
          </a:p>
        </p:txBody>
      </p:sp>
      <p:sp>
        <p:nvSpPr>
          <p:cNvPr id="4" name="TextBox 3">
            <a:extLst>
              <a:ext uri="{FF2B5EF4-FFF2-40B4-BE49-F238E27FC236}">
                <a16:creationId xmlns:a16="http://schemas.microsoft.com/office/drawing/2014/main" id="{F6898142-7149-C198-D9CB-866BC924968A}"/>
              </a:ext>
            </a:extLst>
          </p:cNvPr>
          <p:cNvSpPr txBox="1"/>
          <p:nvPr/>
        </p:nvSpPr>
        <p:spPr>
          <a:xfrm>
            <a:off x="4510355" y="2229492"/>
            <a:ext cx="5455578" cy="1815882"/>
          </a:xfrm>
          <a:prstGeom prst="rect">
            <a:avLst/>
          </a:prstGeom>
          <a:noFill/>
        </p:spPr>
        <p:txBody>
          <a:bodyPr wrap="square" rtlCol="0">
            <a:spAutoFit/>
          </a:bodyPr>
          <a:lstStyle/>
          <a:p>
            <a:pPr marL="285750" indent="-285750">
              <a:buFont typeface="Arial" panose="020B0604020202020204" pitchFamily="34" charset="0"/>
              <a:buChar char="•"/>
            </a:pPr>
            <a:r>
              <a:rPr kumimoji="1" lang="en-US" altLang="ja-JP" sz="2800" dirty="0">
                <a:latin typeface="Times New Roman" panose="02020603050405020304" pitchFamily="18" charset="0"/>
                <a:cs typeface="Times New Roman" panose="02020603050405020304" pitchFamily="18" charset="0"/>
              </a:rPr>
              <a:t>Business understanding</a:t>
            </a:r>
          </a:p>
          <a:p>
            <a:pPr marL="285750" indent="-285750">
              <a:buFont typeface="Arial" panose="020B0604020202020204" pitchFamily="34" charset="0"/>
              <a:buChar char="•"/>
            </a:pPr>
            <a:r>
              <a:rPr kumimoji="1" lang="en-US" altLang="ja-JP" sz="2800" dirty="0">
                <a:latin typeface="Times New Roman" panose="02020603050405020304" pitchFamily="18" charset="0"/>
                <a:cs typeface="Times New Roman" panose="02020603050405020304" pitchFamily="18" charset="0"/>
              </a:rPr>
              <a:t>Data understanding </a:t>
            </a:r>
          </a:p>
          <a:p>
            <a:pPr marL="285750" indent="-285750">
              <a:buFont typeface="Arial" panose="020B0604020202020204" pitchFamily="34" charset="0"/>
              <a:buChar char="•"/>
            </a:pPr>
            <a:r>
              <a:rPr kumimoji="1" lang="en-US" altLang="ja-JP" sz="2800" dirty="0">
                <a:latin typeface="Times New Roman" panose="02020603050405020304" pitchFamily="18" charset="0"/>
                <a:cs typeface="Times New Roman" panose="02020603050405020304" pitchFamily="18" charset="0"/>
              </a:rPr>
              <a:t>Modeling</a:t>
            </a:r>
          </a:p>
          <a:p>
            <a:pPr marL="285750" indent="-285750">
              <a:buFont typeface="Arial" panose="020B0604020202020204" pitchFamily="34" charset="0"/>
              <a:buChar char="•"/>
            </a:pPr>
            <a:r>
              <a:rPr kumimoji="1" lang="en-US" altLang="ja-JP" sz="2800" dirty="0">
                <a:latin typeface="Times New Roman" panose="02020603050405020304" pitchFamily="18" charset="0"/>
                <a:cs typeface="Times New Roman" panose="02020603050405020304" pitchFamily="18" charset="0"/>
              </a:rPr>
              <a:t>conclusion</a:t>
            </a:r>
            <a:endParaRPr kumimoji="1" lang="ja-JP"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1156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3D6222-2FC0-63EA-585A-42C6264DC0D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FB039E5-77DC-392F-0779-48C5F787D4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D4705310-E50C-D696-495C-D6FBCCFF1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E4B0281C-B5BB-8B60-289C-C8B0FE07C00B}"/>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Business understanding</a:t>
            </a:r>
          </a:p>
        </p:txBody>
      </p:sp>
      <p:sp>
        <p:nvSpPr>
          <p:cNvPr id="16" name="Arc 15">
            <a:extLst>
              <a:ext uri="{FF2B5EF4-FFF2-40B4-BE49-F238E27FC236}">
                <a16:creationId xmlns:a16="http://schemas.microsoft.com/office/drawing/2014/main" id="{6500708D-19DF-1D98-2E26-E969DD040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B4116EF7-90D5-CEB1-EB7B-3D710BD749DE}"/>
              </a:ext>
            </a:extLst>
          </p:cNvPr>
          <p:cNvSpPr txBox="1"/>
          <p:nvPr/>
        </p:nvSpPr>
        <p:spPr>
          <a:xfrm>
            <a:off x="4447308" y="591344"/>
            <a:ext cx="6547794" cy="5585619"/>
          </a:xfrm>
          <a:prstGeom prst="rect">
            <a:avLst/>
          </a:prstGeom>
        </p:spPr>
        <p:txBody>
          <a:bodyPr vert="horz" lIns="91440" tIns="45720" rIns="91440" bIns="45720" rtlCol="0" anchor="ctr">
            <a:normAutofit/>
          </a:bodyPr>
          <a:lstStyle/>
          <a:p>
            <a:pPr>
              <a:lnSpc>
                <a:spcPct val="90000"/>
              </a:lnSpc>
              <a:spcAft>
                <a:spcPts val="600"/>
              </a:spcAft>
            </a:pPr>
            <a:r>
              <a:rPr lang="en-US" altLang="ja-JP" sz="2800" dirty="0">
                <a:latin typeface="Times New Roman" panose="02020603050405020304" pitchFamily="18" charset="0"/>
                <a:cs typeface="Times New Roman" panose="02020603050405020304" pitchFamily="18" charset="0"/>
              </a:rPr>
              <a:t>Traffic congestion and accidents are a persistent problem in urban areas, particularly in large cities like Chicago. Understanding the primary causes of traffic crashes can help city planners, transportation authorities, and policymakers implement more effective measures to mitigate and reduce traffic crashes.</a:t>
            </a:r>
          </a:p>
          <a:p>
            <a:pPr>
              <a:lnSpc>
                <a:spcPct val="90000"/>
              </a:lnSpc>
              <a:spcAft>
                <a:spcPts val="600"/>
              </a:spcAft>
            </a:pPr>
            <a:r>
              <a:rPr lang="en-US" sz="2800" i="0" dirty="0">
                <a:effectLst/>
                <a:latin typeface="Times New Roman" panose="02020603050405020304" pitchFamily="18" charset="0"/>
                <a:cs typeface="Times New Roman" panose="02020603050405020304" pitchFamily="18" charset="0"/>
              </a:rPr>
              <a:t>So, the goal is to pred</a:t>
            </a:r>
            <a:r>
              <a:rPr lang="en-US" sz="2800" dirty="0">
                <a:latin typeface="Times New Roman" panose="02020603050405020304" pitchFamily="18" charset="0"/>
                <a:cs typeface="Times New Roman" panose="02020603050405020304" pitchFamily="18" charset="0"/>
              </a:rPr>
              <a:t>ict the cause of crashes by using different models and to be able to understand which one of the causes are influential.</a:t>
            </a:r>
            <a:endParaRPr lang="en-US" sz="280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3387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AAA8736-4A0C-94D0-05CF-0BA2C5A9678F}"/>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61F01B1-BE44-A771-70C2-BDB40C3A14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21AB8FC-00D0-3E97-3207-BB3AB2391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18CC0CF-8AFE-30C5-79E5-0CF97986F53C}"/>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Objectives</a:t>
            </a:r>
          </a:p>
        </p:txBody>
      </p:sp>
      <p:sp>
        <p:nvSpPr>
          <p:cNvPr id="16" name="Arc 15">
            <a:extLst>
              <a:ext uri="{FF2B5EF4-FFF2-40B4-BE49-F238E27FC236}">
                <a16:creationId xmlns:a16="http://schemas.microsoft.com/office/drawing/2014/main" id="{5D4A56EB-87C4-629C-017A-A5287FBB7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193F94EB-3754-0E90-812F-6AE47E28B05F}"/>
              </a:ext>
            </a:extLst>
          </p:cNvPr>
          <p:cNvSpPr txBox="1"/>
          <p:nvPr/>
        </p:nvSpPr>
        <p:spPr>
          <a:xfrm>
            <a:off x="4430374" y="193410"/>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2800" i="0" dirty="0">
                <a:effectLst/>
                <a:latin typeface="Times New Roman" panose="02020603050405020304" pitchFamily="18" charset="0"/>
                <a:cs typeface="Times New Roman" panose="02020603050405020304" pitchFamily="18" charset="0"/>
              </a:rPr>
              <a:t>The objectives of this project are:</a:t>
            </a:r>
          </a:p>
          <a:p>
            <a:pPr marL="285750" indent="-28575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understand the primary causes of accident for drivers.</a:t>
            </a:r>
          </a:p>
          <a:p>
            <a:pPr marL="285750" indent="-28575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To merge the 3 datasets, which are the people, the crash and the vehicles. In an understandable manner by dropping column which are considered irrelevant.</a:t>
            </a:r>
          </a:p>
          <a:p>
            <a:pPr marL="285750" indent="-28575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clean the data by reducing the numbers of </a:t>
            </a:r>
            <a:r>
              <a:rPr lang="en-US" sz="2800" dirty="0" err="1">
                <a:latin typeface="Times New Roman" panose="02020603050405020304" pitchFamily="18" charset="0"/>
                <a:cs typeface="Times New Roman" panose="02020603050405020304" pitchFamily="18" charset="0"/>
              </a:rPr>
              <a:t>multiclasses</a:t>
            </a:r>
            <a:r>
              <a:rPr lang="en-US" sz="2800" dirty="0">
                <a:latin typeface="Times New Roman" panose="02020603050405020304" pitchFamily="18" charset="0"/>
                <a:cs typeface="Times New Roman" panose="02020603050405020304" pitchFamily="18" charset="0"/>
              </a:rPr>
              <a:t> for each feature.</a:t>
            </a:r>
          </a:p>
          <a:p>
            <a:pPr marL="285750" indent="-28575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To test different models and understand the result of each model and choose the best performing one.</a:t>
            </a:r>
          </a:p>
        </p:txBody>
      </p:sp>
      <p:sp>
        <p:nvSpPr>
          <p:cNvPr id="4" name="Rectangle 2">
            <a:extLst>
              <a:ext uri="{FF2B5EF4-FFF2-40B4-BE49-F238E27FC236}">
                <a16:creationId xmlns:a16="http://schemas.microsoft.com/office/drawing/2014/main" id="{47F84F95-3F90-2B78-BDD6-DCF6E6C7E0F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63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223161-C48E-AAD3-4FDA-EE6B81E0F20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04660C5-D704-FABC-501A-2D8F75AB4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922B668-0670-86F8-210F-035EF9D53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62768F-7015-A5C5-7402-5385CAC40BA0}"/>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Methods</a:t>
            </a:r>
          </a:p>
        </p:txBody>
      </p:sp>
      <p:sp>
        <p:nvSpPr>
          <p:cNvPr id="16" name="Arc 15">
            <a:extLst>
              <a:ext uri="{FF2B5EF4-FFF2-40B4-BE49-F238E27FC236}">
                <a16:creationId xmlns:a16="http://schemas.microsoft.com/office/drawing/2014/main" id="{D082EB36-F93A-82A0-4161-594CB58F3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95F1919A-018C-6CF6-D1B0-FEF4C8E39DE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sz="2800" dirty="0">
                <a:latin typeface="Times New Roman" panose="02020603050405020304" pitchFamily="18" charset="0"/>
                <a:cs typeface="Times New Roman" panose="02020603050405020304" pitchFamily="18" charset="0"/>
              </a:rPr>
              <a:t>The methods used are:</a:t>
            </a:r>
          </a:p>
          <a:p>
            <a:pPr marL="285750" indent="-28575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Data collection</a:t>
            </a:r>
          </a:p>
          <a:p>
            <a:pPr marL="285750" indent="-28575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cleaning</a:t>
            </a:r>
          </a:p>
          <a:p>
            <a:pPr marL="285750" indent="-285750">
              <a:lnSpc>
                <a:spcPct val="90000"/>
              </a:lnSpc>
              <a:spcAft>
                <a:spcPts val="600"/>
              </a:spcAf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 modelling</a:t>
            </a:r>
            <a:r>
              <a:rPr lang="en-US" sz="2800" i="0" dirty="0">
                <a:effectLst/>
                <a:latin typeface="Times New Roman" panose="02020603050405020304" pitchFamily="18" charset="0"/>
                <a:cs typeface="Times New Roman" panose="02020603050405020304" pitchFamily="18" charset="0"/>
              </a:rPr>
              <a:t> </a:t>
            </a:r>
          </a:p>
          <a:p>
            <a:pPr marL="285750" indent="-285750">
              <a:lnSpc>
                <a:spcPct val="90000"/>
              </a:lnSpc>
              <a:spcAft>
                <a:spcPts val="600"/>
              </a:spcAft>
              <a:buFont typeface="Arial" panose="020B0604020202020204" pitchFamily="34" charset="0"/>
              <a:buChar char="•"/>
            </a:pPr>
            <a:r>
              <a:rPr lang="en-US" sz="2800" i="0" dirty="0">
                <a:effectLst/>
                <a:latin typeface="Times New Roman" panose="02020603050405020304" pitchFamily="18" charset="0"/>
                <a:cs typeface="Times New Roman" panose="02020603050405020304" pitchFamily="18" charset="0"/>
              </a:rPr>
              <a:t>Model evaluation</a:t>
            </a:r>
          </a:p>
          <a:p>
            <a:pPr marL="57150">
              <a:lnSpc>
                <a:spcPct val="90000"/>
              </a:lnSpc>
              <a:spcAft>
                <a:spcPts val="600"/>
              </a:spcAft>
            </a:pPr>
            <a:endParaRPr lang="en-US" i="0" dirty="0">
              <a:effectLst/>
            </a:endParaRPr>
          </a:p>
        </p:txBody>
      </p:sp>
    </p:spTree>
    <p:extLst>
      <p:ext uri="{BB962C8B-B14F-4D97-AF65-F5344CB8AC3E}">
        <p14:creationId xmlns:p14="http://schemas.microsoft.com/office/powerpoint/2010/main" val="289076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700EAB-419C-ABB5-7533-4173B9E46B9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C8855A7-F6F8-C11A-8C38-9B1FE2311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12EFBB02-6D69-C47B-00A3-FAD3D9591C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B899383-4298-F59F-4141-98524614E0BD}"/>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Mode</a:t>
            </a:r>
            <a:r>
              <a:rPr lang="en-US" sz="4000" b="1" dirty="0">
                <a:solidFill>
                  <a:srgbClr val="FFFFFF"/>
                </a:solidFill>
                <a:latin typeface="+mj-lt"/>
                <a:ea typeface="+mj-ea"/>
                <a:cs typeface="+mj-cs"/>
              </a:rPr>
              <a:t>l Building</a:t>
            </a:r>
            <a:endParaRPr kumimoji="0" lang="en-US" sz="4000" b="1" i="0" u="none" strike="noStrike" kern="1200" cap="none" spc="0" normalizeH="0" baseline="0" noProof="0" dirty="0">
              <a:ln>
                <a:noFill/>
              </a:ln>
              <a:solidFill>
                <a:srgbClr val="FFFFFF"/>
              </a:solidFill>
              <a:effectLst/>
              <a:uLnTx/>
              <a:uFillTx/>
              <a:latin typeface="+mj-lt"/>
              <a:ea typeface="+mj-ea"/>
              <a:cs typeface="+mj-cs"/>
            </a:endParaRPr>
          </a:p>
        </p:txBody>
      </p:sp>
      <p:sp>
        <p:nvSpPr>
          <p:cNvPr id="16" name="Arc 15">
            <a:extLst>
              <a:ext uri="{FF2B5EF4-FFF2-40B4-BE49-F238E27FC236}">
                <a16:creationId xmlns:a16="http://schemas.microsoft.com/office/drawing/2014/main" id="{987CDD90-446C-916A-372D-DF4C86C51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TextBox 35">
            <a:extLst>
              <a:ext uri="{FF2B5EF4-FFF2-40B4-BE49-F238E27FC236}">
                <a16:creationId xmlns:a16="http://schemas.microsoft.com/office/drawing/2014/main" id="{3E650A39-9705-4151-41A3-CFD42A086154}"/>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nSpc>
                <a:spcPct val="90000"/>
              </a:lnSpc>
              <a:spcAft>
                <a:spcPts val="600"/>
              </a:spcAft>
            </a:pPr>
            <a:r>
              <a:rPr lang="en-US" b="1" i="0" dirty="0">
                <a:solidFill>
                  <a:srgbClr val="002060"/>
                </a:solidFill>
                <a:effectLst/>
              </a:rPr>
              <a:t>Step 1 </a:t>
            </a:r>
            <a:r>
              <a:rPr lang="en-US" b="1" dirty="0">
                <a:solidFill>
                  <a:srgbClr val="002060"/>
                </a:solidFill>
              </a:rPr>
              <a:t> - </a:t>
            </a:r>
            <a:r>
              <a:rPr lang="en-US" dirty="0"/>
              <a:t>Developing  the predictive models</a:t>
            </a:r>
            <a:endParaRPr lang="en-US" i="0" dirty="0">
              <a:effectLst/>
            </a:endParaRPr>
          </a:p>
          <a:p>
            <a:pPr>
              <a:lnSpc>
                <a:spcPct val="90000"/>
              </a:lnSpc>
              <a:spcAft>
                <a:spcPts val="600"/>
              </a:spcAft>
            </a:pPr>
            <a:endParaRPr lang="en-US" dirty="0"/>
          </a:p>
          <a:p>
            <a:pPr>
              <a:lnSpc>
                <a:spcPct val="90000"/>
              </a:lnSpc>
              <a:spcAft>
                <a:spcPts val="600"/>
              </a:spcAft>
            </a:pPr>
            <a:r>
              <a:rPr lang="en-US" b="1" dirty="0">
                <a:solidFill>
                  <a:srgbClr val="002060"/>
                </a:solidFill>
              </a:rPr>
              <a:t>Step 2  - </a:t>
            </a:r>
            <a:r>
              <a:rPr lang="en-US" dirty="0"/>
              <a:t>Testing the models used. These are;</a:t>
            </a:r>
            <a:endParaRPr lang="en-US" b="1" i="0" dirty="0">
              <a:solidFill>
                <a:srgbClr val="002060"/>
              </a:solidFill>
              <a:effectLst/>
            </a:endParaRPr>
          </a:p>
          <a:p>
            <a:pPr marL="285750" indent="-228600">
              <a:lnSpc>
                <a:spcPct val="90000"/>
              </a:lnSpc>
              <a:spcAft>
                <a:spcPts val="600"/>
              </a:spcAft>
              <a:buFont typeface="Arial" panose="020B0604020202020204" pitchFamily="34" charset="0"/>
              <a:buChar char="•"/>
            </a:pPr>
            <a:r>
              <a:rPr lang="en-US" dirty="0"/>
              <a:t>KNN</a:t>
            </a:r>
            <a:r>
              <a:rPr lang="en-US" i="0" dirty="0">
                <a:effectLst/>
              </a:rPr>
              <a:t>,</a:t>
            </a:r>
          </a:p>
          <a:p>
            <a:pPr marL="285750" indent="-228600">
              <a:lnSpc>
                <a:spcPct val="90000"/>
              </a:lnSpc>
              <a:spcAft>
                <a:spcPts val="600"/>
              </a:spcAft>
              <a:buFont typeface="Arial" panose="020B0604020202020204" pitchFamily="34" charset="0"/>
              <a:buChar char="•"/>
            </a:pPr>
            <a:r>
              <a:rPr lang="en-US" dirty="0" err="1"/>
              <a:t>XGBoost</a:t>
            </a:r>
            <a:r>
              <a:rPr lang="en-US" dirty="0"/>
              <a:t>,</a:t>
            </a:r>
            <a:r>
              <a:rPr lang="en-US" i="0" dirty="0">
                <a:effectLst/>
              </a:rPr>
              <a:t> </a:t>
            </a:r>
          </a:p>
          <a:p>
            <a:pPr marL="285750" indent="-228600">
              <a:lnSpc>
                <a:spcPct val="90000"/>
              </a:lnSpc>
              <a:spcAft>
                <a:spcPts val="600"/>
              </a:spcAft>
              <a:buFont typeface="Arial" panose="020B0604020202020204" pitchFamily="34" charset="0"/>
              <a:buChar char="•"/>
            </a:pPr>
            <a:r>
              <a:rPr lang="en-US" i="0" dirty="0">
                <a:effectLst/>
              </a:rPr>
              <a:t>Random Forest, </a:t>
            </a:r>
          </a:p>
          <a:p>
            <a:pPr marL="285750" indent="-228600">
              <a:lnSpc>
                <a:spcPct val="90000"/>
              </a:lnSpc>
              <a:spcAft>
                <a:spcPts val="600"/>
              </a:spcAft>
              <a:buFont typeface="Arial" panose="020B0604020202020204" pitchFamily="34" charset="0"/>
              <a:buChar char="•"/>
            </a:pPr>
            <a:r>
              <a:rPr lang="en-US" dirty="0"/>
              <a:t>Decision Tree,</a:t>
            </a:r>
            <a:endParaRPr lang="en-US" i="0" dirty="0">
              <a:effectLst/>
            </a:endParaRPr>
          </a:p>
          <a:p>
            <a:pPr marL="285750" indent="-228600">
              <a:lnSpc>
                <a:spcPct val="90000"/>
              </a:lnSpc>
              <a:spcAft>
                <a:spcPts val="600"/>
              </a:spcAft>
              <a:buFont typeface="Arial" panose="020B0604020202020204" pitchFamily="34" charset="0"/>
              <a:buChar char="•"/>
            </a:pPr>
            <a:r>
              <a:rPr lang="en-US" dirty="0"/>
              <a:t>ANN,</a:t>
            </a:r>
          </a:p>
          <a:p>
            <a:pPr marL="285750" indent="-228600">
              <a:lnSpc>
                <a:spcPct val="90000"/>
              </a:lnSpc>
              <a:spcAft>
                <a:spcPts val="600"/>
              </a:spcAft>
              <a:buFont typeface="Arial" panose="020B0604020202020204" pitchFamily="34" charset="0"/>
              <a:buChar char="•"/>
            </a:pPr>
            <a:r>
              <a:rPr lang="en-US" i="0" dirty="0">
                <a:effectLst/>
              </a:rPr>
              <a:t>Naive Bayes.</a:t>
            </a:r>
          </a:p>
          <a:p>
            <a:pPr>
              <a:lnSpc>
                <a:spcPct val="90000"/>
              </a:lnSpc>
              <a:spcAft>
                <a:spcPts val="600"/>
              </a:spcAft>
            </a:pPr>
            <a:r>
              <a:rPr lang="en-US" b="1" i="0" dirty="0">
                <a:solidFill>
                  <a:srgbClr val="002060"/>
                </a:solidFill>
                <a:effectLst/>
              </a:rPr>
              <a:t>Step 3 – </a:t>
            </a:r>
            <a:r>
              <a:rPr lang="en-US" dirty="0"/>
              <a:t>Encoding of the y and x which are categorical</a:t>
            </a:r>
            <a:endParaRPr lang="en-US" b="1" i="0" dirty="0">
              <a:solidFill>
                <a:srgbClr val="002060"/>
              </a:solidFill>
              <a:effectLst/>
            </a:endParaRPr>
          </a:p>
          <a:p>
            <a:pPr>
              <a:lnSpc>
                <a:spcPct val="90000"/>
              </a:lnSpc>
              <a:spcAft>
                <a:spcPts val="600"/>
              </a:spcAft>
            </a:pPr>
            <a:r>
              <a:rPr lang="en-US" altLang="ja-JP" b="1" i="0" dirty="0">
                <a:solidFill>
                  <a:srgbClr val="002060"/>
                </a:solidFill>
                <a:effectLst/>
              </a:rPr>
              <a:t>Step 4 – </a:t>
            </a:r>
            <a:r>
              <a:rPr lang="en-US" altLang="ja-JP" dirty="0"/>
              <a:t>Training  of the data using the different models</a:t>
            </a:r>
            <a:endParaRPr lang="en-US" altLang="ja-JP" b="1" i="0" dirty="0">
              <a:solidFill>
                <a:srgbClr val="002060"/>
              </a:solidFill>
              <a:effectLst/>
            </a:endParaRPr>
          </a:p>
          <a:p>
            <a:pPr marL="285750" indent="-228600">
              <a:lnSpc>
                <a:spcPct val="90000"/>
              </a:lnSpc>
              <a:spcAft>
                <a:spcPts val="600"/>
              </a:spcAft>
              <a:buFont typeface="Arial" panose="020B0604020202020204" pitchFamily="34" charset="0"/>
              <a:buChar char="•"/>
            </a:pPr>
            <a:r>
              <a:rPr lang="en-US" i="0" dirty="0">
                <a:effectLst/>
              </a:rPr>
              <a:t>80% of the data was used for training the model.</a:t>
            </a:r>
          </a:p>
          <a:p>
            <a:pPr>
              <a:lnSpc>
                <a:spcPct val="90000"/>
              </a:lnSpc>
              <a:spcAft>
                <a:spcPts val="600"/>
              </a:spcAft>
            </a:pPr>
            <a:r>
              <a:rPr lang="en-US" altLang="ja-JP" b="1" i="0" dirty="0">
                <a:solidFill>
                  <a:srgbClr val="002060"/>
                </a:solidFill>
                <a:effectLst/>
              </a:rPr>
              <a:t>Step 5 – </a:t>
            </a:r>
            <a:r>
              <a:rPr lang="en-US" altLang="ja-JP" dirty="0"/>
              <a:t>Prediction and evaluation of the models.</a:t>
            </a:r>
          </a:p>
          <a:p>
            <a:pPr>
              <a:lnSpc>
                <a:spcPct val="90000"/>
              </a:lnSpc>
              <a:spcAft>
                <a:spcPts val="600"/>
              </a:spcAft>
            </a:pPr>
            <a:r>
              <a:rPr lang="en-US" b="1" dirty="0">
                <a:solidFill>
                  <a:srgbClr val="002060"/>
                </a:solidFill>
              </a:rPr>
              <a:t>Decision </a:t>
            </a:r>
            <a:endParaRPr lang="en-US" b="1" i="0" dirty="0">
              <a:solidFill>
                <a:srgbClr val="002060"/>
              </a:solidFill>
              <a:effectLst/>
            </a:endParaRPr>
          </a:p>
          <a:p>
            <a:pPr marL="285750" indent="-228600">
              <a:lnSpc>
                <a:spcPct val="90000"/>
              </a:lnSpc>
              <a:spcAft>
                <a:spcPts val="600"/>
              </a:spcAft>
              <a:buFont typeface="Arial" panose="020B0604020202020204" pitchFamily="34" charset="0"/>
              <a:buChar char="•"/>
            </a:pPr>
            <a:r>
              <a:rPr lang="en-US" dirty="0"/>
              <a:t>Choose the best the best performing model for primary cause prediction.</a:t>
            </a:r>
            <a:endParaRPr lang="en-US" i="0" dirty="0">
              <a:effectLst/>
            </a:endParaRPr>
          </a:p>
        </p:txBody>
      </p:sp>
    </p:spTree>
    <p:extLst>
      <p:ext uri="{BB962C8B-B14F-4D97-AF65-F5344CB8AC3E}">
        <p14:creationId xmlns:p14="http://schemas.microsoft.com/office/powerpoint/2010/main" val="2365508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251B22-F2D1-7827-0E8E-705B60BDA7AF}"/>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A0BCE88-6547-EA43-0DAC-A2FFCD0940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3F9F7F9-1A77-0966-9183-17DD4A9A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76BD4AA-4403-755F-E712-50B3FF90503D}"/>
              </a:ext>
            </a:extLst>
          </p:cNvPr>
          <p:cNvSpPr txBox="1"/>
          <p:nvPr/>
        </p:nvSpPr>
        <p:spPr>
          <a:xfrm>
            <a:off x="426720" y="1072292"/>
            <a:ext cx="3462423" cy="4461163"/>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kumimoji="0" lang="en-US" sz="4000" b="1" i="0" u="none" strike="noStrike" kern="1200" cap="none" spc="0" normalizeH="0" baseline="0" noProof="0" dirty="0">
                <a:ln>
                  <a:noFill/>
                </a:ln>
                <a:solidFill>
                  <a:srgbClr val="FFFFFF"/>
                </a:solidFill>
                <a:effectLst/>
                <a:uLnTx/>
                <a:uFillTx/>
                <a:latin typeface="+mj-lt"/>
                <a:ea typeface="+mj-ea"/>
                <a:cs typeface="+mj-cs"/>
              </a:rPr>
              <a:t> Mode</a:t>
            </a:r>
            <a:r>
              <a:rPr lang="en-US" sz="4000" b="1" dirty="0">
                <a:solidFill>
                  <a:srgbClr val="FFFFFF"/>
                </a:solidFill>
                <a:latin typeface="+mj-lt"/>
                <a:ea typeface="+mj-ea"/>
                <a:cs typeface="+mj-cs"/>
              </a:rPr>
              <a:t>l Comparison</a:t>
            </a:r>
            <a:endParaRPr kumimoji="0" lang="en-US" sz="4000" b="1" i="0" u="none" strike="noStrike" kern="1200" cap="none" spc="0" normalizeH="0" baseline="0" noProof="0" dirty="0">
              <a:ln>
                <a:noFill/>
              </a:ln>
              <a:solidFill>
                <a:srgbClr val="FFFFFF"/>
              </a:solidFill>
              <a:effectLst/>
              <a:uLnTx/>
              <a:uFillTx/>
              <a:latin typeface="+mj-lt"/>
              <a:ea typeface="+mj-ea"/>
              <a:cs typeface="+mj-cs"/>
            </a:endParaRPr>
          </a:p>
        </p:txBody>
      </p:sp>
      <p:sp>
        <p:nvSpPr>
          <p:cNvPr id="16" name="Arc 15">
            <a:extLst>
              <a:ext uri="{FF2B5EF4-FFF2-40B4-BE49-F238E27FC236}">
                <a16:creationId xmlns:a16="http://schemas.microsoft.com/office/drawing/2014/main" id="{5CEF71CA-3E5C-E08E-EC0A-37877C79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C332ECBA-A293-53CA-1658-01731E88A31E}"/>
              </a:ext>
            </a:extLst>
          </p:cNvPr>
          <p:cNvSpPr txBox="1"/>
          <p:nvPr/>
        </p:nvSpPr>
        <p:spPr>
          <a:xfrm>
            <a:off x="4447308" y="92467"/>
            <a:ext cx="6906491" cy="6765533"/>
          </a:xfrm>
          <a:prstGeom prst="rect">
            <a:avLst/>
          </a:prstGeom>
        </p:spPr>
        <p:txBody>
          <a:bodyPr vert="horz" lIns="91440" tIns="45720" rIns="91440" bIns="45720" rtlCol="0" anchor="ctr">
            <a:normAutofit fontScale="92500" lnSpcReduction="20000"/>
          </a:bodyPr>
          <a:lstStyle/>
          <a:p>
            <a:pPr>
              <a:lnSpc>
                <a:spcPct val="90000"/>
              </a:lnSpc>
              <a:spcAft>
                <a:spcPts val="600"/>
              </a:spcAft>
            </a:pPr>
            <a:r>
              <a:rPr lang="en-US" b="1" i="0" dirty="0">
                <a:solidFill>
                  <a:srgbClr val="002060"/>
                </a:solidFill>
                <a:effectLst/>
              </a:rPr>
              <a:t>Comparing the Performance of the Models from the eva</a:t>
            </a:r>
            <a:r>
              <a:rPr lang="en-US" b="1" dirty="0">
                <a:solidFill>
                  <a:srgbClr val="002060"/>
                </a:solidFill>
              </a:rPr>
              <a:t>luation metrics to establish which model works best.</a:t>
            </a:r>
            <a:endParaRPr lang="en-US" b="1" i="0" dirty="0">
              <a:solidFill>
                <a:srgbClr val="002060"/>
              </a:solidFill>
              <a:effectLst/>
            </a:endParaRPr>
          </a:p>
          <a:p>
            <a:pPr>
              <a:lnSpc>
                <a:spcPct val="90000"/>
              </a:lnSpc>
              <a:spcAft>
                <a:spcPts val="600"/>
              </a:spcAft>
            </a:pPr>
            <a:endParaRPr lang="en-US" dirty="0"/>
          </a:p>
          <a:p>
            <a:pPr>
              <a:lnSpc>
                <a:spcPct val="90000"/>
              </a:lnSpc>
              <a:spcAft>
                <a:spcPts val="600"/>
              </a:spcAft>
            </a:pPr>
            <a:r>
              <a:rPr lang="en-US" altLang="ja-JP" b="1" dirty="0">
                <a:solidFill>
                  <a:srgbClr val="002060"/>
                </a:solidFill>
              </a:rPr>
              <a:t>KNN</a:t>
            </a:r>
            <a:endParaRPr lang="en-US" b="1" dirty="0">
              <a:solidFill>
                <a:srgbClr val="002060"/>
              </a:solidFill>
            </a:endParaRPr>
          </a:p>
          <a:p>
            <a:pPr marL="285750" indent="-228600">
              <a:lnSpc>
                <a:spcPct val="90000"/>
              </a:lnSpc>
              <a:spcAft>
                <a:spcPts val="600"/>
              </a:spcAft>
              <a:buFont typeface="Arial" panose="020B0604020202020204" pitchFamily="34" charset="0"/>
              <a:buChar char="•"/>
            </a:pPr>
            <a:r>
              <a:rPr lang="en-US" i="0" dirty="0">
                <a:effectLst/>
              </a:rPr>
              <a:t>Accuracy: 87%      </a:t>
            </a:r>
          </a:p>
          <a:p>
            <a:pPr marL="285750" indent="-228600">
              <a:lnSpc>
                <a:spcPct val="90000"/>
              </a:lnSpc>
              <a:spcAft>
                <a:spcPts val="600"/>
              </a:spcAft>
              <a:buFont typeface="Arial" panose="020B0604020202020204" pitchFamily="34" charset="0"/>
              <a:buChar char="•"/>
            </a:pPr>
            <a:r>
              <a:rPr lang="en-US" altLang="ja-JP" dirty="0"/>
              <a:t>Weighted average:87</a:t>
            </a:r>
            <a:r>
              <a:rPr lang="en-US" i="0" dirty="0">
                <a:effectLst/>
              </a:rPr>
              <a:t>% </a:t>
            </a:r>
          </a:p>
          <a:p>
            <a:pPr>
              <a:lnSpc>
                <a:spcPct val="90000"/>
              </a:lnSpc>
              <a:spcAft>
                <a:spcPts val="600"/>
              </a:spcAft>
            </a:pPr>
            <a:r>
              <a:rPr lang="en-US" b="1" i="0" dirty="0">
                <a:solidFill>
                  <a:srgbClr val="002060"/>
                </a:solidFill>
                <a:effectLst/>
              </a:rPr>
              <a:t>Random Forest</a:t>
            </a:r>
          </a:p>
          <a:p>
            <a:pPr marL="285750" indent="-228600">
              <a:lnSpc>
                <a:spcPct val="90000"/>
              </a:lnSpc>
              <a:spcAft>
                <a:spcPts val="600"/>
              </a:spcAft>
              <a:buFont typeface="Arial" panose="020B0604020202020204" pitchFamily="34" charset="0"/>
              <a:buChar char="•"/>
            </a:pPr>
            <a:r>
              <a:rPr lang="en-US" dirty="0"/>
              <a:t>Accuracy: 92%      </a:t>
            </a:r>
          </a:p>
          <a:p>
            <a:pPr marL="285750" indent="-228600">
              <a:lnSpc>
                <a:spcPct val="90000"/>
              </a:lnSpc>
              <a:spcAft>
                <a:spcPts val="600"/>
              </a:spcAft>
              <a:buFont typeface="Arial" panose="020B0604020202020204" pitchFamily="34" charset="0"/>
              <a:buChar char="•"/>
            </a:pPr>
            <a:r>
              <a:rPr lang="en-US" dirty="0"/>
              <a:t>Weighted average: 92% </a:t>
            </a:r>
            <a:endParaRPr lang="en-US" i="0" dirty="0">
              <a:effectLst/>
            </a:endParaRPr>
          </a:p>
          <a:p>
            <a:pPr>
              <a:lnSpc>
                <a:spcPct val="90000"/>
              </a:lnSpc>
              <a:spcAft>
                <a:spcPts val="600"/>
              </a:spcAft>
            </a:pPr>
            <a:r>
              <a:rPr lang="en-US" b="1" dirty="0">
                <a:solidFill>
                  <a:srgbClr val="002060"/>
                </a:solidFill>
              </a:rPr>
              <a:t>Decision Tree</a:t>
            </a:r>
            <a:endParaRPr lang="en-US" b="1" i="0" dirty="0">
              <a:solidFill>
                <a:srgbClr val="002060"/>
              </a:solidFill>
              <a:effectLst/>
            </a:endParaRPr>
          </a:p>
          <a:p>
            <a:pPr marL="285750" indent="-228600">
              <a:lnSpc>
                <a:spcPct val="90000"/>
              </a:lnSpc>
              <a:spcAft>
                <a:spcPts val="600"/>
              </a:spcAft>
              <a:buFont typeface="Arial" panose="020B0604020202020204" pitchFamily="34" charset="0"/>
              <a:buChar char="•"/>
            </a:pPr>
            <a:r>
              <a:rPr lang="en-US" dirty="0"/>
              <a:t>Accuracy: 86.1%     </a:t>
            </a:r>
          </a:p>
          <a:p>
            <a:pPr marL="285750" indent="-228600">
              <a:lnSpc>
                <a:spcPct val="90000"/>
              </a:lnSpc>
              <a:spcAft>
                <a:spcPts val="600"/>
              </a:spcAft>
              <a:buFont typeface="Arial" panose="020B0604020202020204" pitchFamily="34" charset="0"/>
              <a:buChar char="•"/>
            </a:pPr>
            <a:r>
              <a:rPr lang="en-US" dirty="0"/>
              <a:t> </a:t>
            </a:r>
            <a:r>
              <a:rPr lang="en-US" altLang="ja-JP" dirty="0"/>
              <a:t>Weighted average </a:t>
            </a:r>
            <a:r>
              <a:rPr lang="en-US" dirty="0"/>
              <a:t>: 70.3% </a:t>
            </a:r>
          </a:p>
          <a:p>
            <a:pPr>
              <a:lnSpc>
                <a:spcPct val="90000"/>
              </a:lnSpc>
              <a:spcAft>
                <a:spcPts val="600"/>
              </a:spcAft>
            </a:pPr>
            <a:r>
              <a:rPr lang="en-US" altLang="ja-JP" b="1" dirty="0" err="1">
                <a:solidFill>
                  <a:srgbClr val="002060"/>
                </a:solidFill>
              </a:rPr>
              <a:t>XGBoost</a:t>
            </a:r>
            <a:endParaRPr lang="en-US" altLang="ja-JP" b="1" dirty="0">
              <a:solidFill>
                <a:srgbClr val="002060"/>
              </a:solidFill>
            </a:endParaRPr>
          </a:p>
          <a:p>
            <a:pPr marL="285750" indent="-228600">
              <a:lnSpc>
                <a:spcPct val="90000"/>
              </a:lnSpc>
              <a:spcAft>
                <a:spcPts val="600"/>
              </a:spcAft>
              <a:buFont typeface="Arial" panose="020B0604020202020204" pitchFamily="34" charset="0"/>
              <a:buChar char="•"/>
            </a:pPr>
            <a:r>
              <a:rPr lang="en-US" altLang="ja-JP" dirty="0"/>
              <a:t>Accuracy: 92%     </a:t>
            </a:r>
          </a:p>
          <a:p>
            <a:pPr marL="285750" indent="-228600">
              <a:lnSpc>
                <a:spcPct val="90000"/>
              </a:lnSpc>
              <a:spcAft>
                <a:spcPts val="600"/>
              </a:spcAft>
              <a:buFont typeface="Arial" panose="020B0604020202020204" pitchFamily="34" charset="0"/>
              <a:buChar char="•"/>
            </a:pPr>
            <a:r>
              <a:rPr lang="en-US" altLang="ja-JP" dirty="0"/>
              <a:t> Weighted average : 92 % </a:t>
            </a:r>
          </a:p>
          <a:p>
            <a:pPr>
              <a:lnSpc>
                <a:spcPct val="90000"/>
              </a:lnSpc>
              <a:spcAft>
                <a:spcPts val="600"/>
              </a:spcAft>
            </a:pPr>
            <a:r>
              <a:rPr lang="en-US" altLang="ja-JP" b="1" dirty="0">
                <a:solidFill>
                  <a:srgbClr val="002060"/>
                </a:solidFill>
              </a:rPr>
              <a:t>ANN</a:t>
            </a:r>
          </a:p>
          <a:p>
            <a:pPr marL="285750" indent="-228600">
              <a:lnSpc>
                <a:spcPct val="90000"/>
              </a:lnSpc>
              <a:spcAft>
                <a:spcPts val="600"/>
              </a:spcAft>
              <a:buFont typeface="Arial" panose="020B0604020202020204" pitchFamily="34" charset="0"/>
              <a:buChar char="•"/>
            </a:pPr>
            <a:r>
              <a:rPr lang="en-US" altLang="ja-JP" dirty="0"/>
              <a:t>Accuracy:  0.53  </a:t>
            </a:r>
          </a:p>
          <a:p>
            <a:pPr marL="285750" indent="-228600">
              <a:lnSpc>
                <a:spcPct val="90000"/>
              </a:lnSpc>
              <a:spcAft>
                <a:spcPts val="600"/>
              </a:spcAft>
              <a:buFont typeface="Arial" panose="020B0604020202020204" pitchFamily="34" charset="0"/>
              <a:buChar char="•"/>
            </a:pPr>
            <a:r>
              <a:rPr lang="en-US" altLang="ja-JP" dirty="0"/>
              <a:t>Weighted average : 0.56 </a:t>
            </a:r>
          </a:p>
          <a:p>
            <a:pPr>
              <a:lnSpc>
                <a:spcPct val="90000"/>
              </a:lnSpc>
              <a:spcAft>
                <a:spcPts val="600"/>
              </a:spcAft>
            </a:pPr>
            <a:r>
              <a:rPr lang="en-US" altLang="ja-JP" b="1" dirty="0">
                <a:solidFill>
                  <a:srgbClr val="002060"/>
                </a:solidFill>
              </a:rPr>
              <a:t> Naive Bayes</a:t>
            </a:r>
          </a:p>
          <a:p>
            <a:pPr marL="285750" indent="-228600">
              <a:lnSpc>
                <a:spcPct val="90000"/>
              </a:lnSpc>
              <a:spcAft>
                <a:spcPts val="600"/>
              </a:spcAft>
              <a:buFont typeface="Arial" panose="020B0604020202020204" pitchFamily="34" charset="0"/>
              <a:buChar char="•"/>
            </a:pPr>
            <a:r>
              <a:rPr lang="en-US" altLang="ja-JP" dirty="0"/>
              <a:t>Accuracy: 25.8%     </a:t>
            </a:r>
          </a:p>
          <a:p>
            <a:pPr marL="285750" indent="-228600">
              <a:lnSpc>
                <a:spcPct val="90000"/>
              </a:lnSpc>
              <a:spcAft>
                <a:spcPts val="600"/>
              </a:spcAft>
              <a:buFont typeface="Arial" panose="020B0604020202020204" pitchFamily="34" charset="0"/>
              <a:buChar char="•"/>
            </a:pPr>
            <a:r>
              <a:rPr lang="en-US" altLang="ja-JP" dirty="0"/>
              <a:t> F1 score: 26.5% </a:t>
            </a:r>
            <a:endParaRPr lang="en-US" dirty="0"/>
          </a:p>
          <a:p>
            <a:pPr>
              <a:lnSpc>
                <a:spcPct val="90000"/>
              </a:lnSpc>
              <a:spcAft>
                <a:spcPts val="600"/>
              </a:spcAft>
            </a:pPr>
            <a:r>
              <a:rPr lang="en-US" b="1" dirty="0">
                <a:solidFill>
                  <a:srgbClr val="002060"/>
                </a:solidFill>
              </a:rPr>
              <a:t>Verdict</a:t>
            </a:r>
            <a:endParaRPr lang="en-US" b="1" i="0" dirty="0">
              <a:solidFill>
                <a:srgbClr val="002060"/>
              </a:solidFill>
              <a:effectLst/>
            </a:endParaRPr>
          </a:p>
          <a:p>
            <a:pPr marL="285750" indent="-228600">
              <a:lnSpc>
                <a:spcPct val="90000"/>
              </a:lnSpc>
              <a:spcAft>
                <a:spcPts val="600"/>
              </a:spcAft>
              <a:buFont typeface="Arial" panose="020B0604020202020204" pitchFamily="34" charset="0"/>
              <a:buChar char="•"/>
            </a:pPr>
            <a:r>
              <a:rPr lang="en-US" dirty="0" err="1"/>
              <a:t>XGBoost</a:t>
            </a:r>
            <a:r>
              <a:rPr lang="en-US" dirty="0"/>
              <a:t> and Random Forest are  the better performing model. </a:t>
            </a:r>
            <a:r>
              <a:rPr lang="en-US" dirty="0" err="1"/>
              <a:t>XGBoost</a:t>
            </a:r>
            <a:r>
              <a:rPr lang="en-US" dirty="0"/>
              <a:t> being the better one because of higher F1 score for the different categories.</a:t>
            </a:r>
          </a:p>
          <a:p>
            <a:pPr marL="57150">
              <a:lnSpc>
                <a:spcPct val="90000"/>
              </a:lnSpc>
              <a:spcAft>
                <a:spcPts val="600"/>
              </a:spcAft>
            </a:pPr>
            <a:endParaRPr lang="en-US" dirty="0"/>
          </a:p>
        </p:txBody>
      </p:sp>
    </p:spTree>
    <p:extLst>
      <p:ext uri="{BB962C8B-B14F-4D97-AF65-F5344CB8AC3E}">
        <p14:creationId xmlns:p14="http://schemas.microsoft.com/office/powerpoint/2010/main" val="325994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30C65-7B65-C38B-853A-DF49549F5DCD}"/>
              </a:ext>
            </a:extLst>
          </p:cNvPr>
          <p:cNvSpPr>
            <a:spLocks noGrp="1"/>
          </p:cNvSpPr>
          <p:nvPr>
            <p:ph type="title"/>
          </p:nvPr>
        </p:nvSpPr>
        <p:spPr>
          <a:xfrm>
            <a:off x="1" y="0"/>
            <a:ext cx="12191999" cy="662291"/>
          </a:xfrm>
          <a:solidFill>
            <a:srgbClr val="E97132"/>
          </a:solidFill>
        </p:spPr>
        <p:txBody>
          <a:bodyPr>
            <a:normAutofit fontScale="90000"/>
          </a:bodyPr>
          <a:lstStyle/>
          <a:p>
            <a:r>
              <a:rPr kumimoji="0" lang="en-US" altLang="ja-JP" sz="4400" b="1" i="0" u="none" strike="noStrike" kern="1200" cap="none" spc="0" normalizeH="0" baseline="0" noProof="0" dirty="0" err="1">
                <a:ln>
                  <a:noFill/>
                </a:ln>
                <a:effectLst/>
                <a:uLnTx/>
                <a:uFillTx/>
                <a:latin typeface="+mj-lt"/>
                <a:ea typeface="+mj-ea"/>
                <a:cs typeface="+mj-cs"/>
              </a:rPr>
              <a:t>XGBoost</a:t>
            </a:r>
            <a:r>
              <a:rPr kumimoji="0" lang="en-US" altLang="ja-JP" sz="4400" b="1" i="0" u="none" strike="noStrike" kern="1200" cap="none" spc="0" normalizeH="0" baseline="0" noProof="0" dirty="0">
                <a:ln>
                  <a:noFill/>
                </a:ln>
                <a:effectLst/>
                <a:uLnTx/>
                <a:uFillTx/>
                <a:latin typeface="+mj-lt"/>
                <a:ea typeface="+mj-ea"/>
                <a:cs typeface="+mj-cs"/>
              </a:rPr>
              <a:t> results</a:t>
            </a:r>
            <a:endParaRPr kumimoji="1" lang="ja-JP" altLang="en-US" dirty="0"/>
          </a:p>
        </p:txBody>
      </p:sp>
      <p:pic>
        <p:nvPicPr>
          <p:cNvPr id="5" name="Picture 4">
            <a:extLst>
              <a:ext uri="{FF2B5EF4-FFF2-40B4-BE49-F238E27FC236}">
                <a16:creationId xmlns:a16="http://schemas.microsoft.com/office/drawing/2014/main" id="{3ACC088D-E2F4-369D-742A-5849144FDB1A}"/>
              </a:ext>
            </a:extLst>
          </p:cNvPr>
          <p:cNvPicPr>
            <a:picLocks noChangeAspect="1"/>
          </p:cNvPicPr>
          <p:nvPr/>
        </p:nvPicPr>
        <p:blipFill>
          <a:blip r:embed="rId2"/>
          <a:stretch>
            <a:fillRect/>
          </a:stretch>
        </p:blipFill>
        <p:spPr>
          <a:xfrm>
            <a:off x="40622" y="662291"/>
            <a:ext cx="7174217" cy="5160441"/>
          </a:xfrm>
          <a:prstGeom prst="rect">
            <a:avLst/>
          </a:prstGeom>
        </p:spPr>
      </p:pic>
      <p:pic>
        <p:nvPicPr>
          <p:cNvPr id="7" name="Picture 6">
            <a:extLst>
              <a:ext uri="{FF2B5EF4-FFF2-40B4-BE49-F238E27FC236}">
                <a16:creationId xmlns:a16="http://schemas.microsoft.com/office/drawing/2014/main" id="{88D9B559-24D6-8019-BEB8-847D56A59C88}"/>
              </a:ext>
            </a:extLst>
          </p:cNvPr>
          <p:cNvPicPr>
            <a:picLocks noChangeAspect="1"/>
          </p:cNvPicPr>
          <p:nvPr/>
        </p:nvPicPr>
        <p:blipFill>
          <a:blip r:embed="rId3"/>
          <a:stretch>
            <a:fillRect/>
          </a:stretch>
        </p:blipFill>
        <p:spPr>
          <a:xfrm>
            <a:off x="7344935" y="1339765"/>
            <a:ext cx="4677149" cy="4026892"/>
          </a:xfrm>
          <a:prstGeom prst="rect">
            <a:avLst/>
          </a:prstGeom>
        </p:spPr>
      </p:pic>
      <p:sp>
        <p:nvSpPr>
          <p:cNvPr id="4" name="TextBox 3">
            <a:extLst>
              <a:ext uri="{FF2B5EF4-FFF2-40B4-BE49-F238E27FC236}">
                <a16:creationId xmlns:a16="http://schemas.microsoft.com/office/drawing/2014/main" id="{C382FAD4-94EF-06CB-64D2-47F213E198E5}"/>
              </a:ext>
            </a:extLst>
          </p:cNvPr>
          <p:cNvSpPr txBox="1"/>
          <p:nvPr/>
        </p:nvSpPr>
        <p:spPr>
          <a:xfrm>
            <a:off x="-40621" y="5877587"/>
            <a:ext cx="12191999" cy="1015663"/>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From the confusion matrix the driver behavior and the unknown as well as the traffic violation are well predicted. from the ROC curve it can be understood that all the classes have good results, because their AUC value are very high. Meaning that the true positive are high with increases the model accuracy.</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72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815211-4759-7798-791A-18BFC756F2DC}"/>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C1875E-6BE3-D77A-52B3-3CF41823FAEF}"/>
              </a:ext>
            </a:extLst>
          </p:cNvPr>
          <p:cNvSpPr>
            <a:spLocks noGrp="1"/>
          </p:cNvSpPr>
          <p:nvPr>
            <p:ph type="title"/>
          </p:nvPr>
        </p:nvSpPr>
        <p:spPr>
          <a:xfrm>
            <a:off x="-2" y="0"/>
            <a:ext cx="12188951" cy="718457"/>
          </a:xfrm>
          <a:solidFill>
            <a:srgbClr val="E97132"/>
          </a:solidFill>
        </p:spPr>
        <p:txBody>
          <a:bodyPr vert="horz" lIns="91440" tIns="45720" rIns="91440" bIns="45720" rtlCol="0" anchor="ctr">
            <a:normAutofit/>
          </a:bodyPr>
          <a:lstStyle/>
          <a:p>
            <a:r>
              <a:rPr lang="en-US" altLang="ja-JP" sz="4000" b="1" kern="1200" dirty="0">
                <a:solidFill>
                  <a:schemeClr val="tx1"/>
                </a:solidFill>
                <a:latin typeface="+mj-lt"/>
                <a:ea typeface="+mj-ea"/>
                <a:cs typeface="+mj-cs"/>
              </a:rPr>
              <a:t>Random Forest</a:t>
            </a:r>
            <a:r>
              <a:rPr kumimoji="0" lang="en-US" altLang="ja-JP" sz="4000" b="1" i="0" u="none" strike="noStrike" kern="1200" cap="none" spc="0" normalizeH="0" baseline="0" noProof="0" dirty="0">
                <a:ln>
                  <a:noFill/>
                </a:ln>
                <a:solidFill>
                  <a:schemeClr val="tx1"/>
                </a:solidFill>
                <a:effectLst/>
                <a:uLnTx/>
                <a:uFillTx/>
                <a:latin typeface="+mj-lt"/>
                <a:ea typeface="+mj-ea"/>
                <a:cs typeface="+mj-cs"/>
              </a:rPr>
              <a:t> results</a:t>
            </a:r>
            <a:endParaRPr kumimoji="1" lang="en-US" altLang="ja-JP" sz="4000" kern="1200" dirty="0">
              <a:solidFill>
                <a:schemeClr val="tx1"/>
              </a:solidFill>
              <a:latin typeface="+mj-lt"/>
              <a:ea typeface="+mj-ea"/>
              <a:cs typeface="+mj-cs"/>
            </a:endParaRPr>
          </a:p>
        </p:txBody>
      </p:sp>
      <p:pic>
        <p:nvPicPr>
          <p:cNvPr id="7" name="Picture 6">
            <a:extLst>
              <a:ext uri="{FF2B5EF4-FFF2-40B4-BE49-F238E27FC236}">
                <a16:creationId xmlns:a16="http://schemas.microsoft.com/office/drawing/2014/main" id="{C03234E6-FC7C-DACE-E9E0-567F8E013445}"/>
              </a:ext>
            </a:extLst>
          </p:cNvPr>
          <p:cNvPicPr>
            <a:picLocks noChangeAspect="1"/>
          </p:cNvPicPr>
          <p:nvPr/>
        </p:nvPicPr>
        <p:blipFill>
          <a:blip r:embed="rId2"/>
          <a:stretch>
            <a:fillRect/>
          </a:stretch>
        </p:blipFill>
        <p:spPr>
          <a:xfrm>
            <a:off x="78845" y="830399"/>
            <a:ext cx="6017153" cy="4121748"/>
          </a:xfrm>
          <a:prstGeom prst="rect">
            <a:avLst/>
          </a:prstGeom>
        </p:spPr>
      </p:pic>
      <p:pic>
        <p:nvPicPr>
          <p:cNvPr id="4" name="Picture 3">
            <a:extLst>
              <a:ext uri="{FF2B5EF4-FFF2-40B4-BE49-F238E27FC236}">
                <a16:creationId xmlns:a16="http://schemas.microsoft.com/office/drawing/2014/main" id="{F0BAC842-F6CF-D837-907C-DE4F924063D4}"/>
              </a:ext>
            </a:extLst>
          </p:cNvPr>
          <p:cNvPicPr>
            <a:picLocks noChangeAspect="1"/>
          </p:cNvPicPr>
          <p:nvPr/>
        </p:nvPicPr>
        <p:blipFill>
          <a:blip r:embed="rId3"/>
          <a:stretch>
            <a:fillRect/>
          </a:stretch>
        </p:blipFill>
        <p:spPr>
          <a:xfrm>
            <a:off x="6096000" y="971667"/>
            <a:ext cx="6092949" cy="3549142"/>
          </a:xfrm>
          <a:prstGeom prst="rect">
            <a:avLst/>
          </a:prstGeom>
        </p:spPr>
      </p:pic>
      <p:sp>
        <p:nvSpPr>
          <p:cNvPr id="3" name="TextBox 2">
            <a:extLst>
              <a:ext uri="{FF2B5EF4-FFF2-40B4-BE49-F238E27FC236}">
                <a16:creationId xmlns:a16="http://schemas.microsoft.com/office/drawing/2014/main" id="{CE0CB6BE-6D70-5270-28B6-6D1A9E93F9E9}"/>
              </a:ext>
            </a:extLst>
          </p:cNvPr>
          <p:cNvSpPr txBox="1"/>
          <p:nvPr/>
        </p:nvSpPr>
        <p:spPr>
          <a:xfrm>
            <a:off x="78845" y="5330283"/>
            <a:ext cx="12110104" cy="707886"/>
          </a:xfrm>
          <a:prstGeom prst="rect">
            <a:avLst/>
          </a:prstGeom>
          <a:noFill/>
        </p:spPr>
        <p:txBody>
          <a:bodyPr wrap="square" rtlCol="0">
            <a:spAutoFit/>
          </a:bodyPr>
          <a:lstStyle/>
          <a:p>
            <a:r>
              <a:rPr kumimoji="1" lang="en-US" altLang="ja-JP" sz="2000" dirty="0">
                <a:latin typeface="Times New Roman" panose="02020603050405020304" pitchFamily="18" charset="0"/>
                <a:cs typeface="Times New Roman" panose="02020603050405020304" pitchFamily="18" charset="0"/>
              </a:rPr>
              <a:t>From the feature importance the driver action and location are considered to be the most influential in the model prediction.</a:t>
            </a:r>
            <a:endParaRPr kumimoji="1" lang="ja-JP"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88939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1628</TotalTime>
  <Words>665</Words>
  <Application>Microsoft Office PowerPoint</Application>
  <PresentationFormat>Widescreen</PresentationFormat>
  <Paragraphs>79</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Aptos</vt:lpstr>
      <vt:lpstr>Aptos Display</vt:lpstr>
      <vt:lpstr>Arial</vt:lpstr>
      <vt:lpstr>Calibri</vt:lpstr>
      <vt:lpstr>Open Sans Bold</vt:lpstr>
      <vt:lpstr>Times New Roman</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XGBoost results</vt:lpstr>
      <vt:lpstr>Random Forest results</vt:lpstr>
      <vt:lpstr>KNN results</vt:lpstr>
      <vt:lpstr>Naive Bayes results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Tom Musula</dc:creator>
  <cp:lastModifiedBy>Elina  Sium</cp:lastModifiedBy>
  <cp:revision>68</cp:revision>
  <dcterms:created xsi:type="dcterms:W3CDTF">2025-03-08T23:11:01Z</dcterms:created>
  <dcterms:modified xsi:type="dcterms:W3CDTF">2025-04-23T17:01:58Z</dcterms:modified>
</cp:coreProperties>
</file>