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notesMasterIdLst>
    <p:notesMasterId r:id="rId25"/>
  </p:notesMasterIdLst>
  <p:sldIdLst>
    <p:sldId id="256" r:id="rId5"/>
    <p:sldId id="264" r:id="rId6"/>
    <p:sldId id="275" r:id="rId7"/>
    <p:sldId id="276" r:id="rId8"/>
    <p:sldId id="277" r:id="rId9"/>
    <p:sldId id="270" r:id="rId10"/>
    <p:sldId id="266" r:id="rId11"/>
    <p:sldId id="265" r:id="rId12"/>
    <p:sldId id="261" r:id="rId13"/>
    <p:sldId id="259" r:id="rId14"/>
    <p:sldId id="260" r:id="rId15"/>
    <p:sldId id="262" r:id="rId16"/>
    <p:sldId id="263" r:id="rId17"/>
    <p:sldId id="271" r:id="rId18"/>
    <p:sldId id="274" r:id="rId19"/>
    <p:sldId id="273" r:id="rId20"/>
    <p:sldId id="280" r:id="rId21"/>
    <p:sldId id="279" r:id="rId22"/>
    <p:sldId id="278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95888A-1684-4C93-AA14-6A97A540A18D}">
          <p14:sldIdLst>
            <p14:sldId id="256"/>
            <p14:sldId id="264"/>
            <p14:sldId id="275"/>
            <p14:sldId id="276"/>
            <p14:sldId id="277"/>
            <p14:sldId id="270"/>
            <p14:sldId id="266"/>
            <p14:sldId id="265"/>
            <p14:sldId id="261"/>
            <p14:sldId id="259"/>
            <p14:sldId id="260"/>
            <p14:sldId id="262"/>
            <p14:sldId id="263"/>
            <p14:sldId id="271"/>
            <p14:sldId id="274"/>
            <p14:sldId id="273"/>
            <p14:sldId id="280"/>
            <p14:sldId id="279"/>
            <p14:sldId id="27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356"/>
    <a:srgbClr val="655643"/>
    <a:srgbClr val="392E23"/>
    <a:srgbClr val="E3F0DA"/>
    <a:srgbClr val="85517E"/>
    <a:srgbClr val="99A3C1"/>
    <a:srgbClr val="DEEBF8"/>
    <a:srgbClr val="9CBEA2"/>
    <a:srgbClr val="886A9E"/>
    <a:srgbClr val="515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04AAB-5A4E-482C-A29F-020B9C6DFE3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DAC92-FF5D-4A50-8807-BB29676CA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Hadamard for 1xD, </a:t>
            </a:r>
            <a:r>
              <a:rPr lang="en-US" err="1"/>
              <a:t>DxN</a:t>
            </a:r>
            <a:endParaRPr lang="en-US"/>
          </a:p>
          <a:p>
            <a:r>
              <a:rPr lang="en-US"/>
              <a:t>Introduce selectivity</a:t>
            </a:r>
          </a:p>
          <a:p>
            <a:r>
              <a:rPr lang="en-US"/>
              <a:t>Give intuition for each matrix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4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Structure -&gt; structured A matrix (diagonals) for ease of computation</a:t>
            </a:r>
          </a:p>
          <a:p>
            <a:r>
              <a:rPr lang="en-US"/>
              <a:t>Parameter -&gt;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multiplicative interactions between the output of the shift SSM and the V projection mimics local multiplicative interactions in linear attention (depending on the size of the hidden state). Similarly, multiplicative interactions with the Q projection and the output of the diagonal SSM allows comparisons between tokens over the entire sequence.</a:t>
            </a:r>
          </a:p>
          <a:p>
            <a:r>
              <a:rPr lang="en-US"/>
              <a:t>multiplicative interactions between input projections and their outputs to model comparisons between points in a sequence</a:t>
            </a:r>
          </a:p>
          <a:p>
            <a:endParaRPr lang="en-US"/>
          </a:p>
          <a:p>
            <a:r>
              <a:rPr lang="en-US"/>
              <a:t>Introduce 1D 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3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 = 1 rationale – if an input should be ignored, it should be ignored across all D channels</a:t>
            </a:r>
          </a:p>
          <a:p>
            <a:r>
              <a:rPr lang="en-US"/>
              <a:t>Soft plus is like smooth </a:t>
            </a:r>
            <a:r>
              <a:rPr lang="en-US" err="1"/>
              <a:t>ReLU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7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Since the SSM is being applied to each dimension independently, each feature channel has its own discretization value contained in the vector delta. This value is multiplied across the A vector for the corresponding dimension. This is repeated for all channels and then the output row vectors are stacked and exponentiated to form the A matrix. This can also be seen in matrix form on the left where the circle with brackets around it denotes a column-wise Hadamard product. Essentially the delta vector multiplies each column of A. For initialization of A, they recommend the </a:t>
            </a:r>
            <a:r>
              <a:rPr lang="en-US" err="1"/>
              <a:t>HiPPO</a:t>
            </a:r>
            <a:r>
              <a:rPr lang="en-US"/>
              <a:t> formulation.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 relates the inputs to the state space. Each dimension originally shares the same B vector, but post discretization, each dimension will have its own. This stems from the fact that each input dimension will have its own discretization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9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Convolution – current time step is convolved with the previous 4 timesteps (pad with zeros)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9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effectLst/>
                <a:latin typeface="LinLibertineT"/>
              </a:rPr>
              <a:t>Table </a:t>
            </a:r>
            <a:r>
              <a:rPr lang="en-US" sz="1800">
                <a:solidFill>
                  <a:srgbClr val="0000FF"/>
                </a:solidFill>
                <a:effectLst/>
                <a:latin typeface="LinLibertineT"/>
              </a:rPr>
              <a:t>6 </a:t>
            </a:r>
            <a:r>
              <a:rPr lang="en-US" sz="1800">
                <a:effectLst/>
                <a:latin typeface="LinLibertineT"/>
              </a:rPr>
              <a:t>investigates the effects of the architecture (block) and its inner SSM layer (Figure </a:t>
            </a:r>
            <a:r>
              <a:rPr lang="en-US" sz="1800">
                <a:solidFill>
                  <a:srgbClr val="0000FF"/>
                </a:solidFill>
                <a:effectLst/>
                <a:latin typeface="LinLibertineT"/>
              </a:rPr>
              <a:t>3</a:t>
            </a:r>
            <a:r>
              <a:rPr lang="en-US" sz="1800">
                <a:effectLst/>
                <a:latin typeface="LinLibertineT"/>
              </a:rPr>
              <a:t>). We find that </a:t>
            </a:r>
            <a:endParaRPr lang="en-US"/>
          </a:p>
          <a:p>
            <a:r>
              <a:rPr lang="en-US" sz="1800">
                <a:effectLst/>
                <a:latin typeface="LinLibertineT"/>
              </a:rPr>
              <a:t>• Among previous non-selective (LTI) SSMs, which are equivalent to global convolutions, performance is very similar. </a:t>
            </a:r>
            <a:endParaRPr lang="en-US"/>
          </a:p>
          <a:p>
            <a:r>
              <a:rPr lang="en-US" sz="1800">
                <a:effectLst/>
                <a:latin typeface="LinLibertineT"/>
              </a:rPr>
              <a:t>• Replacing the complex-valued S4 variant from previous work with a real-valued one does not affect performance much, suggesting that (at least for LM) real-valued SSMs may be a better choice when accounting for hardware efficiency. </a:t>
            </a:r>
            <a:endParaRPr lang="en-US"/>
          </a:p>
          <a:p>
            <a:r>
              <a:rPr lang="en-US" sz="1800">
                <a:effectLst/>
                <a:latin typeface="LinLibertineT"/>
              </a:rPr>
              <a:t>• Replacing any of these with a selective SSM (S6) significantly improves performance, validating the motivation of Section </a:t>
            </a:r>
            <a:r>
              <a:rPr lang="en-US" sz="1800">
                <a:solidFill>
                  <a:srgbClr val="0000FF"/>
                </a:solidFill>
                <a:effectLst/>
                <a:latin typeface="LinLibertineT"/>
              </a:rPr>
              <a:t>3</a:t>
            </a:r>
            <a:r>
              <a:rPr lang="en-US" sz="1800">
                <a:effectLst/>
                <a:latin typeface="LinLibertineT"/>
              </a:rPr>
              <a:t>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DAC92-FF5D-4A50-8807-BB29676CAD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1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6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4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4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7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1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5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E3B6B7-F5BB-4AAB-82B8-7C3029D21F9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3E2D798-5439-488E-B43C-66FFB25B3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C53D-461F-6064-FB67-2A2B41978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Mamba: </a:t>
            </a:r>
            <a:r>
              <a:rPr lang="en-US" sz="4800"/>
              <a:t>Linear-Time Sequence Modeling with Selective State Spaces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E0A66-DB40-A8B8-B23B-AF2DAF075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Authors: Albert Gu &amp; Tri Dao</a:t>
            </a:r>
          </a:p>
          <a:p>
            <a:r>
              <a:rPr lang="en-US"/>
              <a:t>Presenters: Anna Hampton &amp; </a:t>
            </a:r>
            <a:r>
              <a:rPr lang="en-US" err="1"/>
              <a:t>Isaly</a:t>
            </a:r>
            <a:r>
              <a:rPr lang="en-US"/>
              <a:t> Tappan</a:t>
            </a:r>
          </a:p>
        </p:txBody>
      </p:sp>
    </p:spTree>
    <p:extLst>
      <p:ext uri="{BB962C8B-B14F-4D97-AF65-F5344CB8AC3E}">
        <p14:creationId xmlns:p14="http://schemas.microsoft.com/office/powerpoint/2010/main" val="18227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43A2BA-E4F4-6D42-D705-86CE6BE9B493}"/>
                  </a:ext>
                </a:extLst>
              </p:cNvPr>
              <p:cNvSpPr txBox="1"/>
              <p:nvPr/>
            </p:nvSpPr>
            <p:spPr>
              <a:xfrm>
                <a:off x="8350518" y="2364607"/>
                <a:ext cx="7874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D43A2BA-E4F4-6D42-D705-86CE6BE9B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518" y="2364607"/>
                <a:ext cx="7874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8343536-7C86-C5D9-EBF8-A6D75A3F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SSM:</a:t>
            </a:r>
            <a:br>
              <a:rPr lang="en-US"/>
            </a:br>
            <a:r>
              <a:rPr kumimoji="0" lang="en-US" sz="2800" b="0" i="1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Discretization of A</a:t>
            </a:r>
            <a:br>
              <a:rPr kumimoji="0" lang="en-US" sz="2800" b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F2500-0283-5BBC-29DC-9395BA15BA3C}"/>
              </a:ext>
            </a:extLst>
          </p:cNvPr>
          <p:cNvSpPr/>
          <p:nvPr/>
        </p:nvSpPr>
        <p:spPr>
          <a:xfrm>
            <a:off x="4294025" y="888092"/>
            <a:ext cx="192505" cy="14099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BF1F1-D967-1C74-1B2C-155FBC8B42CA}"/>
              </a:ext>
            </a:extLst>
          </p:cNvPr>
          <p:cNvSpPr/>
          <p:nvPr/>
        </p:nvSpPr>
        <p:spPr>
          <a:xfrm>
            <a:off x="4947240" y="672424"/>
            <a:ext cx="1584157" cy="140992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7D8FBF-2D27-AC7B-BA49-B07122A9E4DE}"/>
                  </a:ext>
                </a:extLst>
              </p:cNvPr>
              <p:cNvSpPr txBox="1"/>
              <p:nvPr/>
            </p:nvSpPr>
            <p:spPr>
              <a:xfrm>
                <a:off x="5739318" y="292768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7D8FBF-2D27-AC7B-BA49-B07122A9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18" y="292768"/>
                <a:ext cx="1672390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4F612-C288-4D4B-9492-9CD7F1CBC54F}"/>
                  </a:ext>
                </a:extLst>
              </p:cNvPr>
              <p:cNvSpPr txBox="1"/>
              <p:nvPr/>
            </p:nvSpPr>
            <p:spPr>
              <a:xfrm>
                <a:off x="3227226" y="508436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D24F612-C288-4D4B-9492-9CD7F1CBC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26" y="508436"/>
                <a:ext cx="1672390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9A146A67-0C38-A89F-A99B-119AA760805D}"/>
              </a:ext>
            </a:extLst>
          </p:cNvPr>
          <p:cNvSpPr/>
          <p:nvPr/>
        </p:nvSpPr>
        <p:spPr>
          <a:xfrm>
            <a:off x="6861763" y="1646325"/>
            <a:ext cx="1223457" cy="5672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CF164-F4B3-7AFB-DB77-6617BA9E7657}"/>
              </a:ext>
            </a:extLst>
          </p:cNvPr>
          <p:cNvSpPr txBox="1"/>
          <p:nvPr/>
        </p:nvSpPr>
        <p:spPr>
          <a:xfrm>
            <a:off x="8915587" y="65815"/>
            <a:ext cx="2758241" cy="1452384"/>
          </a:xfrm>
          <a:prstGeom prst="cloudCallout">
            <a:avLst>
              <a:gd name="adj1" fmla="val -41495"/>
              <a:gd name="adj2" fmla="val 616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/>
              <a:t>Recall, the SSM is essentially being applied to each dimension of the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280C38-486A-4890-9D52-9C245A749E50}"/>
                  </a:ext>
                </a:extLst>
              </p:cNvPr>
              <p:cNvSpPr txBox="1"/>
              <p:nvPr/>
            </p:nvSpPr>
            <p:spPr>
              <a:xfrm>
                <a:off x="8109284" y="1735735"/>
                <a:ext cx="2857499" cy="38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280C38-486A-4890-9D52-9C245A749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284" y="1735735"/>
                <a:ext cx="2857499" cy="387414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F4A7962-2D0B-661B-F5D6-4B65329A4F83}"/>
              </a:ext>
            </a:extLst>
          </p:cNvPr>
          <p:cNvSpPr/>
          <p:nvPr/>
        </p:nvSpPr>
        <p:spPr>
          <a:xfrm>
            <a:off x="8420853" y="2450313"/>
            <a:ext cx="192505" cy="1979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183D6A-BFC6-5CE4-84EA-B8C7EC37F284}"/>
              </a:ext>
            </a:extLst>
          </p:cNvPr>
          <p:cNvSpPr/>
          <p:nvPr/>
        </p:nvSpPr>
        <p:spPr>
          <a:xfrm>
            <a:off x="8850226" y="2450313"/>
            <a:ext cx="1584157" cy="19792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Callout: Down Arrow 13">
            <a:extLst>
              <a:ext uri="{FF2B5EF4-FFF2-40B4-BE49-F238E27FC236}">
                <a16:creationId xmlns:a16="http://schemas.microsoft.com/office/drawing/2014/main" id="{4985EB31-9878-6677-CDCE-4DC326562A59}"/>
              </a:ext>
            </a:extLst>
          </p:cNvPr>
          <p:cNvSpPr/>
          <p:nvPr/>
        </p:nvSpPr>
        <p:spPr>
          <a:xfrm>
            <a:off x="8901239" y="3028207"/>
            <a:ext cx="2639171" cy="68579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Repeat for all D 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E87944-087F-FF6B-186C-DE429F9012E6}"/>
                  </a:ext>
                </a:extLst>
              </p:cNvPr>
              <p:cNvSpPr txBox="1"/>
              <p:nvPr/>
            </p:nvSpPr>
            <p:spPr>
              <a:xfrm>
                <a:off x="10220825" y="2359698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E87944-087F-FF6B-186C-DE429F901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0825" y="2359698"/>
                <a:ext cx="1672390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E180C1-E08F-F31D-4C38-7936C69F493B}"/>
                  </a:ext>
                </a:extLst>
              </p:cNvPr>
              <p:cNvSpPr txBox="1"/>
              <p:nvPr/>
            </p:nvSpPr>
            <p:spPr>
              <a:xfrm>
                <a:off x="7593550" y="2609790"/>
                <a:ext cx="1672390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E180C1-E08F-F31D-4C38-7936C69F4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50" y="2609790"/>
                <a:ext cx="1672390" cy="3864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row: Left-Up 23">
            <a:extLst>
              <a:ext uri="{FF2B5EF4-FFF2-40B4-BE49-F238E27FC236}">
                <a16:creationId xmlns:a16="http://schemas.microsoft.com/office/drawing/2014/main" id="{9F483818-38AD-9D3C-14AF-750025EBD2E0}"/>
              </a:ext>
            </a:extLst>
          </p:cNvPr>
          <p:cNvSpPr/>
          <p:nvPr/>
        </p:nvSpPr>
        <p:spPr>
          <a:xfrm>
            <a:off x="8246648" y="5228423"/>
            <a:ext cx="2352216" cy="1204600"/>
          </a:xfrm>
          <a:prstGeom prst="lef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21E735-A6A5-1FBF-49A8-B8FFFA020AA2}"/>
              </a:ext>
            </a:extLst>
          </p:cNvPr>
          <p:cNvSpPr/>
          <p:nvPr/>
        </p:nvSpPr>
        <p:spPr>
          <a:xfrm>
            <a:off x="6424759" y="5131849"/>
            <a:ext cx="1584157" cy="14099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E48FF0-EDDC-A281-0920-24E1CB77E427}"/>
                  </a:ext>
                </a:extLst>
              </p:cNvPr>
              <p:cNvSpPr txBox="1"/>
              <p:nvPr/>
            </p:nvSpPr>
            <p:spPr>
              <a:xfrm>
                <a:off x="4947240" y="6173695"/>
                <a:ext cx="1672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E48FF0-EDDC-A281-0920-24E1CB77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40" y="6173695"/>
                <a:ext cx="16723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5A08CA-09DE-A26A-EEC2-6E4FFF6C347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8517106" y="2067197"/>
            <a:ext cx="796962" cy="38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8A548A-3233-F7AC-D47B-5845D59FAB43}"/>
              </a:ext>
            </a:extLst>
          </p:cNvPr>
          <p:cNvCxnSpPr>
            <a:cxnSpLocks/>
          </p:cNvCxnSpPr>
          <p:nvPr/>
        </p:nvCxnSpPr>
        <p:spPr>
          <a:xfrm flipV="1">
            <a:off x="9772325" y="2067197"/>
            <a:ext cx="0" cy="383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CDB5879-DAF1-A9A9-9D5F-0547C9D88A2B}"/>
              </a:ext>
            </a:extLst>
          </p:cNvPr>
          <p:cNvSpPr txBox="1"/>
          <p:nvPr/>
        </p:nvSpPr>
        <p:spPr>
          <a:xfrm>
            <a:off x="4582783" y="2288990"/>
            <a:ext cx="319438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/>
              <a:t>The discretization method they recommend for </a:t>
            </a:r>
            <a:r>
              <a:rPr lang="en-US" sz="1400" b="1"/>
              <a:t>A</a:t>
            </a:r>
            <a:r>
              <a:rPr lang="en-US" sz="1400"/>
              <a:t> is the zero-order hold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823F45F-3883-C28B-1946-228357F1A8E8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7777164" y="2067197"/>
            <a:ext cx="513952" cy="48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A172CC-0233-37D0-1405-BC10523D36A9}"/>
              </a:ext>
            </a:extLst>
          </p:cNvPr>
          <p:cNvGrpSpPr/>
          <p:nvPr/>
        </p:nvGrpSpPr>
        <p:grpSpPr>
          <a:xfrm>
            <a:off x="5639216" y="3132450"/>
            <a:ext cx="1138104" cy="1095148"/>
            <a:chOff x="5167375" y="3578354"/>
            <a:chExt cx="1138104" cy="109514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A1E7F82-49D7-A377-B8FC-7877D0283B86}"/>
                </a:ext>
              </a:extLst>
            </p:cNvPr>
            <p:cNvSpPr/>
            <p:nvPr/>
          </p:nvSpPr>
          <p:spPr>
            <a:xfrm>
              <a:off x="5173157" y="3578354"/>
              <a:ext cx="1132322" cy="109514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E86B7B0-A8FE-21F9-5C4A-3850677FB3D9}"/>
                </a:ext>
              </a:extLst>
            </p:cNvPr>
            <p:cNvSpPr/>
            <p:nvPr/>
          </p:nvSpPr>
          <p:spPr>
            <a:xfrm>
              <a:off x="5167375" y="3578354"/>
              <a:ext cx="137599" cy="109514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35B0A2B-8500-F7D7-8BA0-5EA2C065571B}"/>
                </a:ext>
              </a:extLst>
            </p:cNvPr>
            <p:cNvCxnSpPr/>
            <p:nvPr/>
          </p:nvCxnSpPr>
          <p:spPr>
            <a:xfrm>
              <a:off x="5471399" y="4107011"/>
              <a:ext cx="6199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5EB6D6-F854-9A3A-B50D-C2E8EEA8CC9C}"/>
                  </a:ext>
                </a:extLst>
              </p:cNvPr>
              <p:cNvSpPr txBox="1"/>
              <p:nvPr/>
            </p:nvSpPr>
            <p:spPr>
              <a:xfrm>
                <a:off x="3740296" y="4060505"/>
                <a:ext cx="3361655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b="1">
                  <a:ea typeface="Cambria Math" panose="02040503050406030204" pitchFamily="18" charset="0"/>
                </a:endParaRPr>
              </a:p>
              <a:p>
                <a:r>
                  <a:rPr lang="en-US" b="1"/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:,1</m:t>
                                </m:r>
                              </m:sub>
                            </m:sSub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|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:,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A5EB6D6-F854-9A3A-B50D-C2E8EEA8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296" y="4060505"/>
                <a:ext cx="3361655" cy="681982"/>
              </a:xfrm>
              <a:prstGeom prst="rect">
                <a:avLst/>
              </a:prstGeom>
              <a:blipFill>
                <a:blip r:embed="rId10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C52D7389-54B8-550F-D794-5C2C05B73C7F}"/>
              </a:ext>
            </a:extLst>
          </p:cNvPr>
          <p:cNvGrpSpPr/>
          <p:nvPr/>
        </p:nvGrpSpPr>
        <p:grpSpPr>
          <a:xfrm>
            <a:off x="7532028" y="3738448"/>
            <a:ext cx="4042189" cy="1470978"/>
            <a:chOff x="6834358" y="3749294"/>
            <a:chExt cx="4042189" cy="147097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F5CA527-A2BC-1BF7-5D38-0359236D2D0E}"/>
                </a:ext>
              </a:extLst>
            </p:cNvPr>
            <p:cNvGrpSpPr/>
            <p:nvPr/>
          </p:nvGrpSpPr>
          <p:grpSpPr>
            <a:xfrm>
              <a:off x="6834358" y="3749294"/>
              <a:ext cx="4042189" cy="1470978"/>
              <a:chOff x="6834358" y="3689134"/>
              <a:chExt cx="4042189" cy="147097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1E3DDF4-C791-01CA-44FC-51123890243D}"/>
                  </a:ext>
                </a:extLst>
              </p:cNvPr>
              <p:cNvSpPr/>
              <p:nvPr/>
            </p:nvSpPr>
            <p:spPr>
              <a:xfrm>
                <a:off x="8562228" y="3829933"/>
                <a:ext cx="192505" cy="1979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C03DB72-E050-2C56-4FC0-C7A501343D0B}"/>
                  </a:ext>
                </a:extLst>
              </p:cNvPr>
              <p:cNvSpPr/>
              <p:nvPr/>
            </p:nvSpPr>
            <p:spPr>
              <a:xfrm>
                <a:off x="8991601" y="3829933"/>
                <a:ext cx="1584157" cy="19792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41EFF66-0D78-9D33-F563-1BF40F17C872}"/>
                  </a:ext>
                </a:extLst>
              </p:cNvPr>
              <p:cNvSpPr/>
              <p:nvPr/>
            </p:nvSpPr>
            <p:spPr>
              <a:xfrm>
                <a:off x="8562228" y="4132557"/>
                <a:ext cx="192505" cy="1979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B342508-DF56-8D28-2079-9369FB55404F}"/>
                  </a:ext>
                </a:extLst>
              </p:cNvPr>
              <p:cNvSpPr/>
              <p:nvPr/>
            </p:nvSpPr>
            <p:spPr>
              <a:xfrm>
                <a:off x="8991601" y="4132557"/>
                <a:ext cx="1584157" cy="19792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80C93D-2FDD-518B-ABF9-7D5D77411ED5}"/>
                  </a:ext>
                </a:extLst>
              </p:cNvPr>
              <p:cNvSpPr/>
              <p:nvPr/>
            </p:nvSpPr>
            <p:spPr>
              <a:xfrm>
                <a:off x="8562228" y="4796156"/>
                <a:ext cx="192505" cy="1979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8170E7-AFA8-DB79-F3A9-CB8AF8F7E638}"/>
                  </a:ext>
                </a:extLst>
              </p:cNvPr>
              <p:cNvSpPr/>
              <p:nvPr/>
            </p:nvSpPr>
            <p:spPr>
              <a:xfrm>
                <a:off x="8991601" y="4796156"/>
                <a:ext cx="1584157" cy="197921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74D2DB-CEF8-9DC7-6E7A-FC6E85F33BF7}"/>
                  </a:ext>
                </a:extLst>
              </p:cNvPr>
              <p:cNvSpPr txBox="1"/>
              <p:nvPr/>
            </p:nvSpPr>
            <p:spPr>
              <a:xfrm rot="5400000">
                <a:off x="9538033" y="4432493"/>
                <a:ext cx="36395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  <p:sp>
            <p:nvSpPr>
              <p:cNvPr id="27" name="Double Bracket 26">
                <a:extLst>
                  <a:ext uri="{FF2B5EF4-FFF2-40B4-BE49-F238E27FC236}">
                    <a16:creationId xmlns:a16="http://schemas.microsoft.com/office/drawing/2014/main" id="{5B8883E9-A443-7200-081D-42D15BAF6623}"/>
                  </a:ext>
                </a:extLst>
              </p:cNvPr>
              <p:cNvSpPr/>
              <p:nvPr/>
            </p:nvSpPr>
            <p:spPr>
              <a:xfrm>
                <a:off x="8217568" y="3689134"/>
                <a:ext cx="2658979" cy="1470978"/>
              </a:xfrm>
              <a:prstGeom prst="bracketPair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A4718C0-9BEC-3472-68B5-313AEF77B8B0}"/>
                      </a:ext>
                    </a:extLst>
                  </p:cNvPr>
                  <p:cNvSpPr txBox="1"/>
                  <p:nvPr/>
                </p:nvSpPr>
                <p:spPr>
                  <a:xfrm>
                    <a:off x="6834358" y="4126244"/>
                    <a:ext cx="1584157" cy="4624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oMath>
                      </m:oMathPara>
                    </a14:m>
                    <a:endParaRPr lang="en-US" sz="240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A4718C0-9BEC-3472-68B5-313AEF77B8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4358" y="4126244"/>
                    <a:ext cx="1584157" cy="462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6A27F1-67BF-EBC1-A745-3DB9D1BE5472}"/>
                    </a:ext>
                  </a:extLst>
                </p:cNvPr>
                <p:cNvSpPr txBox="1"/>
                <p:nvPr/>
              </p:nvSpPr>
              <p:spPr>
                <a:xfrm>
                  <a:off x="8482488" y="3804387"/>
                  <a:ext cx="787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66A27F1-67BF-EBC1-A745-3DB9D1BE5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488" y="3804387"/>
                  <a:ext cx="78746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B53D8ED-C1E8-9329-5214-E04C236FA500}"/>
                    </a:ext>
                  </a:extLst>
                </p:cNvPr>
                <p:cNvSpPr txBox="1"/>
                <p:nvPr/>
              </p:nvSpPr>
              <p:spPr>
                <a:xfrm>
                  <a:off x="8478475" y="4107011"/>
                  <a:ext cx="787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B53D8ED-C1E8-9329-5214-E04C236FA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475" y="4107011"/>
                  <a:ext cx="78746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513AD58-420E-FCFE-4A98-0517BCD5C238}"/>
                    </a:ext>
                  </a:extLst>
                </p:cNvPr>
                <p:cNvSpPr txBox="1"/>
                <p:nvPr/>
              </p:nvSpPr>
              <p:spPr>
                <a:xfrm>
                  <a:off x="8484490" y="4775308"/>
                  <a:ext cx="787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513AD58-420E-FCFE-4A98-0517BCD5C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490" y="4775308"/>
                  <a:ext cx="78746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BFFA2B85-183F-1E5D-3148-8E9B294897C4}"/>
              </a:ext>
            </a:extLst>
          </p:cNvPr>
          <p:cNvSpPr/>
          <p:nvPr/>
        </p:nvSpPr>
        <p:spPr>
          <a:xfrm>
            <a:off x="3740296" y="2965622"/>
            <a:ext cx="3671412" cy="1879848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575AB1F-4B5C-4778-21D5-CB52A9F81B33}"/>
              </a:ext>
            </a:extLst>
          </p:cNvPr>
          <p:cNvCxnSpPr>
            <a:cxnSpLocks/>
          </p:cNvCxnSpPr>
          <p:nvPr/>
        </p:nvCxnSpPr>
        <p:spPr>
          <a:xfrm flipH="1">
            <a:off x="4068831" y="2812210"/>
            <a:ext cx="1096486" cy="128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2F36BC9-31E8-C542-7C13-DF45FD81FAC1}"/>
              </a:ext>
            </a:extLst>
          </p:cNvPr>
          <p:cNvSpPr txBox="1"/>
          <p:nvPr/>
        </p:nvSpPr>
        <p:spPr>
          <a:xfrm>
            <a:off x="3753400" y="2933252"/>
            <a:ext cx="9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Matrix form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0AA0D59-4581-55B4-7C4B-B38E71C703B1}"/>
              </a:ext>
            </a:extLst>
          </p:cNvPr>
          <p:cNvSpPr txBox="1"/>
          <p:nvPr/>
        </p:nvSpPr>
        <p:spPr>
          <a:xfrm>
            <a:off x="252920" y="4514967"/>
            <a:ext cx="294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>
                <a:solidFill>
                  <a:schemeClr val="bg1"/>
                </a:solidFill>
              </a:rPr>
              <a:t> = channels in input to SSM</a:t>
            </a:r>
          </a:p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>
                <a:solidFill>
                  <a:schemeClr val="bg1"/>
                </a:solidFill>
              </a:rPr>
              <a:t> = size of hidden state</a:t>
            </a:r>
          </a:p>
        </p:txBody>
      </p:sp>
    </p:spTree>
    <p:extLst>
      <p:ext uri="{BB962C8B-B14F-4D97-AF65-F5344CB8AC3E}">
        <p14:creationId xmlns:p14="http://schemas.microsoft.com/office/powerpoint/2010/main" val="337957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FDB2BB-F801-7477-8B92-B6106DF9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/>
              <a:t>Selective SSM:</a:t>
            </a:r>
            <a:br>
              <a:rPr lang="en-US"/>
            </a:br>
            <a:r>
              <a:rPr kumimoji="0" lang="en-US" sz="2800" b="0" i="1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Discretization of B</a:t>
            </a:r>
            <a:br>
              <a:rPr kumimoji="0" lang="en-US" sz="2800" b="0" u="none" strike="noStrike" kern="1200" cap="none" spc="-6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023E9-2827-78B5-98F3-D7C2C5A9A665}"/>
              </a:ext>
            </a:extLst>
          </p:cNvPr>
          <p:cNvSpPr/>
          <p:nvPr/>
        </p:nvSpPr>
        <p:spPr>
          <a:xfrm>
            <a:off x="5052015" y="642569"/>
            <a:ext cx="192505" cy="14099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BE8C13-92A3-2522-BB6E-791EB87E74A7}"/>
                  </a:ext>
                </a:extLst>
              </p:cNvPr>
              <p:cNvSpPr txBox="1"/>
              <p:nvPr/>
            </p:nvSpPr>
            <p:spPr>
              <a:xfrm>
                <a:off x="3985216" y="262913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BE8C13-92A3-2522-BB6E-791EB87E7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216" y="262913"/>
                <a:ext cx="1672390" cy="379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41975C7-57A6-D09F-0456-00AA8EA345B7}"/>
              </a:ext>
            </a:extLst>
          </p:cNvPr>
          <p:cNvSpPr/>
          <p:nvPr/>
        </p:nvSpPr>
        <p:spPr>
          <a:xfrm rot="5400000">
            <a:off x="4964488" y="1335687"/>
            <a:ext cx="1584157" cy="19792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01D4B-B6CB-7187-0E10-2F1B00303D1F}"/>
                  </a:ext>
                </a:extLst>
              </p:cNvPr>
              <p:cNvSpPr txBox="1"/>
              <p:nvPr/>
            </p:nvSpPr>
            <p:spPr>
              <a:xfrm>
                <a:off x="5332153" y="262913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01D4B-B6CB-7187-0E10-2F1B0030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53" y="262913"/>
                <a:ext cx="1672390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5059C5C-3D98-1B1F-CC57-6F5DE4847440}"/>
              </a:ext>
            </a:extLst>
          </p:cNvPr>
          <p:cNvSpPr/>
          <p:nvPr/>
        </p:nvSpPr>
        <p:spPr>
          <a:xfrm>
            <a:off x="6359447" y="1295401"/>
            <a:ext cx="1223457" cy="56726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14A8C-82F0-FF7D-AFA0-E35851F58BFB}"/>
              </a:ext>
            </a:extLst>
          </p:cNvPr>
          <p:cNvSpPr/>
          <p:nvPr/>
        </p:nvSpPr>
        <p:spPr>
          <a:xfrm rot="10800000">
            <a:off x="8843577" y="1735557"/>
            <a:ext cx="1584157" cy="19792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4705A-AD2C-81A7-3772-F32159DC1BFF}"/>
                  </a:ext>
                </a:extLst>
              </p:cNvPr>
              <p:cNvSpPr txBox="1"/>
              <p:nvPr/>
            </p:nvSpPr>
            <p:spPr>
              <a:xfrm>
                <a:off x="8250776" y="1649852"/>
                <a:ext cx="7874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4705A-AD2C-81A7-3772-F32159DC1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76" y="1649852"/>
                <a:ext cx="7874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185BE3-201A-9044-6108-AEDB42191353}"/>
                  </a:ext>
                </a:extLst>
              </p:cNvPr>
              <p:cNvSpPr txBox="1"/>
              <p:nvPr/>
            </p:nvSpPr>
            <p:spPr>
              <a:xfrm>
                <a:off x="7414581" y="1208406"/>
                <a:ext cx="2857499" cy="403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185BE3-201A-9044-6108-AEDB42191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581" y="1208406"/>
                <a:ext cx="2857499" cy="4037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EB002AC-3402-27D3-8660-D4688FDE35A2}"/>
              </a:ext>
            </a:extLst>
          </p:cNvPr>
          <p:cNvSpPr/>
          <p:nvPr/>
        </p:nvSpPr>
        <p:spPr>
          <a:xfrm>
            <a:off x="8234177" y="1735558"/>
            <a:ext cx="192505" cy="19792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llout: Down Arrow 16">
            <a:extLst>
              <a:ext uri="{FF2B5EF4-FFF2-40B4-BE49-F238E27FC236}">
                <a16:creationId xmlns:a16="http://schemas.microsoft.com/office/drawing/2014/main" id="{8DCF2F56-3F57-ECC6-D7B2-C02C57F8B58E}"/>
              </a:ext>
            </a:extLst>
          </p:cNvPr>
          <p:cNvSpPr/>
          <p:nvPr/>
        </p:nvSpPr>
        <p:spPr>
          <a:xfrm>
            <a:off x="8830513" y="2499427"/>
            <a:ext cx="2639171" cy="685797"/>
          </a:xfrm>
          <a:prstGeom prst="down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Repeat for all D channels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4664D-0765-5C18-072E-7B6B799B35F0}"/>
                  </a:ext>
                </a:extLst>
              </p:cNvPr>
              <p:cNvSpPr txBox="1"/>
              <p:nvPr/>
            </p:nvSpPr>
            <p:spPr>
              <a:xfrm>
                <a:off x="7494234" y="1968184"/>
                <a:ext cx="1672390" cy="38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F4664D-0765-5C18-072E-7B6B799B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34" y="1968184"/>
                <a:ext cx="1672390" cy="3864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5E72C-281A-BB66-7E5F-9283A90D0044}"/>
                  </a:ext>
                </a:extLst>
              </p:cNvPr>
              <p:cNvSpPr txBox="1"/>
              <p:nvPr/>
            </p:nvSpPr>
            <p:spPr>
              <a:xfrm>
                <a:off x="10272080" y="1650887"/>
                <a:ext cx="1672390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05E72C-281A-BB66-7E5F-9283A90D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080" y="1650887"/>
                <a:ext cx="1672390" cy="380425"/>
              </a:xfrm>
              <a:prstGeom prst="rect">
                <a:avLst/>
              </a:prstGeom>
              <a:blipFill>
                <a:blip r:embed="rId8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11C2FF1-E09F-0369-26DB-291ED80631D1}"/>
              </a:ext>
            </a:extLst>
          </p:cNvPr>
          <p:cNvGrpSpPr/>
          <p:nvPr/>
        </p:nvGrpSpPr>
        <p:grpSpPr>
          <a:xfrm>
            <a:off x="9304333" y="3372631"/>
            <a:ext cx="2097283" cy="1340253"/>
            <a:chOff x="9102261" y="2744032"/>
            <a:chExt cx="2097283" cy="1340253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C3200F-9DE9-ECC2-D467-5B0143EEF8DE}"/>
                </a:ext>
              </a:extLst>
            </p:cNvPr>
            <p:cNvGrpSpPr/>
            <p:nvPr/>
          </p:nvGrpSpPr>
          <p:grpSpPr>
            <a:xfrm>
              <a:off x="9186014" y="2829738"/>
              <a:ext cx="2013530" cy="1164144"/>
              <a:chOff x="8562228" y="3829933"/>
              <a:chExt cx="2013530" cy="116414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A3C614-863D-893E-DCA0-CC1A99C010BA}"/>
                  </a:ext>
                </a:extLst>
              </p:cNvPr>
              <p:cNvSpPr/>
              <p:nvPr/>
            </p:nvSpPr>
            <p:spPr>
              <a:xfrm>
                <a:off x="8562228" y="3829933"/>
                <a:ext cx="192505" cy="1979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395155-DB29-9846-FCBF-6922F14F0881}"/>
                  </a:ext>
                </a:extLst>
              </p:cNvPr>
              <p:cNvSpPr/>
              <p:nvPr/>
            </p:nvSpPr>
            <p:spPr>
              <a:xfrm>
                <a:off x="8991601" y="3829933"/>
                <a:ext cx="1584157" cy="19792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879C05-BFA8-32E0-A58E-D608167E6EF0}"/>
                  </a:ext>
                </a:extLst>
              </p:cNvPr>
              <p:cNvSpPr/>
              <p:nvPr/>
            </p:nvSpPr>
            <p:spPr>
              <a:xfrm>
                <a:off x="8562228" y="4132557"/>
                <a:ext cx="192505" cy="1979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77171E-4E51-C142-52C4-276EBE670B6F}"/>
                  </a:ext>
                </a:extLst>
              </p:cNvPr>
              <p:cNvSpPr/>
              <p:nvPr/>
            </p:nvSpPr>
            <p:spPr>
              <a:xfrm>
                <a:off x="8991601" y="4132557"/>
                <a:ext cx="1584157" cy="19792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442768-62D8-0A22-4D13-0B6CB37CDCE6}"/>
                  </a:ext>
                </a:extLst>
              </p:cNvPr>
              <p:cNvSpPr/>
              <p:nvPr/>
            </p:nvSpPr>
            <p:spPr>
              <a:xfrm>
                <a:off x="8562228" y="4796156"/>
                <a:ext cx="192505" cy="197921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C21F73-199B-3B5A-9A26-F96D06B2C17C}"/>
                  </a:ext>
                </a:extLst>
              </p:cNvPr>
              <p:cNvSpPr/>
              <p:nvPr/>
            </p:nvSpPr>
            <p:spPr>
              <a:xfrm>
                <a:off x="8991601" y="4796156"/>
                <a:ext cx="1584157" cy="197921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E48912-E7BD-3AB6-AF18-FBAF263C4042}"/>
                  </a:ext>
                </a:extLst>
              </p:cNvPr>
              <p:cNvSpPr txBox="1"/>
              <p:nvPr/>
            </p:nvSpPr>
            <p:spPr>
              <a:xfrm rot="5400000">
                <a:off x="9538033" y="4432493"/>
                <a:ext cx="36395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/>
                  <a:t>…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F17E373-07A6-76EB-76ED-B46D38B1E36C}"/>
                    </a:ext>
                  </a:extLst>
                </p:cNvPr>
                <p:cNvSpPr txBox="1"/>
                <p:nvPr/>
              </p:nvSpPr>
              <p:spPr>
                <a:xfrm>
                  <a:off x="9106274" y="2744032"/>
                  <a:ext cx="787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F17E373-07A6-76EB-76ED-B46D38B1E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6274" y="2744032"/>
                  <a:ext cx="78746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4A1CFD-8CFF-8278-8FEC-E454F2AEB9DB}"/>
                    </a:ext>
                  </a:extLst>
                </p:cNvPr>
                <p:cNvSpPr txBox="1"/>
                <p:nvPr/>
              </p:nvSpPr>
              <p:spPr>
                <a:xfrm>
                  <a:off x="9102261" y="3046656"/>
                  <a:ext cx="787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4A1CFD-8CFF-8278-8FEC-E454F2AEB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2261" y="3046656"/>
                  <a:ext cx="78746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04CB20-DC28-51C7-A245-4FD321DEC07A}"/>
                    </a:ext>
                  </a:extLst>
                </p:cNvPr>
                <p:cNvSpPr txBox="1"/>
                <p:nvPr/>
              </p:nvSpPr>
              <p:spPr>
                <a:xfrm>
                  <a:off x="9108276" y="3714953"/>
                  <a:ext cx="7874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604CB20-DC28-51C7-A245-4FD321DEC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8276" y="3714953"/>
                  <a:ext cx="7874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9A3F71-17F4-E497-711D-94FDC2254709}"/>
                  </a:ext>
                </a:extLst>
              </p:cNvPr>
              <p:cNvSpPr txBox="1"/>
              <p:nvPr/>
            </p:nvSpPr>
            <p:spPr>
              <a:xfrm>
                <a:off x="7414581" y="3832751"/>
                <a:ext cx="29110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9A3F71-17F4-E497-711D-94FDC2254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581" y="3832751"/>
                <a:ext cx="2911096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row: Left-Up 36">
            <a:extLst>
              <a:ext uri="{FF2B5EF4-FFF2-40B4-BE49-F238E27FC236}">
                <a16:creationId xmlns:a16="http://schemas.microsoft.com/office/drawing/2014/main" id="{539DA633-3AA0-0379-C622-B6AF85A1FE9A}"/>
              </a:ext>
            </a:extLst>
          </p:cNvPr>
          <p:cNvSpPr/>
          <p:nvPr/>
        </p:nvSpPr>
        <p:spPr>
          <a:xfrm>
            <a:off x="8640571" y="4866704"/>
            <a:ext cx="2352216" cy="1204600"/>
          </a:xfrm>
          <a:prstGeom prst="lef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0BE5E8-61FC-D406-F7C5-51F0220EC2CE}"/>
              </a:ext>
            </a:extLst>
          </p:cNvPr>
          <p:cNvSpPr/>
          <p:nvPr/>
        </p:nvSpPr>
        <p:spPr>
          <a:xfrm>
            <a:off x="6762315" y="5128345"/>
            <a:ext cx="1584157" cy="14099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4ADA6F-6092-80B3-BC1D-3B6C2E6632EE}"/>
                  </a:ext>
                </a:extLst>
              </p:cNvPr>
              <p:cNvSpPr txBox="1"/>
              <p:nvPr/>
            </p:nvSpPr>
            <p:spPr>
              <a:xfrm>
                <a:off x="5284796" y="6170191"/>
                <a:ext cx="1672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4ADA6F-6092-80B3-BC1D-3B6C2E66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796" y="6170191"/>
                <a:ext cx="16723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662A72D1-F477-E05E-EA39-DF59688689CC}"/>
              </a:ext>
            </a:extLst>
          </p:cNvPr>
          <p:cNvSpPr txBox="1"/>
          <p:nvPr/>
        </p:nvSpPr>
        <p:spPr>
          <a:xfrm>
            <a:off x="4299239" y="2354636"/>
            <a:ext cx="319438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/>
              <a:t>Euler’s method for discretization is recommended for </a:t>
            </a:r>
            <a:r>
              <a:rPr lang="en-US" sz="1400" b="1"/>
              <a:t>B</a:t>
            </a:r>
            <a:r>
              <a:rPr lang="en-US" sz="1400"/>
              <a:t>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600912-7540-08CF-CA7F-7FD8BB1A97C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7493620" y="1584237"/>
            <a:ext cx="472600" cy="103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F38804-2BBC-8D71-0B02-84B8BDE9F800}"/>
              </a:ext>
            </a:extLst>
          </p:cNvPr>
          <p:cNvCxnSpPr>
            <a:cxnSpLocks/>
          </p:cNvCxnSpPr>
          <p:nvPr/>
        </p:nvCxnSpPr>
        <p:spPr>
          <a:xfrm flipV="1">
            <a:off x="8330429" y="1500076"/>
            <a:ext cx="150170" cy="23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F65A1D6-F021-6C64-0D59-90046D90CB0B}"/>
              </a:ext>
            </a:extLst>
          </p:cNvPr>
          <p:cNvCxnSpPr>
            <a:cxnSpLocks/>
          </p:cNvCxnSpPr>
          <p:nvPr/>
        </p:nvCxnSpPr>
        <p:spPr>
          <a:xfrm flipH="1" flipV="1">
            <a:off x="9038241" y="1500076"/>
            <a:ext cx="135001" cy="22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4BAD94D-255E-5F31-9D4A-12E71FB552BA}"/>
              </a:ext>
            </a:extLst>
          </p:cNvPr>
          <p:cNvSpPr/>
          <p:nvPr/>
        </p:nvSpPr>
        <p:spPr>
          <a:xfrm>
            <a:off x="3740296" y="2965621"/>
            <a:ext cx="3671412" cy="2077743"/>
          </a:xfrm>
          <a:prstGeom prst="flowChartProcess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2C2C00-4D4B-0369-9ADF-BFEF8392670D}"/>
              </a:ext>
            </a:extLst>
          </p:cNvPr>
          <p:cNvSpPr txBox="1"/>
          <p:nvPr/>
        </p:nvSpPr>
        <p:spPr>
          <a:xfrm>
            <a:off x="3753400" y="2933252"/>
            <a:ext cx="95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Matrix form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87B8B4-2B72-AE05-77E1-D8BCC00E6CC7}"/>
              </a:ext>
            </a:extLst>
          </p:cNvPr>
          <p:cNvSpPr/>
          <p:nvPr/>
        </p:nvSpPr>
        <p:spPr>
          <a:xfrm>
            <a:off x="5148267" y="3046670"/>
            <a:ext cx="192505" cy="14099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9E40E7-DCFC-03C2-F269-F65201A8C932}"/>
              </a:ext>
            </a:extLst>
          </p:cNvPr>
          <p:cNvSpPr/>
          <p:nvPr/>
        </p:nvSpPr>
        <p:spPr>
          <a:xfrm rot="10800000">
            <a:off x="5735462" y="3069925"/>
            <a:ext cx="1584157" cy="19792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AB5B50-C511-67C8-2102-E3281C59B330}"/>
                  </a:ext>
                </a:extLst>
              </p:cNvPr>
              <p:cNvSpPr txBox="1"/>
              <p:nvPr/>
            </p:nvSpPr>
            <p:spPr>
              <a:xfrm>
                <a:off x="5142661" y="2984220"/>
                <a:ext cx="7874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AB5B50-C511-67C8-2102-E3281C59B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661" y="2984220"/>
                <a:ext cx="78746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FFCDC1-9EB6-A220-8AF6-B093DB118926}"/>
                  </a:ext>
                </a:extLst>
              </p:cNvPr>
              <p:cNvSpPr txBox="1"/>
              <p:nvPr/>
            </p:nvSpPr>
            <p:spPr>
              <a:xfrm>
                <a:off x="3454001" y="4589923"/>
                <a:ext cx="2857499" cy="380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8FFCDC1-9EB6-A220-8AF6-B093DB118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001" y="4589923"/>
                <a:ext cx="2857499" cy="380425"/>
              </a:xfrm>
              <a:prstGeom prst="rect">
                <a:avLst/>
              </a:prstGeom>
              <a:blipFill>
                <a:blip r:embed="rId15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BDD10DE-E602-0630-3449-9CD6B3B1E5C2}"/>
              </a:ext>
            </a:extLst>
          </p:cNvPr>
          <p:cNvCxnSpPr>
            <a:cxnSpLocks/>
          </p:cNvCxnSpPr>
          <p:nvPr/>
        </p:nvCxnSpPr>
        <p:spPr>
          <a:xfrm flipH="1">
            <a:off x="4150895" y="2877856"/>
            <a:ext cx="991766" cy="174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9771C9D-44FD-96F3-694C-DD9AEC796E6B}"/>
              </a:ext>
            </a:extLst>
          </p:cNvPr>
          <p:cNvSpPr txBox="1"/>
          <p:nvPr/>
        </p:nvSpPr>
        <p:spPr>
          <a:xfrm>
            <a:off x="252920" y="4514967"/>
            <a:ext cx="294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>
                <a:solidFill>
                  <a:schemeClr val="bg1"/>
                </a:solidFill>
              </a:rPr>
              <a:t> = channels in input to SSM</a:t>
            </a:r>
          </a:p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>
                <a:solidFill>
                  <a:schemeClr val="bg1"/>
                </a:solidFill>
              </a:rPr>
              <a:t> = size of hidden state</a:t>
            </a:r>
          </a:p>
        </p:txBody>
      </p:sp>
    </p:spTree>
    <p:extLst>
      <p:ext uri="{BB962C8B-B14F-4D97-AF65-F5344CB8AC3E}">
        <p14:creationId xmlns:p14="http://schemas.microsoft.com/office/powerpoint/2010/main" val="44723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63E2-F6B6-B8E9-EE6F-B27B4EEE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SSM:</a:t>
            </a:r>
            <a:br>
              <a:rPr lang="en-US"/>
            </a:br>
            <a:r>
              <a:rPr lang="en-US" sz="2800" i="1"/>
              <a:t>Hidden state update and output computation</a:t>
            </a:r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6789EEE-3B3B-3EC2-53E5-1BF7F6B05B53}"/>
              </a:ext>
            </a:extLst>
          </p:cNvPr>
          <p:cNvGrpSpPr/>
          <p:nvPr/>
        </p:nvGrpSpPr>
        <p:grpSpPr>
          <a:xfrm>
            <a:off x="3821919" y="1152077"/>
            <a:ext cx="8117162" cy="2002163"/>
            <a:chOff x="3774047" y="1585383"/>
            <a:chExt cx="8117162" cy="20021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1FBF9F-061C-080C-37EF-56C21248A1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6170" y="1961417"/>
              <a:ext cx="1371600" cy="12207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D34D72-326F-82EC-AC78-B464F2491188}"/>
                    </a:ext>
                  </a:extLst>
                </p:cNvPr>
                <p:cNvSpPr txBox="1"/>
                <p:nvPr/>
              </p:nvSpPr>
              <p:spPr>
                <a:xfrm>
                  <a:off x="10218819" y="3194196"/>
                  <a:ext cx="16723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D34D72-326F-82EC-AC78-B464F2491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819" y="3194196"/>
                  <a:ext cx="167239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3FFDCA-A001-7E8E-79F5-71FBB233D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8497" y="1966873"/>
              <a:ext cx="1371600" cy="12207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C2E162-42E0-3FD3-508E-287B4083421A}"/>
                    </a:ext>
                  </a:extLst>
                </p:cNvPr>
                <p:cNvSpPr txBox="1"/>
                <p:nvPr/>
              </p:nvSpPr>
              <p:spPr>
                <a:xfrm>
                  <a:off x="5271581" y="1592085"/>
                  <a:ext cx="16723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C2E162-42E0-3FD3-508E-287B40834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581" y="1592085"/>
                  <a:ext cx="16723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3580DE-928A-D107-520D-488EA9BCE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47328" y="1962324"/>
              <a:ext cx="167296" cy="122529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FE3F0B-2917-2E11-5722-25ACD5AFC4BD}"/>
                    </a:ext>
                  </a:extLst>
                </p:cNvPr>
                <p:cNvSpPr txBox="1"/>
                <p:nvPr/>
              </p:nvSpPr>
              <p:spPr>
                <a:xfrm>
                  <a:off x="8852437" y="1585383"/>
                  <a:ext cx="1672390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CFE3F0B-2917-2E11-5722-25ACD5AFC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2437" y="1585383"/>
                  <a:ext cx="1672390" cy="37965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225200F-2A9F-1E5C-D1CC-4D3045EE4EF3}"/>
                    </a:ext>
                  </a:extLst>
                </p:cNvPr>
                <p:cNvSpPr txBox="1"/>
                <p:nvPr/>
              </p:nvSpPr>
              <p:spPr>
                <a:xfrm>
                  <a:off x="7560923" y="3206182"/>
                  <a:ext cx="16723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225200F-2A9F-1E5C-D1CC-4D3045EE4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923" y="3206182"/>
                  <a:ext cx="16723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E5FCAC-1653-35C4-C882-D7742C2A80DC}"/>
                    </a:ext>
                  </a:extLst>
                </p:cNvPr>
                <p:cNvSpPr txBox="1"/>
                <p:nvPr/>
              </p:nvSpPr>
              <p:spPr>
                <a:xfrm>
                  <a:off x="8909603" y="2372675"/>
                  <a:ext cx="5467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E5FCAC-1653-35C4-C882-D7742C2A8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9603" y="2372675"/>
                  <a:ext cx="5467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51C015-8C3C-9BAB-69C3-30837A618A1D}"/>
                    </a:ext>
                  </a:extLst>
                </p:cNvPr>
                <p:cNvSpPr txBox="1"/>
                <p:nvPr/>
              </p:nvSpPr>
              <p:spPr>
                <a:xfrm>
                  <a:off x="3890440" y="3207890"/>
                  <a:ext cx="1672390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E51C015-8C3C-9BAB-69C3-30837A618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440" y="3207890"/>
                  <a:ext cx="1672390" cy="3796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B4D57A-49E9-E562-AD06-0974293E24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7284" y="1964855"/>
              <a:ext cx="1371600" cy="1220747"/>
            </a:xfrm>
            <a:prstGeom prst="rect">
              <a:avLst/>
            </a:prstGeom>
            <a:solidFill>
              <a:srgbClr val="9CBEA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ED559F-C4A4-0447-1D07-00DBF7B15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4047" y="1964855"/>
              <a:ext cx="1371600" cy="1220747"/>
            </a:xfrm>
            <a:prstGeom prst="rect">
              <a:avLst/>
            </a:prstGeom>
            <a:solidFill>
              <a:srgbClr val="9CBEA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CC3DA7-7ABE-E891-79AE-E21427EF12A4}"/>
                    </a:ext>
                  </a:extLst>
                </p:cNvPr>
                <p:cNvSpPr txBox="1"/>
                <p:nvPr/>
              </p:nvSpPr>
              <p:spPr>
                <a:xfrm>
                  <a:off x="5155673" y="2372675"/>
                  <a:ext cx="593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FCC3DA7-7ABE-E891-79AE-E21427EF12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5673" y="2372675"/>
                  <a:ext cx="5930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E171CF7-B902-ECED-9720-577071F911E1}"/>
                    </a:ext>
                  </a:extLst>
                </p:cNvPr>
                <p:cNvSpPr txBox="1"/>
                <p:nvPr/>
              </p:nvSpPr>
              <p:spPr>
                <a:xfrm>
                  <a:off x="7111343" y="2392140"/>
                  <a:ext cx="4245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E171CF7-B902-ECED-9720-577071F91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343" y="2392140"/>
                  <a:ext cx="42454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AC22F1-F35E-7AA8-3FD2-97F37C10B764}"/>
                    </a:ext>
                  </a:extLst>
                </p:cNvPr>
                <p:cNvSpPr txBox="1"/>
                <p:nvPr/>
              </p:nvSpPr>
              <p:spPr>
                <a:xfrm>
                  <a:off x="9626656" y="2364670"/>
                  <a:ext cx="471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AC22F1-F35E-7AA8-3FD2-97F37C10B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6656" y="2364670"/>
                  <a:ext cx="47177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299" r="-259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0FB808-4D44-D3FA-217A-879069E88BF8}"/>
              </a:ext>
            </a:extLst>
          </p:cNvPr>
          <p:cNvGrpSpPr/>
          <p:nvPr/>
        </p:nvGrpSpPr>
        <p:grpSpPr>
          <a:xfrm>
            <a:off x="5126869" y="4369722"/>
            <a:ext cx="5439606" cy="2087389"/>
            <a:chOff x="5114837" y="4465978"/>
            <a:chExt cx="5439606" cy="208738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F8A8C3-4841-2F26-1BA8-E3E0D737BB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9405" y="4842032"/>
              <a:ext cx="1371600" cy="1713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4316307-1A44-9B7F-5E51-1A25CA8FA7A7}"/>
                    </a:ext>
                  </a:extLst>
                </p:cNvPr>
                <p:cNvSpPr txBox="1"/>
                <p:nvPr/>
              </p:nvSpPr>
              <p:spPr>
                <a:xfrm>
                  <a:off x="6521641" y="4465978"/>
                  <a:ext cx="1672390" cy="386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4316307-1A44-9B7F-5E51-1A25CA8FA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641" y="4465978"/>
                  <a:ext cx="1672390" cy="386068"/>
                </a:xfrm>
                <a:prstGeom prst="rect">
                  <a:avLst/>
                </a:prstGeom>
                <a:blipFill>
                  <a:blip r:embed="rId11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F281B8-3CBD-28D8-7039-61FA00732975}"/>
                    </a:ext>
                  </a:extLst>
                </p:cNvPr>
                <p:cNvSpPr txBox="1"/>
                <p:nvPr/>
              </p:nvSpPr>
              <p:spPr>
                <a:xfrm>
                  <a:off x="8882053" y="6169159"/>
                  <a:ext cx="1672390" cy="3842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F281B8-3CBD-28D8-7039-61FA007329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053" y="6169159"/>
                  <a:ext cx="1672390" cy="384208"/>
                </a:xfrm>
                <a:prstGeom prst="rect">
                  <a:avLst/>
                </a:prstGeom>
                <a:blipFill>
                  <a:blip r:embed="rId12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6711471-2EB5-8EA8-E404-3D32ECEF4A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8803012" y="4879204"/>
              <a:ext cx="1371600" cy="1220747"/>
            </a:xfrm>
            <a:prstGeom prst="rect">
              <a:avLst/>
            </a:prstGeom>
            <a:solidFill>
              <a:srgbClr val="9CBEA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D13B1AA-2EFE-1298-6B51-AFC1348B1D4A}"/>
                    </a:ext>
                  </a:extLst>
                </p:cNvPr>
                <p:cNvSpPr txBox="1"/>
                <p:nvPr/>
              </p:nvSpPr>
              <p:spPr>
                <a:xfrm>
                  <a:off x="8378364" y="4745863"/>
                  <a:ext cx="4717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i="1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D13B1AA-2EFE-1298-6B51-AFC1348B1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364" y="4745863"/>
                  <a:ext cx="47177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A63012-A506-2168-DEF5-7E37268A05B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660215" y="4305849"/>
              <a:ext cx="167296" cy="1225296"/>
            </a:xfrm>
            <a:prstGeom prst="rect">
              <a:avLst/>
            </a:prstGeom>
            <a:solidFill>
              <a:srgbClr val="7E545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573A60C-9A0B-163D-9B7C-6228ABD3896B}"/>
                    </a:ext>
                  </a:extLst>
                </p:cNvPr>
                <p:cNvSpPr txBox="1"/>
                <p:nvPr/>
              </p:nvSpPr>
              <p:spPr>
                <a:xfrm>
                  <a:off x="6376651" y="4745863"/>
                  <a:ext cx="5930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573A60C-9A0B-163D-9B7C-6228ABD38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651" y="4745863"/>
                  <a:ext cx="59307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C52EE2-A664-028D-66AE-15BC1A6FE120}"/>
                    </a:ext>
                  </a:extLst>
                </p:cNvPr>
                <p:cNvSpPr txBox="1"/>
                <p:nvPr/>
              </p:nvSpPr>
              <p:spPr>
                <a:xfrm>
                  <a:off x="5114837" y="5014177"/>
                  <a:ext cx="1672390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6C52EE2-A664-028D-66AE-15BC1A6FE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837" y="5014177"/>
                  <a:ext cx="1672390" cy="379656"/>
                </a:xfrm>
                <a:prstGeom prst="rect">
                  <a:avLst/>
                </a:prstGeom>
                <a:blipFill>
                  <a:blip r:embed="rId15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0C2A193-FA56-7B8E-FB1C-6ADF967F21C4}"/>
              </a:ext>
            </a:extLst>
          </p:cNvPr>
          <p:cNvSpPr/>
          <p:nvPr/>
        </p:nvSpPr>
        <p:spPr>
          <a:xfrm>
            <a:off x="4135969" y="490831"/>
            <a:ext cx="7062536" cy="5553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Hidden State Update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16B902-A2C0-09BA-7364-F1DF95F24ECB}"/>
              </a:ext>
            </a:extLst>
          </p:cNvPr>
          <p:cNvSpPr/>
          <p:nvPr/>
        </p:nvSpPr>
        <p:spPr>
          <a:xfrm>
            <a:off x="4135969" y="3709390"/>
            <a:ext cx="7062536" cy="55535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Output Computation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6983BF-1D56-E498-4881-6C4FC0B755B0}"/>
              </a:ext>
            </a:extLst>
          </p:cNvPr>
          <p:cNvSpPr txBox="1"/>
          <p:nvPr/>
        </p:nvSpPr>
        <p:spPr>
          <a:xfrm>
            <a:off x="848382" y="218230"/>
            <a:ext cx="2758241" cy="1452384"/>
          </a:xfrm>
          <a:prstGeom prst="cloudCallout">
            <a:avLst>
              <a:gd name="adj1" fmla="val 47491"/>
              <a:gd name="adj2" fmla="val 509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i="1"/>
              <a:t>Recall, the SSM is essentially being applied to each dimension of the input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74486-701D-1DD6-9E99-16BD4209034B}"/>
              </a:ext>
            </a:extLst>
          </p:cNvPr>
          <p:cNvSpPr txBox="1"/>
          <p:nvPr/>
        </p:nvSpPr>
        <p:spPr>
          <a:xfrm>
            <a:off x="252920" y="4514967"/>
            <a:ext cx="294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>
                <a:solidFill>
                  <a:schemeClr val="bg1"/>
                </a:solidFill>
              </a:rPr>
              <a:t> = channels in input to SSM</a:t>
            </a:r>
          </a:p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>
                <a:solidFill>
                  <a:schemeClr val="bg1"/>
                </a:solidFill>
              </a:rPr>
              <a:t> = size of hidden state</a:t>
            </a:r>
          </a:p>
        </p:txBody>
      </p:sp>
    </p:spTree>
    <p:extLst>
      <p:ext uri="{BB962C8B-B14F-4D97-AF65-F5344CB8AC3E}">
        <p14:creationId xmlns:p14="http://schemas.microsoft.com/office/powerpoint/2010/main" val="159373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6DA94C50-C8C4-E533-C807-826C1A3AAFAE}"/>
              </a:ext>
            </a:extLst>
          </p:cNvPr>
          <p:cNvSpPr/>
          <p:nvPr/>
        </p:nvSpPr>
        <p:spPr>
          <a:xfrm>
            <a:off x="6223448" y="143476"/>
            <a:ext cx="613297" cy="1996690"/>
          </a:xfrm>
          <a:prstGeom prst="flowChartDecision">
            <a:avLst/>
          </a:prstGeom>
          <a:solidFill>
            <a:srgbClr val="AD79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851AE-FD15-CF7A-F6A0-2855EB48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Mamba Block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45CACC-7944-29FB-356A-228B0A4993A9}"/>
              </a:ext>
            </a:extLst>
          </p:cNvPr>
          <p:cNvSpPr/>
          <p:nvPr/>
        </p:nvSpPr>
        <p:spPr>
          <a:xfrm>
            <a:off x="3623779" y="2049125"/>
            <a:ext cx="595803" cy="12775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7A3146-546E-A379-59C9-5D53C25DC534}"/>
                  </a:ext>
                </a:extLst>
              </p:cNvPr>
              <p:cNvSpPr txBox="1"/>
              <p:nvPr/>
            </p:nvSpPr>
            <p:spPr>
              <a:xfrm>
                <a:off x="4065176" y="2464059"/>
                <a:ext cx="1672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7A3146-546E-A379-59C9-5D53C25DC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176" y="2464059"/>
                <a:ext cx="16723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EAD65-CA2A-726E-EB94-A399051844F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19582" y="1136974"/>
            <a:ext cx="581527" cy="155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0CDFCB-1C11-0324-0FC0-1688E52C4378}"/>
              </a:ext>
            </a:extLst>
          </p:cNvPr>
          <p:cNvCxnSpPr>
            <a:cxnSpLocks/>
          </p:cNvCxnSpPr>
          <p:nvPr/>
        </p:nvCxnSpPr>
        <p:spPr>
          <a:xfrm>
            <a:off x="4217738" y="2687923"/>
            <a:ext cx="585216" cy="1618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BD4BE0-6A26-B203-7A92-BCF7FF3CC9B1}"/>
              </a:ext>
            </a:extLst>
          </p:cNvPr>
          <p:cNvCxnSpPr>
            <a:cxnSpLocks/>
          </p:cNvCxnSpPr>
          <p:nvPr/>
        </p:nvCxnSpPr>
        <p:spPr>
          <a:xfrm flipV="1">
            <a:off x="4801109" y="1136968"/>
            <a:ext cx="836194" cy="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E9E39D-E5F9-6293-5C42-B8FF3CCB05A8}"/>
              </a:ext>
            </a:extLst>
          </p:cNvPr>
          <p:cNvCxnSpPr>
            <a:cxnSpLocks/>
          </p:cNvCxnSpPr>
          <p:nvPr/>
        </p:nvCxnSpPr>
        <p:spPr>
          <a:xfrm flipV="1">
            <a:off x="4801109" y="4306411"/>
            <a:ext cx="1672389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C6367742-AAB0-082C-4F38-2C97B385DF6E}"/>
              </a:ext>
            </a:extLst>
          </p:cNvPr>
          <p:cNvSpPr/>
          <p:nvPr/>
        </p:nvSpPr>
        <p:spPr>
          <a:xfrm rot="5400000">
            <a:off x="4739222" y="1045571"/>
            <a:ext cx="1996689" cy="19250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B2883-6100-2A11-69DA-BCC8CA2E0D6F}"/>
              </a:ext>
            </a:extLst>
          </p:cNvPr>
          <p:cNvSpPr txBox="1"/>
          <p:nvPr/>
        </p:nvSpPr>
        <p:spPr>
          <a:xfrm rot="16200000">
            <a:off x="5173570" y="987935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8F89A1C2-502C-7BEA-7DC1-52FBFCAA68C3}"/>
              </a:ext>
            </a:extLst>
          </p:cNvPr>
          <p:cNvSpPr/>
          <p:nvPr/>
        </p:nvSpPr>
        <p:spPr>
          <a:xfrm rot="5400000">
            <a:off x="5571406" y="4210158"/>
            <a:ext cx="1996689" cy="19250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F66330-778D-6E19-8448-CCB0F3CE60BC}"/>
              </a:ext>
            </a:extLst>
          </p:cNvPr>
          <p:cNvSpPr txBox="1"/>
          <p:nvPr/>
        </p:nvSpPr>
        <p:spPr>
          <a:xfrm rot="16200000">
            <a:off x="6005754" y="4152522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AA8967-58F1-ADCA-3008-6A1809B13AE0}"/>
              </a:ext>
            </a:extLst>
          </p:cNvPr>
          <p:cNvCxnSpPr>
            <a:cxnSpLocks/>
          </p:cNvCxnSpPr>
          <p:nvPr/>
        </p:nvCxnSpPr>
        <p:spPr>
          <a:xfrm>
            <a:off x="5833820" y="1141824"/>
            <a:ext cx="373146" cy="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895D7C-DFE7-458F-A11E-9B237A5BB4C5}"/>
              </a:ext>
            </a:extLst>
          </p:cNvPr>
          <p:cNvSpPr txBox="1"/>
          <p:nvPr/>
        </p:nvSpPr>
        <p:spPr>
          <a:xfrm rot="16200000">
            <a:off x="6051837" y="894727"/>
            <a:ext cx="96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Causal CONV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1E76D8-F51D-F4EF-EDB0-59DE8C43ECDD}"/>
              </a:ext>
            </a:extLst>
          </p:cNvPr>
          <p:cNvCxnSpPr>
            <a:cxnSpLocks/>
          </p:cNvCxnSpPr>
          <p:nvPr/>
        </p:nvCxnSpPr>
        <p:spPr>
          <a:xfrm>
            <a:off x="6850230" y="1141823"/>
            <a:ext cx="376143" cy="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09AA47-807E-A090-98D4-2F60F924CC32}"/>
                  </a:ext>
                </a:extLst>
              </p:cNvPr>
              <p:cNvSpPr txBox="1"/>
              <p:nvPr/>
            </p:nvSpPr>
            <p:spPr>
              <a:xfrm>
                <a:off x="252920" y="4514967"/>
                <a:ext cx="294748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i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>
                    <a:solidFill>
                      <a:schemeClr val="bg1"/>
                    </a:solidFill>
                  </a:rPr>
                  <a:t>= channels in input to Mamba block</a:t>
                </a:r>
                <a:endParaRPr lang="en-US" i="1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i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>
                    <a:solidFill>
                      <a:schemeClr val="bg1"/>
                    </a:solidFill>
                  </a:rPr>
                  <a:t> = channels in input to SSM</a:t>
                </a:r>
              </a:p>
              <a:p>
                <a:r>
                  <a:rPr lang="en-US" i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>
                    <a:solidFill>
                      <a:schemeClr val="bg1"/>
                    </a:solidFill>
                  </a:rPr>
                  <a:t> = size of hidden state</a:t>
                </a:r>
              </a:p>
              <a:p>
                <a:r>
                  <a:rPr lang="en-US" i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lang="en-US">
                    <a:solidFill>
                      <a:schemeClr val="bg1"/>
                    </a:solidFill>
                  </a:rPr>
                  <a:t> = sequence length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09AA47-807E-A090-98D4-2F60F924C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0" y="4514967"/>
                <a:ext cx="2947481" cy="1477328"/>
              </a:xfrm>
              <a:prstGeom prst="rect">
                <a:avLst/>
              </a:prstGeom>
              <a:blipFill>
                <a:blip r:embed="rId4"/>
                <a:stretch>
                  <a:fillRect l="-165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6D70CA8-72B2-0F75-5C02-D3F17347DE79}"/>
              </a:ext>
            </a:extLst>
          </p:cNvPr>
          <p:cNvSpPr/>
          <p:nvPr/>
        </p:nvSpPr>
        <p:spPr>
          <a:xfrm>
            <a:off x="7222227" y="143475"/>
            <a:ext cx="355545" cy="1996691"/>
          </a:xfrm>
          <a:prstGeom prst="roundRect">
            <a:avLst/>
          </a:prstGeom>
          <a:solidFill>
            <a:srgbClr val="886A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DD2342-591D-FE58-91DB-1C89C5E1CF5F}"/>
              </a:ext>
            </a:extLst>
          </p:cNvPr>
          <p:cNvSpPr txBox="1"/>
          <p:nvPr/>
        </p:nvSpPr>
        <p:spPr>
          <a:xfrm rot="16200000">
            <a:off x="6824668" y="987931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SiLU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9EFA21-B6AF-FBC2-1312-60DE7E093793}"/>
              </a:ext>
            </a:extLst>
          </p:cNvPr>
          <p:cNvCxnSpPr>
            <a:cxnSpLocks/>
          </p:cNvCxnSpPr>
          <p:nvPr/>
        </p:nvCxnSpPr>
        <p:spPr>
          <a:xfrm>
            <a:off x="7579052" y="1152716"/>
            <a:ext cx="337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163E8FF9-9C2B-7AA7-1B87-2CD42EC92217}"/>
              </a:ext>
            </a:extLst>
          </p:cNvPr>
          <p:cNvSpPr/>
          <p:nvPr/>
        </p:nvSpPr>
        <p:spPr>
          <a:xfrm>
            <a:off x="8954159" y="353579"/>
            <a:ext cx="636701" cy="157987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229688-EB83-6375-2541-BEC2FEF2FA52}"/>
              </a:ext>
            </a:extLst>
          </p:cNvPr>
          <p:cNvSpPr txBox="1"/>
          <p:nvPr/>
        </p:nvSpPr>
        <p:spPr>
          <a:xfrm rot="16200000">
            <a:off x="8690982" y="881905"/>
            <a:ext cx="1163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Selective SSM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44FC56-1BD2-A23D-3113-2CFD54E5A025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590860" y="1143515"/>
            <a:ext cx="251480" cy="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Flowchart: Manual Operation 37">
            <a:extLst>
              <a:ext uri="{FF2B5EF4-FFF2-40B4-BE49-F238E27FC236}">
                <a16:creationId xmlns:a16="http://schemas.microsoft.com/office/drawing/2014/main" id="{E15A0A33-B46E-C4E4-898E-8ECFFCE8F876}"/>
              </a:ext>
            </a:extLst>
          </p:cNvPr>
          <p:cNvSpPr/>
          <p:nvPr/>
        </p:nvSpPr>
        <p:spPr>
          <a:xfrm rot="16200000">
            <a:off x="9523730" y="1052746"/>
            <a:ext cx="1996689" cy="19250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9D290A-C086-EFFC-72F8-3EC331444162}"/>
              </a:ext>
            </a:extLst>
          </p:cNvPr>
          <p:cNvSpPr txBox="1"/>
          <p:nvPr/>
        </p:nvSpPr>
        <p:spPr>
          <a:xfrm rot="16200000">
            <a:off x="9937539" y="995110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E964D9-A600-5523-B42C-B46F09052392}"/>
              </a:ext>
            </a:extLst>
          </p:cNvPr>
          <p:cNvGrpSpPr/>
          <p:nvPr/>
        </p:nvGrpSpPr>
        <p:grpSpPr>
          <a:xfrm>
            <a:off x="9842340" y="962526"/>
            <a:ext cx="402128" cy="397036"/>
            <a:chOff x="10082463" y="1600200"/>
            <a:chExt cx="402128" cy="397036"/>
          </a:xfrm>
        </p:grpSpPr>
        <p:sp>
          <p:nvSpPr>
            <p:cNvPr id="41" name="Flowchart: Connector 40">
              <a:extLst>
                <a:ext uri="{FF2B5EF4-FFF2-40B4-BE49-F238E27FC236}">
                  <a16:creationId xmlns:a16="http://schemas.microsoft.com/office/drawing/2014/main" id="{C0D17300-AA72-D115-5180-EFEDEC8E43E5}"/>
                </a:ext>
              </a:extLst>
            </p:cNvPr>
            <p:cNvSpPr/>
            <p:nvPr/>
          </p:nvSpPr>
          <p:spPr>
            <a:xfrm>
              <a:off x="10082463" y="1600200"/>
              <a:ext cx="402128" cy="39703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3F5B51-1D62-E0F8-CFD9-31EF07F6970B}"/>
                    </a:ext>
                  </a:extLst>
                </p:cNvPr>
                <p:cNvSpPr txBox="1"/>
                <p:nvPr/>
              </p:nvSpPr>
              <p:spPr>
                <a:xfrm>
                  <a:off x="10121745" y="1614052"/>
                  <a:ext cx="2650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53F5B51-1D62-E0F8-CFD9-31EF07F6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1745" y="1614052"/>
                  <a:ext cx="26509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EA54F0-218B-5021-F353-1C54F445567D}"/>
              </a:ext>
            </a:extLst>
          </p:cNvPr>
          <p:cNvCxnSpPr>
            <a:cxnSpLocks/>
          </p:cNvCxnSpPr>
          <p:nvPr/>
        </p:nvCxnSpPr>
        <p:spPr>
          <a:xfrm flipV="1">
            <a:off x="6654050" y="4304957"/>
            <a:ext cx="636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AE654-18F5-4E7B-FED8-B070506AE9EF}"/>
              </a:ext>
            </a:extLst>
          </p:cNvPr>
          <p:cNvSpPr/>
          <p:nvPr/>
        </p:nvSpPr>
        <p:spPr>
          <a:xfrm>
            <a:off x="7290751" y="3306610"/>
            <a:ext cx="355545" cy="1996691"/>
          </a:xfrm>
          <a:prstGeom prst="roundRect">
            <a:avLst/>
          </a:prstGeom>
          <a:solidFill>
            <a:srgbClr val="886A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683B-DAE5-3402-129D-F0E06839F6AC}"/>
              </a:ext>
            </a:extLst>
          </p:cNvPr>
          <p:cNvSpPr txBox="1"/>
          <p:nvPr/>
        </p:nvSpPr>
        <p:spPr>
          <a:xfrm rot="16200000">
            <a:off x="6893192" y="4151066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SiLU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4DB92B8-4885-E83E-8899-A346AACCBF20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8628811" y="4307457"/>
            <a:ext cx="1417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D2AC3BA-44BB-C0BC-93BF-6205BA7FB884}"/>
              </a:ext>
            </a:extLst>
          </p:cNvPr>
          <p:cNvCxnSpPr>
            <a:cxnSpLocks/>
          </p:cNvCxnSpPr>
          <p:nvPr/>
        </p:nvCxnSpPr>
        <p:spPr>
          <a:xfrm flipV="1">
            <a:off x="10046792" y="1373414"/>
            <a:ext cx="0" cy="2931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7698F7-349D-3A1A-5691-FD63F0DEFC55}"/>
              </a:ext>
            </a:extLst>
          </p:cNvPr>
          <p:cNvCxnSpPr>
            <a:cxnSpLocks/>
          </p:cNvCxnSpPr>
          <p:nvPr/>
        </p:nvCxnSpPr>
        <p:spPr>
          <a:xfrm>
            <a:off x="10252301" y="1161044"/>
            <a:ext cx="191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CDD818-BA11-7C6A-32B6-BAFB006D0B03}"/>
              </a:ext>
            </a:extLst>
          </p:cNvPr>
          <p:cNvCxnSpPr>
            <a:cxnSpLocks/>
          </p:cNvCxnSpPr>
          <p:nvPr/>
        </p:nvCxnSpPr>
        <p:spPr>
          <a:xfrm>
            <a:off x="10630360" y="1161044"/>
            <a:ext cx="282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20D75C-BDC5-AE7E-70E5-FC9F1BB6ECD7}"/>
                  </a:ext>
                </a:extLst>
              </p:cNvPr>
              <p:cNvSpPr txBox="1"/>
              <p:nvPr/>
            </p:nvSpPr>
            <p:spPr>
              <a:xfrm>
                <a:off x="7662362" y="149724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20D75C-BDC5-AE7E-70E5-FC9F1BB6E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362" y="149724"/>
                <a:ext cx="1672390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79A84EB-17F1-0EF4-5F9F-77D209456EDA}"/>
              </a:ext>
            </a:extLst>
          </p:cNvPr>
          <p:cNvSpPr/>
          <p:nvPr/>
        </p:nvSpPr>
        <p:spPr>
          <a:xfrm>
            <a:off x="3789337" y="5437738"/>
            <a:ext cx="7746049" cy="12488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/>
              <a:t>Inspired by gated attention unit and hungry, </a:t>
            </a:r>
            <a:r>
              <a:rPr lang="en-US" sz="1600" err="1"/>
              <a:t>hungry</a:t>
            </a:r>
            <a:r>
              <a:rPr lang="en-US" sz="1600"/>
              <a:t> hippos (H3)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/>
              <a:t>Context over time </a:t>
            </a:r>
            <a:r>
              <a:rPr lang="en-US" sz="1600"/>
              <a:t>– D convolutional filters looking </a:t>
            </a:r>
            <a:r>
              <a:rPr lang="en-US" sz="1600" u="sng"/>
              <a:t>across</a:t>
            </a:r>
            <a:r>
              <a:rPr lang="en-US" sz="1600"/>
              <a:t> the previous 4 time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Use </a:t>
            </a:r>
            <a:r>
              <a:rPr lang="en-US" sz="1600" b="1"/>
              <a:t>sigmoid linear unit </a:t>
            </a:r>
            <a:r>
              <a:rPr lang="en-US" sz="1600" u="sng"/>
              <a:t>instead</a:t>
            </a:r>
            <a:r>
              <a:rPr lang="en-US" sz="1600"/>
              <a:t> of </a:t>
            </a:r>
            <a:r>
              <a:rPr lang="en-US" sz="1600" b="1"/>
              <a:t>sigmoid</a:t>
            </a:r>
            <a:r>
              <a:rPr lang="en-US" sz="1600"/>
              <a:t> for </a:t>
            </a:r>
            <a:r>
              <a:rPr lang="en-US" sz="1600" u="sng"/>
              <a:t>activation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/>
              <a:t>Scales input using sigmoid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0D1E0D-F2D7-3D86-A236-FFB2AAD6A3C2}"/>
              </a:ext>
            </a:extLst>
          </p:cNvPr>
          <p:cNvSpPr txBox="1"/>
          <p:nvPr/>
        </p:nvSpPr>
        <p:spPr>
          <a:xfrm>
            <a:off x="4392670" y="540356"/>
            <a:ext cx="13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Linear layer with D nodes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3A5E129-96ED-6013-25E8-3A26285A1DB1}"/>
              </a:ext>
            </a:extLst>
          </p:cNvPr>
          <p:cNvSpPr txBox="1"/>
          <p:nvPr/>
        </p:nvSpPr>
        <p:spPr>
          <a:xfrm>
            <a:off x="5141553" y="3716786"/>
            <a:ext cx="13956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Linear layer with D nodes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57EC36-D3F2-78E1-BA55-B14BC0578E49}"/>
                  </a:ext>
                </a:extLst>
              </p:cNvPr>
              <p:cNvSpPr txBox="1"/>
              <p:nvPr/>
            </p:nvSpPr>
            <p:spPr>
              <a:xfrm>
                <a:off x="5636760" y="2421673"/>
                <a:ext cx="2446754" cy="576376"/>
              </a:xfrm>
              <a:prstGeom prst="rect">
                <a:avLst/>
              </a:prstGeom>
              <a:ln>
                <a:solidFill>
                  <a:srgbClr val="85517E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𝑆𝑖𝐿𝑈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C57EC36-D3F2-78E1-BA55-B14BC057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760" y="2421673"/>
                <a:ext cx="2446754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85517E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CD4813-919A-7E94-FD5F-6FE19B672924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8633602" y="1146257"/>
            <a:ext cx="326092" cy="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F9A070-ACB9-5FF9-FF81-0DFB2FD391F1}"/>
                  </a:ext>
                </a:extLst>
              </p:cNvPr>
              <p:cNvSpPr txBox="1"/>
              <p:nvPr/>
            </p:nvSpPr>
            <p:spPr>
              <a:xfrm>
                <a:off x="10142542" y="2129285"/>
                <a:ext cx="15137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Linear layer with</a:t>
                </a:r>
                <a:r>
                  <a:rPr lang="en-US" sz="1600" b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sz="1600"/>
                  <a:t> nodes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9F9A070-ACB9-5FF9-FF81-0DFB2FD3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2542" y="2129285"/>
                <a:ext cx="1513741" cy="584775"/>
              </a:xfrm>
              <a:prstGeom prst="rect">
                <a:avLst/>
              </a:prstGeom>
              <a:blipFill>
                <a:blip r:embed="rId8"/>
                <a:stretch>
                  <a:fillRect l="-241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C29201-7EB9-7A4F-69EE-9362B6723DCF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860137" y="2049125"/>
            <a:ext cx="314180" cy="372548"/>
          </a:xfrm>
          <a:prstGeom prst="straightConnector1">
            <a:avLst/>
          </a:prstGeom>
          <a:ln>
            <a:solidFill>
              <a:srgbClr val="8551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384B89-FDD1-6CDC-EF52-7837B8F9A6CF}"/>
              </a:ext>
            </a:extLst>
          </p:cNvPr>
          <p:cNvCxnSpPr>
            <a:cxnSpLocks/>
          </p:cNvCxnSpPr>
          <p:nvPr/>
        </p:nvCxnSpPr>
        <p:spPr>
          <a:xfrm>
            <a:off x="6860136" y="2991168"/>
            <a:ext cx="362091" cy="437832"/>
          </a:xfrm>
          <a:prstGeom prst="straightConnector1">
            <a:avLst/>
          </a:prstGeom>
          <a:ln>
            <a:solidFill>
              <a:srgbClr val="85517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7F766E4-D08C-D426-B673-A0C13AA03EB8}"/>
              </a:ext>
            </a:extLst>
          </p:cNvPr>
          <p:cNvSpPr/>
          <p:nvPr/>
        </p:nvSpPr>
        <p:spPr>
          <a:xfrm>
            <a:off x="8037799" y="513008"/>
            <a:ext cx="595803" cy="1277597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9F63A94-4B4A-A362-6401-10D8A79145EF}"/>
              </a:ext>
            </a:extLst>
          </p:cNvPr>
          <p:cNvCxnSpPr>
            <a:cxnSpLocks/>
          </p:cNvCxnSpPr>
          <p:nvPr/>
        </p:nvCxnSpPr>
        <p:spPr>
          <a:xfrm>
            <a:off x="7646296" y="4300713"/>
            <a:ext cx="292798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7373F44-0CFB-9A44-AD64-07822A7CF823}"/>
              </a:ext>
            </a:extLst>
          </p:cNvPr>
          <p:cNvSpPr/>
          <p:nvPr/>
        </p:nvSpPr>
        <p:spPr>
          <a:xfrm>
            <a:off x="8033008" y="3668658"/>
            <a:ext cx="595803" cy="1277597"/>
          </a:xfrm>
          <a:prstGeom prst="rect">
            <a:avLst/>
          </a:prstGeom>
          <a:solidFill>
            <a:srgbClr val="655643"/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021699-9F65-A605-0736-44297F28CF8C}"/>
                  </a:ext>
                </a:extLst>
              </p:cNvPr>
              <p:cNvSpPr txBox="1"/>
              <p:nvPr/>
            </p:nvSpPr>
            <p:spPr>
              <a:xfrm>
                <a:off x="7713210" y="3297834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021699-9F65-A605-0736-44297F28C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210" y="3297834"/>
                <a:ext cx="1672390" cy="3796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5FC3DE3-FE5D-04B3-F611-3B36C305F3FA}"/>
                  </a:ext>
                </a:extLst>
              </p:cNvPr>
              <p:cNvSpPr txBox="1"/>
              <p:nvPr/>
            </p:nvSpPr>
            <p:spPr>
              <a:xfrm>
                <a:off x="10425821" y="101191"/>
                <a:ext cx="1764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5FC3DE3-FE5D-04B3-F611-3B36C305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821" y="101191"/>
                <a:ext cx="176470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Rectangle 94">
            <a:extLst>
              <a:ext uri="{FF2B5EF4-FFF2-40B4-BE49-F238E27FC236}">
                <a16:creationId xmlns:a16="http://schemas.microsoft.com/office/drawing/2014/main" id="{0B806CB9-A72D-FB72-1EFA-F0F5EEA28305}"/>
              </a:ext>
            </a:extLst>
          </p:cNvPr>
          <p:cNvSpPr/>
          <p:nvPr/>
        </p:nvSpPr>
        <p:spPr>
          <a:xfrm>
            <a:off x="11013886" y="513008"/>
            <a:ext cx="595803" cy="12775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3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27A6-C040-2E5C-C9A9-0BBA97D2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Results: Ablation</a:t>
            </a:r>
          </a:p>
        </p:txBody>
      </p:sp>
      <p:pic>
        <p:nvPicPr>
          <p:cNvPr id="5" name="Picture 4" descr="A white sheet with black text and black check marks&#10;&#10;Description automatically generated">
            <a:extLst>
              <a:ext uri="{FF2B5EF4-FFF2-40B4-BE49-F238E27FC236}">
                <a16:creationId xmlns:a16="http://schemas.microsoft.com/office/drawing/2014/main" id="{EC763FBB-F33C-23D7-68A7-B597E4E44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459" y="1711016"/>
            <a:ext cx="4579883" cy="1717984"/>
          </a:xfrm>
          <a:prstGeom prst="rect">
            <a:avLst/>
          </a:prstGeom>
        </p:spPr>
      </p:pic>
      <p:pic>
        <p:nvPicPr>
          <p:cNvPr id="10" name="Picture 9" descr="A table with text and words&#10;&#10;Description automatically generated with medium confidence">
            <a:extLst>
              <a:ext uri="{FF2B5EF4-FFF2-40B4-BE49-F238E27FC236}">
                <a16:creationId xmlns:a16="http://schemas.microsoft.com/office/drawing/2014/main" id="{AA783A30-3589-2C66-5CF5-685F1E5714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99"/>
          <a:stretch/>
        </p:blipFill>
        <p:spPr>
          <a:xfrm>
            <a:off x="7362323" y="3859414"/>
            <a:ext cx="3894083" cy="1534115"/>
          </a:xfrm>
          <a:prstGeom prst="rect">
            <a:avLst/>
          </a:prstGeom>
        </p:spPr>
      </p:pic>
      <p:pic>
        <p:nvPicPr>
          <p:cNvPr id="13" name="Picture 12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E9FB9EA0-F638-8F1B-9A93-52B21A2BDE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24"/>
          <a:stretch/>
        </p:blipFill>
        <p:spPr>
          <a:xfrm>
            <a:off x="3771895" y="3859414"/>
            <a:ext cx="3775506" cy="1534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7D23BE-698F-DD61-8E21-0C2117B8B9A1}"/>
              </a:ext>
            </a:extLst>
          </p:cNvPr>
          <p:cNvSpPr txBox="1"/>
          <p:nvPr/>
        </p:nvSpPr>
        <p:spPr>
          <a:xfrm>
            <a:off x="5677576" y="1341684"/>
            <a:ext cx="389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Table 7: Selectivity Comparison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E0DFE-0B78-DD34-8209-029509570280}"/>
              </a:ext>
            </a:extLst>
          </p:cNvPr>
          <p:cNvSpPr txBox="1"/>
          <p:nvPr/>
        </p:nvSpPr>
        <p:spPr>
          <a:xfrm>
            <a:off x="5677577" y="3560609"/>
            <a:ext cx="389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Table 6: Architecture Comparison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8AD686-8774-C9B5-0E36-BE56FD6E1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801" y="503116"/>
            <a:ext cx="7315200" cy="83856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Task: “Language modeling”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00D47-2BA3-BE75-FF1B-65543E9E0467}"/>
                  </a:ext>
                </a:extLst>
              </p:cNvPr>
              <p:cNvSpPr txBox="1"/>
              <p:nvPr/>
            </p:nvSpPr>
            <p:spPr>
              <a:xfrm>
                <a:off x="3771894" y="5626982"/>
                <a:ext cx="7484511" cy="856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/>
                  <a:t>Perplexity: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sz="1600"/>
              </a:p>
              <a:p>
                <a:r>
                  <a:rPr lang="en-US" sz="1600"/>
                  <a:t>Reciprocal of probabilities of words in a sentence normalized by the geometric mean of the sentence length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00D47-2BA3-BE75-FF1B-65543E9E0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94" y="5626982"/>
                <a:ext cx="7484511" cy="856260"/>
              </a:xfrm>
              <a:prstGeom prst="rect">
                <a:avLst/>
              </a:prstGeom>
              <a:blipFill>
                <a:blip r:embed="rId6"/>
                <a:stretch>
                  <a:fillRect l="-489" r="-733" b="-7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487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139E-0477-6088-AC81-2D717C3B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Results:</a:t>
            </a:r>
            <a:br>
              <a:rPr lang="en-US"/>
            </a:br>
            <a:r>
              <a:rPr lang="en-US"/>
              <a:t>Selective Copying</a:t>
            </a:r>
          </a:p>
        </p:txBody>
      </p:sp>
      <p:pic>
        <p:nvPicPr>
          <p:cNvPr id="5" name="Content Placeholder 4" descr="A diagram of multiple options&#10;&#10;Description automatically generated with medium confidence">
            <a:extLst>
              <a:ext uri="{FF2B5EF4-FFF2-40B4-BE49-F238E27FC236}">
                <a16:creationId xmlns:a16="http://schemas.microsoft.com/office/drawing/2014/main" id="{6C864037-C1FF-5141-E5FB-0206F489B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325"/>
          <a:stretch/>
        </p:blipFill>
        <p:spPr>
          <a:xfrm>
            <a:off x="7653717" y="616327"/>
            <a:ext cx="4094818" cy="1209069"/>
          </a:xfrm>
        </p:spPr>
      </p:pic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036C59DF-3170-34EE-BC23-B46023E90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195" y="647606"/>
            <a:ext cx="3980271" cy="1701461"/>
          </a:xfrm>
          <a:prstGeom prst="rect">
            <a:avLst/>
          </a:prstGeom>
        </p:spPr>
      </p:pic>
      <p:pic>
        <p:nvPicPr>
          <p:cNvPr id="3" name="Picture 2" descr="A table with text and numbers&#10;&#10;Description automatically generated">
            <a:extLst>
              <a:ext uri="{FF2B5EF4-FFF2-40B4-BE49-F238E27FC236}">
                <a16:creationId xmlns:a16="http://schemas.microsoft.com/office/drawing/2014/main" id="{878FEE23-8B39-F7C6-D5EC-C3C5C9818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66" y="3004687"/>
            <a:ext cx="3689132" cy="31075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290FCF-E38B-E7C1-5404-83F75E7DB3AF}"/>
              </a:ext>
            </a:extLst>
          </p:cNvPr>
          <p:cNvSpPr txBox="1"/>
          <p:nvPr/>
        </p:nvSpPr>
        <p:spPr>
          <a:xfrm>
            <a:off x="7383097" y="3521208"/>
            <a:ext cx="43654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Architecture gating using multiplicative interactions (H3, Mamba) block are not important. </a:t>
            </a:r>
          </a:p>
          <a:p>
            <a:r>
              <a:rPr lang="en-US" sz="2000" b="1"/>
              <a:t>Selection mechanism (S6) is important.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EA0A50-1D88-98F3-08D5-B194C5BE4290}"/>
              </a:ext>
            </a:extLst>
          </p:cNvPr>
          <p:cNvSpPr txBox="1"/>
          <p:nvPr/>
        </p:nvSpPr>
        <p:spPr>
          <a:xfrm>
            <a:off x="6936381" y="2635355"/>
            <a:ext cx="146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8034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D54F-9230-4E81-6AC7-950E38D3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Results:</a:t>
            </a:r>
            <a:br>
              <a:rPr lang="en-US"/>
            </a:br>
            <a:r>
              <a:rPr lang="en-US"/>
              <a:t>Zero-Shot Evaluation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56F214-21DA-0B91-094B-A4A62B0BAC70}"/>
              </a:ext>
            </a:extLst>
          </p:cNvPr>
          <p:cNvGrpSpPr/>
          <p:nvPr/>
        </p:nvGrpSpPr>
        <p:grpSpPr>
          <a:xfrm>
            <a:off x="4177866" y="427482"/>
            <a:ext cx="4083591" cy="5993892"/>
            <a:chOff x="5249920" y="696993"/>
            <a:chExt cx="4083591" cy="5993892"/>
          </a:xfrm>
        </p:grpSpPr>
        <p:pic>
          <p:nvPicPr>
            <p:cNvPr id="5" name="Picture 4" descr="A table of numbers and letters&#10;&#10;Description automatically generated">
              <a:extLst>
                <a:ext uri="{FF2B5EF4-FFF2-40B4-BE49-F238E27FC236}">
                  <a16:creationId xmlns:a16="http://schemas.microsoft.com/office/drawing/2014/main" id="{FF7BF880-99B9-834C-D53B-E7E6F092B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692"/>
            <a:stretch/>
          </p:blipFill>
          <p:spPr>
            <a:xfrm>
              <a:off x="5249920" y="696993"/>
              <a:ext cx="2034072" cy="5993892"/>
            </a:xfrm>
            <a:prstGeom prst="rect">
              <a:avLst/>
            </a:prstGeom>
          </p:spPr>
        </p:pic>
        <p:pic>
          <p:nvPicPr>
            <p:cNvPr id="9" name="Picture 8" descr="A table of numbers and letters&#10;&#10;Description automatically generated">
              <a:extLst>
                <a:ext uri="{FF2B5EF4-FFF2-40B4-BE49-F238E27FC236}">
                  <a16:creationId xmlns:a16="http://schemas.microsoft.com/office/drawing/2014/main" id="{A8C56720-F179-5AFF-2354-997867477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92"/>
            <a:stretch/>
          </p:blipFill>
          <p:spPr>
            <a:xfrm>
              <a:off x="7299440" y="696993"/>
              <a:ext cx="2034071" cy="599389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6479DC8-530E-AAFC-C649-FF9FACC6B663}"/>
              </a:ext>
            </a:extLst>
          </p:cNvPr>
          <p:cNvSpPr txBox="1"/>
          <p:nvPr/>
        </p:nvSpPr>
        <p:spPr>
          <a:xfrm>
            <a:off x="8466091" y="2824263"/>
            <a:ext cx="3294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Task:</a:t>
            </a:r>
          </a:p>
          <a:p>
            <a:r>
              <a:rPr lang="en-US" sz="2400"/>
              <a:t>Select the appropriate next sequence from four sequences.</a:t>
            </a:r>
          </a:p>
        </p:txBody>
      </p:sp>
    </p:spTree>
    <p:extLst>
      <p:ext uri="{BB962C8B-B14F-4D97-AF65-F5344CB8AC3E}">
        <p14:creationId xmlns:p14="http://schemas.microsoft.com/office/powerpoint/2010/main" val="239265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9500-E597-F0EA-8112-3554240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C7BA-4A0F-4587-2698-60B92D95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23339" cy="512064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State space models are now competitors to language modeling with transformers</a:t>
            </a:r>
          </a:p>
          <a:p>
            <a:pPr lvl="1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39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9500-E597-F0EA-8112-3554240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C7BA-4A0F-4587-2698-60B92D95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23339" cy="512064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State space models are now competitors to sequence modeling with transformers</a:t>
            </a:r>
          </a:p>
          <a:p>
            <a:r>
              <a:rPr lang="en-US" sz="2800">
                <a:solidFill>
                  <a:schemeClr val="tx1"/>
                </a:solidFill>
              </a:rPr>
              <a:t>LTI state space models perform worse on discrete, information-dense data</a:t>
            </a:r>
          </a:p>
          <a:p>
            <a:pPr lvl="1"/>
            <a:r>
              <a:rPr lang="en-US" sz="2600">
                <a:solidFill>
                  <a:schemeClr val="tx1"/>
                </a:solidFill>
              </a:rPr>
              <a:t>Bias toward continuous domains</a:t>
            </a:r>
          </a:p>
          <a:p>
            <a:pPr marL="502920" lvl="1" indent="0">
              <a:buNone/>
            </a:pP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858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9500-E597-F0EA-8112-3554240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C7BA-4A0F-4587-2698-60B92D95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23339" cy="512064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State space models are now competitors to sequence modeling with transformers</a:t>
            </a:r>
          </a:p>
          <a:p>
            <a:r>
              <a:rPr lang="en-US" sz="2800">
                <a:solidFill>
                  <a:schemeClr val="tx1"/>
                </a:solidFill>
              </a:rPr>
              <a:t>LTI state space models perform worse on discrete, information-dense data</a:t>
            </a:r>
          </a:p>
          <a:p>
            <a:pPr lvl="1"/>
            <a:r>
              <a:rPr lang="en-US" sz="2600">
                <a:solidFill>
                  <a:schemeClr val="tx1"/>
                </a:solidFill>
              </a:rPr>
              <a:t>Bias toward continuous domains</a:t>
            </a:r>
          </a:p>
          <a:p>
            <a:r>
              <a:rPr lang="en-US" sz="2800">
                <a:solidFill>
                  <a:schemeClr val="tx1"/>
                </a:solidFill>
              </a:rPr>
              <a:t>Including selectivity alleviates these issues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Maintains hardware speed up compared to transformers</a:t>
            </a:r>
          </a:p>
          <a:p>
            <a:pPr lvl="1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5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900F-CFF2-AC41-3F12-32163F43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Sequence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1D3F-67C6-44F2-FE31-28C68789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677" y="864108"/>
            <a:ext cx="8194431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Efficiency versus effectiveness trade-off when leveraging context</a:t>
            </a:r>
          </a:p>
          <a:p>
            <a:r>
              <a:rPr lang="en-US">
                <a:solidFill>
                  <a:schemeClr val="tx1"/>
                </a:solidFill>
              </a:rPr>
              <a:t>Transformers achieve </a:t>
            </a:r>
            <a:r>
              <a:rPr lang="en-US" b="1">
                <a:solidFill>
                  <a:schemeClr val="tx1"/>
                </a:solidFill>
              </a:rPr>
              <a:t>high </a:t>
            </a:r>
            <a:r>
              <a:rPr lang="en-US">
                <a:solidFill>
                  <a:schemeClr val="tx1"/>
                </a:solidFill>
              </a:rPr>
              <a:t>performance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on long sequences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solidFill>
                  <a:schemeClr val="tx1"/>
                </a:solidFill>
              </a:rPr>
              <a:t>No context compression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solidFill>
                  <a:schemeClr val="tx1"/>
                </a:solidFill>
              </a:rPr>
              <a:t>Computations scale </a:t>
            </a:r>
            <a:r>
              <a:rPr lang="en-US" b="1">
                <a:solidFill>
                  <a:schemeClr val="tx1"/>
                </a:solidFill>
              </a:rPr>
              <a:t>quadratically </a:t>
            </a:r>
            <a:r>
              <a:rPr lang="en-US">
                <a:solidFill>
                  <a:schemeClr val="tx1"/>
                </a:solidFill>
              </a:rPr>
              <a:t>with sequence length</a:t>
            </a:r>
          </a:p>
        </p:txBody>
      </p:sp>
    </p:spTree>
    <p:extLst>
      <p:ext uri="{BB962C8B-B14F-4D97-AF65-F5344CB8AC3E}">
        <p14:creationId xmlns:p14="http://schemas.microsoft.com/office/powerpoint/2010/main" val="75432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9500-E597-F0EA-8112-3554240A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C7BA-4A0F-4587-2698-60B92D95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923339" cy="5120640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State space models are now competitors to sequence modeling with transformers</a:t>
            </a:r>
          </a:p>
          <a:p>
            <a:r>
              <a:rPr lang="en-US" sz="2800">
                <a:solidFill>
                  <a:schemeClr val="tx1"/>
                </a:solidFill>
              </a:rPr>
              <a:t>LTI state space models perform worse on discrete, information-dense data</a:t>
            </a:r>
          </a:p>
          <a:p>
            <a:pPr lvl="1"/>
            <a:r>
              <a:rPr lang="en-US" sz="2600">
                <a:solidFill>
                  <a:schemeClr val="tx1"/>
                </a:solidFill>
              </a:rPr>
              <a:t>Bias toward continuous domains</a:t>
            </a:r>
          </a:p>
          <a:p>
            <a:r>
              <a:rPr lang="en-US" sz="2800">
                <a:solidFill>
                  <a:schemeClr val="tx1"/>
                </a:solidFill>
              </a:rPr>
              <a:t>Including selectivity alleviates these issues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Maintains hardware speed up compared to transformers</a:t>
            </a:r>
          </a:p>
          <a:p>
            <a:r>
              <a:rPr lang="en-US" sz="2600">
                <a:solidFill>
                  <a:schemeClr val="tx1"/>
                </a:solidFill>
              </a:rPr>
              <a:t>Achieves transformer-quality performance</a:t>
            </a:r>
          </a:p>
          <a:p>
            <a:pPr lvl="1"/>
            <a:r>
              <a:rPr lang="en-US" sz="2400">
                <a:solidFill>
                  <a:schemeClr val="tx1"/>
                </a:solidFill>
              </a:rPr>
              <a:t>In pretraining complexity and downstream evaluation </a:t>
            </a:r>
          </a:p>
          <a:p>
            <a:pPr lvl="1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27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900F-CFF2-AC41-3F12-32163F43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Sequence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1D3F-67C6-44F2-FE31-28C68789F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677" y="864108"/>
            <a:ext cx="8194431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Efficiency versus effectiveness trade-off when leveraging context</a:t>
            </a:r>
          </a:p>
          <a:p>
            <a:r>
              <a:rPr lang="en-US">
                <a:solidFill>
                  <a:schemeClr val="tx1"/>
                </a:solidFill>
              </a:rPr>
              <a:t>Transformers achieve </a:t>
            </a:r>
            <a:r>
              <a:rPr lang="en-US" b="1">
                <a:solidFill>
                  <a:schemeClr val="tx1"/>
                </a:solidFill>
              </a:rPr>
              <a:t>high </a:t>
            </a:r>
            <a:r>
              <a:rPr lang="en-US">
                <a:solidFill>
                  <a:schemeClr val="tx1"/>
                </a:solidFill>
              </a:rPr>
              <a:t>performance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>
                <a:solidFill>
                  <a:schemeClr val="tx1"/>
                </a:solidFill>
              </a:rPr>
              <a:t>on long sequences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solidFill>
                  <a:schemeClr val="tx1"/>
                </a:solidFill>
              </a:rPr>
              <a:t>No context compression</a:t>
            </a:r>
          </a:p>
          <a:p>
            <a:pPr lvl="1">
              <a:spcAft>
                <a:spcPts val="0"/>
              </a:spcAft>
              <a:buFont typeface="Courier New" pitchFamily="18" charset="2"/>
              <a:buChar char="o"/>
            </a:pPr>
            <a:r>
              <a:rPr lang="en-US">
                <a:solidFill>
                  <a:schemeClr val="tx1"/>
                </a:solidFill>
              </a:rPr>
              <a:t>Computations scale </a:t>
            </a:r>
            <a:r>
              <a:rPr lang="en-US" b="1">
                <a:solidFill>
                  <a:schemeClr val="tx1"/>
                </a:solidFill>
              </a:rPr>
              <a:t>quadratically </a:t>
            </a:r>
            <a:r>
              <a:rPr lang="en-US">
                <a:solidFill>
                  <a:schemeClr val="tx1"/>
                </a:solidFill>
              </a:rPr>
              <a:t>with sequence length</a:t>
            </a:r>
          </a:p>
          <a:p>
            <a:r>
              <a:rPr lang="en-US">
                <a:solidFill>
                  <a:schemeClr val="tx1"/>
                </a:solidFill>
              </a:rPr>
              <a:t>State space models achieve </a:t>
            </a:r>
            <a:r>
              <a:rPr lang="en-US" b="1">
                <a:solidFill>
                  <a:schemeClr val="tx1"/>
                </a:solidFill>
              </a:rPr>
              <a:t>high </a:t>
            </a:r>
            <a:r>
              <a:rPr lang="en-US">
                <a:solidFill>
                  <a:schemeClr val="tx1"/>
                </a:solidFill>
              </a:rPr>
              <a:t>performance in continuous domains (e.g. audio)</a:t>
            </a:r>
          </a:p>
          <a:p>
            <a:pPr lvl="1"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Finite state</a:t>
            </a:r>
          </a:p>
          <a:p>
            <a:pPr lvl="1"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Computations scale </a:t>
            </a:r>
            <a:r>
              <a:rPr lang="en-US" b="1">
                <a:solidFill>
                  <a:schemeClr val="tx1"/>
                </a:solidFill>
              </a:rPr>
              <a:t>linearly</a:t>
            </a:r>
            <a:r>
              <a:rPr lang="en-US">
                <a:solidFill>
                  <a:schemeClr val="tx1"/>
                </a:solidFill>
              </a:rPr>
              <a:t> (or near linearly) with sequence length </a:t>
            </a:r>
          </a:p>
        </p:txBody>
      </p:sp>
    </p:spTree>
    <p:extLst>
      <p:ext uri="{BB962C8B-B14F-4D97-AF65-F5344CB8AC3E}">
        <p14:creationId xmlns:p14="http://schemas.microsoft.com/office/powerpoint/2010/main" val="130490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900F-CFF2-AC41-3F12-32163F43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Sequence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B1D3F-67C6-44F2-FE31-28C68789F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9677" y="864108"/>
                <a:ext cx="8194431" cy="5120640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Efficiency versus effectiveness trade-off when leveraging context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Transformers achieve </a:t>
                </a:r>
                <a:r>
                  <a:rPr lang="en-US" b="1">
                    <a:solidFill>
                      <a:schemeClr val="tx1"/>
                    </a:solidFill>
                  </a:rPr>
                  <a:t>high </a:t>
                </a:r>
                <a:r>
                  <a:rPr lang="en-US">
                    <a:solidFill>
                      <a:schemeClr val="tx1"/>
                    </a:solidFill>
                  </a:rPr>
                  <a:t>performance</a:t>
                </a:r>
                <a:r>
                  <a:rPr lang="en-US" i="1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on long sequences</a:t>
                </a:r>
              </a:p>
              <a:p>
                <a:pPr lvl="1">
                  <a:spcAft>
                    <a:spcPts val="0"/>
                  </a:spcAft>
                  <a:buFont typeface="Courier New" pitchFamily="18" charset="2"/>
                  <a:buChar char="o"/>
                </a:pPr>
                <a:r>
                  <a:rPr lang="en-US">
                    <a:solidFill>
                      <a:schemeClr val="tx1"/>
                    </a:solidFill>
                  </a:rPr>
                  <a:t>No context compression</a:t>
                </a:r>
              </a:p>
              <a:p>
                <a:pPr lvl="1">
                  <a:spcAft>
                    <a:spcPts val="0"/>
                  </a:spcAft>
                  <a:buFont typeface="Courier New" pitchFamily="18" charset="2"/>
                  <a:buChar char="o"/>
                </a:pPr>
                <a:r>
                  <a:rPr lang="en-US">
                    <a:solidFill>
                      <a:schemeClr val="tx1"/>
                    </a:solidFill>
                  </a:rPr>
                  <a:t>Computations scale </a:t>
                </a:r>
                <a:r>
                  <a:rPr lang="en-US" b="1">
                    <a:solidFill>
                      <a:schemeClr val="tx1"/>
                    </a:solidFill>
                  </a:rPr>
                  <a:t>quadratically </a:t>
                </a:r>
                <a:r>
                  <a:rPr lang="en-US">
                    <a:solidFill>
                      <a:schemeClr val="tx1"/>
                    </a:solidFill>
                  </a:rPr>
                  <a:t>with sequence length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State space models achieve </a:t>
                </a:r>
                <a:r>
                  <a:rPr lang="en-US" b="1">
                    <a:solidFill>
                      <a:schemeClr val="tx1"/>
                    </a:solidFill>
                  </a:rPr>
                  <a:t>high </a:t>
                </a:r>
                <a:r>
                  <a:rPr lang="en-US">
                    <a:solidFill>
                      <a:schemeClr val="tx1"/>
                    </a:solidFill>
                  </a:rPr>
                  <a:t>performance in continuous domains (e.g. audio)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Finite state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Computations scale </a:t>
                </a:r>
                <a:r>
                  <a:rPr lang="en-US" b="1">
                    <a:solidFill>
                      <a:schemeClr val="tx1"/>
                    </a:solidFill>
                  </a:rPr>
                  <a:t>linearly</a:t>
                </a:r>
                <a:r>
                  <a:rPr lang="en-US">
                    <a:solidFill>
                      <a:schemeClr val="tx1"/>
                    </a:solidFill>
                  </a:rPr>
                  <a:t> (or near linearly) with sequence length 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State space models are </a:t>
                </a:r>
                <a:r>
                  <a:rPr lang="en-US" b="1">
                    <a:solidFill>
                      <a:schemeClr val="tx1"/>
                    </a:solidFill>
                  </a:rPr>
                  <a:t>less effective</a:t>
                </a:r>
                <a:r>
                  <a:rPr lang="en-US" b="1" i="1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on discrete, information-dense modalities such as </a:t>
                </a:r>
                <a:r>
                  <a:rPr lang="en-US" b="1">
                    <a:solidFill>
                      <a:schemeClr val="tx1"/>
                    </a:solidFill>
                  </a:rPr>
                  <a:t>text </a:t>
                </a:r>
              </a:p>
              <a:p>
                <a:pPr lvl="1"/>
                <a:r>
                  <a:rPr lang="en-US">
                    <a:solidFill>
                      <a:schemeClr val="tx1"/>
                    </a:solidFill>
                  </a:rPr>
                  <a:t>Constant hidden state transition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B1D3F-67C6-44F2-FE31-28C68789F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9677" y="864108"/>
                <a:ext cx="8194431" cy="5120640"/>
              </a:xfrm>
              <a:blipFill>
                <a:blip r:embed="rId2"/>
                <a:stretch>
                  <a:fillRect l="-1190" t="-1667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21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900F-CFF2-AC41-3F12-32163F43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Motivation: Sequence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B1D3F-67C6-44F2-FE31-28C68789F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69677" y="864108"/>
                <a:ext cx="8194431" cy="5120640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Efficiency versus effectiveness trade-off when leveraging context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Transformers achieve </a:t>
                </a:r>
                <a:r>
                  <a:rPr lang="en-US" b="1">
                    <a:solidFill>
                      <a:schemeClr val="tx1"/>
                    </a:solidFill>
                  </a:rPr>
                  <a:t>high </a:t>
                </a:r>
                <a:r>
                  <a:rPr lang="en-US">
                    <a:solidFill>
                      <a:schemeClr val="tx1"/>
                    </a:solidFill>
                  </a:rPr>
                  <a:t>performance</a:t>
                </a:r>
                <a:r>
                  <a:rPr lang="en-US" i="1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on long sequences</a:t>
                </a:r>
              </a:p>
              <a:p>
                <a:pPr lvl="1">
                  <a:spcAft>
                    <a:spcPts val="0"/>
                  </a:spcAft>
                  <a:buFont typeface="Courier New" pitchFamily="18" charset="2"/>
                  <a:buChar char="o"/>
                </a:pPr>
                <a:r>
                  <a:rPr lang="en-US">
                    <a:solidFill>
                      <a:schemeClr val="tx1"/>
                    </a:solidFill>
                  </a:rPr>
                  <a:t>No context compression</a:t>
                </a:r>
              </a:p>
              <a:p>
                <a:pPr lvl="1">
                  <a:spcAft>
                    <a:spcPts val="0"/>
                  </a:spcAft>
                  <a:buFont typeface="Courier New" pitchFamily="18" charset="2"/>
                  <a:buChar char="o"/>
                </a:pPr>
                <a:r>
                  <a:rPr lang="en-US">
                    <a:solidFill>
                      <a:schemeClr val="tx1"/>
                    </a:solidFill>
                  </a:rPr>
                  <a:t>Computations scale </a:t>
                </a:r>
                <a:r>
                  <a:rPr lang="en-US" b="1">
                    <a:solidFill>
                      <a:schemeClr val="tx1"/>
                    </a:solidFill>
                  </a:rPr>
                  <a:t>quadratically </a:t>
                </a:r>
                <a:r>
                  <a:rPr lang="en-US">
                    <a:solidFill>
                      <a:schemeClr val="tx1"/>
                    </a:solidFill>
                  </a:rPr>
                  <a:t>with sequence length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State space models achieve </a:t>
                </a:r>
                <a:r>
                  <a:rPr lang="en-US" b="1">
                    <a:solidFill>
                      <a:schemeClr val="tx1"/>
                    </a:solidFill>
                  </a:rPr>
                  <a:t>high </a:t>
                </a:r>
                <a:r>
                  <a:rPr lang="en-US">
                    <a:solidFill>
                      <a:schemeClr val="tx1"/>
                    </a:solidFill>
                  </a:rPr>
                  <a:t>performance in continuous domains (e.g. audio)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Finite state</a:t>
                </a:r>
              </a:p>
              <a:p>
                <a:pPr lvl="1">
                  <a:spcAft>
                    <a:spcPts val="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Computations scale </a:t>
                </a:r>
                <a:r>
                  <a:rPr lang="en-US" b="1">
                    <a:solidFill>
                      <a:schemeClr val="tx1"/>
                    </a:solidFill>
                  </a:rPr>
                  <a:t>linearly</a:t>
                </a:r>
                <a:r>
                  <a:rPr lang="en-US">
                    <a:solidFill>
                      <a:schemeClr val="tx1"/>
                    </a:solidFill>
                  </a:rPr>
                  <a:t> (or near linearly) with sequence length 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State space models are </a:t>
                </a:r>
                <a:r>
                  <a:rPr lang="en-US" b="1">
                    <a:solidFill>
                      <a:schemeClr val="tx1"/>
                    </a:solidFill>
                  </a:rPr>
                  <a:t>less effective</a:t>
                </a:r>
                <a:r>
                  <a:rPr lang="en-US" b="1" i="1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on discrete, information-dense modalities such as </a:t>
                </a:r>
                <a:r>
                  <a:rPr lang="en-US" b="1">
                    <a:solidFill>
                      <a:schemeClr val="tx1"/>
                    </a:solidFill>
                  </a:rPr>
                  <a:t>text </a:t>
                </a:r>
              </a:p>
              <a:p>
                <a:pPr lvl="1"/>
                <a:r>
                  <a:rPr lang="en-US">
                    <a:solidFill>
                      <a:schemeClr val="tx1"/>
                    </a:solidFill>
                  </a:rPr>
                  <a:t>Constant hidden state transition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>
                    <a:solidFill>
                      <a:schemeClr val="tx1"/>
                    </a:solidFill>
                  </a:rPr>
                  <a:t>Proposed solution: </a:t>
                </a:r>
                <a:r>
                  <a:rPr lang="en-US" i="1">
                    <a:solidFill>
                      <a:schemeClr val="tx1"/>
                    </a:solidFill>
                  </a:rPr>
                  <a:t>selective state space models</a:t>
                </a:r>
              </a:p>
              <a:p>
                <a:pPr lvl="1"/>
                <a:r>
                  <a:rPr lang="en-US">
                    <a:solidFill>
                      <a:schemeClr val="tx1"/>
                    </a:solidFill>
                  </a:rPr>
                  <a:t>Maintain finite state</a:t>
                </a:r>
              </a:p>
              <a:p>
                <a:pPr lvl="1"/>
                <a:r>
                  <a:rPr lang="en-US">
                    <a:solidFill>
                      <a:schemeClr val="tx1"/>
                    </a:solidFill>
                  </a:rPr>
                  <a:t>Use </a:t>
                </a:r>
                <a:r>
                  <a:rPr lang="en-US" i="1">
                    <a:solidFill>
                      <a:schemeClr val="tx1"/>
                    </a:solidFill>
                  </a:rPr>
                  <a:t>selectivity</a:t>
                </a:r>
                <a:r>
                  <a:rPr lang="en-US">
                    <a:solidFill>
                      <a:schemeClr val="tx1"/>
                    </a:solidFill>
                  </a:rPr>
                  <a:t> to focus on and filter out inputs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8B1D3F-67C6-44F2-FE31-28C68789F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9677" y="864108"/>
                <a:ext cx="8194431" cy="5120640"/>
              </a:xfrm>
              <a:blipFill>
                <a:blip r:embed="rId2"/>
                <a:stretch>
                  <a:fillRect l="-1190" t="-1667" r="-595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9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A4AC-DF08-96C4-36CD-4756744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Selective State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DE2E6-3CB1-BE68-0C97-E95A00553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30091" y="2897796"/>
                <a:ext cx="8312379" cy="3500914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rgbClr val="2F2B20"/>
                    </a:solidFill>
                  </a:rPr>
                  <a:t>	How the previous hidden state affects the current hidden state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1" i="1">
                  <a:solidFill>
                    <a:srgbClr val="2F2B20"/>
                  </a:solidFill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1" i="1">
                  <a:solidFill>
                    <a:srgbClr val="2F2B20"/>
                  </a:solidFill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rgbClr val="2F2B20"/>
                    </a:solidFill>
                  </a:rPr>
                  <a:t>	How the current input affects the current  hidden state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1" i="1">
                  <a:solidFill>
                    <a:srgbClr val="2F2B20"/>
                  </a:solidFill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1" i="1">
                  <a:solidFill>
                    <a:srgbClr val="2F2B20"/>
                  </a:solidFill>
                  <a:latin typeface="Cambria Math"/>
                  <a:ea typeface="Cambria Math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i="1">
                    <a:solidFill>
                      <a:srgbClr val="2F2B20"/>
                    </a:solidFill>
                    <a:latin typeface="Cambria Math"/>
                    <a:ea typeface="Cambria Math"/>
                  </a:rPr>
                  <a:t>C</a:t>
                </a:r>
                <a:r>
                  <a:rPr lang="en-US">
                    <a:solidFill>
                      <a:srgbClr val="2F2B20"/>
                    </a:solidFill>
                  </a:rPr>
                  <a:t> 	How the current hidden state affects the  output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>
                  <a:solidFill>
                    <a:srgbClr val="2F2B2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>
                  <a:solidFill>
                    <a:srgbClr val="2F2B2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err="1">
                    <a:solidFill>
                      <a:srgbClr val="2F2B20"/>
                    </a:solidFill>
                    <a:latin typeface="Cambria Math"/>
                    <a:ea typeface="Cambria Math"/>
                  </a:rPr>
                  <a:t>Δ</a:t>
                </a:r>
                <a:r>
                  <a:rPr lang="en-US">
                    <a:solidFill>
                      <a:srgbClr val="2F2B20"/>
                    </a:solidFill>
                  </a:rPr>
                  <a:t> 	</a:t>
                </a:r>
                <a:r>
                  <a:rPr lang="en-US" u="sng">
                    <a:solidFill>
                      <a:srgbClr val="2F2B20"/>
                    </a:solidFill>
                  </a:rPr>
                  <a:t>Step size</a:t>
                </a:r>
                <a:r>
                  <a:rPr lang="en-US">
                    <a:solidFill>
                      <a:srgbClr val="2F2B20"/>
                    </a:solidFill>
                  </a:rPr>
                  <a:t>—converts a continuous series to a discrete sequence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>
                    <a:solidFill>
                      <a:srgbClr val="2F2B20"/>
                    </a:solidFill>
                  </a:rPr>
                  <a:t> 	(Controls how much of the current input is 	viewed versus the larger 	context.)</a:t>
                </a:r>
              </a:p>
              <a:p>
                <a:pPr lvl="1">
                  <a:spcAft>
                    <a:spcPts val="0"/>
                  </a:spcAft>
                  <a:buFont typeface="Courier New" pitchFamily="18" charset="2"/>
                  <a:buChar char="o"/>
                </a:pPr>
                <a:endParaRPr lang="en-US">
                  <a:solidFill>
                    <a:srgbClr val="2F2B2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DE2E6-3CB1-BE68-0C97-E95A00553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30091" y="2897796"/>
                <a:ext cx="8312379" cy="3500914"/>
              </a:xfrm>
              <a:blipFill>
                <a:blip r:embed="rId3"/>
                <a:stretch>
                  <a:fillRect l="-733" t="-4174" r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C13AFB-FADC-AD81-5377-A6AFF6563DDC}"/>
              </a:ext>
            </a:extLst>
          </p:cNvPr>
          <p:cNvSpPr txBox="1">
            <a:spLocks/>
          </p:cNvSpPr>
          <p:nvPr/>
        </p:nvSpPr>
        <p:spPr>
          <a:xfrm>
            <a:off x="3558557" y="723284"/>
            <a:ext cx="8254721" cy="119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rgbClr val="2F2B20"/>
                </a:solidFill>
              </a:rPr>
              <a:t>In classic S4 models, the transition matrices are learnable but </a:t>
            </a:r>
            <a:r>
              <a:rPr lang="en-US" b="1">
                <a:solidFill>
                  <a:srgbClr val="2F2B20"/>
                </a:solidFill>
              </a:rPr>
              <a:t>fixed (LTI system)</a:t>
            </a:r>
            <a:r>
              <a:rPr lang="en-US">
                <a:solidFill>
                  <a:srgbClr val="2F2B20"/>
                </a:solidFill>
              </a:rPr>
              <a:t>.</a:t>
            </a:r>
          </a:p>
          <a:p>
            <a:pPr marL="0" indent="0">
              <a:buNone/>
            </a:pPr>
            <a:r>
              <a:rPr lang="en-US">
                <a:solidFill>
                  <a:srgbClr val="2F2B20"/>
                </a:solidFill>
              </a:rPr>
              <a:t>In the Selective State-space Models (SSMs) used in Mamba , the transition matrices are </a:t>
            </a:r>
            <a:r>
              <a:rPr lang="en-US" b="1">
                <a:solidFill>
                  <a:srgbClr val="2F2B20"/>
                </a:solidFill>
              </a:rPr>
              <a:t>functions of the input</a:t>
            </a:r>
            <a:r>
              <a:rPr lang="en-US">
                <a:solidFill>
                  <a:srgbClr val="2F2B20"/>
                </a:solidFill>
              </a:rPr>
              <a:t>.</a:t>
            </a:r>
          </a:p>
          <a:p>
            <a:pPr marL="0" indent="0">
              <a:buNone/>
            </a:pPr>
            <a:endParaRPr lang="en-US">
              <a:solidFill>
                <a:srgbClr val="2F2B2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698334-C720-DD12-E0EB-B7F7DA1D5EEA}"/>
              </a:ext>
            </a:extLst>
          </p:cNvPr>
          <p:cNvGrpSpPr/>
          <p:nvPr/>
        </p:nvGrpSpPr>
        <p:grpSpPr>
          <a:xfrm>
            <a:off x="3964382" y="1871510"/>
            <a:ext cx="3176646" cy="756637"/>
            <a:chOff x="5872842" y="487068"/>
            <a:chExt cx="2706240" cy="4431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3E56E6-B883-6143-C992-ABD1579787CC}"/>
                    </a:ext>
                  </a:extLst>
                </p:cNvPr>
                <p:cNvSpPr txBox="1"/>
                <p:nvPr/>
              </p:nvSpPr>
              <p:spPr>
                <a:xfrm>
                  <a:off x="6298397" y="487068"/>
                  <a:ext cx="2280685" cy="180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3E56E6-B883-6143-C992-ABD157978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397" y="487068"/>
                  <a:ext cx="2280685" cy="180271"/>
                </a:xfrm>
                <a:prstGeom prst="rect">
                  <a:avLst/>
                </a:prstGeom>
                <a:blipFill>
                  <a:blip r:embed="rId4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FA06720-AB63-F3B2-B5A1-89128B111592}"/>
                    </a:ext>
                  </a:extLst>
                </p:cNvPr>
                <p:cNvSpPr txBox="1"/>
                <p:nvPr/>
              </p:nvSpPr>
              <p:spPr>
                <a:xfrm>
                  <a:off x="5872842" y="749974"/>
                  <a:ext cx="2280685" cy="180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FA06720-AB63-F3B2-B5A1-89128B111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842" y="749974"/>
                  <a:ext cx="2280685" cy="180271"/>
                </a:xfrm>
                <a:prstGeom prst="rect">
                  <a:avLst/>
                </a:prstGeom>
                <a:blipFill>
                  <a:blip r:embed="rId5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427B0D-CA89-3AA8-731D-3F00CEEC06A8}"/>
                  </a:ext>
                </a:extLst>
              </p:cNvPr>
              <p:cNvSpPr txBox="1"/>
              <p:nvPr/>
            </p:nvSpPr>
            <p:spPr>
              <a:xfrm>
                <a:off x="6966795" y="3097979"/>
                <a:ext cx="112691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160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sz="1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427B0D-CA89-3AA8-731D-3F00CEEC0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795" y="3097979"/>
                <a:ext cx="1126912" cy="246221"/>
              </a:xfrm>
              <a:prstGeom prst="rect">
                <a:avLst/>
              </a:prstGeom>
              <a:blipFill>
                <a:blip r:embed="rId6"/>
                <a:stretch>
                  <a:fillRect l="-6486" t="-24390" r="-3243" b="-48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157B3F02-2E24-3374-CC15-B1FA86486231}"/>
              </a:ext>
            </a:extLst>
          </p:cNvPr>
          <p:cNvGrpSpPr/>
          <p:nvPr/>
        </p:nvGrpSpPr>
        <p:grpSpPr>
          <a:xfrm>
            <a:off x="6049610" y="3969063"/>
            <a:ext cx="3324308" cy="246221"/>
            <a:chOff x="6596524" y="2698349"/>
            <a:chExt cx="3324308" cy="2462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F8D2A3-E290-1DA2-D2AB-F8C6840E453B}"/>
                    </a:ext>
                  </a:extLst>
                </p:cNvPr>
                <p:cNvSpPr txBox="1"/>
                <p:nvPr/>
              </p:nvSpPr>
              <p:spPr>
                <a:xfrm>
                  <a:off x="6596524" y="2698349"/>
                  <a:ext cx="33243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a14:m>
                  <a:r>
                    <a:rPr lang="en-US" sz="1600"/>
                    <a:t>= </a:t>
                  </a:r>
                  <a14:m>
                    <m:oMath xmlns:m="http://schemas.openxmlformats.org/officeDocument/2006/math"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600" i="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sz="16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𝜟</m:t>
                                  </m:r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sz="1600" i="1" dirty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⁡</m:t>
                      </m:r>
                    </m:oMath>
                  </a14:m>
                  <a:endParaRPr lang="en-US" sz="160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F8D2A3-E290-1DA2-D2AB-F8C6840E4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6524" y="2698349"/>
                  <a:ext cx="3324308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015" t="-25000" r="-549" b="-5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ECD7B80-FEBE-A819-CF24-86A422FB1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7960" y="2821459"/>
              <a:ext cx="2469775" cy="153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C5527-E55A-6D1E-C29B-840744D394B8}"/>
                  </a:ext>
                </a:extLst>
              </p:cNvPr>
              <p:cNvSpPr txBox="1"/>
              <p:nvPr/>
            </p:nvSpPr>
            <p:spPr>
              <a:xfrm>
                <a:off x="6096000" y="4836103"/>
                <a:ext cx="285086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l-G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⟼</m:t>
                      </m:r>
                      <m:r>
                        <m:rPr>
                          <m:nor/>
                        </m:rPr>
                        <a:rPr lang="en-US" sz="1600" dirty="0"/>
                        <m:t>(</m:t>
                      </m:r>
                      <m:acc>
                        <m:accPr>
                          <m:chr m:val="̅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m:rPr>
                          <m:nor/>
                        </m:rPr>
                        <a:rPr lang="en-US" sz="1600" dirty="0"/>
                        <m:t>, 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C5527-E55A-6D1E-C29B-840744D3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36103"/>
                <a:ext cx="2850869" cy="246221"/>
              </a:xfrm>
              <a:prstGeom prst="rect">
                <a:avLst/>
              </a:prstGeom>
              <a:blipFill>
                <a:blip r:embed="rId8"/>
                <a:stretch>
                  <a:fillRect t="-2439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98B2AB-883D-1232-6DBD-32595EF0C71B}"/>
              </a:ext>
            </a:extLst>
          </p:cNvPr>
          <p:cNvSpPr/>
          <p:nvPr/>
        </p:nvSpPr>
        <p:spPr>
          <a:xfrm>
            <a:off x="3558558" y="3542279"/>
            <a:ext cx="324674" cy="2130667"/>
          </a:xfrm>
          <a:prstGeom prst="roundRect">
            <a:avLst/>
          </a:prstGeom>
          <a:solidFill>
            <a:srgbClr val="FFFF0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667A69-C325-D987-C7BB-3BAA83EE77D8}"/>
                  </a:ext>
                </a:extLst>
              </p:cNvPr>
              <p:cNvSpPr txBox="1"/>
              <p:nvPr/>
            </p:nvSpPr>
            <p:spPr>
              <a:xfrm>
                <a:off x="4471261" y="6433599"/>
                <a:ext cx="16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7C735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i="1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1400" i="1">
                  <a:solidFill>
                    <a:srgbClr val="7C7356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667A69-C325-D987-C7BB-3BAA83EE7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261" y="6433599"/>
                <a:ext cx="167239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D5BF29-A0E7-E48B-9987-72F0E722BD1C}"/>
                  </a:ext>
                </a:extLst>
              </p:cNvPr>
              <p:cNvSpPr txBox="1"/>
              <p:nvPr/>
            </p:nvSpPr>
            <p:spPr>
              <a:xfrm>
                <a:off x="10837268" y="6413788"/>
                <a:ext cx="13348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7C735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i="1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rgbClr val="7C7356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D5BF29-A0E7-E48B-9987-72F0E722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268" y="6413788"/>
                <a:ext cx="133489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032809E-7AAF-9F8E-FE0C-D436CF45C8D3}"/>
              </a:ext>
            </a:extLst>
          </p:cNvPr>
          <p:cNvGrpSpPr/>
          <p:nvPr/>
        </p:nvGrpSpPr>
        <p:grpSpPr>
          <a:xfrm>
            <a:off x="7546853" y="1800969"/>
            <a:ext cx="3176646" cy="756637"/>
            <a:chOff x="5872842" y="487068"/>
            <a:chExt cx="2706240" cy="4431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3308704-513D-3F93-D2CF-4F3EE242AECC}"/>
                    </a:ext>
                  </a:extLst>
                </p:cNvPr>
                <p:cNvSpPr txBox="1"/>
                <p:nvPr/>
              </p:nvSpPr>
              <p:spPr>
                <a:xfrm>
                  <a:off x="6298397" y="487068"/>
                  <a:ext cx="2280685" cy="180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3308704-513D-3F93-D2CF-4F3EE242A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8397" y="487068"/>
                  <a:ext cx="2280685" cy="180271"/>
                </a:xfrm>
                <a:prstGeom prst="rect">
                  <a:avLst/>
                </a:prstGeom>
                <a:blipFill>
                  <a:blip r:embed="rId11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C39CD52-5E7F-F3B0-EB00-FC94C1A9B835}"/>
                    </a:ext>
                  </a:extLst>
                </p:cNvPr>
                <p:cNvSpPr txBox="1"/>
                <p:nvPr/>
              </p:nvSpPr>
              <p:spPr>
                <a:xfrm>
                  <a:off x="5872842" y="749974"/>
                  <a:ext cx="2280685" cy="180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C39CD52-5E7F-F3B0-EB00-FC94C1A9B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842" y="749974"/>
                  <a:ext cx="2280685" cy="180271"/>
                </a:xfrm>
                <a:prstGeom prst="rect">
                  <a:avLst/>
                </a:prstGeom>
                <a:blipFill>
                  <a:blip r:embed="rId12"/>
                  <a:stretch>
                    <a:fillRect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0E1FCA8-EB98-1E86-002F-43B74E8D38A0}"/>
              </a:ext>
            </a:extLst>
          </p:cNvPr>
          <p:cNvSpPr/>
          <p:nvPr/>
        </p:nvSpPr>
        <p:spPr>
          <a:xfrm>
            <a:off x="6966795" y="1982617"/>
            <a:ext cx="877585" cy="4663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kinda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807274-F141-A186-50EC-C6C399F46BBC}"/>
                  </a:ext>
                </a:extLst>
              </p:cNvPr>
              <p:cNvSpPr txBox="1"/>
              <p:nvPr/>
            </p:nvSpPr>
            <p:spPr>
              <a:xfrm>
                <a:off x="9402707" y="6407374"/>
                <a:ext cx="16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7C735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rgbClr val="7C735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807274-F141-A186-50EC-C6C399F4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707" y="6407374"/>
                <a:ext cx="167239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5D3098-7723-C720-72E8-5FA2422F3077}"/>
                  </a:ext>
                </a:extLst>
              </p:cNvPr>
              <p:cNvSpPr txBox="1"/>
              <p:nvPr/>
            </p:nvSpPr>
            <p:spPr>
              <a:xfrm>
                <a:off x="5963850" y="6433599"/>
                <a:ext cx="1672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7C735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1400" i="1">
                  <a:solidFill>
                    <a:srgbClr val="7C7356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5D3098-7723-C720-72E8-5FA2422F3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50" y="6433599"/>
                <a:ext cx="167239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45FD6A-B6DA-7010-2B75-D08DB78758AA}"/>
                  </a:ext>
                </a:extLst>
              </p:cNvPr>
              <p:cNvSpPr txBox="1"/>
              <p:nvPr/>
            </p:nvSpPr>
            <p:spPr>
              <a:xfrm>
                <a:off x="7712549" y="6400962"/>
                <a:ext cx="1672390" cy="328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</m:sSubSup>
                      <m:r>
                        <a:rPr lang="en-US" sz="1400" b="0" i="1" smtClean="0">
                          <a:solidFill>
                            <a:srgbClr val="7C7356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solidFill>
                                <a:srgbClr val="7C735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en-US" sz="1400">
                  <a:solidFill>
                    <a:srgbClr val="7C7356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45FD6A-B6DA-7010-2B75-D08DB787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549" y="6400962"/>
                <a:ext cx="1672390" cy="3282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628691F-6DDA-CA6B-1513-DC00FB2ECBB4}"/>
              </a:ext>
            </a:extLst>
          </p:cNvPr>
          <p:cNvSpPr txBox="1"/>
          <p:nvPr/>
        </p:nvSpPr>
        <p:spPr>
          <a:xfrm>
            <a:off x="3364874" y="6365660"/>
            <a:ext cx="158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7C7356"/>
                </a:solidFill>
              </a:rPr>
              <a:t>D: input channels</a:t>
            </a:r>
          </a:p>
          <a:p>
            <a:r>
              <a:rPr lang="en-US" sz="1200">
                <a:solidFill>
                  <a:srgbClr val="7C7356"/>
                </a:solidFill>
              </a:rPr>
              <a:t>N: hidden state size</a:t>
            </a:r>
          </a:p>
        </p:txBody>
      </p:sp>
    </p:spTree>
    <p:extLst>
      <p:ext uri="{BB962C8B-B14F-4D97-AF65-F5344CB8AC3E}">
        <p14:creationId xmlns:p14="http://schemas.microsoft.com/office/powerpoint/2010/main" val="376713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C047-621D-6745-A703-CA2BBE0F3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/>
              <a:t>Algorithm Differences</a:t>
            </a:r>
          </a:p>
        </p:txBody>
      </p:sp>
      <p:pic>
        <p:nvPicPr>
          <p:cNvPr id="5" name="Content Placeholder 4" descr="A white sheet with black text&#10;&#10;Description automatically generated">
            <a:extLst>
              <a:ext uri="{FF2B5EF4-FFF2-40B4-BE49-F238E27FC236}">
                <a16:creationId xmlns:a16="http://schemas.microsoft.com/office/drawing/2014/main" id="{C6FC505B-5C75-1AC0-6F51-FF94AFD5AEC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1763"/>
            <a:ext cx="5659438" cy="3587750"/>
          </a:xfrm>
        </p:spPr>
      </p:pic>
      <p:pic>
        <p:nvPicPr>
          <p:cNvPr id="8" name="Picture 7" descr="A white paper with black text and red text&#10;&#10;Description automatically generated">
            <a:extLst>
              <a:ext uri="{FF2B5EF4-FFF2-40B4-BE49-F238E27FC236}">
                <a16:creationId xmlns:a16="http://schemas.microsoft.com/office/drawing/2014/main" id="{465CAAF2-EE2A-D399-74FB-DAC424AC8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273" y="1401404"/>
            <a:ext cx="6050808" cy="364853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2B9A043-14F9-0944-CE5E-6FFB4D52FF1C}"/>
              </a:ext>
            </a:extLst>
          </p:cNvPr>
          <p:cNvGrpSpPr/>
          <p:nvPr/>
        </p:nvGrpSpPr>
        <p:grpSpPr>
          <a:xfrm>
            <a:off x="3757329" y="819864"/>
            <a:ext cx="4572607" cy="309682"/>
            <a:chOff x="6554186" y="615238"/>
            <a:chExt cx="3895483" cy="1813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C943C19-CADD-60D3-38A7-E138A0444944}"/>
                    </a:ext>
                  </a:extLst>
                </p:cNvPr>
                <p:cNvSpPr txBox="1"/>
                <p:nvPr/>
              </p:nvSpPr>
              <p:spPr>
                <a:xfrm>
                  <a:off x="6554186" y="615238"/>
                  <a:ext cx="2280685" cy="180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acc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C943C19-CADD-60D3-38A7-E138A0444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186" y="615238"/>
                  <a:ext cx="2280685" cy="180271"/>
                </a:xfrm>
                <a:prstGeom prst="rect">
                  <a:avLst/>
                </a:prstGeom>
                <a:blipFill>
                  <a:blip r:embed="rId5"/>
                  <a:stretch>
                    <a:fillRect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9C916E1-0AF6-AE95-67F5-248CD94D04AE}"/>
                    </a:ext>
                  </a:extLst>
                </p:cNvPr>
                <p:cNvSpPr txBox="1"/>
                <p:nvPr/>
              </p:nvSpPr>
              <p:spPr>
                <a:xfrm>
                  <a:off x="8168984" y="616354"/>
                  <a:ext cx="2280685" cy="18027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2000" b="1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9C916E1-0AF6-AE95-67F5-248CD94D0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984" y="616354"/>
                  <a:ext cx="2280685" cy="180271"/>
                </a:xfrm>
                <a:prstGeom prst="rect">
                  <a:avLst/>
                </a:prstGeom>
                <a:blipFill>
                  <a:blip r:embed="rId6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ADBE66-69E8-70FF-7A40-B0F16D2EB379}"/>
                  </a:ext>
                </a:extLst>
              </p:cNvPr>
              <p:cNvSpPr txBox="1"/>
              <p:nvPr/>
            </p:nvSpPr>
            <p:spPr>
              <a:xfrm>
                <a:off x="5888273" y="5396944"/>
                <a:ext cx="21906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) 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Linear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 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7ADBE66-69E8-70FF-7A40-B0F16D2EB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273" y="5396944"/>
                <a:ext cx="219061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5C3C3D-7AAD-83DD-5668-A97ADB7EC753}"/>
                  </a:ext>
                </a:extLst>
              </p:cNvPr>
              <p:cNvSpPr txBox="1"/>
              <p:nvPr/>
            </p:nvSpPr>
            <p:spPr>
              <a:xfrm>
                <a:off x="5888273" y="5728492"/>
                <a:ext cx="21906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) 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Linear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 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5C3C3D-7AAD-83DD-5668-A97ADB7EC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273" y="5728492"/>
                <a:ext cx="219061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A431F4-8D01-B2FE-8DB5-D652D317E495}"/>
                  </a:ext>
                </a:extLst>
              </p:cNvPr>
              <p:cNvSpPr txBox="1"/>
              <p:nvPr/>
            </p:nvSpPr>
            <p:spPr>
              <a:xfrm>
                <a:off x="5777290" y="6057326"/>
                <a:ext cx="324304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l-G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𝜟</m:t>
                          </m:r>
                        </m:sub>
                      </m:sSub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schemeClr val="tx1"/>
                          </a:solidFill>
                        </a:rPr>
                        <m:t>) = 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/>
                                <m:t>Linear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schemeClr val="tx1"/>
                              </a:solidFill>
                            </a:rPr>
                            <m:t>Linear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 (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𝑥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</a:rPr>
                        <m:t>)) </m:t>
                      </m:r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A431F4-8D01-B2FE-8DB5-D652D317E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290" y="6057326"/>
                <a:ext cx="3243048" cy="553998"/>
              </a:xfrm>
              <a:prstGeom prst="rect">
                <a:avLst/>
              </a:prstGeom>
              <a:blipFill>
                <a:blip r:embed="rId9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5F646A-C2DC-31D8-CA30-EDD3F2C2EE0A}"/>
                  </a:ext>
                </a:extLst>
              </p:cNvPr>
              <p:cNvSpPr txBox="1"/>
              <p:nvPr/>
            </p:nvSpPr>
            <p:spPr>
              <a:xfrm>
                <a:off x="6045266" y="5010719"/>
                <a:ext cx="48158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Linear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/>
                  <a:t> = parameterized projection to dimension </a:t>
                </a:r>
                <a:r>
                  <a:rPr lang="en-US" i="1"/>
                  <a:t>d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5F646A-C2DC-31D8-CA30-EDD3F2C2E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66" y="5010719"/>
                <a:ext cx="4815870" cy="276999"/>
              </a:xfrm>
              <a:prstGeom prst="rect">
                <a:avLst/>
              </a:prstGeom>
              <a:blipFill>
                <a:blip r:embed="rId10"/>
                <a:stretch>
                  <a:fillRect l="-1772" t="-28889" r="-189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398135-8234-E03A-A0A1-05C931B1F3FB}"/>
                  </a:ext>
                </a:extLst>
              </p:cNvPr>
              <p:cNvSpPr txBox="1"/>
              <p:nvPr/>
            </p:nvSpPr>
            <p:spPr>
              <a:xfrm>
                <a:off x="6284323" y="6404329"/>
                <a:ext cx="299615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l-G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=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cs typeface="Arial" panose="020B0604020202020204" pitchFamily="34" charset="0"/>
                  </a:rPr>
                  <a:t> softplus</a:t>
                </a:r>
              </a:p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7398135-8234-E03A-A0A1-05C931B1F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23" y="6404329"/>
                <a:ext cx="2996155" cy="553998"/>
              </a:xfrm>
              <a:prstGeom prst="rect">
                <a:avLst/>
              </a:prstGeom>
              <a:blipFill>
                <a:blip r:embed="rId11"/>
                <a:stretch>
                  <a:fillRect l="-2037" t="-1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7C1C6BC-3E61-8250-892D-4CE9F33C5B7E}"/>
              </a:ext>
            </a:extLst>
          </p:cNvPr>
          <p:cNvSpPr/>
          <p:nvPr/>
        </p:nvSpPr>
        <p:spPr>
          <a:xfrm>
            <a:off x="6284322" y="2962894"/>
            <a:ext cx="221841" cy="777834"/>
          </a:xfrm>
          <a:prstGeom prst="roundRect">
            <a:avLst/>
          </a:prstGeom>
          <a:solidFill>
            <a:srgbClr val="FFFF00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D8FEE-9704-C6FC-7D3A-57B3E1204D1D}"/>
              </a:ext>
            </a:extLst>
          </p:cNvPr>
          <p:cNvSpPr txBox="1"/>
          <p:nvPr/>
        </p:nvSpPr>
        <p:spPr>
          <a:xfrm>
            <a:off x="2114483" y="4989513"/>
            <a:ext cx="26771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B: Batch size</a:t>
            </a:r>
          </a:p>
          <a:p>
            <a:r>
              <a:rPr lang="en-US"/>
              <a:t>L: sequence length </a:t>
            </a:r>
          </a:p>
          <a:p>
            <a:r>
              <a:rPr lang="en-US"/>
              <a:t>D: input dimension</a:t>
            </a:r>
          </a:p>
          <a:p>
            <a:r>
              <a:rPr lang="en-US"/>
              <a:t>N: projected dimension</a:t>
            </a:r>
          </a:p>
          <a:p>
            <a:r>
              <a:rPr lang="en-US"/>
              <a:t>(N = ED, where E is typically 2 )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DB703-F23B-E3B3-3279-2CA8AA5AF986}"/>
              </a:ext>
            </a:extLst>
          </p:cNvPr>
          <p:cNvSpPr txBox="1"/>
          <p:nvPr/>
        </p:nvSpPr>
        <p:spPr>
          <a:xfrm>
            <a:off x="2049076" y="89630"/>
            <a:ext cx="847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Updated Selective State Space (S6) Algorithm</a:t>
            </a:r>
          </a:p>
        </p:txBody>
      </p:sp>
    </p:spTree>
    <p:extLst>
      <p:ext uri="{BB962C8B-B14F-4D97-AF65-F5344CB8AC3E}">
        <p14:creationId xmlns:p14="http://schemas.microsoft.com/office/powerpoint/2010/main" val="115245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5324-78CE-2D67-93D3-908A18218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Mamba Block:</a:t>
            </a:r>
            <a:br>
              <a:rPr lang="en-US"/>
            </a:br>
            <a:r>
              <a:rPr lang="en-US"/>
              <a:t>Architecture Overview</a:t>
            </a:r>
          </a:p>
        </p:txBody>
      </p:sp>
      <p:pic>
        <p:nvPicPr>
          <p:cNvPr id="4" name="Content Placeholder 3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D6DFC81F-CCF6-0E87-FD10-061AAB2A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5256" y="445415"/>
            <a:ext cx="2784383" cy="3884763"/>
          </a:xfr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B5C19EB-D760-B2FB-5C3D-D6115B8E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233" y="448372"/>
            <a:ext cx="2770005" cy="3884763"/>
          </a:xfrm>
          <a:prstGeom prst="rect">
            <a:avLst/>
          </a:prstGeom>
        </p:spPr>
      </p:pic>
      <p:pic>
        <p:nvPicPr>
          <p:cNvPr id="6" name="Picture 5" descr="A diagram of a computer hardware system&#10;&#10;Description automatically generated">
            <a:extLst>
              <a:ext uri="{FF2B5EF4-FFF2-40B4-BE49-F238E27FC236}">
                <a16:creationId xmlns:a16="http://schemas.microsoft.com/office/drawing/2014/main" id="{2D810FC8-4013-F720-5678-DA3BA81A1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405" y="389104"/>
            <a:ext cx="2770005" cy="38847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442479-EE51-EAA7-064C-EA01DB3C13AB}"/>
              </a:ext>
            </a:extLst>
          </p:cNvPr>
          <p:cNvSpPr/>
          <p:nvPr/>
        </p:nvSpPr>
        <p:spPr>
          <a:xfrm>
            <a:off x="9363559" y="1846880"/>
            <a:ext cx="929898" cy="503694"/>
          </a:xfrm>
          <a:prstGeom prst="roundRect">
            <a:avLst/>
          </a:prstGeom>
          <a:solidFill>
            <a:srgbClr val="85517E">
              <a:alpha val="4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C28EAC-B762-5B49-FF46-8F93012E7009}"/>
              </a:ext>
            </a:extLst>
          </p:cNvPr>
          <p:cNvSpPr/>
          <p:nvPr/>
        </p:nvSpPr>
        <p:spPr>
          <a:xfrm>
            <a:off x="4055453" y="5537644"/>
            <a:ext cx="742210" cy="374751"/>
          </a:xfrm>
          <a:prstGeom prst="rect">
            <a:avLst/>
          </a:prstGeom>
          <a:solidFill>
            <a:srgbClr val="E3F0D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9E67C-7BD8-9D61-B998-78F83EA26765}"/>
              </a:ext>
            </a:extLst>
          </p:cNvPr>
          <p:cNvSpPr/>
          <p:nvPr/>
        </p:nvSpPr>
        <p:spPr>
          <a:xfrm>
            <a:off x="7137135" y="5540434"/>
            <a:ext cx="742210" cy="374751"/>
          </a:xfrm>
          <a:prstGeom prst="rect">
            <a:avLst/>
          </a:prstGeom>
          <a:solidFill>
            <a:srgbClr val="DEEB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x in a circle&#10;&#10;Description automatically generated">
            <a:extLst>
              <a:ext uri="{FF2B5EF4-FFF2-40B4-BE49-F238E27FC236}">
                <a16:creationId xmlns:a16="http://schemas.microsoft.com/office/drawing/2014/main" id="{3C5D875E-207C-B8D3-25C0-79B21BA59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18238" y="15852102"/>
            <a:ext cx="2314575" cy="2314575"/>
          </a:xfrm>
          <a:prstGeom prst="rect">
            <a:avLst/>
          </a:prstGeom>
        </p:spPr>
      </p:pic>
      <p:pic>
        <p:nvPicPr>
          <p:cNvPr id="11" name="Picture 10" descr="A black x in a circle&#10;&#10;Description automatically generated">
            <a:extLst>
              <a:ext uri="{FF2B5EF4-FFF2-40B4-BE49-F238E27FC236}">
                <a16:creationId xmlns:a16="http://schemas.microsoft.com/office/drawing/2014/main" id="{746ACB69-419B-65E1-1531-175CEAB3A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6948" y="5542998"/>
            <a:ext cx="403119" cy="377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BD2568-928A-7AEF-7756-AE05091571B4}"/>
              </a:ext>
            </a:extLst>
          </p:cNvPr>
          <p:cNvSpPr txBox="1"/>
          <p:nvPr/>
        </p:nvSpPr>
        <p:spPr>
          <a:xfrm>
            <a:off x="4881407" y="5599432"/>
            <a:ext cx="1516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Linear projection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BAEDB-AC88-BE4A-0EB4-79C4EC5C3F29}"/>
              </a:ext>
            </a:extLst>
          </p:cNvPr>
          <p:cNvSpPr txBox="1"/>
          <p:nvPr/>
        </p:nvSpPr>
        <p:spPr>
          <a:xfrm>
            <a:off x="7870304" y="5429259"/>
            <a:ext cx="174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Sequence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20757-2A0C-E74B-B663-29A8644F32A9}"/>
              </a:ext>
            </a:extLst>
          </p:cNvPr>
          <p:cNvSpPr txBox="1"/>
          <p:nvPr/>
        </p:nvSpPr>
        <p:spPr>
          <a:xfrm>
            <a:off x="10195711" y="5429259"/>
            <a:ext cx="1743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Nonlinearity (swish or element-wise multiplication)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162545-BE0F-9B3E-0564-3E582760719B}"/>
              </a:ext>
            </a:extLst>
          </p:cNvPr>
          <p:cNvSpPr txBox="1"/>
          <p:nvPr/>
        </p:nvSpPr>
        <p:spPr>
          <a:xfrm>
            <a:off x="4664334" y="4567316"/>
            <a:ext cx="96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H</a:t>
            </a:r>
            <a:r>
              <a:rPr lang="en-US" b="1" baseline="-25000"/>
              <a:t>3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083F0-3642-FA31-EA0C-551949A7D86D}"/>
              </a:ext>
            </a:extLst>
          </p:cNvPr>
          <p:cNvSpPr txBox="1"/>
          <p:nvPr/>
        </p:nvSpPr>
        <p:spPr>
          <a:xfrm>
            <a:off x="7093930" y="4567316"/>
            <a:ext cx="14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Gated MLP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FAAD0F-567B-7FE8-A469-1B1C5A5440D9}"/>
              </a:ext>
            </a:extLst>
          </p:cNvPr>
          <p:cNvSpPr txBox="1"/>
          <p:nvPr/>
        </p:nvSpPr>
        <p:spPr>
          <a:xfrm>
            <a:off x="9828508" y="4553964"/>
            <a:ext cx="14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Mamba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11C9BD-425D-B7E4-FAFE-7A4F4E45432E}"/>
              </a:ext>
            </a:extLst>
          </p:cNvPr>
          <p:cNvSpPr txBox="1"/>
          <p:nvPr/>
        </p:nvSpPr>
        <p:spPr>
          <a:xfrm>
            <a:off x="6043316" y="4381508"/>
            <a:ext cx="47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2565C6-395A-C57C-4F4D-8571B13C4B0C}"/>
              </a:ext>
            </a:extLst>
          </p:cNvPr>
          <p:cNvSpPr txBox="1"/>
          <p:nvPr/>
        </p:nvSpPr>
        <p:spPr>
          <a:xfrm>
            <a:off x="8885730" y="4404271"/>
            <a:ext cx="471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04643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771CDA-4E26-A7F4-0E07-3F4B3E87A8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Selective SSM:</a:t>
                </a:r>
                <a:br>
                  <a:rPr lang="en-US"/>
                </a:br>
                <a:r>
                  <a:rPr lang="en-US" sz="2800" i="1"/>
                  <a:t>Selective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00" i="1"/>
                  <a:t>,</a:t>
                </a:r>
                <a:r>
                  <a:rPr lang="en-US" sz="28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800" i="1"/>
                  <a:t> and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i="1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771CDA-4E26-A7F4-0E07-3F4B3E87A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6198" r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5939A8F-8B93-3C10-7814-0C949862F1D6}"/>
              </a:ext>
            </a:extLst>
          </p:cNvPr>
          <p:cNvSpPr/>
          <p:nvPr/>
        </p:nvSpPr>
        <p:spPr>
          <a:xfrm>
            <a:off x="4267200" y="2644699"/>
            <a:ext cx="192505" cy="14099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80C9A7-BE06-1285-B4E7-E8E2B7D3F238}"/>
                  </a:ext>
                </a:extLst>
              </p:cNvPr>
              <p:cNvSpPr txBox="1"/>
              <p:nvPr/>
            </p:nvSpPr>
            <p:spPr>
              <a:xfrm>
                <a:off x="3200401" y="2265043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i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80C9A7-BE06-1285-B4E7-E8E2B7D3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2265043"/>
                <a:ext cx="1672390" cy="3796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636308-F1A9-9EEB-DEF7-89EF83834067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57703" y="3349662"/>
            <a:ext cx="277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BBAEF0F4-0EF6-082A-9805-EE8887EE5A97}"/>
              </a:ext>
            </a:extLst>
          </p:cNvPr>
          <p:cNvSpPr/>
          <p:nvPr/>
        </p:nvSpPr>
        <p:spPr>
          <a:xfrm rot="5400000">
            <a:off x="7397790" y="1072286"/>
            <a:ext cx="2193008" cy="19250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Manual Operation 14">
            <a:extLst>
              <a:ext uri="{FF2B5EF4-FFF2-40B4-BE49-F238E27FC236}">
                <a16:creationId xmlns:a16="http://schemas.microsoft.com/office/drawing/2014/main" id="{BC2F9938-C154-C4E8-91D8-CD34009B762E}"/>
              </a:ext>
            </a:extLst>
          </p:cNvPr>
          <p:cNvSpPr/>
          <p:nvPr/>
        </p:nvSpPr>
        <p:spPr>
          <a:xfrm rot="5400000">
            <a:off x="6234737" y="3253409"/>
            <a:ext cx="2193008" cy="19250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endParaRPr lang="en-US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B76C006D-FB2A-A396-26C5-C22B4909F62D}"/>
              </a:ext>
            </a:extLst>
          </p:cNvPr>
          <p:cNvSpPr/>
          <p:nvPr/>
        </p:nvSpPr>
        <p:spPr>
          <a:xfrm rot="16200000">
            <a:off x="5961860" y="5440902"/>
            <a:ext cx="1409926" cy="17646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CFE6A1-4D82-17E3-AA16-EFAC6CFA06D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459705" y="1168539"/>
            <a:ext cx="1074821" cy="2181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D117BC-4F0B-24D9-884A-1272286232C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534526" y="1168539"/>
            <a:ext cx="2863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6281CB-0CF7-C892-403D-20FF18D9BF23}"/>
              </a:ext>
            </a:extLst>
          </p:cNvPr>
          <p:cNvCxnSpPr>
            <a:cxnSpLocks/>
          </p:cNvCxnSpPr>
          <p:nvPr/>
        </p:nvCxnSpPr>
        <p:spPr>
          <a:xfrm>
            <a:off x="4457702" y="3343719"/>
            <a:ext cx="1078992" cy="2185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4203BA-5870-076E-A94A-0D29C2E7CE80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34526" y="5527480"/>
            <a:ext cx="1044064" cy="1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D23962-CDB3-7DAE-EB98-30324827C74D}"/>
              </a:ext>
            </a:extLst>
          </p:cNvPr>
          <p:cNvCxnSpPr>
            <a:cxnSpLocks/>
            <a:stCxn id="17" idx="2"/>
            <a:endCxn id="31" idx="2"/>
          </p:cNvCxnSpPr>
          <p:nvPr/>
        </p:nvCxnSpPr>
        <p:spPr>
          <a:xfrm flipV="1">
            <a:off x="6755056" y="5527485"/>
            <a:ext cx="1315477" cy="1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E7F1F105-1F46-C134-BB31-4079F092F9CA}"/>
              </a:ext>
            </a:extLst>
          </p:cNvPr>
          <p:cNvSpPr/>
          <p:nvPr/>
        </p:nvSpPr>
        <p:spPr>
          <a:xfrm rot="5400000">
            <a:off x="7070282" y="5431232"/>
            <a:ext cx="2193008" cy="192506"/>
          </a:xfrm>
          <a:prstGeom prst="flowChartManualOperat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6F1D3AB-9B19-59E8-AB79-B9FF0E6EB85C}"/>
              </a:ext>
            </a:extLst>
          </p:cNvPr>
          <p:cNvCxnSpPr>
            <a:cxnSpLocks/>
            <a:stCxn id="31" idx="0"/>
          </p:cNvCxnSpPr>
          <p:nvPr/>
        </p:nvCxnSpPr>
        <p:spPr>
          <a:xfrm>
            <a:off x="8263039" y="5527485"/>
            <a:ext cx="868302" cy="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9C0BD4-E324-ABA5-8A24-4CE6103FB68F}"/>
              </a:ext>
            </a:extLst>
          </p:cNvPr>
          <p:cNvCxnSpPr>
            <a:cxnSpLocks/>
          </p:cNvCxnSpPr>
          <p:nvPr/>
        </p:nvCxnSpPr>
        <p:spPr>
          <a:xfrm>
            <a:off x="7427494" y="3348012"/>
            <a:ext cx="2783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D73CBCF-30BE-D088-99DE-8B9502C6BCD9}"/>
              </a:ext>
            </a:extLst>
          </p:cNvPr>
          <p:cNvCxnSpPr>
            <a:cxnSpLocks/>
          </p:cNvCxnSpPr>
          <p:nvPr/>
        </p:nvCxnSpPr>
        <p:spPr>
          <a:xfrm>
            <a:off x="8590547" y="1166890"/>
            <a:ext cx="1620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2127E6D-745A-4598-BF7A-44016DC52769}"/>
              </a:ext>
            </a:extLst>
          </p:cNvPr>
          <p:cNvSpPr/>
          <p:nvPr/>
        </p:nvSpPr>
        <p:spPr>
          <a:xfrm>
            <a:off x="9146733" y="4430981"/>
            <a:ext cx="355545" cy="2193007"/>
          </a:xfrm>
          <a:prstGeom prst="roundRect">
            <a:avLst/>
          </a:prstGeom>
          <a:solidFill>
            <a:srgbClr val="99A3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398765-98BE-0791-B487-8BF93419981B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502278" y="5527480"/>
            <a:ext cx="708513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E928DA6-6D25-5575-C487-6AC594CF36D6}"/>
              </a:ext>
            </a:extLst>
          </p:cNvPr>
          <p:cNvSpPr/>
          <p:nvPr/>
        </p:nvSpPr>
        <p:spPr>
          <a:xfrm rot="5400000">
            <a:off x="9710179" y="3244758"/>
            <a:ext cx="1584157" cy="19792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DF9436-A10F-14F9-9D8C-D53CF81E66BE}"/>
              </a:ext>
            </a:extLst>
          </p:cNvPr>
          <p:cNvSpPr/>
          <p:nvPr/>
        </p:nvSpPr>
        <p:spPr>
          <a:xfrm>
            <a:off x="10406004" y="4835016"/>
            <a:ext cx="192505" cy="14099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D75C4-72D1-A3F8-D2D7-BC6572905F4A}"/>
              </a:ext>
            </a:extLst>
          </p:cNvPr>
          <p:cNvSpPr/>
          <p:nvPr/>
        </p:nvSpPr>
        <p:spPr>
          <a:xfrm rot="5400000">
            <a:off x="9710179" y="1067929"/>
            <a:ext cx="1584157" cy="19792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AB52F4-AE6D-961B-EAA0-FF30AF5D74F0}"/>
                  </a:ext>
                </a:extLst>
              </p:cNvPr>
              <p:cNvSpPr txBox="1"/>
              <p:nvPr/>
            </p:nvSpPr>
            <p:spPr>
              <a:xfrm>
                <a:off x="10375221" y="5339306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AAB52F4-AE6D-961B-EAA0-FF30AF5D7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221" y="5339306"/>
                <a:ext cx="1672390" cy="3796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324469-4ADE-92F4-79F9-0AEAB018C2D2}"/>
                  </a:ext>
                </a:extLst>
              </p:cNvPr>
              <p:cNvSpPr txBox="1"/>
              <p:nvPr/>
            </p:nvSpPr>
            <p:spPr>
              <a:xfrm>
                <a:off x="10375221" y="3158183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324469-4ADE-92F4-79F9-0AEAB018C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221" y="3158183"/>
                <a:ext cx="1672390" cy="3796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D91C40-87E9-557A-84D8-99CE311A73CC}"/>
                  </a:ext>
                </a:extLst>
              </p:cNvPr>
              <p:cNvSpPr txBox="1"/>
              <p:nvPr/>
            </p:nvSpPr>
            <p:spPr>
              <a:xfrm>
                <a:off x="10425361" y="977061"/>
                <a:ext cx="1672390" cy="37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D91C40-87E9-557A-84D8-99CE311A7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361" y="977061"/>
                <a:ext cx="1672390" cy="3796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0EB97518-F474-07AC-6E67-BABBB81FBB6C}"/>
              </a:ext>
            </a:extLst>
          </p:cNvPr>
          <p:cNvSpPr txBox="1"/>
          <p:nvPr/>
        </p:nvSpPr>
        <p:spPr>
          <a:xfrm>
            <a:off x="5814004" y="822369"/>
            <a:ext cx="267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Linear layer with N nodes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1950BC-505D-AABA-231E-623FBB078FB6}"/>
              </a:ext>
            </a:extLst>
          </p:cNvPr>
          <p:cNvSpPr txBox="1"/>
          <p:nvPr/>
        </p:nvSpPr>
        <p:spPr>
          <a:xfrm>
            <a:off x="4631411" y="3014455"/>
            <a:ext cx="267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Linear layer with N nodes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E9242B-859D-754D-72EA-1B8F550767B0}"/>
              </a:ext>
            </a:extLst>
          </p:cNvPr>
          <p:cNvSpPr txBox="1"/>
          <p:nvPr/>
        </p:nvSpPr>
        <p:spPr>
          <a:xfrm>
            <a:off x="5281008" y="5527175"/>
            <a:ext cx="1378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Linear layer with R nodes where R|D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9E46528-AD46-04F0-F1A3-802D01420541}"/>
              </a:ext>
            </a:extLst>
          </p:cNvPr>
          <p:cNvSpPr txBox="1"/>
          <p:nvPr/>
        </p:nvSpPr>
        <p:spPr>
          <a:xfrm>
            <a:off x="6671520" y="5524232"/>
            <a:ext cx="1493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Linear layer with D nodes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990101-BF27-FE74-4CBA-786DE10A607C}"/>
              </a:ext>
            </a:extLst>
          </p:cNvPr>
          <p:cNvSpPr txBox="1"/>
          <p:nvPr/>
        </p:nvSpPr>
        <p:spPr>
          <a:xfrm rot="16200000">
            <a:off x="6756173" y="3195773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9047D-7B40-A725-4F36-CB6F924DADBC}"/>
              </a:ext>
            </a:extLst>
          </p:cNvPr>
          <p:cNvSpPr txBox="1"/>
          <p:nvPr/>
        </p:nvSpPr>
        <p:spPr>
          <a:xfrm rot="16200000">
            <a:off x="6095880" y="5373593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0A3C58-10D2-6C41-08B9-CA31D63466A0}"/>
              </a:ext>
            </a:extLst>
          </p:cNvPr>
          <p:cNvSpPr txBox="1"/>
          <p:nvPr/>
        </p:nvSpPr>
        <p:spPr>
          <a:xfrm rot="16200000">
            <a:off x="7590517" y="5373592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DB89A6E-4D3C-950A-EF7C-4418BB022C2B}"/>
              </a:ext>
            </a:extLst>
          </p:cNvPr>
          <p:cNvSpPr txBox="1"/>
          <p:nvPr/>
        </p:nvSpPr>
        <p:spPr>
          <a:xfrm rot="16200000">
            <a:off x="8741310" y="5373592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SOFTPLUS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4196019-4E70-43AC-EF25-517C3FC0A5BE}"/>
              </a:ext>
            </a:extLst>
          </p:cNvPr>
          <p:cNvSpPr txBox="1"/>
          <p:nvPr/>
        </p:nvSpPr>
        <p:spPr>
          <a:xfrm rot="16200000">
            <a:off x="7912768" y="1014657"/>
            <a:ext cx="1163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C5EADCE-27BD-B3C1-12C5-CCB29F02D6E6}"/>
                  </a:ext>
                </a:extLst>
              </p:cNvPr>
              <p:cNvSpPr txBox="1"/>
              <p:nvPr/>
            </p:nvSpPr>
            <p:spPr>
              <a:xfrm>
                <a:off x="8466097" y="4129133"/>
                <a:ext cx="1844416" cy="215444"/>
              </a:xfrm>
              <a:custGeom>
                <a:avLst/>
                <a:gdLst>
                  <a:gd name="connsiteX0" fmla="*/ 0 w 1844416"/>
                  <a:gd name="connsiteY0" fmla="*/ 0 h 215444"/>
                  <a:gd name="connsiteX1" fmla="*/ 596361 w 1844416"/>
                  <a:gd name="connsiteY1" fmla="*/ 0 h 215444"/>
                  <a:gd name="connsiteX2" fmla="*/ 1155834 w 1844416"/>
                  <a:gd name="connsiteY2" fmla="*/ 0 h 215444"/>
                  <a:gd name="connsiteX3" fmla="*/ 1844416 w 1844416"/>
                  <a:gd name="connsiteY3" fmla="*/ 0 h 215444"/>
                  <a:gd name="connsiteX4" fmla="*/ 1844416 w 1844416"/>
                  <a:gd name="connsiteY4" fmla="*/ 215444 h 215444"/>
                  <a:gd name="connsiteX5" fmla="*/ 1266499 w 1844416"/>
                  <a:gd name="connsiteY5" fmla="*/ 215444 h 215444"/>
                  <a:gd name="connsiteX6" fmla="*/ 614805 w 1844416"/>
                  <a:gd name="connsiteY6" fmla="*/ 215444 h 215444"/>
                  <a:gd name="connsiteX7" fmla="*/ 0 w 1844416"/>
                  <a:gd name="connsiteY7" fmla="*/ 215444 h 215444"/>
                  <a:gd name="connsiteX8" fmla="*/ 0 w 1844416"/>
                  <a:gd name="connsiteY8" fmla="*/ 0 h 215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4416" h="215444" extrusionOk="0">
                    <a:moveTo>
                      <a:pt x="0" y="0"/>
                    </a:moveTo>
                    <a:cubicBezTo>
                      <a:pt x="154459" y="-16639"/>
                      <a:pt x="409574" y="-23067"/>
                      <a:pt x="596361" y="0"/>
                    </a:cubicBezTo>
                    <a:cubicBezTo>
                      <a:pt x="783148" y="23067"/>
                      <a:pt x="975538" y="22419"/>
                      <a:pt x="1155834" y="0"/>
                    </a:cubicBezTo>
                    <a:cubicBezTo>
                      <a:pt x="1336130" y="-22419"/>
                      <a:pt x="1696905" y="10157"/>
                      <a:pt x="1844416" y="0"/>
                    </a:cubicBezTo>
                    <a:cubicBezTo>
                      <a:pt x="1851398" y="71239"/>
                      <a:pt x="1854583" y="149409"/>
                      <a:pt x="1844416" y="215444"/>
                    </a:cubicBezTo>
                    <a:cubicBezTo>
                      <a:pt x="1712198" y="232953"/>
                      <a:pt x="1455715" y="240466"/>
                      <a:pt x="1266499" y="215444"/>
                    </a:cubicBezTo>
                    <a:cubicBezTo>
                      <a:pt x="1077283" y="190422"/>
                      <a:pt x="895798" y="228405"/>
                      <a:pt x="614805" y="215444"/>
                    </a:cubicBezTo>
                    <a:cubicBezTo>
                      <a:pt x="333812" y="202483"/>
                      <a:pt x="286557" y="230395"/>
                      <a:pt x="0" y="215444"/>
                    </a:cubicBezTo>
                    <a:cubicBezTo>
                      <a:pt x="10304" y="164582"/>
                      <a:pt x="-4215" y="82966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rgbClr val="99A3C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lIns="0" tIns="0" rIns="0" bIns="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40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C5EADCE-27BD-B3C1-12C5-CCB29F02D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097" y="4129133"/>
                <a:ext cx="1844416" cy="215444"/>
              </a:xfrm>
              <a:prstGeom prst="rect">
                <a:avLst/>
              </a:prstGeom>
              <a:blipFill>
                <a:blip r:embed="rId8"/>
                <a:stretch>
                  <a:fillRect l="-2597" r="-1623" b="-13333"/>
                </a:stretch>
              </a:blipFill>
              <a:ln w="19050">
                <a:solidFill>
                  <a:srgbClr val="99A3C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844416"/>
                          <a:gd name="connsiteY0" fmla="*/ 0 h 215444"/>
                          <a:gd name="connsiteX1" fmla="*/ 596361 w 1844416"/>
                          <a:gd name="connsiteY1" fmla="*/ 0 h 215444"/>
                          <a:gd name="connsiteX2" fmla="*/ 1155834 w 1844416"/>
                          <a:gd name="connsiteY2" fmla="*/ 0 h 215444"/>
                          <a:gd name="connsiteX3" fmla="*/ 1844416 w 1844416"/>
                          <a:gd name="connsiteY3" fmla="*/ 0 h 215444"/>
                          <a:gd name="connsiteX4" fmla="*/ 1844416 w 1844416"/>
                          <a:gd name="connsiteY4" fmla="*/ 215444 h 215444"/>
                          <a:gd name="connsiteX5" fmla="*/ 1266499 w 1844416"/>
                          <a:gd name="connsiteY5" fmla="*/ 215444 h 215444"/>
                          <a:gd name="connsiteX6" fmla="*/ 614805 w 1844416"/>
                          <a:gd name="connsiteY6" fmla="*/ 215444 h 215444"/>
                          <a:gd name="connsiteX7" fmla="*/ 0 w 1844416"/>
                          <a:gd name="connsiteY7" fmla="*/ 215444 h 215444"/>
                          <a:gd name="connsiteX8" fmla="*/ 0 w 1844416"/>
                          <a:gd name="connsiteY8" fmla="*/ 0 h 2154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844416" h="215444" extrusionOk="0">
                            <a:moveTo>
                              <a:pt x="0" y="0"/>
                            </a:moveTo>
                            <a:cubicBezTo>
                              <a:pt x="154459" y="-16639"/>
                              <a:pt x="409574" y="-23067"/>
                              <a:pt x="596361" y="0"/>
                            </a:cubicBezTo>
                            <a:cubicBezTo>
                              <a:pt x="783148" y="23067"/>
                              <a:pt x="975538" y="22419"/>
                              <a:pt x="1155834" y="0"/>
                            </a:cubicBezTo>
                            <a:cubicBezTo>
                              <a:pt x="1336130" y="-22419"/>
                              <a:pt x="1696905" y="10157"/>
                              <a:pt x="1844416" y="0"/>
                            </a:cubicBezTo>
                            <a:cubicBezTo>
                              <a:pt x="1851398" y="71239"/>
                              <a:pt x="1854583" y="149409"/>
                              <a:pt x="1844416" y="215444"/>
                            </a:cubicBezTo>
                            <a:cubicBezTo>
                              <a:pt x="1712198" y="232953"/>
                              <a:pt x="1455715" y="240466"/>
                              <a:pt x="1266499" y="215444"/>
                            </a:cubicBezTo>
                            <a:cubicBezTo>
                              <a:pt x="1077283" y="190422"/>
                              <a:pt x="895798" y="228405"/>
                              <a:pt x="614805" y="215444"/>
                            </a:cubicBezTo>
                            <a:cubicBezTo>
                              <a:pt x="333812" y="202483"/>
                              <a:pt x="286557" y="230395"/>
                              <a:pt x="0" y="215444"/>
                            </a:cubicBezTo>
                            <a:cubicBezTo>
                              <a:pt x="10304" y="164582"/>
                              <a:pt x="-4215" y="8296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57DA1A9-D37E-91C0-9526-6239C66A85F1}"/>
              </a:ext>
            </a:extLst>
          </p:cNvPr>
          <p:cNvSpPr txBox="1"/>
          <p:nvPr/>
        </p:nvSpPr>
        <p:spPr>
          <a:xfrm>
            <a:off x="5325919" y="6330202"/>
            <a:ext cx="1413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 Authors use R =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AD9D783-1F55-80DB-FA97-54A7B6FED512}"/>
              </a:ext>
            </a:extLst>
          </p:cNvPr>
          <p:cNvSpPr txBox="1"/>
          <p:nvPr/>
        </p:nvSpPr>
        <p:spPr>
          <a:xfrm>
            <a:off x="252920" y="4514967"/>
            <a:ext cx="2947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>
                <a:solidFill>
                  <a:schemeClr val="bg1"/>
                </a:solidFill>
              </a:rPr>
              <a:t> = channels in input to SSM</a:t>
            </a:r>
          </a:p>
          <a:p>
            <a:r>
              <a:rPr lang="en-US" i="1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>
                <a:solidFill>
                  <a:schemeClr val="bg1"/>
                </a:solidFill>
              </a:rPr>
              <a:t> = size of hidden state</a:t>
            </a:r>
          </a:p>
        </p:txBody>
      </p:sp>
    </p:spTree>
    <p:extLst>
      <p:ext uri="{BB962C8B-B14F-4D97-AF65-F5344CB8AC3E}">
        <p14:creationId xmlns:p14="http://schemas.microsoft.com/office/powerpoint/2010/main" val="316414964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943d0a-f3b9-4ddb-bf5a-fdc8c7d57c24">
      <Terms xmlns="http://schemas.microsoft.com/office/infopath/2007/PartnerControls"/>
    </lcf76f155ced4ddcb4097134ff3c332f>
    <TaxCatchAll xmlns="976ed37f-c997-499a-b184-564a6e301c7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03816EE6BD2A4AA2AF45DA8CC7A272" ma:contentTypeVersion="12" ma:contentTypeDescription="Create a new document." ma:contentTypeScope="" ma:versionID="c72cdf2f9cab5c05ad0158f5ef99e8f3">
  <xsd:schema xmlns:xsd="http://www.w3.org/2001/XMLSchema" xmlns:xs="http://www.w3.org/2001/XMLSchema" xmlns:p="http://schemas.microsoft.com/office/2006/metadata/properties" xmlns:ns2="a2943d0a-f3b9-4ddb-bf5a-fdc8c7d57c24" xmlns:ns3="976ed37f-c997-499a-b184-564a6e301c7a" targetNamespace="http://schemas.microsoft.com/office/2006/metadata/properties" ma:root="true" ma:fieldsID="10451b4419daf1d6bd5481a406a3d0e2" ns2:_="" ns3:_="">
    <xsd:import namespace="a2943d0a-f3b9-4ddb-bf5a-fdc8c7d57c24"/>
    <xsd:import namespace="976ed37f-c997-499a-b184-564a6e301c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43d0a-f3b9-4ddb-bf5a-fdc8c7d57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ed37f-c997-499a-b184-564a6e301c7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21460f6-4093-4275-951f-99b8417dd313}" ma:internalName="TaxCatchAll" ma:showField="CatchAllData" ma:web="976ed37f-c997-499a-b184-564a6e301c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3F8FA5-ECF6-4354-8C98-8C60E4E577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ED958B-E29F-4744-9C6E-2968160DDA78}">
  <ds:schemaRefs>
    <ds:schemaRef ds:uri="976ed37f-c997-499a-b184-564a6e301c7a"/>
    <ds:schemaRef ds:uri="a2943d0a-f3b9-4ddb-bf5a-fdc8c7d57c24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436C0C-36D6-46EF-8416-F5792A238681}">
  <ds:schemaRefs>
    <ds:schemaRef ds:uri="976ed37f-c997-499a-b184-564a6e301c7a"/>
    <ds:schemaRef ds:uri="a2943d0a-f3b9-4ddb-bf5a-fdc8c7d57c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1615</Words>
  <Application>Microsoft Office PowerPoint</Application>
  <PresentationFormat>Widescreen</PresentationFormat>
  <Paragraphs>254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Cambria Math</vt:lpstr>
      <vt:lpstr>Corbel</vt:lpstr>
      <vt:lpstr>Courier New</vt:lpstr>
      <vt:lpstr>LinLibertineT</vt:lpstr>
      <vt:lpstr>Times New Roman</vt:lpstr>
      <vt:lpstr>Wingdings 2</vt:lpstr>
      <vt:lpstr>Frame</vt:lpstr>
      <vt:lpstr>Mamba: Linear-Time Sequence Modeling with Selective State Spaces</vt:lpstr>
      <vt:lpstr>Motivation: Sequence Modeling</vt:lpstr>
      <vt:lpstr>Motivation: Sequence Modeling</vt:lpstr>
      <vt:lpstr>Motivation: Sequence Modeling</vt:lpstr>
      <vt:lpstr>Motivation: Sequence Modeling</vt:lpstr>
      <vt:lpstr>Overview of Selective State Space</vt:lpstr>
      <vt:lpstr>Algorithm Differences</vt:lpstr>
      <vt:lpstr>Mamba Block: Architecture Overview</vt:lpstr>
      <vt:lpstr>Selective SSM: Selective B_l, C_l and computation of Δ_l</vt:lpstr>
      <vt:lpstr>Selective SSM: Discretization of A </vt:lpstr>
      <vt:lpstr>Selective SSM: Discretization of B </vt:lpstr>
      <vt:lpstr>Selective SSM: Hidden state update and output computation</vt:lpstr>
      <vt:lpstr>Mamba Block</vt:lpstr>
      <vt:lpstr>Experimental Results: Ablation</vt:lpstr>
      <vt:lpstr>Experimental Results: Selective Copying</vt:lpstr>
      <vt:lpstr>Experimental Results: Zero-Shot Evaluation</vt:lpstr>
      <vt:lpstr>Conclusions</vt:lpstr>
      <vt:lpstr>Conclusions</vt:lpstr>
      <vt:lpstr>Conclusions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Mamba: Linear-Time Sequence Modeling with Selective State Spaces</dc:title>
  <dc:creator>Hampton,Anna E</dc:creator>
  <cp:lastModifiedBy>Chowdhry,Ritesh</cp:lastModifiedBy>
  <cp:revision>1</cp:revision>
  <dcterms:created xsi:type="dcterms:W3CDTF">2024-09-18T19:20:39Z</dcterms:created>
  <dcterms:modified xsi:type="dcterms:W3CDTF">2024-11-29T15:43:29Z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0x0101004F03816EE6BD2A4AA2AF45DA8CC7A272</vt:lpwstr>
  </property>
  <property fmtid="{D5CDD505-2E9C-101B-9397-08002B2CF9AE}" pid="3" name="Order">
    <vt:r8>558500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