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y="5143500" cx="9144000"/>
  <p:notesSz cx="6858000" cy="9144000"/>
  <p:embeddedFontLst>
    <p:embeddedFont>
      <p:font typeface="Helvetica Neue"/>
      <p:regular r:id="rId64"/>
      <p:bold r:id="rId65"/>
      <p:italic r:id="rId66"/>
      <p:boldItalic r:id="rId67"/>
    </p:embeddedFont>
    <p:embeddedFont>
      <p:font typeface="Gill Sans"/>
      <p:regular r:id="rId68"/>
      <p:bold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yuang ge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21" Type="http://schemas.openxmlformats.org/officeDocument/2006/relationships/slide" Target="slides/slide14.xml"/><Relationship Id="rId68" Type="http://schemas.openxmlformats.org/officeDocument/2006/relationships/font" Target="fonts/GillSans-regular.fntdata"/><Relationship Id="rId7" Type="http://schemas.openxmlformats.org/officeDocument/2006/relationships/notesMaster" Target="notesMasters/notesMaster1.xml"/><Relationship Id="rId71" Type="http://schemas.openxmlformats.org/officeDocument/2006/relationships/customXml" Target="../customXml/item2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66" Type="http://schemas.openxmlformats.org/officeDocument/2006/relationships/font" Target="fonts/HelveticaNeue-italic.fntdata"/><Relationship Id="rId24" Type="http://schemas.openxmlformats.org/officeDocument/2006/relationships/slide" Target="slides/slide17.xml"/><Relationship Id="rId53" Type="http://schemas.openxmlformats.org/officeDocument/2006/relationships/slide" Target="slides/slide46.xml"/><Relationship Id="rId11" Type="http://schemas.openxmlformats.org/officeDocument/2006/relationships/slide" Target="slides/slide4.xml"/><Relationship Id="rId58" Type="http://schemas.openxmlformats.org/officeDocument/2006/relationships/slide" Target="slides/slide51.xml"/><Relationship Id="rId5" Type="http://schemas.openxmlformats.org/officeDocument/2006/relationships/slideMaster" Target="slideMasters/slideMaster1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64" Type="http://schemas.openxmlformats.org/officeDocument/2006/relationships/font" Target="fonts/HelveticaNeue-regular.fntdata"/><Relationship Id="rId22" Type="http://schemas.openxmlformats.org/officeDocument/2006/relationships/slide" Target="slides/slide15.xml"/><Relationship Id="rId69" Type="http://schemas.openxmlformats.org/officeDocument/2006/relationships/font" Target="fonts/GillSans-bold.fntdata"/><Relationship Id="rId27" Type="http://schemas.openxmlformats.org/officeDocument/2006/relationships/slide" Target="slides/slide20.xml"/><Relationship Id="rId56" Type="http://schemas.openxmlformats.org/officeDocument/2006/relationships/slide" Target="slides/slide49.xml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customXml" Target="../customXml/item3.xml"/><Relationship Id="rId3" Type="http://schemas.openxmlformats.org/officeDocument/2006/relationships/presProps" Target="presProps.xml"/><Relationship Id="rId46" Type="http://schemas.openxmlformats.org/officeDocument/2006/relationships/slide" Target="slides/slide39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67" Type="http://schemas.openxmlformats.org/officeDocument/2006/relationships/font" Target="fonts/HelveticaNeue-boldItalic.fntdata"/><Relationship Id="rId25" Type="http://schemas.openxmlformats.org/officeDocument/2006/relationships/slide" Target="slides/slide18.xml"/><Relationship Id="rId12" Type="http://schemas.openxmlformats.org/officeDocument/2006/relationships/slide" Target="slides/slide5.xml"/><Relationship Id="rId59" Type="http://schemas.openxmlformats.org/officeDocument/2006/relationships/slide" Target="slides/slide52.xml"/><Relationship Id="rId17" Type="http://schemas.openxmlformats.org/officeDocument/2006/relationships/slide" Target="slides/slide10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20" Type="http://schemas.openxmlformats.org/officeDocument/2006/relationships/slide" Target="slides/slide13.xml"/><Relationship Id="rId54" Type="http://schemas.openxmlformats.org/officeDocument/2006/relationships/slide" Target="slides/slide47.xml"/><Relationship Id="rId70" Type="http://schemas.openxmlformats.org/officeDocument/2006/relationships/customXml" Target="../customXml/item1.xml"/><Relationship Id="rId1" Type="http://schemas.openxmlformats.org/officeDocument/2006/relationships/theme" Target="theme/theme3.xml"/><Relationship Id="rId6" Type="http://schemas.openxmlformats.org/officeDocument/2006/relationships/slideMaster" Target="slideMasters/slideMaster2.xml"/><Relationship Id="rId49" Type="http://schemas.openxmlformats.org/officeDocument/2006/relationships/slide" Target="slides/slide42.xml"/><Relationship Id="rId36" Type="http://schemas.openxmlformats.org/officeDocument/2006/relationships/slide" Target="slides/slide29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7" Type="http://schemas.openxmlformats.org/officeDocument/2006/relationships/slide" Target="slides/slide50.xml"/><Relationship Id="rId15" Type="http://schemas.openxmlformats.org/officeDocument/2006/relationships/slide" Target="slides/slide8.xml"/><Relationship Id="rId44" Type="http://schemas.openxmlformats.org/officeDocument/2006/relationships/slide" Target="slides/slide37.xml"/><Relationship Id="rId31" Type="http://schemas.openxmlformats.org/officeDocument/2006/relationships/slide" Target="slides/slide24.xml"/><Relationship Id="rId65" Type="http://schemas.openxmlformats.org/officeDocument/2006/relationships/font" Target="fonts/HelveticaNeue-bold.fntdata"/><Relationship Id="rId60" Type="http://schemas.openxmlformats.org/officeDocument/2006/relationships/slide" Target="slides/slide53.xml"/><Relationship Id="rId52" Type="http://schemas.openxmlformats.org/officeDocument/2006/relationships/slide" Target="slides/slide45.xml"/><Relationship Id="rId10" Type="http://schemas.openxmlformats.org/officeDocument/2006/relationships/slide" Target="slides/slide3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39" Type="http://schemas.openxmlformats.org/officeDocument/2006/relationships/slide" Target="slides/slide3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20T03:11:33.028">
    <p:pos x="128" y="512"/>
    <p:text>If we want to shrink the page, we can use the animation.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10-21T12:44:04.611">
    <p:pos x="3093" y="599"/>
    <p:text>talk about the flow of SSM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10-20T03:20:59.873">
    <p:pos x="3457" y="1619"/>
    <p:text>nice figure to explain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4-10-20T03:30:56.724">
    <p:pos x="3457" y="1619"/>
    <p:text>Crop too much on the image?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10-20T03:31:42.953">
    <p:pos x="78" y="423"/>
    <p:text>may need to give some examples here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77f8de19e_2_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077f8de19e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c79f29be2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c79f29be2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c79f29be2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0c79f29be2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c79f29be2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0c79f29be2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c79f29be2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0c79f29be2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c79f29be2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0c79f29be2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ca2f64bf9_1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0ca2f64bf9_1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ca2f64bf9_1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0ca2f64bf9_1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a2f64bf9_1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0ca2f64bf9_1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c79f29be2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0c79f29be2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ca2f64bf9_1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0ca2f64bf9_1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ca2f64bf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0ca2f64bf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ca2f64bf9_1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0ca2f64bf9_1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c79f29be2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0c79f29be2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ca2f64bf9_1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0ca2f64bf9_1_2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ca2f64bf9_1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0ca2f64bf9_1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cfb07b355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0cfb07b355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ca2f64bf9_1_2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30ca2f64bf9_1_2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c79f29be2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0c79f29be2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c79f29be2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0c79f29be2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ca2f64bf9_1_2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0ca2f64bf9_1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ca2f64bf9_1_3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0ca2f64bf9_1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ca2f64bf9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0ca2f64bf9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c79f29be2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LSTM is the more widely used type of RNN because it doesn’t suffer from the vanishing/exploding gradient problem in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enforce temporal smoothness and not DNNs?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alleviate overfitting?</a:t>
            </a:r>
            <a:endParaRPr/>
          </a:p>
        </p:txBody>
      </p:sp>
      <p:sp>
        <p:nvSpPr>
          <p:cNvPr id="291" name="Google Shape;291;g30c79f29be2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cb36022b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LSTM is the more widely used type of RNN because it doesn’t suffer from the vanishing/exploding gradient problem in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enforce temporal smoothness and not DNNs?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alleviate overfitting?</a:t>
            </a:r>
            <a:endParaRPr/>
          </a:p>
        </p:txBody>
      </p:sp>
      <p:sp>
        <p:nvSpPr>
          <p:cNvPr id="297" name="Google Shape;297;g30cb36022b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cb36022b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LSTM is the more widely used type of RNN because it doesn’t suffer from the vanishing/exploding gradient problem in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enforce temporal smoothness and not DNNs?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alleviate overfitting?</a:t>
            </a:r>
            <a:endParaRPr/>
          </a:p>
        </p:txBody>
      </p:sp>
      <p:sp>
        <p:nvSpPr>
          <p:cNvPr id="307" name="Google Shape;307;g30cb36022b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cb36022b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LSTM is the more widely used type of RNN because it doesn’t suffer from the vanishing/exploding gradient problem in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enforce temporal smoothness and not DNNs?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alleviate overfitting?</a:t>
            </a:r>
            <a:endParaRPr/>
          </a:p>
        </p:txBody>
      </p:sp>
      <p:sp>
        <p:nvSpPr>
          <p:cNvPr id="317" name="Google Shape;317;g30cb36022b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cb36022b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LSTM is the more widely used type of RNN because it doesn’t suffer from the vanishing/exploding gradient problem in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enforce temporal smoothness and not DNNs: are a recurrent function ofn consecutive time series data with an inherent natural trend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alleviate overfitting? use shared parameters on each recurrence and hence inherently avoid overfitting to individual steps or subsets of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alleviate overfitting?</a:t>
            </a:r>
            <a:endParaRPr/>
          </a:p>
        </p:txBody>
      </p:sp>
      <p:sp>
        <p:nvSpPr>
          <p:cNvPr id="327" name="Google Shape;327;g30cb36022b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cb36022bc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LSTM is the more widely used type of RNN because it doesn’t suffer from the vanishing/exploding gradient problem in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enforce temporal smoothness and not DNNs?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Why does it alleviate overfitting?</a:t>
            </a:r>
            <a:endParaRPr/>
          </a:p>
        </p:txBody>
      </p:sp>
      <p:sp>
        <p:nvSpPr>
          <p:cNvPr id="337" name="Google Shape;337;g30cb36022bc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cfb07b355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0cfb07b355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c79f29be2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30c79f29be2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0cb36022bc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30cb36022bc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ca2f64bf9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0ca2f64bf9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c79f29be2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0c79f29be2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0ca2f64bf9_1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30ca2f64bf9_1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0c79f29be2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30c79f29be2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0c79f29be2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30c79f29be2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0c79f29be2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30c79f29be2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c79f29be2_0_2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30c79f29be2_0_2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0ca2f64bf9_1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30ca2f64bf9_1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0cad1c0c2b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30cad1c0c2b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0b971455fa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e.g. product price or a set of dummy variables indicating the day of the week; or the produce brand and category;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>
                <a:solidFill>
                  <a:schemeClr val="dk1"/>
                </a:solidFill>
              </a:rPr>
              <a:t>Latent variables inside SSM: </a:t>
            </a:r>
            <a:r>
              <a:rPr b="1" lang="zh-CN" sz="1800">
                <a:solidFill>
                  <a:srgbClr val="FF0000"/>
                </a:solidFill>
              </a:rPr>
              <a:t>another type of information???</a:t>
            </a:r>
            <a:r>
              <a:rPr lang="zh-C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30b971455fa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0ca2f64bf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Φ: fai; Ψ:sai; i is the index representing the sequence of time-series training dataset.</a:t>
            </a:r>
            <a:endParaRPr/>
          </a:p>
        </p:txBody>
      </p:sp>
      <p:sp>
        <p:nvSpPr>
          <p:cNvPr id="587" name="Google Shape;587;g30ca2f64bf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0b971455fa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chemeClr val="dk1"/>
                </a:solidFill>
              </a:rPr>
              <a:t>We have the state space parameter Θ, RNN neural network parameter Φ </a:t>
            </a:r>
            <a:endParaRPr sz="1800">
              <a:solidFill>
                <a:schemeClr val="dk1"/>
              </a:solidFill>
            </a:endParaRPr>
          </a:p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chemeClr val="dk1"/>
                </a:solidFill>
              </a:rPr>
              <a:t>The state space model is based on the latent variables from RNN.</a:t>
            </a:r>
            <a:endParaRPr sz="1800">
              <a:solidFill>
                <a:schemeClr val="dk1"/>
              </a:solidFill>
            </a:endParaRPr>
          </a:p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chemeClr val="dk1"/>
                </a:solidFill>
              </a:rPr>
              <a:t>latent states l are from the RNN; yt is the intermediate variable, which is deterministic; z is the obervation </a:t>
            </a:r>
            <a:endParaRPr sz="1800">
              <a:solidFill>
                <a:schemeClr val="dk1"/>
              </a:solidFill>
            </a:endParaRPr>
          </a:p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We can view each summand of L(Φ) in Eq. 7 as a (negative) loss function, that measures compatibility between the state space model parameters Θ(i) 1:Ti produced by the RNN when given input x(i) 1:Ti , and the true observations z(i) 1:Ti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09" name="Google Shape;609;g30b971455fa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c79f29be2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0c79f29be2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0cad1c0c2b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chemeClr val="dk1"/>
                </a:solidFill>
              </a:rPr>
              <a:t>We have the state space parameter Θ, RNN neural network parameter Φ </a:t>
            </a:r>
            <a:endParaRPr sz="1800">
              <a:solidFill>
                <a:schemeClr val="dk1"/>
              </a:solidFill>
            </a:endParaRPr>
          </a:p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chemeClr val="dk1"/>
                </a:solidFill>
              </a:rPr>
              <a:t>The state space model is based on the latent variables from RNN.</a:t>
            </a:r>
            <a:endParaRPr sz="1800">
              <a:solidFill>
                <a:schemeClr val="dk1"/>
              </a:solidFill>
            </a:endParaRPr>
          </a:p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chemeClr val="dk1"/>
                </a:solidFill>
              </a:rPr>
              <a:t>latent states l are from the RNN; yt is the intermediate variable, which is deterministic; z is the obervation </a:t>
            </a:r>
            <a:endParaRPr sz="1800">
              <a:solidFill>
                <a:schemeClr val="dk1"/>
              </a:solidFill>
            </a:endParaRPr>
          </a:p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</a:rPr>
              <a:t>We can view each summand of L(Φ) in Eq. 7 as a (negative) loss function, that measures compatibility between the state space model parameters Θ(i) 1:Ti produced by the RNN when given input x(i) 1:Ti , and the true observations z(i) 1:Ti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6" name="Google Shape;626;g30cad1c0c2b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0b971455fa_1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 the intro of the ARIMA?</a:t>
            </a:r>
            <a:endParaRPr/>
          </a:p>
        </p:txBody>
      </p:sp>
      <p:sp>
        <p:nvSpPr>
          <p:cNvPr id="638" name="Google Shape;638;g30b971455fa_1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0c85b3a2b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How to do that??? </a:t>
            </a:r>
            <a:r>
              <a:rPr lang="zh-CN"/>
              <a:t>latent state is given???</a:t>
            </a:r>
            <a:endParaRPr/>
          </a:p>
        </p:txBody>
      </p:sp>
      <p:sp>
        <p:nvSpPr>
          <p:cNvPr id="652" name="Google Shape;652;g30c85b3a2b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0cad1c0c2b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g30cad1c0c2b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0b971455fa_1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We encode the day-of-week seasonality using seven components of the latent state as in [22], i.e., L = 7 and μ0 ∈ R7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we test whether our model effectively recovers the state space parameters if trained on synthetic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1" name="Google Shape;671;g30b971455fa_1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0c85b3a2b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30c85b3a2b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0b971455fa_1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Add the intro of the ARIMA?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ets: </a:t>
            </a:r>
            <a:r>
              <a:rPr lang="zh-CN"/>
              <a:t>R’s forecast 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The quantile loss is asymmetric, meaning it penalizes under-predictions and over-predictions differently based on the value of ρ\rhoρ;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/>
              <a:t>quantile regression task can help model tail risks, such as extreme price movements or outliers. </a:t>
            </a:r>
            <a:r>
              <a:rPr lang="zh-CN">
                <a:solidFill>
                  <a:schemeClr val="dk1"/>
                </a:solidFill>
              </a:rPr>
              <a:t>the </a:t>
            </a:r>
            <a:r>
              <a:rPr b="1" lang="zh-CN">
                <a:solidFill>
                  <a:schemeClr val="dk1"/>
                </a:solidFill>
              </a:rPr>
              <a:t>mean absolute error (MAE)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30b971455fa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c79f29be2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0c79f29be2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c79f29be2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0c79f29be2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cfb07b35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0cfb07b35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c79f29be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0c79f29be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&amp; Subtitle" showMasterSp="0">
  <p:cSld name="1_Title &amp; Sub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8929" y="-26788"/>
            <a:ext cx="9152930" cy="354780"/>
          </a:xfrm>
          <a:prstGeom prst="rect">
            <a:avLst/>
          </a:prstGeom>
          <a:solidFill>
            <a:srgbClr val="191EA2"/>
          </a:solidFill>
          <a:ln cap="flat" cmpd="sng" w="25400">
            <a:solidFill>
              <a:srgbClr val="000000">
                <a:alpha val="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0" y="4895702"/>
            <a:ext cx="9170789" cy="247799"/>
          </a:xfrm>
          <a:prstGeom prst="rect">
            <a:avLst/>
          </a:prstGeom>
          <a:solidFill>
            <a:srgbClr val="191EA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3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endParaRPr b="0" i="0" sz="13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892969" y="625408"/>
            <a:ext cx="7358062" cy="174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3600">
                <a:solidFill>
                  <a:srgbClr val="0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UF Logo / University / Logonoid.com"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42773" y="3527933"/>
            <a:ext cx="4433777" cy="831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125129" y="5773"/>
            <a:ext cx="7662650" cy="531746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2400">
                <a:solidFill>
                  <a:srgbClr val="00206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25128" y="641073"/>
            <a:ext cx="8877935" cy="4174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•"/>
              <a:defRPr b="1" i="0" sz="1800"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algn="l"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•"/>
              <a:defRPr b="1" sz="15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  <a:defRPr b="1" sz="14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323850" lvl="4" marL="2286000" algn="l"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•"/>
              <a:defRPr/>
            </a:lvl5pPr>
            <a:lvl6pPr indent="-374650" lvl="5" marL="2743200" algn="l">
              <a:spcBef>
                <a:spcPts val="1300"/>
              </a:spcBef>
              <a:spcAft>
                <a:spcPts val="0"/>
              </a:spcAft>
              <a:buSzPts val="2300"/>
              <a:buChar char="•"/>
              <a:defRPr/>
            </a:lvl6pPr>
            <a:lvl7pPr indent="-374650" lvl="6" marL="3200400" algn="l">
              <a:spcBef>
                <a:spcPts val="1300"/>
              </a:spcBef>
              <a:spcAft>
                <a:spcPts val="0"/>
              </a:spcAft>
              <a:buSzPts val="2300"/>
              <a:buChar char="•"/>
              <a:defRPr/>
            </a:lvl7pPr>
            <a:lvl8pPr indent="-374650" lvl="7" marL="3657600" algn="l">
              <a:spcBef>
                <a:spcPts val="1300"/>
              </a:spcBef>
              <a:spcAft>
                <a:spcPts val="0"/>
              </a:spcAft>
              <a:buSzPts val="2300"/>
              <a:buChar char="•"/>
              <a:defRPr/>
            </a:lvl8pPr>
            <a:lvl9pPr indent="-374650" lvl="8" marL="4114800" algn="l">
              <a:spcBef>
                <a:spcPts val="1300"/>
              </a:spcBef>
              <a:spcAft>
                <a:spcPts val="0"/>
              </a:spcAft>
              <a:buSzPts val="23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743526" y="4925546"/>
            <a:ext cx="149079" cy="146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9268" y="-1"/>
            <a:ext cx="8828279" cy="508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3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6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9267" y="620810"/>
            <a:ext cx="8841593" cy="4158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600"/>
              </a:spcBef>
              <a:spcAft>
                <a:spcPts val="0"/>
              </a:spcAft>
              <a:buSzPts val="1500"/>
              <a:buFont typeface="Arial"/>
              <a:buChar char="•"/>
              <a:defRPr b="0" i="0" sz="15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469900" lvl="5" marL="2743200" marR="0" rtl="0" algn="l">
              <a:spcBef>
                <a:spcPts val="1300"/>
              </a:spcBef>
              <a:spcAft>
                <a:spcPts val="0"/>
              </a:spcAft>
              <a:buSzPts val="3800"/>
              <a:buFont typeface="Gill Sans"/>
              <a:buChar char="•"/>
              <a:defRPr b="0" i="0" sz="2200" u="none" cap="none" strike="noStrike">
                <a:latin typeface="Gill Sans"/>
                <a:ea typeface="Gill Sans"/>
                <a:cs typeface="Gill Sans"/>
                <a:sym typeface="Gill Sans"/>
              </a:defRPr>
            </a:lvl6pPr>
            <a:lvl7pPr indent="-469900" lvl="6" marL="3200400" marR="0" rtl="0" algn="l">
              <a:spcBef>
                <a:spcPts val="1300"/>
              </a:spcBef>
              <a:spcAft>
                <a:spcPts val="0"/>
              </a:spcAft>
              <a:buSzPts val="3800"/>
              <a:buFont typeface="Gill Sans"/>
              <a:buChar char="•"/>
              <a:defRPr b="0" i="0" sz="2200" u="none" cap="none" strike="noStrike">
                <a:latin typeface="Gill Sans"/>
                <a:ea typeface="Gill Sans"/>
                <a:cs typeface="Gill Sans"/>
                <a:sym typeface="Gill Sans"/>
              </a:defRPr>
            </a:lvl7pPr>
            <a:lvl8pPr indent="-469900" lvl="7" marL="3657600" marR="0" rtl="0" algn="l">
              <a:spcBef>
                <a:spcPts val="1300"/>
              </a:spcBef>
              <a:spcAft>
                <a:spcPts val="0"/>
              </a:spcAft>
              <a:buSzPts val="3800"/>
              <a:buFont typeface="Gill Sans"/>
              <a:buChar char="•"/>
              <a:defRPr b="0" i="0" sz="2200" u="none" cap="none" strike="noStrike">
                <a:latin typeface="Gill Sans"/>
                <a:ea typeface="Gill Sans"/>
                <a:cs typeface="Gill Sans"/>
                <a:sym typeface="Gill Sans"/>
              </a:defRPr>
            </a:lvl8pPr>
            <a:lvl9pPr indent="-469900" lvl="8" marL="4114800" marR="0" rtl="0" algn="l">
              <a:spcBef>
                <a:spcPts val="1300"/>
              </a:spcBef>
              <a:spcAft>
                <a:spcPts val="0"/>
              </a:spcAft>
              <a:buSzPts val="3800"/>
              <a:buFont typeface="Gill Sans"/>
              <a:buChar char="•"/>
              <a:defRPr b="0" i="0" sz="2200" u="none" cap="none" strike="noStrike"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743526" y="4925546"/>
            <a:ext cx="149079" cy="146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 flipH="1" rot="10800000">
            <a:off x="119267" y="474406"/>
            <a:ext cx="8828279" cy="34289"/>
          </a:xfrm>
          <a:prstGeom prst="rect">
            <a:avLst/>
          </a:prstGeom>
          <a:solidFill>
            <a:srgbClr val="191EA2"/>
          </a:solidFill>
          <a:ln cap="flat" cmpd="sng" w="25400">
            <a:solidFill>
              <a:srgbClr val="000000">
                <a:alpha val="0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F Logo / University / Logonoid.com"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5873" y="114477"/>
            <a:ext cx="1321673" cy="24781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92846" y="4894145"/>
            <a:ext cx="4204252" cy="215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"/>
              <a:buNone/>
            </a:pPr>
            <a:r>
              <a:rPr b="1" i="0" lang="zh-CN" sz="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Electrical and Computer Engineering</a:t>
            </a:r>
            <a:endParaRPr sz="1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2.xml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comments" Target="../comments/comment3.xml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4.xml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comments" Target="../comments/comment5.xml"/><Relationship Id="rId4" Type="http://schemas.openxmlformats.org/officeDocument/2006/relationships/image" Target="../media/image25.png"/><Relationship Id="rId10" Type="http://schemas.openxmlformats.org/officeDocument/2006/relationships/image" Target="../media/image20.png"/><Relationship Id="rId9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23.png"/><Relationship Id="rId6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10" Type="http://schemas.openxmlformats.org/officeDocument/2006/relationships/image" Target="../media/image43.png"/><Relationship Id="rId9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23.png"/><Relationship Id="rId7" Type="http://schemas.openxmlformats.org/officeDocument/2006/relationships/image" Target="../media/image33.png"/><Relationship Id="rId8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35.png"/><Relationship Id="rId7" Type="http://schemas.openxmlformats.org/officeDocument/2006/relationships/image" Target="../media/image24.png"/><Relationship Id="rId8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Relationship Id="rId8" Type="http://schemas.openxmlformats.org/officeDocument/2006/relationships/image" Target="../media/image4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29.png"/><Relationship Id="rId7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1.png"/><Relationship Id="rId4" Type="http://schemas.openxmlformats.org/officeDocument/2006/relationships/image" Target="../media/image49.png"/><Relationship Id="rId5" Type="http://schemas.openxmlformats.org/officeDocument/2006/relationships/image" Target="../media/image36.png"/><Relationship Id="rId6" Type="http://schemas.openxmlformats.org/officeDocument/2006/relationships/image" Target="../media/image24.png"/><Relationship Id="rId7" Type="http://schemas.openxmlformats.org/officeDocument/2006/relationships/image" Target="../media/image3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42.png"/><Relationship Id="rId7" Type="http://schemas.openxmlformats.org/officeDocument/2006/relationships/image" Target="../media/image49.png"/><Relationship Id="rId8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4.png"/><Relationship Id="rId4" Type="http://schemas.openxmlformats.org/officeDocument/2006/relationships/image" Target="../media/image52.png"/><Relationship Id="rId5" Type="http://schemas.openxmlformats.org/officeDocument/2006/relationships/image" Target="../media/image46.png"/><Relationship Id="rId6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4.png"/><Relationship Id="rId4" Type="http://schemas.openxmlformats.org/officeDocument/2006/relationships/image" Target="../media/image53.png"/><Relationship Id="rId5" Type="http://schemas.openxmlformats.org/officeDocument/2006/relationships/image" Target="../media/image4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892969" y="497815"/>
            <a:ext cx="7358062" cy="1741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2060"/>
                </a:solidFill>
              </a:rPr>
              <a:t>Deep State Space Models for Time Series Forecasting</a:t>
            </a:r>
            <a:endParaRPr/>
          </a:p>
        </p:txBody>
      </p:sp>
      <p:sp>
        <p:nvSpPr>
          <p:cNvPr id="71" name="Google Shape;71;p16"/>
          <p:cNvSpPr txBox="1"/>
          <p:nvPr/>
        </p:nvSpPr>
        <p:spPr>
          <a:xfrm>
            <a:off x="1182324" y="2083181"/>
            <a:ext cx="6779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lang="zh-CN" sz="1800">
                <a:solidFill>
                  <a:srgbClr val="002060"/>
                </a:solidFill>
              </a:rPr>
              <a:t>by Syama Sundar Rangapuram, Matthias Seeger, Jan Gasthaus, Lorenzo Stella, Yuyang Wang, and Tim Januschowski</a:t>
            </a:r>
            <a:endParaRPr sz="1800"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Arial"/>
              <a:buNone/>
            </a:pPr>
            <a:r>
              <a:rPr b="1" lang="zh-CN" sz="2100">
                <a:solidFill>
                  <a:srgbClr val="002060"/>
                </a:solidFill>
              </a:rPr>
              <a:t>Yuang Geng and Jordan Peper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203950" y="660625"/>
            <a:ext cx="77394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State space models </a:t>
            </a:r>
            <a:r>
              <a:rPr lang="zh-CN" sz="1600"/>
              <a:t>are a fundamental representation of dynamical systems which relate latent states, inputs, and observations</a:t>
            </a:r>
            <a:r>
              <a:rPr b="1" lang="zh-CN" sz="1600"/>
              <a:t>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Applicable to control systems, time series analysis, signal processing, etc.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Three fundamental representations of an SSM: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203950" y="660625"/>
            <a:ext cx="77394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State space models </a:t>
            </a:r>
            <a:r>
              <a:rPr lang="zh-CN" sz="1600"/>
              <a:t>are a fundamental representation of dynamical systems which relate latent states, inputs, and observations</a:t>
            </a:r>
            <a:r>
              <a:rPr b="1" lang="zh-CN" sz="1600"/>
              <a:t>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Applicable to control systems, time series analysis, signal processing, etc.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Three fundamental representations of an SSM: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73002" t="0"/>
          <a:stretch/>
        </p:blipFill>
        <p:spPr>
          <a:xfrm>
            <a:off x="890766" y="2047250"/>
            <a:ext cx="1987700" cy="2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203950" y="660625"/>
            <a:ext cx="77394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State space models </a:t>
            </a:r>
            <a:r>
              <a:rPr lang="zh-CN" sz="1600"/>
              <a:t>are a fundamental representation of dynamical systems which relate latent states, inputs, and observations</a:t>
            </a:r>
            <a:r>
              <a:rPr b="1" lang="zh-CN" sz="1600"/>
              <a:t>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Applicable to control systems, time series analysis, signal processing, etc.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Three fundamental representations of an SSM: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36257" t="0"/>
          <a:stretch/>
        </p:blipFill>
        <p:spPr>
          <a:xfrm>
            <a:off x="890770" y="2047250"/>
            <a:ext cx="4693151" cy="2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203950" y="660625"/>
            <a:ext cx="77394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State space models </a:t>
            </a:r>
            <a:r>
              <a:rPr lang="zh-CN" sz="1600"/>
              <a:t>are a fundamental representation of dynamical systems which relate latent states, inputs, and observations</a:t>
            </a:r>
            <a:r>
              <a:rPr b="1" lang="zh-CN" sz="1600"/>
              <a:t>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Applicable to control systems, time series analysis, signal processing, etc.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Three fundamental representations of an SSM: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63" y="2047249"/>
            <a:ext cx="7362475" cy="23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203950" y="660625"/>
            <a:ext cx="60879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The continuous SSM representation </a:t>
            </a:r>
            <a:r>
              <a:rPr lang="zh-CN" sz="1600"/>
              <a:t>feeds signals through </a:t>
            </a:r>
            <a:r>
              <a:rPr lang="zh-CN" sz="1600"/>
              <a:t>a continuous feedback loop: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	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150" y="660625"/>
            <a:ext cx="1831747" cy="426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986" y="1367825"/>
            <a:ext cx="1995825" cy="6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173" name="Google Shape;173;p30"/>
          <p:cNvSpPr txBox="1"/>
          <p:nvPr/>
        </p:nvSpPr>
        <p:spPr>
          <a:xfrm>
            <a:off x="203950" y="660625"/>
            <a:ext cx="60879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The continuous SSM representation </a:t>
            </a:r>
            <a:r>
              <a:rPr lang="zh-CN" sz="1600"/>
              <a:t>feeds signals through a continuous feedback loop: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In the above model: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>
                <a:solidFill>
                  <a:srgbClr val="980000"/>
                </a:solidFill>
              </a:rPr>
              <a:t>A</a:t>
            </a:r>
            <a:r>
              <a:rPr b="1" lang="zh-CN" sz="1600"/>
              <a:t>, </a:t>
            </a:r>
            <a:r>
              <a:rPr b="1" lang="zh-CN" sz="1600">
                <a:solidFill>
                  <a:srgbClr val="980000"/>
                </a:solidFill>
              </a:rPr>
              <a:t>B</a:t>
            </a:r>
            <a:r>
              <a:rPr b="1" lang="zh-CN" sz="1600"/>
              <a:t>, </a:t>
            </a:r>
            <a:r>
              <a:rPr b="1" lang="zh-CN" sz="1600">
                <a:solidFill>
                  <a:srgbClr val="980000"/>
                </a:solidFill>
              </a:rPr>
              <a:t>C</a:t>
            </a:r>
            <a:r>
              <a:rPr b="1" lang="zh-CN" sz="1600"/>
              <a:t>, </a:t>
            </a:r>
            <a:r>
              <a:rPr lang="zh-CN" sz="1600"/>
              <a:t>and </a:t>
            </a:r>
            <a:r>
              <a:rPr b="1" lang="zh-CN" sz="1600">
                <a:solidFill>
                  <a:srgbClr val="980000"/>
                </a:solidFill>
              </a:rPr>
              <a:t>D</a:t>
            </a:r>
            <a:r>
              <a:rPr b="1" lang="zh-CN" sz="1600"/>
              <a:t> </a:t>
            </a:r>
            <a:r>
              <a:rPr lang="zh-CN" sz="1600"/>
              <a:t>are learnable matrices containing </a:t>
            </a:r>
            <a:r>
              <a:rPr lang="zh-CN" sz="1600">
                <a:solidFill>
                  <a:schemeClr val="dk1"/>
                </a:solidFill>
              </a:rPr>
              <a:t>time-invariant model parameters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	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150" y="660625"/>
            <a:ext cx="1831747" cy="426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986" y="1367825"/>
            <a:ext cx="1995825" cy="6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181" name="Google Shape;181;p31"/>
          <p:cNvSpPr txBox="1"/>
          <p:nvPr/>
        </p:nvSpPr>
        <p:spPr>
          <a:xfrm>
            <a:off x="203950" y="660625"/>
            <a:ext cx="60879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The continuous SSM representation </a:t>
            </a:r>
            <a:r>
              <a:rPr lang="zh-CN" sz="1600"/>
              <a:t>feeds signals through a continuous feedback loop: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In the above model: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>
                <a:solidFill>
                  <a:srgbClr val="980000"/>
                </a:solidFill>
              </a:rPr>
              <a:t>A</a:t>
            </a:r>
            <a:r>
              <a:rPr b="1" lang="zh-CN" sz="1600"/>
              <a:t>, </a:t>
            </a:r>
            <a:r>
              <a:rPr b="1" lang="zh-CN" sz="1600">
                <a:solidFill>
                  <a:srgbClr val="980000"/>
                </a:solidFill>
              </a:rPr>
              <a:t>B</a:t>
            </a:r>
            <a:r>
              <a:rPr b="1" lang="zh-CN" sz="1600"/>
              <a:t>, </a:t>
            </a:r>
            <a:r>
              <a:rPr b="1" lang="zh-CN" sz="1600">
                <a:solidFill>
                  <a:srgbClr val="980000"/>
                </a:solidFill>
              </a:rPr>
              <a:t>C</a:t>
            </a:r>
            <a:r>
              <a:rPr b="1" lang="zh-CN" sz="1600"/>
              <a:t>, </a:t>
            </a:r>
            <a:r>
              <a:rPr lang="zh-CN" sz="1600"/>
              <a:t>and </a:t>
            </a:r>
            <a:r>
              <a:rPr b="1" lang="zh-CN" sz="1600">
                <a:solidFill>
                  <a:srgbClr val="980000"/>
                </a:solidFill>
              </a:rPr>
              <a:t>D</a:t>
            </a:r>
            <a:r>
              <a:rPr b="1" lang="zh-CN" sz="1600"/>
              <a:t> </a:t>
            </a:r>
            <a:r>
              <a:rPr lang="zh-CN" sz="1600"/>
              <a:t>are learnable matrices containing </a:t>
            </a:r>
            <a:r>
              <a:rPr lang="zh-CN" sz="1600">
                <a:solidFill>
                  <a:schemeClr val="dk1"/>
                </a:solidFill>
              </a:rPr>
              <a:t>time-invariant model parameters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CN" sz="1600">
                <a:solidFill>
                  <a:schemeClr val="dk1"/>
                </a:solidFill>
              </a:rPr>
              <a:t>Intutively, they entangle state and input variables to compute the output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	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150" y="660625"/>
            <a:ext cx="1831747" cy="426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986" y="1367825"/>
            <a:ext cx="1995825" cy="6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203950" y="660625"/>
            <a:ext cx="60879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The continuous SSM representation </a:t>
            </a:r>
            <a:r>
              <a:rPr lang="zh-CN" sz="1600"/>
              <a:t>feeds signals through a continuous feedback loop: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In the above model: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>
                <a:solidFill>
                  <a:srgbClr val="980000"/>
                </a:solidFill>
              </a:rPr>
              <a:t>A</a:t>
            </a:r>
            <a:r>
              <a:rPr b="1" lang="zh-CN" sz="1600"/>
              <a:t>, </a:t>
            </a:r>
            <a:r>
              <a:rPr b="1" lang="zh-CN" sz="1600">
                <a:solidFill>
                  <a:srgbClr val="980000"/>
                </a:solidFill>
              </a:rPr>
              <a:t>B</a:t>
            </a:r>
            <a:r>
              <a:rPr b="1" lang="zh-CN" sz="1600"/>
              <a:t>, </a:t>
            </a:r>
            <a:r>
              <a:rPr b="1" lang="zh-CN" sz="1600">
                <a:solidFill>
                  <a:srgbClr val="980000"/>
                </a:solidFill>
              </a:rPr>
              <a:t>C</a:t>
            </a:r>
            <a:r>
              <a:rPr b="1" lang="zh-CN" sz="1600"/>
              <a:t>, </a:t>
            </a:r>
            <a:r>
              <a:rPr lang="zh-CN" sz="1600"/>
              <a:t>and </a:t>
            </a:r>
            <a:r>
              <a:rPr b="1" lang="zh-CN" sz="1600">
                <a:solidFill>
                  <a:srgbClr val="980000"/>
                </a:solidFill>
              </a:rPr>
              <a:t>D</a:t>
            </a:r>
            <a:r>
              <a:rPr b="1" lang="zh-CN" sz="1600"/>
              <a:t> </a:t>
            </a:r>
            <a:r>
              <a:rPr lang="zh-CN" sz="1600"/>
              <a:t>are learnable matrices containing </a:t>
            </a:r>
            <a:r>
              <a:rPr lang="zh-CN" sz="1600">
                <a:solidFill>
                  <a:schemeClr val="dk1"/>
                </a:solidFill>
              </a:rPr>
              <a:t>time-invariant model parameters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CN" sz="1600">
                <a:solidFill>
                  <a:schemeClr val="dk1"/>
                </a:solidFill>
              </a:rPr>
              <a:t>Intutively, they entangle state and input variables to compute the output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CN" sz="1600">
                <a:solidFill>
                  <a:schemeClr val="dk1"/>
                </a:solidFill>
              </a:rPr>
              <a:t>This is the common form when deriving dynamical differential equations in controllable systems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	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150" y="660625"/>
            <a:ext cx="1831747" cy="426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986" y="1367825"/>
            <a:ext cx="1995825" cy="6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203950" y="660625"/>
            <a:ext cx="45114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The recurrent SSM representation </a:t>
            </a:r>
            <a:r>
              <a:rPr lang="zh-CN" sz="1600"/>
              <a:t>is the practical, discrete, linear recurrence form: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	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450" y="951851"/>
            <a:ext cx="4170965" cy="360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9675" y="1280288"/>
            <a:ext cx="1825675" cy="6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203950" y="660625"/>
            <a:ext cx="45114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The recurrent SSM representation </a:t>
            </a:r>
            <a:r>
              <a:rPr lang="zh-CN" sz="1600"/>
              <a:t>is the practical, discrete, linear recurrence form: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Structured state space sequence model (S4)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	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450" y="951851"/>
            <a:ext cx="4170965" cy="360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675" y="1280288"/>
            <a:ext cx="1825675" cy="6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06975" y="73125"/>
            <a:ext cx="5008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rgbClr val="002060"/>
                </a:solidFill>
              </a:rPr>
              <a:t>Agenda</a:t>
            </a:r>
            <a:endParaRPr sz="290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743526" y="4925546"/>
            <a:ext cx="1491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3076950" y="4951775"/>
            <a:ext cx="2860500" cy="1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376875" y="688250"/>
            <a:ext cx="85638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Background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Examples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Motivation</a:t>
            </a:r>
            <a:endParaRPr b="0" sz="2500"/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the SSM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other time-series predictive model (RNN)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Comprehensive model structure  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Training and prediction phase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Results demonstration</a:t>
            </a:r>
            <a:endParaRPr b="0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F9CB9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188200" y="688250"/>
            <a:ext cx="87045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Background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/>
              <a:t>Time series forecasting, applications, and models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/>
              <a:t>Overview of state space models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Motivation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/>
              <a:t>Problem with state space models for time series forecasting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/>
              <a:t>Solution: recurrent neural network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Setup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/>
              <a:t>State space transition and observation models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/>
              <a:t>Parameter learning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Deep state space model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/>
              <a:t>Setup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/>
              <a:t>Training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CN" sz="1600"/>
              <a:t>Prediction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Experiments</a:t>
            </a:r>
            <a:endParaRPr b="1" sz="1600"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203950" y="660625"/>
            <a:ext cx="45114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The recurrent SSM representation </a:t>
            </a:r>
            <a:r>
              <a:rPr lang="zh-CN" sz="1600"/>
              <a:t>is the practical, discrete, linear recurrence form: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Structured state space sequence model (S4)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Transitions similar to a simple RNN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	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450" y="951851"/>
            <a:ext cx="4170965" cy="360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675" y="1280288"/>
            <a:ext cx="1825675" cy="6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203950" y="660625"/>
            <a:ext cx="57867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The convolutional SSM representation </a:t>
            </a:r>
            <a:r>
              <a:rPr lang="zh-CN" sz="1600"/>
              <a:t>is the form unrolled across all recurrences: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650" y="737000"/>
            <a:ext cx="2558700" cy="40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20" y="1270050"/>
            <a:ext cx="4899626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6"/>
          <p:cNvSpPr txBox="1"/>
          <p:nvPr/>
        </p:nvSpPr>
        <p:spPr>
          <a:xfrm>
            <a:off x="360813" y="4519150"/>
            <a:ext cx="484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Source: </a:t>
            </a:r>
            <a:r>
              <a:rPr lang="zh-CN" sz="1200"/>
              <a:t>https://hazyresearch.stanford.edu/blog/2022-01-14-s4-3</a:t>
            </a:r>
            <a:endParaRPr sz="1200"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203950" y="660625"/>
            <a:ext cx="57867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The convolutional SSM representation </a:t>
            </a:r>
            <a:r>
              <a:rPr lang="zh-CN" sz="1600"/>
              <a:t>is the form unrolled across all recurrences: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Collected terms can be compacted into a single “kernel”: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	</a:t>
            </a:r>
            <a:endParaRPr sz="1600"/>
          </a:p>
        </p:txBody>
      </p:sp>
      <p:pic>
        <p:nvPicPr>
          <p:cNvPr id="231" name="Google Shape;2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650" y="737000"/>
            <a:ext cx="2558700" cy="40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20" y="1270050"/>
            <a:ext cx="4899626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0776" y="2167325"/>
            <a:ext cx="3497600" cy="4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7"/>
          <p:cNvSpPr txBox="1"/>
          <p:nvPr/>
        </p:nvSpPr>
        <p:spPr>
          <a:xfrm>
            <a:off x="360813" y="4519150"/>
            <a:ext cx="484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Source: https://hazyresearch.stanford.edu/blog/2022-01-14-s4-3</a:t>
            </a:r>
            <a:endParaRPr sz="1200"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240" name="Google Shape;240;p38"/>
          <p:cNvSpPr txBox="1"/>
          <p:nvPr/>
        </p:nvSpPr>
        <p:spPr>
          <a:xfrm>
            <a:off x="203950" y="660625"/>
            <a:ext cx="57867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The convolutional SSM representation </a:t>
            </a:r>
            <a:r>
              <a:rPr lang="zh-CN" sz="1600"/>
              <a:t>is the form unrolled across all recurrences: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Collected terms can be compacted into a single “kernel”: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	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…so the convolutional form becomes:</a:t>
            </a:r>
            <a:endParaRPr sz="1600"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650" y="737000"/>
            <a:ext cx="2558700" cy="40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520" y="1270050"/>
            <a:ext cx="4899626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0776" y="2167325"/>
            <a:ext cx="3497600" cy="489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" name="Google Shape;244;p38"/>
          <p:cNvGrpSpPr/>
          <p:nvPr/>
        </p:nvGrpSpPr>
        <p:grpSpPr>
          <a:xfrm>
            <a:off x="2463164" y="2991350"/>
            <a:ext cx="645086" cy="489525"/>
            <a:chOff x="1809789" y="3256475"/>
            <a:chExt cx="645086" cy="489525"/>
          </a:xfrm>
        </p:grpSpPr>
        <p:pic>
          <p:nvPicPr>
            <p:cNvPr id="245" name="Google Shape;245;p38"/>
            <p:cNvPicPr preferRelativeResize="0"/>
            <p:nvPr/>
          </p:nvPicPr>
          <p:blipFill rotWithShape="1">
            <a:blip r:embed="rId5">
              <a:alphaModFix/>
            </a:blip>
            <a:srcRect b="0" l="0" r="91652" t="0"/>
            <a:stretch/>
          </p:blipFill>
          <p:spPr>
            <a:xfrm>
              <a:off x="1809789" y="3256475"/>
              <a:ext cx="291976" cy="489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38"/>
            <p:cNvPicPr preferRelativeResize="0"/>
            <p:nvPr/>
          </p:nvPicPr>
          <p:blipFill rotWithShape="1">
            <a:blip r:embed="rId3">
              <a:alphaModFix/>
            </a:blip>
            <a:srcRect b="31478" l="45841" r="47210" t="63385"/>
            <a:stretch/>
          </p:blipFill>
          <p:spPr>
            <a:xfrm>
              <a:off x="2101775" y="3424509"/>
              <a:ext cx="129924" cy="153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38"/>
            <p:cNvPicPr preferRelativeResize="0"/>
            <p:nvPr/>
          </p:nvPicPr>
          <p:blipFill rotWithShape="1">
            <a:blip r:embed="rId3">
              <a:alphaModFix/>
            </a:blip>
            <a:srcRect b="20089" l="45846" r="47160" t="76157"/>
            <a:stretch/>
          </p:blipFill>
          <p:spPr>
            <a:xfrm>
              <a:off x="2275925" y="3424513"/>
              <a:ext cx="178950" cy="153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38"/>
          <p:cNvSpPr txBox="1"/>
          <p:nvPr/>
        </p:nvSpPr>
        <p:spPr>
          <a:xfrm>
            <a:off x="360813" y="4519150"/>
            <a:ext cx="484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Source: https://hazyresearch.stanford.edu/blog/2022-01-14-s4-3</a:t>
            </a:r>
            <a:endParaRPr sz="1200"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idx="1" type="body"/>
          </p:nvPr>
        </p:nvSpPr>
        <p:spPr>
          <a:xfrm>
            <a:off x="406975" y="73125"/>
            <a:ext cx="5008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rgbClr val="002060"/>
                </a:solidFill>
              </a:rPr>
              <a:t>Agenda</a:t>
            </a:r>
            <a:endParaRPr sz="290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743526" y="4925546"/>
            <a:ext cx="1491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55" name="Google Shape;255;p39"/>
          <p:cNvSpPr/>
          <p:nvPr/>
        </p:nvSpPr>
        <p:spPr>
          <a:xfrm>
            <a:off x="3076950" y="4951775"/>
            <a:ext cx="2860500" cy="1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9376875" y="688250"/>
            <a:ext cx="85638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Background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Examples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Motivation</a:t>
            </a:r>
            <a:endParaRPr b="0" sz="2500"/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the SSM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other time-series predictive model (RNN)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Comprehensive model structure  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Training and prediction phase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Results demonstration</a:t>
            </a:r>
            <a:endParaRPr b="0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F9CB9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 txBox="1"/>
          <p:nvPr/>
        </p:nvSpPr>
        <p:spPr>
          <a:xfrm>
            <a:off x="188200" y="688250"/>
            <a:ext cx="87045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Background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CN" sz="2400" u="sng"/>
              <a:t>Motivation</a:t>
            </a:r>
            <a:endParaRPr b="1" sz="2400" u="sng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 sz="2400"/>
              <a:t>Examples of SSMs in time series forecasting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 sz="2400"/>
              <a:t>Problems with SSMs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 sz="2400"/>
              <a:t>Solution: recurrent neural network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Setup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Deep state space model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Experiments</a:t>
            </a:r>
            <a:endParaRPr sz="2400"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State Space Models for Time Series Forecasting</a:t>
            </a:r>
            <a:endParaRPr/>
          </a:p>
        </p:txBody>
      </p:sp>
      <p:sp>
        <p:nvSpPr>
          <p:cNvPr id="263" name="Google Shape;263;p40"/>
          <p:cNvSpPr txBox="1"/>
          <p:nvPr/>
        </p:nvSpPr>
        <p:spPr>
          <a:xfrm>
            <a:off x="125125" y="671650"/>
            <a:ext cx="44469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Autoregressive (AR) models</a:t>
            </a:r>
            <a:r>
              <a:rPr lang="zh-CN" sz="1600"/>
              <a:t> are a family of state space models: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CN" sz="1600">
                <a:solidFill>
                  <a:schemeClr val="dk1"/>
                </a:solidFill>
              </a:rPr>
              <a:t>AR moving average (ARMA)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CN" sz="1600">
                <a:solidFill>
                  <a:schemeClr val="dk1"/>
                </a:solidFill>
              </a:rPr>
              <a:t>AR integrated moving average (ARIMA)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CN" sz="1600">
                <a:solidFill>
                  <a:schemeClr val="dk1"/>
                </a:solidFill>
              </a:rPr>
              <a:t>Vector AR (VAR)</a:t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State Space Models for Time Series Forecasting</a:t>
            </a:r>
            <a:endParaRPr/>
          </a:p>
        </p:txBody>
      </p:sp>
      <p:sp>
        <p:nvSpPr>
          <p:cNvPr id="269" name="Google Shape;269;p41"/>
          <p:cNvSpPr txBox="1"/>
          <p:nvPr/>
        </p:nvSpPr>
        <p:spPr>
          <a:xfrm>
            <a:off x="125125" y="671650"/>
            <a:ext cx="44469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Autoregressive (AR) models</a:t>
            </a:r>
            <a:r>
              <a:rPr lang="zh-CN" sz="1600"/>
              <a:t> are a family of state space models: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CN" sz="1600">
                <a:solidFill>
                  <a:schemeClr val="dk1"/>
                </a:solidFill>
              </a:rPr>
              <a:t>AR moving average (ARMA)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CN" sz="1600">
                <a:solidFill>
                  <a:schemeClr val="dk1"/>
                </a:solidFill>
              </a:rPr>
              <a:t>AR integrated moving average (ARIMA)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zh-CN" sz="1600">
                <a:solidFill>
                  <a:schemeClr val="dk1"/>
                </a:solidFill>
              </a:rPr>
              <a:t>Vector AR (VAR)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Exponential smoothing</a:t>
            </a:r>
            <a:r>
              <a:rPr lang="zh-CN" sz="1600"/>
              <a:t> </a:t>
            </a:r>
            <a:endParaRPr sz="1600"/>
          </a:p>
        </p:txBody>
      </p:sp>
      <p:pic>
        <p:nvPicPr>
          <p:cNvPr id="270" name="Google Shape;2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950" y="2670325"/>
            <a:ext cx="2208175" cy="3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Problems w/SSMs for Time Series Forecasting</a:t>
            </a:r>
            <a:endParaRPr/>
          </a:p>
        </p:txBody>
      </p:sp>
      <p:sp>
        <p:nvSpPr>
          <p:cNvPr id="276" name="Google Shape;276;p42"/>
          <p:cNvSpPr txBox="1"/>
          <p:nvPr/>
        </p:nvSpPr>
        <p:spPr>
          <a:xfrm>
            <a:off x="125125" y="671650"/>
            <a:ext cx="86364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Require labor and compute-intensive tasks: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Model selection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Covariate selection</a:t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Problems w/SSMs for Time Series Forecasting</a:t>
            </a:r>
            <a:endParaRPr/>
          </a:p>
        </p:txBody>
      </p:sp>
      <p:sp>
        <p:nvSpPr>
          <p:cNvPr id="282" name="Google Shape;282;p43"/>
          <p:cNvSpPr txBox="1"/>
          <p:nvPr/>
        </p:nvSpPr>
        <p:spPr>
          <a:xfrm>
            <a:off x="125125" y="671650"/>
            <a:ext cx="86364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Require labor and compute-intensive tasks: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Model selection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Covariate selection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Cannot infer shared patterns trained on similar time series data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They are fit to separate time series</a:t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Problems w/SSMs for Time Series Forecasting</a:t>
            </a:r>
            <a:endParaRPr/>
          </a:p>
        </p:txBody>
      </p:sp>
      <p:sp>
        <p:nvSpPr>
          <p:cNvPr id="288" name="Google Shape;288;p44"/>
          <p:cNvSpPr txBox="1"/>
          <p:nvPr/>
        </p:nvSpPr>
        <p:spPr>
          <a:xfrm>
            <a:off x="125125" y="671650"/>
            <a:ext cx="86364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Require labor and compute-intensive tasks: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Model selection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Covariate selection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Cannot infer shared patterns trained on similar time series data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They are fit to separate time series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A solution</a:t>
            </a:r>
            <a:r>
              <a:rPr lang="zh-CN" sz="1600"/>
              <a:t>: deep neural networks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Identify more complex patterns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Minimal human effort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Difficult to interpret (hard to enforce temporal smoothness)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Requires more data</a:t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Series Forecasting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03950" y="1270225"/>
            <a:ext cx="40581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Time series forecasting </a:t>
            </a:r>
            <a:r>
              <a:rPr lang="zh-CN" sz="1600"/>
              <a:t>is a technique used to model patterns on historical, time-stamped data</a:t>
            </a:r>
            <a:endParaRPr sz="16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650" y="1212638"/>
            <a:ext cx="4394350" cy="27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443825" y="3828625"/>
            <a:ext cx="448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https://medium.com/analytics-vidhya/time-series-forecasting-c73dec0b7533</a:t>
            </a:r>
            <a:endParaRPr sz="1000"/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Solution: Recurrent Neural Networks (RNN)</a:t>
            </a:r>
            <a:endParaRPr/>
          </a:p>
        </p:txBody>
      </p:sp>
      <p:sp>
        <p:nvSpPr>
          <p:cNvPr id="294" name="Google Shape;294;p45"/>
          <p:cNvSpPr txBox="1"/>
          <p:nvPr/>
        </p:nvSpPr>
        <p:spPr>
          <a:xfrm>
            <a:off x="125125" y="671650"/>
            <a:ext cx="43893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An </a:t>
            </a:r>
            <a:r>
              <a:rPr b="1" lang="zh-CN" sz="1600"/>
              <a:t>RNN</a:t>
            </a:r>
            <a:r>
              <a:rPr lang="zh-CN" sz="1600"/>
              <a:t> is designed to process sequential data through an internal memory stream which carries context of historical data</a:t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Solution: Recurrent Neural Networks (RNN)</a:t>
            </a:r>
            <a:endParaRPr/>
          </a:p>
        </p:txBody>
      </p:sp>
      <p:sp>
        <p:nvSpPr>
          <p:cNvPr id="300" name="Google Shape;300;p46"/>
          <p:cNvSpPr txBox="1"/>
          <p:nvPr/>
        </p:nvSpPr>
        <p:spPr>
          <a:xfrm>
            <a:off x="125125" y="671650"/>
            <a:ext cx="43893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An </a:t>
            </a:r>
            <a:r>
              <a:rPr b="1" lang="zh-CN" sz="1600"/>
              <a:t>RNN</a:t>
            </a:r>
            <a:r>
              <a:rPr lang="zh-CN" sz="1600"/>
              <a:t> is designed to process sequential data through an internal memory stream which carries context of historical data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Simple RNN, LSTM</a:t>
            </a:r>
            <a:endParaRPr sz="1600"/>
          </a:p>
        </p:txBody>
      </p:sp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 b="11119" l="2149" r="67231" t="21977"/>
          <a:stretch/>
        </p:blipFill>
        <p:spPr>
          <a:xfrm>
            <a:off x="5462092" y="537375"/>
            <a:ext cx="3228357" cy="197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6"/>
          <p:cNvPicPr preferRelativeResize="0"/>
          <p:nvPr/>
        </p:nvPicPr>
        <p:blipFill rotWithShape="1">
          <a:blip r:embed="rId3">
            <a:alphaModFix/>
          </a:blip>
          <a:srcRect b="10373" l="34627" r="35526" t="23300"/>
          <a:stretch/>
        </p:blipFill>
        <p:spPr>
          <a:xfrm>
            <a:off x="5489325" y="2571742"/>
            <a:ext cx="3173910" cy="197100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6"/>
          <p:cNvSpPr txBox="1"/>
          <p:nvPr/>
        </p:nvSpPr>
        <p:spPr>
          <a:xfrm>
            <a:off x="5889775" y="2571750"/>
            <a:ext cx="237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/>
              <a:t>LSTM</a:t>
            </a:r>
            <a:endParaRPr b="1" sz="1600"/>
          </a:p>
        </p:txBody>
      </p:sp>
      <p:sp>
        <p:nvSpPr>
          <p:cNvPr id="304" name="Google Shape;304;p46"/>
          <p:cNvSpPr txBox="1"/>
          <p:nvPr/>
        </p:nvSpPr>
        <p:spPr>
          <a:xfrm>
            <a:off x="5846250" y="537375"/>
            <a:ext cx="237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/>
              <a:t>Simple RNN</a:t>
            </a:r>
            <a:endParaRPr b="1" sz="1600"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Solution: Recurrent Neural Networks (RNN)</a:t>
            </a:r>
            <a:endParaRPr/>
          </a:p>
        </p:txBody>
      </p:sp>
      <p:sp>
        <p:nvSpPr>
          <p:cNvPr id="310" name="Google Shape;310;p47"/>
          <p:cNvSpPr txBox="1"/>
          <p:nvPr/>
        </p:nvSpPr>
        <p:spPr>
          <a:xfrm>
            <a:off x="125125" y="671650"/>
            <a:ext cx="43893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An </a:t>
            </a:r>
            <a:r>
              <a:rPr b="1" lang="zh-CN" sz="1600"/>
              <a:t>RNN</a:t>
            </a:r>
            <a:r>
              <a:rPr lang="zh-CN" sz="1600"/>
              <a:t> is designed to process sequential data through an internal memory stream which carries context of historical data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Simple RNN, LSTM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For time series data: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Enforces temporal smoothness</a:t>
            </a:r>
            <a:endParaRPr sz="1600"/>
          </a:p>
        </p:txBody>
      </p:sp>
      <p:pic>
        <p:nvPicPr>
          <p:cNvPr id="311" name="Google Shape;311;p47"/>
          <p:cNvPicPr preferRelativeResize="0"/>
          <p:nvPr/>
        </p:nvPicPr>
        <p:blipFill rotWithShape="1">
          <a:blip r:embed="rId3">
            <a:alphaModFix/>
          </a:blip>
          <a:srcRect b="11119" l="2149" r="67231" t="21977"/>
          <a:stretch/>
        </p:blipFill>
        <p:spPr>
          <a:xfrm>
            <a:off x="5462092" y="537375"/>
            <a:ext cx="3228357" cy="197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 rotWithShape="1">
          <a:blip r:embed="rId3">
            <a:alphaModFix/>
          </a:blip>
          <a:srcRect b="10373" l="34627" r="35526" t="23300"/>
          <a:stretch/>
        </p:blipFill>
        <p:spPr>
          <a:xfrm>
            <a:off x="5489325" y="2571742"/>
            <a:ext cx="3173910" cy="197100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7"/>
          <p:cNvSpPr txBox="1"/>
          <p:nvPr/>
        </p:nvSpPr>
        <p:spPr>
          <a:xfrm>
            <a:off x="5889775" y="2571750"/>
            <a:ext cx="237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/>
              <a:t>LSTM</a:t>
            </a:r>
            <a:endParaRPr b="1" sz="1600"/>
          </a:p>
        </p:txBody>
      </p:sp>
      <p:sp>
        <p:nvSpPr>
          <p:cNvPr id="314" name="Google Shape;314;p47"/>
          <p:cNvSpPr txBox="1"/>
          <p:nvPr/>
        </p:nvSpPr>
        <p:spPr>
          <a:xfrm>
            <a:off x="5846250" y="537375"/>
            <a:ext cx="237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/>
              <a:t>Simple RNN</a:t>
            </a:r>
            <a:endParaRPr b="1" sz="1600"/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Solution: Recurrent Neural Networks (RNN)</a:t>
            </a:r>
            <a:endParaRPr/>
          </a:p>
        </p:txBody>
      </p:sp>
      <p:sp>
        <p:nvSpPr>
          <p:cNvPr id="320" name="Google Shape;320;p48"/>
          <p:cNvSpPr txBox="1"/>
          <p:nvPr/>
        </p:nvSpPr>
        <p:spPr>
          <a:xfrm>
            <a:off x="125125" y="671650"/>
            <a:ext cx="43893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An </a:t>
            </a:r>
            <a:r>
              <a:rPr b="1" lang="zh-CN" sz="1600"/>
              <a:t>RNN</a:t>
            </a:r>
            <a:r>
              <a:rPr lang="zh-CN" sz="1600"/>
              <a:t> is designed to process sequential data through an internal memory stream which carries context of historical data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Simple RNN, LSTM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For time series data: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Enforces temporal smoothness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Scales from small to large data seamlessly</a:t>
            </a:r>
            <a:endParaRPr sz="1600"/>
          </a:p>
        </p:txBody>
      </p:sp>
      <p:pic>
        <p:nvPicPr>
          <p:cNvPr id="321" name="Google Shape;321;p48"/>
          <p:cNvPicPr preferRelativeResize="0"/>
          <p:nvPr/>
        </p:nvPicPr>
        <p:blipFill rotWithShape="1">
          <a:blip r:embed="rId3">
            <a:alphaModFix/>
          </a:blip>
          <a:srcRect b="11119" l="2149" r="67231" t="21977"/>
          <a:stretch/>
        </p:blipFill>
        <p:spPr>
          <a:xfrm>
            <a:off x="5462092" y="537375"/>
            <a:ext cx="3228357" cy="197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8"/>
          <p:cNvPicPr preferRelativeResize="0"/>
          <p:nvPr/>
        </p:nvPicPr>
        <p:blipFill rotWithShape="1">
          <a:blip r:embed="rId3">
            <a:alphaModFix/>
          </a:blip>
          <a:srcRect b="10373" l="34627" r="35526" t="23300"/>
          <a:stretch/>
        </p:blipFill>
        <p:spPr>
          <a:xfrm>
            <a:off x="5489325" y="2571742"/>
            <a:ext cx="3173910" cy="197100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8"/>
          <p:cNvSpPr txBox="1"/>
          <p:nvPr/>
        </p:nvSpPr>
        <p:spPr>
          <a:xfrm>
            <a:off x="5889775" y="2571750"/>
            <a:ext cx="237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/>
              <a:t>LSTM</a:t>
            </a:r>
            <a:endParaRPr b="1" sz="1600"/>
          </a:p>
        </p:txBody>
      </p:sp>
      <p:sp>
        <p:nvSpPr>
          <p:cNvPr id="324" name="Google Shape;324;p48"/>
          <p:cNvSpPr txBox="1"/>
          <p:nvPr/>
        </p:nvSpPr>
        <p:spPr>
          <a:xfrm>
            <a:off x="5846250" y="537375"/>
            <a:ext cx="237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/>
              <a:t>Simple RNN</a:t>
            </a:r>
            <a:endParaRPr b="1" sz="1600"/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Solution: Recurrent Neural Networks (RNN)</a:t>
            </a:r>
            <a:endParaRPr/>
          </a:p>
        </p:txBody>
      </p:sp>
      <p:sp>
        <p:nvSpPr>
          <p:cNvPr id="330" name="Google Shape;330;p49"/>
          <p:cNvSpPr txBox="1"/>
          <p:nvPr/>
        </p:nvSpPr>
        <p:spPr>
          <a:xfrm>
            <a:off x="125125" y="671650"/>
            <a:ext cx="43893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An </a:t>
            </a:r>
            <a:r>
              <a:rPr b="1" lang="zh-CN" sz="1600"/>
              <a:t>RNN</a:t>
            </a:r>
            <a:r>
              <a:rPr lang="zh-CN" sz="1600"/>
              <a:t> is designed to process sequential data through an internal memory stream which carries context of historical data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Simple RNN, LSTM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For time series data: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Enforces temporal smoothness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Scales from small to large data seamlessly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Alleviate overfitting when there is little data to learn from</a:t>
            </a:r>
            <a:endParaRPr sz="1600"/>
          </a:p>
        </p:txBody>
      </p:sp>
      <p:pic>
        <p:nvPicPr>
          <p:cNvPr id="331" name="Google Shape;331;p49"/>
          <p:cNvPicPr preferRelativeResize="0"/>
          <p:nvPr/>
        </p:nvPicPr>
        <p:blipFill rotWithShape="1">
          <a:blip r:embed="rId4">
            <a:alphaModFix/>
          </a:blip>
          <a:srcRect b="11119" l="2149" r="67231" t="21977"/>
          <a:stretch/>
        </p:blipFill>
        <p:spPr>
          <a:xfrm>
            <a:off x="5462092" y="537375"/>
            <a:ext cx="3228357" cy="197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9"/>
          <p:cNvPicPr preferRelativeResize="0"/>
          <p:nvPr/>
        </p:nvPicPr>
        <p:blipFill rotWithShape="1">
          <a:blip r:embed="rId4">
            <a:alphaModFix/>
          </a:blip>
          <a:srcRect b="10373" l="34627" r="35526" t="23300"/>
          <a:stretch/>
        </p:blipFill>
        <p:spPr>
          <a:xfrm>
            <a:off x="5489325" y="2571742"/>
            <a:ext cx="3173910" cy="197100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9"/>
          <p:cNvSpPr txBox="1"/>
          <p:nvPr/>
        </p:nvSpPr>
        <p:spPr>
          <a:xfrm>
            <a:off x="5889775" y="2571750"/>
            <a:ext cx="237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/>
              <a:t>LSTM</a:t>
            </a:r>
            <a:endParaRPr b="1" sz="1600"/>
          </a:p>
        </p:txBody>
      </p:sp>
      <p:sp>
        <p:nvSpPr>
          <p:cNvPr id="334" name="Google Shape;334;p49"/>
          <p:cNvSpPr txBox="1"/>
          <p:nvPr/>
        </p:nvSpPr>
        <p:spPr>
          <a:xfrm>
            <a:off x="5846250" y="537375"/>
            <a:ext cx="237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/>
              <a:t>Simple RNN</a:t>
            </a:r>
            <a:endParaRPr b="1" sz="1600"/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0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Solution: Recurrent Neural Networks (RNN)</a:t>
            </a:r>
            <a:endParaRPr/>
          </a:p>
        </p:txBody>
      </p:sp>
      <p:sp>
        <p:nvSpPr>
          <p:cNvPr id="340" name="Google Shape;340;p50"/>
          <p:cNvSpPr txBox="1"/>
          <p:nvPr/>
        </p:nvSpPr>
        <p:spPr>
          <a:xfrm>
            <a:off x="125125" y="671650"/>
            <a:ext cx="4389300" cy="38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An </a:t>
            </a:r>
            <a:r>
              <a:rPr b="1" lang="zh-CN" sz="1600"/>
              <a:t>RNN</a:t>
            </a:r>
            <a:r>
              <a:rPr lang="zh-CN" sz="1600"/>
              <a:t> is designed to process sequential data through an internal memory stream which carries context of historical data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Simple RNN, LSTM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For time series data: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Enforces temporal smoothness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Scales from small to large data seamlessly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Alleviate overfitting when there is little data to learn from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>
                <a:solidFill>
                  <a:schemeClr val="dk1"/>
                </a:solidFill>
              </a:rPr>
              <a:t>Infers shared patterns trained on similar time series data</a:t>
            </a:r>
            <a:endParaRPr sz="1600"/>
          </a:p>
        </p:txBody>
      </p:sp>
      <p:pic>
        <p:nvPicPr>
          <p:cNvPr id="341" name="Google Shape;341;p50"/>
          <p:cNvPicPr preferRelativeResize="0"/>
          <p:nvPr/>
        </p:nvPicPr>
        <p:blipFill rotWithShape="1">
          <a:blip r:embed="rId4">
            <a:alphaModFix/>
          </a:blip>
          <a:srcRect b="11119" l="2149" r="67231" t="21977"/>
          <a:stretch/>
        </p:blipFill>
        <p:spPr>
          <a:xfrm>
            <a:off x="5462092" y="537375"/>
            <a:ext cx="3228357" cy="1971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50"/>
          <p:cNvPicPr preferRelativeResize="0"/>
          <p:nvPr/>
        </p:nvPicPr>
        <p:blipFill rotWithShape="1">
          <a:blip r:embed="rId4">
            <a:alphaModFix/>
          </a:blip>
          <a:srcRect b="10373" l="34627" r="35526" t="23300"/>
          <a:stretch/>
        </p:blipFill>
        <p:spPr>
          <a:xfrm>
            <a:off x="5489325" y="2571742"/>
            <a:ext cx="3173910" cy="197100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0"/>
          <p:cNvSpPr txBox="1"/>
          <p:nvPr/>
        </p:nvSpPr>
        <p:spPr>
          <a:xfrm>
            <a:off x="5889775" y="2571750"/>
            <a:ext cx="237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/>
              <a:t>LSTM</a:t>
            </a:r>
            <a:endParaRPr b="1" sz="1600"/>
          </a:p>
        </p:txBody>
      </p:sp>
      <p:sp>
        <p:nvSpPr>
          <p:cNvPr id="344" name="Google Shape;344;p50"/>
          <p:cNvSpPr txBox="1"/>
          <p:nvPr/>
        </p:nvSpPr>
        <p:spPr>
          <a:xfrm>
            <a:off x="5846250" y="537375"/>
            <a:ext cx="23730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/>
              <a:t>Simple RNN</a:t>
            </a:r>
            <a:endParaRPr b="1" sz="1600"/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/>
          <p:nvPr>
            <p:ph idx="1" type="body"/>
          </p:nvPr>
        </p:nvSpPr>
        <p:spPr>
          <a:xfrm>
            <a:off x="406975" y="73125"/>
            <a:ext cx="5008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rgbClr val="002060"/>
                </a:solidFill>
              </a:rPr>
              <a:t>Agenda</a:t>
            </a:r>
            <a:endParaRPr sz="290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0" name="Google Shape;350;p51"/>
          <p:cNvSpPr txBox="1"/>
          <p:nvPr>
            <p:ph idx="12" type="sldNum"/>
          </p:nvPr>
        </p:nvSpPr>
        <p:spPr>
          <a:xfrm>
            <a:off x="8743526" y="4925546"/>
            <a:ext cx="1491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51" name="Google Shape;351;p51"/>
          <p:cNvSpPr/>
          <p:nvPr/>
        </p:nvSpPr>
        <p:spPr>
          <a:xfrm>
            <a:off x="3076950" y="4951775"/>
            <a:ext cx="2860500" cy="1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1"/>
          <p:cNvSpPr txBox="1"/>
          <p:nvPr>
            <p:ph idx="1" type="body"/>
          </p:nvPr>
        </p:nvSpPr>
        <p:spPr>
          <a:xfrm>
            <a:off x="9376875" y="688250"/>
            <a:ext cx="85638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Background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Examples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Motivation</a:t>
            </a:r>
            <a:endParaRPr b="0" sz="2500"/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the SSM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other time-series predictive model (RNN)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Comprehensive model structure  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Training and prediction phase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Results demonstration</a:t>
            </a:r>
            <a:endParaRPr b="0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F9CB9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3" name="Google Shape;353;p51"/>
          <p:cNvSpPr txBox="1"/>
          <p:nvPr/>
        </p:nvSpPr>
        <p:spPr>
          <a:xfrm>
            <a:off x="188200" y="688250"/>
            <a:ext cx="87045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Background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Motivation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CN" sz="2400" u="sng"/>
              <a:t>Setup</a:t>
            </a:r>
            <a:endParaRPr b="1" sz="2400" u="sng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 sz="2400"/>
              <a:t>Problem statement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 sz="2400"/>
              <a:t>SSM parameters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 sz="2400"/>
              <a:t>Parameter learning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Deep state space model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Experiments</a:t>
            </a:r>
            <a:endParaRPr sz="2400"/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Problem Statement</a:t>
            </a:r>
            <a:endParaRPr/>
          </a:p>
        </p:txBody>
      </p:sp>
      <p:sp>
        <p:nvSpPr>
          <p:cNvPr id="359" name="Google Shape;359;p52"/>
          <p:cNvSpPr txBox="1"/>
          <p:nvPr/>
        </p:nvSpPr>
        <p:spPr>
          <a:xfrm>
            <a:off x="125125" y="671650"/>
            <a:ext cx="86364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Given historical observations: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and </a:t>
            </a:r>
            <a:r>
              <a:rPr lang="zh-CN" sz="1600"/>
              <a:t>time-varying covariate vectors</a:t>
            </a:r>
            <a:r>
              <a:rPr lang="zh-CN" sz="1600"/>
              <a:t>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find the distribution for future trajectories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Definitions:</a:t>
            </a:r>
            <a:endParaRPr sz="16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: learnable model parameters</a:t>
            </a:r>
            <a:endParaRPr sz="16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: training range</a:t>
            </a:r>
            <a:endParaRPr sz="1600"/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: prediction range </a:t>
            </a:r>
            <a:endParaRPr sz="1600"/>
          </a:p>
        </p:txBody>
      </p:sp>
      <p:pic>
        <p:nvPicPr>
          <p:cNvPr id="360" name="Google Shape;36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2019" y="671650"/>
            <a:ext cx="624681" cy="3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6467" y="954237"/>
            <a:ext cx="624675" cy="382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5775" y="1236795"/>
            <a:ext cx="929774" cy="38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5875" y="1652588"/>
            <a:ext cx="3138962" cy="5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1975" y="2965249"/>
            <a:ext cx="1114525" cy="3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9700" y="3251799"/>
            <a:ext cx="2463068" cy="33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5225" y="2689025"/>
            <a:ext cx="402351" cy="33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3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State Space Model Setup</a:t>
            </a:r>
            <a:endParaRPr/>
          </a:p>
        </p:txBody>
      </p:sp>
      <p:sp>
        <p:nvSpPr>
          <p:cNvPr id="372" name="Google Shape;372;p53"/>
          <p:cNvSpPr txBox="1"/>
          <p:nvPr/>
        </p:nvSpPr>
        <p:spPr>
          <a:xfrm>
            <a:off x="125125" y="671650"/>
            <a:ext cx="863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Latent state transition model:</a:t>
            </a:r>
            <a:endParaRPr sz="1600"/>
          </a:p>
        </p:txBody>
      </p:sp>
      <p:pic>
        <p:nvPicPr>
          <p:cNvPr id="373" name="Google Shape;373;p53"/>
          <p:cNvPicPr preferRelativeResize="0"/>
          <p:nvPr/>
        </p:nvPicPr>
        <p:blipFill rotWithShape="1">
          <a:blip r:embed="rId3">
            <a:alphaModFix/>
          </a:blip>
          <a:srcRect b="0" l="0" r="50992" t="0"/>
          <a:stretch/>
        </p:blipFill>
        <p:spPr>
          <a:xfrm>
            <a:off x="522350" y="1117950"/>
            <a:ext cx="1949425" cy="3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3"/>
          <p:cNvPicPr preferRelativeResize="0"/>
          <p:nvPr/>
        </p:nvPicPr>
        <p:blipFill rotWithShape="1">
          <a:blip r:embed="rId3">
            <a:alphaModFix/>
          </a:blip>
          <a:srcRect b="0" l="67118" r="3309" t="0"/>
          <a:stretch/>
        </p:blipFill>
        <p:spPr>
          <a:xfrm>
            <a:off x="2690625" y="1117950"/>
            <a:ext cx="1139850" cy="35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53"/>
          <p:cNvGrpSpPr/>
          <p:nvPr/>
        </p:nvGrpSpPr>
        <p:grpSpPr>
          <a:xfrm>
            <a:off x="982600" y="1418850"/>
            <a:ext cx="8828425" cy="935400"/>
            <a:chOff x="857250" y="1521300"/>
            <a:chExt cx="8828425" cy="935400"/>
          </a:xfrm>
        </p:grpSpPr>
        <p:sp>
          <p:nvSpPr>
            <p:cNvPr id="376" name="Google Shape;376;p53"/>
            <p:cNvSpPr txBox="1"/>
            <p:nvPr/>
          </p:nvSpPr>
          <p:spPr>
            <a:xfrm>
              <a:off x="1049275" y="1521300"/>
              <a:ext cx="8636400" cy="9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/>
                <a:t>: latent state vector (encoded seasonality effects based on input)</a:t>
              </a:r>
              <a:endParaRPr sz="16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/>
                <a:t>: transition matrix (relates and entangles consecutive latent states)</a:t>
              </a:r>
              <a:endParaRPr sz="16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/>
                <a:t>: controls strength of Gaussian noise</a:t>
              </a:r>
              <a:endParaRPr sz="1600"/>
            </a:p>
          </p:txBody>
        </p:sp>
        <p:pic>
          <p:nvPicPr>
            <p:cNvPr id="377" name="Google Shape;377;p5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7250" y="1606225"/>
              <a:ext cx="268225" cy="278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5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7250" y="1885163"/>
              <a:ext cx="311137" cy="278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5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7250" y="2165888"/>
              <a:ext cx="311125" cy="29072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State Space Model Setup</a:t>
            </a:r>
            <a:endParaRPr/>
          </a:p>
        </p:txBody>
      </p:sp>
      <p:sp>
        <p:nvSpPr>
          <p:cNvPr id="385" name="Google Shape;385;p54"/>
          <p:cNvSpPr txBox="1"/>
          <p:nvPr/>
        </p:nvSpPr>
        <p:spPr>
          <a:xfrm>
            <a:off x="125125" y="671650"/>
            <a:ext cx="863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Latent state transition model:</a:t>
            </a:r>
            <a:endParaRPr sz="1600"/>
          </a:p>
        </p:txBody>
      </p:sp>
      <p:pic>
        <p:nvPicPr>
          <p:cNvPr id="386" name="Google Shape;386;p54"/>
          <p:cNvPicPr preferRelativeResize="0"/>
          <p:nvPr/>
        </p:nvPicPr>
        <p:blipFill rotWithShape="1">
          <a:blip r:embed="rId3">
            <a:alphaModFix/>
          </a:blip>
          <a:srcRect b="0" l="0" r="50992" t="0"/>
          <a:stretch/>
        </p:blipFill>
        <p:spPr>
          <a:xfrm>
            <a:off x="522350" y="1117950"/>
            <a:ext cx="1949425" cy="3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4"/>
          <p:cNvPicPr preferRelativeResize="0"/>
          <p:nvPr/>
        </p:nvPicPr>
        <p:blipFill rotWithShape="1">
          <a:blip r:embed="rId3">
            <a:alphaModFix/>
          </a:blip>
          <a:srcRect b="0" l="67118" r="3309" t="0"/>
          <a:stretch/>
        </p:blipFill>
        <p:spPr>
          <a:xfrm>
            <a:off x="2690625" y="1117950"/>
            <a:ext cx="1139850" cy="35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75" y="2877825"/>
            <a:ext cx="5244013" cy="3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4"/>
          <p:cNvSpPr txBox="1"/>
          <p:nvPr/>
        </p:nvSpPr>
        <p:spPr>
          <a:xfrm>
            <a:off x="125125" y="2499988"/>
            <a:ext cx="863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Observation model:</a:t>
            </a:r>
            <a:endParaRPr sz="1600"/>
          </a:p>
        </p:txBody>
      </p:sp>
      <p:grpSp>
        <p:nvGrpSpPr>
          <p:cNvPr id="390" name="Google Shape;390;p54"/>
          <p:cNvGrpSpPr/>
          <p:nvPr/>
        </p:nvGrpSpPr>
        <p:grpSpPr>
          <a:xfrm>
            <a:off x="982600" y="1418850"/>
            <a:ext cx="8828425" cy="935400"/>
            <a:chOff x="857250" y="1521300"/>
            <a:chExt cx="8828425" cy="935400"/>
          </a:xfrm>
        </p:grpSpPr>
        <p:sp>
          <p:nvSpPr>
            <p:cNvPr id="391" name="Google Shape;391;p54"/>
            <p:cNvSpPr txBox="1"/>
            <p:nvPr/>
          </p:nvSpPr>
          <p:spPr>
            <a:xfrm>
              <a:off x="1049275" y="1521300"/>
              <a:ext cx="8636400" cy="9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/>
                <a:t>: latent state vector (encoded seasonality effects based on input)</a:t>
              </a:r>
              <a:endParaRPr sz="16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/>
                <a:t>: transition matrix (relates and entangles consecutive latent states)</a:t>
              </a:r>
              <a:endParaRPr sz="1600"/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/>
                <a:t>: controls strength of Gaussian noise</a:t>
              </a:r>
              <a:endParaRPr sz="1600"/>
            </a:p>
          </p:txBody>
        </p:sp>
        <p:pic>
          <p:nvPicPr>
            <p:cNvPr id="392" name="Google Shape;392;p5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7250" y="1606225"/>
              <a:ext cx="268225" cy="278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5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7250" y="1885163"/>
              <a:ext cx="311137" cy="278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5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7250" y="2165888"/>
              <a:ext cx="311125" cy="2907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p54"/>
          <p:cNvGrpSpPr/>
          <p:nvPr/>
        </p:nvGrpSpPr>
        <p:grpSpPr>
          <a:xfrm>
            <a:off x="1013213" y="3235725"/>
            <a:ext cx="6523563" cy="997500"/>
            <a:chOff x="1013213" y="3235725"/>
            <a:chExt cx="6523563" cy="997500"/>
          </a:xfrm>
        </p:grpSpPr>
        <p:sp>
          <p:nvSpPr>
            <p:cNvPr id="396" name="Google Shape;396;p54"/>
            <p:cNvSpPr txBox="1"/>
            <p:nvPr/>
          </p:nvSpPr>
          <p:spPr>
            <a:xfrm>
              <a:off x="1277875" y="3235725"/>
              <a:ext cx="6258900" cy="9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</a:rPr>
                <a:t>: observation (output of the model; time series data)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</a:rPr>
                <a:t>: tunable parameters relating latent state to observations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</a:rPr>
                <a:t>: tunable bias term </a:t>
              </a:r>
              <a:endParaRPr sz="1600">
                <a:solidFill>
                  <a:schemeClr val="dk1"/>
                </a:solidFill>
              </a:endParaRPr>
            </a:p>
          </p:txBody>
        </p:sp>
        <p:pic>
          <p:nvPicPr>
            <p:cNvPr id="397" name="Google Shape;397;p5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33225" y="3313300"/>
              <a:ext cx="274275" cy="29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5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013213" y="3585900"/>
              <a:ext cx="314293" cy="29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5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13225" y="3856125"/>
              <a:ext cx="314275" cy="3026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Series Forecasting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203950" y="1270225"/>
            <a:ext cx="40581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Time series forecasting </a:t>
            </a:r>
            <a:r>
              <a:rPr lang="zh-CN" sz="1600"/>
              <a:t>is a technique used to model patterns on historical, time-stamped data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In finance</a:t>
            </a:r>
            <a:r>
              <a:rPr lang="zh-CN" sz="1600"/>
              <a:t>: analyze stock prices or cash flow trends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In meteorology</a:t>
            </a:r>
            <a:r>
              <a:rPr lang="zh-CN" sz="1600"/>
              <a:t>: predict rainfall or temperature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In ME/AE</a:t>
            </a:r>
            <a:r>
              <a:rPr lang="zh-CN" sz="1600"/>
              <a:t>: study fuel consumption trends or machine health</a:t>
            </a:r>
            <a:endParaRPr sz="16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650" y="1212638"/>
            <a:ext cx="4394350" cy="271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443825" y="3828625"/>
            <a:ext cx="448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https://medium.com/analytics-vidhya/time-series-forecasting-c73dec0b7533</a:t>
            </a:r>
            <a:endParaRPr sz="1000"/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Learning State Space Model Parameters</a:t>
            </a:r>
            <a:endParaRPr/>
          </a:p>
        </p:txBody>
      </p:sp>
      <p:sp>
        <p:nvSpPr>
          <p:cNvPr id="405" name="Google Shape;405;p55"/>
          <p:cNvSpPr txBox="1"/>
          <p:nvPr/>
        </p:nvSpPr>
        <p:spPr>
          <a:xfrm>
            <a:off x="125125" y="671650"/>
            <a:ext cx="863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State space model parameters (assumed time invariant):</a:t>
            </a:r>
            <a:endParaRPr sz="1600"/>
          </a:p>
        </p:txBody>
      </p:sp>
      <p:pic>
        <p:nvPicPr>
          <p:cNvPr id="406" name="Google Shape;406;p55"/>
          <p:cNvPicPr preferRelativeResize="0"/>
          <p:nvPr/>
        </p:nvPicPr>
        <p:blipFill rotWithShape="1">
          <a:blip r:embed="rId3">
            <a:alphaModFix/>
          </a:blip>
          <a:srcRect b="0" l="0" r="0" t="15059"/>
          <a:stretch/>
        </p:blipFill>
        <p:spPr>
          <a:xfrm>
            <a:off x="1154800" y="1156999"/>
            <a:ext cx="2740201" cy="220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7" name="Google Shape;407;p55"/>
          <p:cNvGrpSpPr/>
          <p:nvPr/>
        </p:nvGrpSpPr>
        <p:grpSpPr>
          <a:xfrm>
            <a:off x="6512375" y="1241575"/>
            <a:ext cx="2740200" cy="2822425"/>
            <a:chOff x="6512375" y="1241575"/>
            <a:chExt cx="2740200" cy="2822425"/>
          </a:xfrm>
        </p:grpSpPr>
        <p:grpSp>
          <p:nvGrpSpPr>
            <p:cNvPr id="408" name="Google Shape;408;p55"/>
            <p:cNvGrpSpPr/>
            <p:nvPr/>
          </p:nvGrpSpPr>
          <p:grpSpPr>
            <a:xfrm>
              <a:off x="6512375" y="1241575"/>
              <a:ext cx="2740200" cy="1134625"/>
              <a:chOff x="5913475" y="960375"/>
              <a:chExt cx="2740200" cy="1134625"/>
            </a:xfrm>
          </p:grpSpPr>
          <p:sp>
            <p:nvSpPr>
              <p:cNvPr id="409" name="Google Shape;409;p55"/>
              <p:cNvSpPr txBox="1"/>
              <p:nvPr/>
            </p:nvSpPr>
            <p:spPr>
              <a:xfrm>
                <a:off x="5913475" y="960375"/>
                <a:ext cx="27402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/>
                  <a:t>Transition model</a:t>
                </a:r>
                <a:endParaRPr sz="1600"/>
              </a:p>
            </p:txBody>
          </p:sp>
          <p:grpSp>
            <p:nvGrpSpPr>
              <p:cNvPr id="410" name="Google Shape;410;p55"/>
              <p:cNvGrpSpPr/>
              <p:nvPr/>
            </p:nvGrpSpPr>
            <p:grpSpPr>
              <a:xfrm>
                <a:off x="6072025" y="1371800"/>
                <a:ext cx="2421775" cy="723200"/>
                <a:chOff x="6072025" y="1371800"/>
                <a:chExt cx="2421775" cy="723200"/>
              </a:xfrm>
            </p:grpSpPr>
            <p:grpSp>
              <p:nvGrpSpPr>
                <p:cNvPr id="411" name="Google Shape;411;p55"/>
                <p:cNvGrpSpPr/>
                <p:nvPr/>
              </p:nvGrpSpPr>
              <p:grpSpPr>
                <a:xfrm>
                  <a:off x="6072025" y="1406125"/>
                  <a:ext cx="2198200" cy="688875"/>
                  <a:chOff x="5686300" y="810950"/>
                  <a:chExt cx="2198200" cy="688875"/>
                </a:xfrm>
              </p:grpSpPr>
              <p:pic>
                <p:nvPicPr>
                  <p:cNvPr id="412" name="Google Shape;412;p5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50992" t="0"/>
                  <a:stretch/>
                </p:blipFill>
                <p:spPr>
                  <a:xfrm>
                    <a:off x="5686300" y="810950"/>
                    <a:ext cx="1949425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13" name="Google Shape;413;p5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67118" r="3309" t="0"/>
                  <a:stretch/>
                </p:blipFill>
                <p:spPr>
                  <a:xfrm>
                    <a:off x="6744650" y="1141925"/>
                    <a:ext cx="113985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14" name="Google Shape;414;p55"/>
                <p:cNvSpPr/>
                <p:nvPr/>
              </p:nvSpPr>
              <p:spPr>
                <a:xfrm>
                  <a:off x="6132200" y="1371800"/>
                  <a:ext cx="2361600" cy="723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5" name="Google Shape;415;p55"/>
            <p:cNvGrpSpPr/>
            <p:nvPr/>
          </p:nvGrpSpPr>
          <p:grpSpPr>
            <a:xfrm>
              <a:off x="6829388" y="2539400"/>
              <a:ext cx="2146200" cy="1524600"/>
              <a:chOff x="6209813" y="2169400"/>
              <a:chExt cx="2146200" cy="1524600"/>
            </a:xfrm>
          </p:grpSpPr>
          <p:sp>
            <p:nvSpPr>
              <p:cNvPr id="416" name="Google Shape;416;p55"/>
              <p:cNvSpPr txBox="1"/>
              <p:nvPr/>
            </p:nvSpPr>
            <p:spPr>
              <a:xfrm>
                <a:off x="6247325" y="2169400"/>
                <a:ext cx="20712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/>
                  <a:t>Observation model</a:t>
                </a:r>
                <a:endParaRPr sz="1600"/>
              </a:p>
            </p:txBody>
          </p:sp>
          <p:grpSp>
            <p:nvGrpSpPr>
              <p:cNvPr id="417" name="Google Shape;417;p55"/>
              <p:cNvGrpSpPr/>
              <p:nvPr/>
            </p:nvGrpSpPr>
            <p:grpSpPr>
              <a:xfrm>
                <a:off x="6209813" y="2500000"/>
                <a:ext cx="2146200" cy="1194000"/>
                <a:chOff x="6520775" y="2364100"/>
                <a:chExt cx="2146200" cy="1194000"/>
              </a:xfrm>
            </p:grpSpPr>
            <p:grpSp>
              <p:nvGrpSpPr>
                <p:cNvPr id="418" name="Google Shape;418;p55"/>
                <p:cNvGrpSpPr/>
                <p:nvPr/>
              </p:nvGrpSpPr>
              <p:grpSpPr>
                <a:xfrm>
                  <a:off x="6678263" y="2380675"/>
                  <a:ext cx="1851666" cy="1121963"/>
                  <a:chOff x="5643325" y="1707600"/>
                  <a:chExt cx="1851666" cy="1121963"/>
                </a:xfrm>
              </p:grpSpPr>
              <p:pic>
                <p:nvPicPr>
                  <p:cNvPr id="419" name="Google Shape;419;p55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76266" t="0"/>
                  <a:stretch/>
                </p:blipFill>
                <p:spPr>
                  <a:xfrm>
                    <a:off x="5643325" y="1707600"/>
                    <a:ext cx="124460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20" name="Google Shape;420;p55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37338" r="33839" t="0"/>
                  <a:stretch/>
                </p:blipFill>
                <p:spPr>
                  <a:xfrm>
                    <a:off x="5686298" y="2103800"/>
                    <a:ext cx="151140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21" name="Google Shape;421;p55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79000" r="0" t="0"/>
                  <a:stretch/>
                </p:blipFill>
                <p:spPr>
                  <a:xfrm>
                    <a:off x="6393766" y="2471663"/>
                    <a:ext cx="1101225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22" name="Google Shape;422;p55"/>
                <p:cNvSpPr/>
                <p:nvPr/>
              </p:nvSpPr>
              <p:spPr>
                <a:xfrm>
                  <a:off x="6520775" y="2364100"/>
                  <a:ext cx="2146200" cy="119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Learning State Space Model Parameters</a:t>
            </a:r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125125" y="671650"/>
            <a:ext cx="863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State space model parameters (assumed time invariant):</a:t>
            </a:r>
            <a:endParaRPr sz="1600"/>
          </a:p>
        </p:txBody>
      </p:sp>
      <p:pic>
        <p:nvPicPr>
          <p:cNvPr id="429" name="Google Shape;429;p56"/>
          <p:cNvPicPr preferRelativeResize="0"/>
          <p:nvPr/>
        </p:nvPicPr>
        <p:blipFill rotWithShape="1">
          <a:blip r:embed="rId3">
            <a:alphaModFix/>
          </a:blip>
          <a:srcRect b="0" l="0" r="0" t="15059"/>
          <a:stretch/>
        </p:blipFill>
        <p:spPr>
          <a:xfrm>
            <a:off x="1154800" y="1156999"/>
            <a:ext cx="2740201" cy="22022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6"/>
          <p:cNvSpPr txBox="1"/>
          <p:nvPr/>
        </p:nvSpPr>
        <p:spPr>
          <a:xfrm>
            <a:off x="125125" y="1453125"/>
            <a:ext cx="5290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Estimate through maximum marginal </a:t>
            </a:r>
            <a:r>
              <a:rPr lang="zh-CN" sz="1600"/>
              <a:t>likelihood</a:t>
            </a:r>
            <a:r>
              <a:rPr lang="zh-CN" sz="1600"/>
              <a:t>:</a:t>
            </a:r>
            <a:endParaRPr sz="1600"/>
          </a:p>
        </p:txBody>
      </p:sp>
      <p:pic>
        <p:nvPicPr>
          <p:cNvPr id="431" name="Google Shape;43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16" y="1977820"/>
            <a:ext cx="2964110" cy="220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56"/>
          <p:cNvGrpSpPr/>
          <p:nvPr/>
        </p:nvGrpSpPr>
        <p:grpSpPr>
          <a:xfrm>
            <a:off x="6512375" y="1241575"/>
            <a:ext cx="2740200" cy="2822425"/>
            <a:chOff x="6512375" y="1241575"/>
            <a:chExt cx="2740200" cy="2822425"/>
          </a:xfrm>
        </p:grpSpPr>
        <p:grpSp>
          <p:nvGrpSpPr>
            <p:cNvPr id="433" name="Google Shape;433;p56"/>
            <p:cNvGrpSpPr/>
            <p:nvPr/>
          </p:nvGrpSpPr>
          <p:grpSpPr>
            <a:xfrm>
              <a:off x="6512375" y="1241575"/>
              <a:ext cx="2740200" cy="1134625"/>
              <a:chOff x="5913475" y="960375"/>
              <a:chExt cx="2740200" cy="1134625"/>
            </a:xfrm>
          </p:grpSpPr>
          <p:sp>
            <p:nvSpPr>
              <p:cNvPr id="434" name="Google Shape;434;p56"/>
              <p:cNvSpPr txBox="1"/>
              <p:nvPr/>
            </p:nvSpPr>
            <p:spPr>
              <a:xfrm>
                <a:off x="5913475" y="960375"/>
                <a:ext cx="27402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/>
                  <a:t>Transition model</a:t>
                </a:r>
                <a:endParaRPr sz="1600"/>
              </a:p>
            </p:txBody>
          </p:sp>
          <p:grpSp>
            <p:nvGrpSpPr>
              <p:cNvPr id="435" name="Google Shape;435;p56"/>
              <p:cNvGrpSpPr/>
              <p:nvPr/>
            </p:nvGrpSpPr>
            <p:grpSpPr>
              <a:xfrm>
                <a:off x="6072025" y="1371800"/>
                <a:ext cx="2421775" cy="723200"/>
                <a:chOff x="6072025" y="1371800"/>
                <a:chExt cx="2421775" cy="723200"/>
              </a:xfrm>
            </p:grpSpPr>
            <p:grpSp>
              <p:nvGrpSpPr>
                <p:cNvPr id="436" name="Google Shape;436;p56"/>
                <p:cNvGrpSpPr/>
                <p:nvPr/>
              </p:nvGrpSpPr>
              <p:grpSpPr>
                <a:xfrm>
                  <a:off x="6072025" y="1406125"/>
                  <a:ext cx="2198200" cy="688875"/>
                  <a:chOff x="5686300" y="810950"/>
                  <a:chExt cx="2198200" cy="688875"/>
                </a:xfrm>
              </p:grpSpPr>
              <p:pic>
                <p:nvPicPr>
                  <p:cNvPr id="437" name="Google Shape;437;p5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50992" t="0"/>
                  <a:stretch/>
                </p:blipFill>
                <p:spPr>
                  <a:xfrm>
                    <a:off x="5686300" y="810950"/>
                    <a:ext cx="1949425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38" name="Google Shape;438;p56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67118" r="3309" t="0"/>
                  <a:stretch/>
                </p:blipFill>
                <p:spPr>
                  <a:xfrm>
                    <a:off x="6744650" y="1141925"/>
                    <a:ext cx="113985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39" name="Google Shape;439;p56"/>
                <p:cNvSpPr/>
                <p:nvPr/>
              </p:nvSpPr>
              <p:spPr>
                <a:xfrm>
                  <a:off x="6132200" y="1371800"/>
                  <a:ext cx="2361600" cy="723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40" name="Google Shape;440;p56"/>
            <p:cNvGrpSpPr/>
            <p:nvPr/>
          </p:nvGrpSpPr>
          <p:grpSpPr>
            <a:xfrm>
              <a:off x="6829388" y="2539400"/>
              <a:ext cx="2146200" cy="1524600"/>
              <a:chOff x="6209813" y="2169400"/>
              <a:chExt cx="2146200" cy="1524600"/>
            </a:xfrm>
          </p:grpSpPr>
          <p:sp>
            <p:nvSpPr>
              <p:cNvPr id="441" name="Google Shape;441;p56"/>
              <p:cNvSpPr txBox="1"/>
              <p:nvPr/>
            </p:nvSpPr>
            <p:spPr>
              <a:xfrm>
                <a:off x="6247325" y="2169400"/>
                <a:ext cx="20712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/>
                  <a:t>Observation model</a:t>
                </a:r>
                <a:endParaRPr sz="1600"/>
              </a:p>
            </p:txBody>
          </p:sp>
          <p:grpSp>
            <p:nvGrpSpPr>
              <p:cNvPr id="442" name="Google Shape;442;p56"/>
              <p:cNvGrpSpPr/>
              <p:nvPr/>
            </p:nvGrpSpPr>
            <p:grpSpPr>
              <a:xfrm>
                <a:off x="6209813" y="2500000"/>
                <a:ext cx="2146200" cy="1194000"/>
                <a:chOff x="6520775" y="2364100"/>
                <a:chExt cx="2146200" cy="1194000"/>
              </a:xfrm>
            </p:grpSpPr>
            <p:grpSp>
              <p:nvGrpSpPr>
                <p:cNvPr id="443" name="Google Shape;443;p56"/>
                <p:cNvGrpSpPr/>
                <p:nvPr/>
              </p:nvGrpSpPr>
              <p:grpSpPr>
                <a:xfrm>
                  <a:off x="6678263" y="2380675"/>
                  <a:ext cx="1851666" cy="1121963"/>
                  <a:chOff x="5643325" y="1707600"/>
                  <a:chExt cx="1851666" cy="1121963"/>
                </a:xfrm>
              </p:grpSpPr>
              <p:pic>
                <p:nvPicPr>
                  <p:cNvPr id="444" name="Google Shape;444;p5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76266" t="0"/>
                  <a:stretch/>
                </p:blipFill>
                <p:spPr>
                  <a:xfrm>
                    <a:off x="5643325" y="1707600"/>
                    <a:ext cx="124460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45" name="Google Shape;445;p5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37338" r="33839" t="0"/>
                  <a:stretch/>
                </p:blipFill>
                <p:spPr>
                  <a:xfrm>
                    <a:off x="5686298" y="2103800"/>
                    <a:ext cx="151140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46" name="Google Shape;446;p56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79000" r="0" t="0"/>
                  <a:stretch/>
                </p:blipFill>
                <p:spPr>
                  <a:xfrm>
                    <a:off x="6393766" y="2471663"/>
                    <a:ext cx="1101225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47" name="Google Shape;447;p56"/>
                <p:cNvSpPr/>
                <p:nvPr/>
              </p:nvSpPr>
              <p:spPr>
                <a:xfrm>
                  <a:off x="6520775" y="2364100"/>
                  <a:ext cx="2146200" cy="119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57"/>
          <p:cNvPicPr preferRelativeResize="0"/>
          <p:nvPr/>
        </p:nvPicPr>
        <p:blipFill rotWithShape="1">
          <a:blip r:embed="rId3">
            <a:alphaModFix/>
          </a:blip>
          <a:srcRect b="31673" l="0" r="81056" t="31303"/>
          <a:stretch/>
        </p:blipFill>
        <p:spPr>
          <a:xfrm>
            <a:off x="437675" y="2306475"/>
            <a:ext cx="1451574" cy="2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7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Learning State Space Model Parameters</a:t>
            </a:r>
            <a:endParaRPr/>
          </a:p>
        </p:txBody>
      </p:sp>
      <p:sp>
        <p:nvSpPr>
          <p:cNvPr id="454" name="Google Shape;454;p57"/>
          <p:cNvSpPr txBox="1"/>
          <p:nvPr/>
        </p:nvSpPr>
        <p:spPr>
          <a:xfrm>
            <a:off x="125125" y="671650"/>
            <a:ext cx="863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State space model parameters (assumed time invariant):</a:t>
            </a:r>
            <a:endParaRPr sz="1600"/>
          </a:p>
        </p:txBody>
      </p:sp>
      <p:pic>
        <p:nvPicPr>
          <p:cNvPr id="455" name="Google Shape;455;p57"/>
          <p:cNvPicPr preferRelativeResize="0"/>
          <p:nvPr/>
        </p:nvPicPr>
        <p:blipFill rotWithShape="1">
          <a:blip r:embed="rId4">
            <a:alphaModFix/>
          </a:blip>
          <a:srcRect b="0" l="0" r="0" t="15059"/>
          <a:stretch/>
        </p:blipFill>
        <p:spPr>
          <a:xfrm>
            <a:off x="1154800" y="1156999"/>
            <a:ext cx="2740201" cy="22022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7"/>
          <p:cNvSpPr txBox="1"/>
          <p:nvPr/>
        </p:nvSpPr>
        <p:spPr>
          <a:xfrm>
            <a:off x="125125" y="1453125"/>
            <a:ext cx="5290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Estimate through maximum marginal likelihood:</a:t>
            </a:r>
            <a:endParaRPr sz="1600"/>
          </a:p>
        </p:txBody>
      </p:sp>
      <p:pic>
        <p:nvPicPr>
          <p:cNvPr id="457" name="Google Shape;45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16" y="1977820"/>
            <a:ext cx="2964110" cy="220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57"/>
          <p:cNvGrpSpPr/>
          <p:nvPr/>
        </p:nvGrpSpPr>
        <p:grpSpPr>
          <a:xfrm>
            <a:off x="528016" y="2238300"/>
            <a:ext cx="2432650" cy="1825700"/>
            <a:chOff x="528016" y="2238300"/>
            <a:chExt cx="2432650" cy="1825700"/>
          </a:xfrm>
        </p:grpSpPr>
        <p:grpSp>
          <p:nvGrpSpPr>
            <p:cNvPr id="459" name="Google Shape;459;p57"/>
            <p:cNvGrpSpPr/>
            <p:nvPr/>
          </p:nvGrpSpPr>
          <p:grpSpPr>
            <a:xfrm>
              <a:off x="528016" y="2734700"/>
              <a:ext cx="2432650" cy="1329300"/>
              <a:chOff x="1634625" y="2347350"/>
              <a:chExt cx="2461200" cy="1329300"/>
            </a:xfrm>
          </p:grpSpPr>
          <p:sp>
            <p:nvSpPr>
              <p:cNvPr id="460" name="Google Shape;460;p57"/>
              <p:cNvSpPr txBox="1"/>
              <p:nvPr/>
            </p:nvSpPr>
            <p:spPr>
              <a:xfrm>
                <a:off x="1634625" y="2347350"/>
                <a:ext cx="2461200" cy="13293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/>
                  <a:t>      denotes the marginal likelihood of training observations given the corresponding model</a:t>
                </a:r>
                <a:endParaRPr sz="1600"/>
              </a:p>
            </p:txBody>
          </p:sp>
          <p:pic>
            <p:nvPicPr>
              <p:cNvPr id="461" name="Google Shape;461;p5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685925" y="2422525"/>
                <a:ext cx="387450" cy="29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462" name="Google Shape;462;p57"/>
            <p:cNvCxnSpPr/>
            <p:nvPr/>
          </p:nvCxnSpPr>
          <p:spPr>
            <a:xfrm rot="10800000">
              <a:off x="2419350" y="2238300"/>
              <a:ext cx="0" cy="504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63" name="Google Shape;463;p57"/>
          <p:cNvGrpSpPr/>
          <p:nvPr/>
        </p:nvGrpSpPr>
        <p:grpSpPr>
          <a:xfrm>
            <a:off x="6512375" y="1241575"/>
            <a:ext cx="2740200" cy="2822425"/>
            <a:chOff x="6512375" y="1241575"/>
            <a:chExt cx="2740200" cy="2822425"/>
          </a:xfrm>
        </p:grpSpPr>
        <p:grpSp>
          <p:nvGrpSpPr>
            <p:cNvPr id="464" name="Google Shape;464;p57"/>
            <p:cNvGrpSpPr/>
            <p:nvPr/>
          </p:nvGrpSpPr>
          <p:grpSpPr>
            <a:xfrm>
              <a:off x="6512375" y="1241575"/>
              <a:ext cx="2740200" cy="1134625"/>
              <a:chOff x="5913475" y="960375"/>
              <a:chExt cx="2740200" cy="1134625"/>
            </a:xfrm>
          </p:grpSpPr>
          <p:sp>
            <p:nvSpPr>
              <p:cNvPr id="465" name="Google Shape;465;p57"/>
              <p:cNvSpPr txBox="1"/>
              <p:nvPr/>
            </p:nvSpPr>
            <p:spPr>
              <a:xfrm>
                <a:off x="5913475" y="960375"/>
                <a:ext cx="27402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/>
                  <a:t>Transition model</a:t>
                </a:r>
                <a:endParaRPr sz="1600"/>
              </a:p>
            </p:txBody>
          </p:sp>
          <p:grpSp>
            <p:nvGrpSpPr>
              <p:cNvPr id="466" name="Google Shape;466;p57"/>
              <p:cNvGrpSpPr/>
              <p:nvPr/>
            </p:nvGrpSpPr>
            <p:grpSpPr>
              <a:xfrm>
                <a:off x="6072025" y="1371800"/>
                <a:ext cx="2421775" cy="723200"/>
                <a:chOff x="6072025" y="1371800"/>
                <a:chExt cx="2421775" cy="723200"/>
              </a:xfrm>
            </p:grpSpPr>
            <p:grpSp>
              <p:nvGrpSpPr>
                <p:cNvPr id="467" name="Google Shape;467;p57"/>
                <p:cNvGrpSpPr/>
                <p:nvPr/>
              </p:nvGrpSpPr>
              <p:grpSpPr>
                <a:xfrm>
                  <a:off x="6072025" y="1406125"/>
                  <a:ext cx="2198200" cy="688875"/>
                  <a:chOff x="5686300" y="810950"/>
                  <a:chExt cx="2198200" cy="688875"/>
                </a:xfrm>
              </p:grpSpPr>
              <p:pic>
                <p:nvPicPr>
                  <p:cNvPr id="468" name="Google Shape;468;p57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50992" t="0"/>
                  <a:stretch/>
                </p:blipFill>
                <p:spPr>
                  <a:xfrm>
                    <a:off x="5686300" y="810950"/>
                    <a:ext cx="1949425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69" name="Google Shape;469;p57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67118" r="3309" t="0"/>
                  <a:stretch/>
                </p:blipFill>
                <p:spPr>
                  <a:xfrm>
                    <a:off x="6744650" y="1141925"/>
                    <a:ext cx="113985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70" name="Google Shape;470;p57"/>
                <p:cNvSpPr/>
                <p:nvPr/>
              </p:nvSpPr>
              <p:spPr>
                <a:xfrm>
                  <a:off x="6132200" y="1371800"/>
                  <a:ext cx="2361600" cy="723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71" name="Google Shape;471;p57"/>
            <p:cNvGrpSpPr/>
            <p:nvPr/>
          </p:nvGrpSpPr>
          <p:grpSpPr>
            <a:xfrm>
              <a:off x="6829388" y="2539400"/>
              <a:ext cx="2146200" cy="1524600"/>
              <a:chOff x="6209813" y="2169400"/>
              <a:chExt cx="2146200" cy="1524600"/>
            </a:xfrm>
          </p:grpSpPr>
          <p:sp>
            <p:nvSpPr>
              <p:cNvPr id="472" name="Google Shape;472;p57"/>
              <p:cNvSpPr txBox="1"/>
              <p:nvPr/>
            </p:nvSpPr>
            <p:spPr>
              <a:xfrm>
                <a:off x="6247325" y="2169400"/>
                <a:ext cx="20712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/>
                  <a:t>Observation model</a:t>
                </a:r>
                <a:endParaRPr sz="1600"/>
              </a:p>
            </p:txBody>
          </p:sp>
          <p:grpSp>
            <p:nvGrpSpPr>
              <p:cNvPr id="473" name="Google Shape;473;p57"/>
              <p:cNvGrpSpPr/>
              <p:nvPr/>
            </p:nvGrpSpPr>
            <p:grpSpPr>
              <a:xfrm>
                <a:off x="6209813" y="2500000"/>
                <a:ext cx="2146200" cy="1194000"/>
                <a:chOff x="6520775" y="2364100"/>
                <a:chExt cx="2146200" cy="1194000"/>
              </a:xfrm>
            </p:grpSpPr>
            <p:grpSp>
              <p:nvGrpSpPr>
                <p:cNvPr id="474" name="Google Shape;474;p57"/>
                <p:cNvGrpSpPr/>
                <p:nvPr/>
              </p:nvGrpSpPr>
              <p:grpSpPr>
                <a:xfrm>
                  <a:off x="6678263" y="2380675"/>
                  <a:ext cx="1851666" cy="1121963"/>
                  <a:chOff x="5643325" y="1707600"/>
                  <a:chExt cx="1851666" cy="1121963"/>
                </a:xfrm>
              </p:grpSpPr>
              <p:pic>
                <p:nvPicPr>
                  <p:cNvPr id="475" name="Google Shape;475;p57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0" r="76266" t="0"/>
                  <a:stretch/>
                </p:blipFill>
                <p:spPr>
                  <a:xfrm>
                    <a:off x="5643325" y="1707600"/>
                    <a:ext cx="124460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76" name="Google Shape;476;p57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37338" r="33839" t="0"/>
                  <a:stretch/>
                </p:blipFill>
                <p:spPr>
                  <a:xfrm>
                    <a:off x="5686298" y="2103800"/>
                    <a:ext cx="151140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77" name="Google Shape;477;p57"/>
                  <p:cNvPicPr preferRelativeResize="0"/>
                  <p:nvPr/>
                </p:nvPicPr>
                <p:blipFill rotWithShape="1">
                  <a:blip r:embed="rId8">
                    <a:alphaModFix/>
                  </a:blip>
                  <a:srcRect b="0" l="79000" r="0" t="0"/>
                  <a:stretch/>
                </p:blipFill>
                <p:spPr>
                  <a:xfrm>
                    <a:off x="6393766" y="2471663"/>
                    <a:ext cx="1101225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78" name="Google Shape;478;p57"/>
                <p:cNvSpPr/>
                <p:nvPr/>
              </p:nvSpPr>
              <p:spPr>
                <a:xfrm>
                  <a:off x="6520775" y="2364100"/>
                  <a:ext cx="2146200" cy="119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58"/>
          <p:cNvPicPr preferRelativeResize="0"/>
          <p:nvPr/>
        </p:nvPicPr>
        <p:blipFill rotWithShape="1">
          <a:blip r:embed="rId3">
            <a:alphaModFix/>
          </a:blip>
          <a:srcRect b="31673" l="0" r="81056" t="31303"/>
          <a:stretch/>
        </p:blipFill>
        <p:spPr>
          <a:xfrm>
            <a:off x="437675" y="2306475"/>
            <a:ext cx="1451574" cy="2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8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Learning State Space Model Parameters</a:t>
            </a:r>
            <a:endParaRPr/>
          </a:p>
        </p:txBody>
      </p:sp>
      <p:sp>
        <p:nvSpPr>
          <p:cNvPr id="485" name="Google Shape;485;p58"/>
          <p:cNvSpPr txBox="1"/>
          <p:nvPr/>
        </p:nvSpPr>
        <p:spPr>
          <a:xfrm>
            <a:off x="125125" y="671650"/>
            <a:ext cx="863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State space model parameters (assumed time invariant):</a:t>
            </a:r>
            <a:endParaRPr sz="1600"/>
          </a:p>
        </p:txBody>
      </p:sp>
      <p:pic>
        <p:nvPicPr>
          <p:cNvPr id="486" name="Google Shape;486;p58"/>
          <p:cNvPicPr preferRelativeResize="0"/>
          <p:nvPr/>
        </p:nvPicPr>
        <p:blipFill rotWithShape="1">
          <a:blip r:embed="rId4">
            <a:alphaModFix/>
          </a:blip>
          <a:srcRect b="0" l="0" r="0" t="15059"/>
          <a:stretch/>
        </p:blipFill>
        <p:spPr>
          <a:xfrm>
            <a:off x="1154800" y="1156999"/>
            <a:ext cx="2740201" cy="220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8"/>
          <p:cNvSpPr txBox="1"/>
          <p:nvPr/>
        </p:nvSpPr>
        <p:spPr>
          <a:xfrm>
            <a:off x="125125" y="1453125"/>
            <a:ext cx="5290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Estimate through maximum marginal likelihood:</a:t>
            </a:r>
            <a:endParaRPr sz="1600"/>
          </a:p>
        </p:txBody>
      </p:sp>
      <p:pic>
        <p:nvPicPr>
          <p:cNvPr id="488" name="Google Shape;488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16" y="1977820"/>
            <a:ext cx="2964110" cy="2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8"/>
          <p:cNvPicPr preferRelativeResize="0"/>
          <p:nvPr/>
        </p:nvPicPr>
        <p:blipFill rotWithShape="1">
          <a:blip r:embed="rId3">
            <a:alphaModFix/>
          </a:blip>
          <a:srcRect b="0" l="18902" r="44214" t="0"/>
          <a:stretch/>
        </p:blipFill>
        <p:spPr>
          <a:xfrm>
            <a:off x="528037" y="2571750"/>
            <a:ext cx="2826025" cy="7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8"/>
          <p:cNvSpPr txBox="1"/>
          <p:nvPr/>
        </p:nvSpPr>
        <p:spPr>
          <a:xfrm>
            <a:off x="2509225" y="3212025"/>
            <a:ext cx="2432700" cy="1255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…which expands to the product of marginal </a:t>
            </a:r>
            <a:r>
              <a:rPr lang="zh-CN" sz="1600"/>
              <a:t>probabilities</a:t>
            </a:r>
            <a:r>
              <a:rPr lang="zh-CN" sz="1600"/>
              <a:t> when the chain rule is applied</a:t>
            </a:r>
            <a:endParaRPr sz="1600"/>
          </a:p>
        </p:txBody>
      </p:sp>
      <p:grpSp>
        <p:nvGrpSpPr>
          <p:cNvPr id="491" name="Google Shape;491;p58"/>
          <p:cNvGrpSpPr/>
          <p:nvPr/>
        </p:nvGrpSpPr>
        <p:grpSpPr>
          <a:xfrm>
            <a:off x="6512375" y="1241575"/>
            <a:ext cx="2740200" cy="2822425"/>
            <a:chOff x="6512375" y="1241575"/>
            <a:chExt cx="2740200" cy="2822425"/>
          </a:xfrm>
        </p:grpSpPr>
        <p:grpSp>
          <p:nvGrpSpPr>
            <p:cNvPr id="492" name="Google Shape;492;p58"/>
            <p:cNvGrpSpPr/>
            <p:nvPr/>
          </p:nvGrpSpPr>
          <p:grpSpPr>
            <a:xfrm>
              <a:off x="6512375" y="1241575"/>
              <a:ext cx="2740200" cy="1134625"/>
              <a:chOff x="5913475" y="960375"/>
              <a:chExt cx="2740200" cy="1134625"/>
            </a:xfrm>
          </p:grpSpPr>
          <p:sp>
            <p:nvSpPr>
              <p:cNvPr id="493" name="Google Shape;493;p58"/>
              <p:cNvSpPr txBox="1"/>
              <p:nvPr/>
            </p:nvSpPr>
            <p:spPr>
              <a:xfrm>
                <a:off x="5913475" y="960375"/>
                <a:ext cx="27402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/>
                  <a:t>Transition model</a:t>
                </a:r>
                <a:endParaRPr sz="1600"/>
              </a:p>
            </p:txBody>
          </p:sp>
          <p:grpSp>
            <p:nvGrpSpPr>
              <p:cNvPr id="494" name="Google Shape;494;p58"/>
              <p:cNvGrpSpPr/>
              <p:nvPr/>
            </p:nvGrpSpPr>
            <p:grpSpPr>
              <a:xfrm>
                <a:off x="6072025" y="1371800"/>
                <a:ext cx="2421775" cy="723200"/>
                <a:chOff x="6072025" y="1371800"/>
                <a:chExt cx="2421775" cy="723200"/>
              </a:xfrm>
            </p:grpSpPr>
            <p:grpSp>
              <p:nvGrpSpPr>
                <p:cNvPr id="495" name="Google Shape;495;p58"/>
                <p:cNvGrpSpPr/>
                <p:nvPr/>
              </p:nvGrpSpPr>
              <p:grpSpPr>
                <a:xfrm>
                  <a:off x="6072025" y="1406125"/>
                  <a:ext cx="2198200" cy="688875"/>
                  <a:chOff x="5686300" y="810950"/>
                  <a:chExt cx="2198200" cy="688875"/>
                </a:xfrm>
              </p:grpSpPr>
              <p:pic>
                <p:nvPicPr>
                  <p:cNvPr id="496" name="Google Shape;496;p58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50992" t="0"/>
                  <a:stretch/>
                </p:blipFill>
                <p:spPr>
                  <a:xfrm>
                    <a:off x="5686300" y="810950"/>
                    <a:ext cx="1949425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497" name="Google Shape;497;p58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67118" r="3309" t="0"/>
                  <a:stretch/>
                </p:blipFill>
                <p:spPr>
                  <a:xfrm>
                    <a:off x="6744650" y="1141925"/>
                    <a:ext cx="113985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498" name="Google Shape;498;p58"/>
                <p:cNvSpPr/>
                <p:nvPr/>
              </p:nvSpPr>
              <p:spPr>
                <a:xfrm>
                  <a:off x="6132200" y="1371800"/>
                  <a:ext cx="2361600" cy="723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99" name="Google Shape;499;p58"/>
            <p:cNvGrpSpPr/>
            <p:nvPr/>
          </p:nvGrpSpPr>
          <p:grpSpPr>
            <a:xfrm>
              <a:off x="6829388" y="2539400"/>
              <a:ext cx="2146200" cy="1524600"/>
              <a:chOff x="6209813" y="2169400"/>
              <a:chExt cx="2146200" cy="1524600"/>
            </a:xfrm>
          </p:grpSpPr>
          <p:sp>
            <p:nvSpPr>
              <p:cNvPr id="500" name="Google Shape;500;p58"/>
              <p:cNvSpPr txBox="1"/>
              <p:nvPr/>
            </p:nvSpPr>
            <p:spPr>
              <a:xfrm>
                <a:off x="6247325" y="2169400"/>
                <a:ext cx="20712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/>
                  <a:t>Observation model</a:t>
                </a:r>
                <a:endParaRPr sz="1600"/>
              </a:p>
            </p:txBody>
          </p:sp>
          <p:grpSp>
            <p:nvGrpSpPr>
              <p:cNvPr id="501" name="Google Shape;501;p58"/>
              <p:cNvGrpSpPr/>
              <p:nvPr/>
            </p:nvGrpSpPr>
            <p:grpSpPr>
              <a:xfrm>
                <a:off x="6209813" y="2500000"/>
                <a:ext cx="2146200" cy="1194000"/>
                <a:chOff x="6520775" y="2364100"/>
                <a:chExt cx="2146200" cy="1194000"/>
              </a:xfrm>
            </p:grpSpPr>
            <p:grpSp>
              <p:nvGrpSpPr>
                <p:cNvPr id="502" name="Google Shape;502;p58"/>
                <p:cNvGrpSpPr/>
                <p:nvPr/>
              </p:nvGrpSpPr>
              <p:grpSpPr>
                <a:xfrm>
                  <a:off x="6678263" y="2380675"/>
                  <a:ext cx="1851666" cy="1121963"/>
                  <a:chOff x="5643325" y="1707600"/>
                  <a:chExt cx="1851666" cy="1121963"/>
                </a:xfrm>
              </p:grpSpPr>
              <p:pic>
                <p:nvPicPr>
                  <p:cNvPr id="503" name="Google Shape;503;p58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0" r="76266" t="0"/>
                  <a:stretch/>
                </p:blipFill>
                <p:spPr>
                  <a:xfrm>
                    <a:off x="5643325" y="1707600"/>
                    <a:ext cx="124460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04" name="Google Shape;504;p58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37338" r="33839" t="0"/>
                  <a:stretch/>
                </p:blipFill>
                <p:spPr>
                  <a:xfrm>
                    <a:off x="5686298" y="2103800"/>
                    <a:ext cx="151140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05" name="Google Shape;505;p58"/>
                  <p:cNvPicPr preferRelativeResize="0"/>
                  <p:nvPr/>
                </p:nvPicPr>
                <p:blipFill rotWithShape="1">
                  <a:blip r:embed="rId7">
                    <a:alphaModFix/>
                  </a:blip>
                  <a:srcRect b="0" l="79000" r="0" t="0"/>
                  <a:stretch/>
                </p:blipFill>
                <p:spPr>
                  <a:xfrm>
                    <a:off x="6393766" y="2471663"/>
                    <a:ext cx="1101225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506" name="Google Shape;506;p58"/>
                <p:cNvSpPr/>
                <p:nvPr/>
              </p:nvSpPr>
              <p:spPr>
                <a:xfrm>
                  <a:off x="6520775" y="2364100"/>
                  <a:ext cx="2146200" cy="119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59"/>
          <p:cNvPicPr preferRelativeResize="0"/>
          <p:nvPr/>
        </p:nvPicPr>
        <p:blipFill rotWithShape="1">
          <a:blip r:embed="rId3">
            <a:alphaModFix/>
          </a:blip>
          <a:srcRect b="31673" l="0" r="81056" t="31303"/>
          <a:stretch/>
        </p:blipFill>
        <p:spPr>
          <a:xfrm>
            <a:off x="437675" y="2306475"/>
            <a:ext cx="1451574" cy="2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9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Learning State Space Model Parameters</a:t>
            </a:r>
            <a:endParaRPr/>
          </a:p>
        </p:txBody>
      </p:sp>
      <p:grpSp>
        <p:nvGrpSpPr>
          <p:cNvPr id="513" name="Google Shape;513;p59"/>
          <p:cNvGrpSpPr/>
          <p:nvPr/>
        </p:nvGrpSpPr>
        <p:grpSpPr>
          <a:xfrm>
            <a:off x="6512375" y="1241575"/>
            <a:ext cx="2740200" cy="1134625"/>
            <a:chOff x="5913475" y="960375"/>
            <a:chExt cx="2740200" cy="1134625"/>
          </a:xfrm>
        </p:grpSpPr>
        <p:sp>
          <p:nvSpPr>
            <p:cNvPr id="514" name="Google Shape;514;p59"/>
            <p:cNvSpPr txBox="1"/>
            <p:nvPr/>
          </p:nvSpPr>
          <p:spPr>
            <a:xfrm>
              <a:off x="5913475" y="960375"/>
              <a:ext cx="27402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/>
                <a:t>T</a:t>
              </a:r>
              <a:r>
                <a:rPr lang="zh-CN" sz="1600"/>
                <a:t>ransition model</a:t>
              </a:r>
              <a:endParaRPr sz="1600"/>
            </a:p>
          </p:txBody>
        </p:sp>
        <p:grpSp>
          <p:nvGrpSpPr>
            <p:cNvPr id="515" name="Google Shape;515;p59"/>
            <p:cNvGrpSpPr/>
            <p:nvPr/>
          </p:nvGrpSpPr>
          <p:grpSpPr>
            <a:xfrm>
              <a:off x="6072025" y="1371800"/>
              <a:ext cx="2421775" cy="723200"/>
              <a:chOff x="6072025" y="1371800"/>
              <a:chExt cx="2421775" cy="723200"/>
            </a:xfrm>
          </p:grpSpPr>
          <p:grpSp>
            <p:nvGrpSpPr>
              <p:cNvPr id="516" name="Google Shape;516;p59"/>
              <p:cNvGrpSpPr/>
              <p:nvPr/>
            </p:nvGrpSpPr>
            <p:grpSpPr>
              <a:xfrm>
                <a:off x="6072025" y="1406125"/>
                <a:ext cx="2198200" cy="688875"/>
                <a:chOff x="5686300" y="810950"/>
                <a:chExt cx="2198200" cy="688875"/>
              </a:xfrm>
            </p:grpSpPr>
            <p:pic>
              <p:nvPicPr>
                <p:cNvPr id="517" name="Google Shape;517;p5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50992" t="0"/>
                <a:stretch/>
              </p:blipFill>
              <p:spPr>
                <a:xfrm>
                  <a:off x="5686300" y="810950"/>
                  <a:ext cx="1949425" cy="357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18" name="Google Shape;518;p5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67118" r="3309" t="0"/>
                <a:stretch/>
              </p:blipFill>
              <p:spPr>
                <a:xfrm>
                  <a:off x="6744650" y="1141925"/>
                  <a:ext cx="1139850" cy="357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19" name="Google Shape;519;p59"/>
              <p:cNvSpPr/>
              <p:nvPr/>
            </p:nvSpPr>
            <p:spPr>
              <a:xfrm>
                <a:off x="6132200" y="1371800"/>
                <a:ext cx="2361600" cy="723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0" name="Google Shape;520;p59"/>
          <p:cNvGrpSpPr/>
          <p:nvPr/>
        </p:nvGrpSpPr>
        <p:grpSpPr>
          <a:xfrm>
            <a:off x="6829388" y="2539400"/>
            <a:ext cx="2146200" cy="1524600"/>
            <a:chOff x="6209813" y="2169400"/>
            <a:chExt cx="2146200" cy="1524600"/>
          </a:xfrm>
        </p:grpSpPr>
        <p:sp>
          <p:nvSpPr>
            <p:cNvPr id="521" name="Google Shape;521;p59"/>
            <p:cNvSpPr txBox="1"/>
            <p:nvPr/>
          </p:nvSpPr>
          <p:spPr>
            <a:xfrm>
              <a:off x="6247325" y="2169400"/>
              <a:ext cx="2071200" cy="44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/>
                <a:t>Observation model</a:t>
              </a:r>
              <a:endParaRPr sz="1600"/>
            </a:p>
          </p:txBody>
        </p:sp>
        <p:grpSp>
          <p:nvGrpSpPr>
            <p:cNvPr id="522" name="Google Shape;522;p59"/>
            <p:cNvGrpSpPr/>
            <p:nvPr/>
          </p:nvGrpSpPr>
          <p:grpSpPr>
            <a:xfrm>
              <a:off x="6209813" y="2500000"/>
              <a:ext cx="2146200" cy="1194000"/>
              <a:chOff x="6520775" y="2364100"/>
              <a:chExt cx="2146200" cy="1194000"/>
            </a:xfrm>
          </p:grpSpPr>
          <p:grpSp>
            <p:nvGrpSpPr>
              <p:cNvPr id="523" name="Google Shape;523;p59"/>
              <p:cNvGrpSpPr/>
              <p:nvPr/>
            </p:nvGrpSpPr>
            <p:grpSpPr>
              <a:xfrm>
                <a:off x="6678263" y="2380675"/>
                <a:ext cx="1851666" cy="1121963"/>
                <a:chOff x="5643325" y="1707600"/>
                <a:chExt cx="1851666" cy="1121963"/>
              </a:xfrm>
            </p:grpSpPr>
            <p:pic>
              <p:nvPicPr>
                <p:cNvPr id="524" name="Google Shape;524;p5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76266" t="0"/>
                <a:stretch/>
              </p:blipFill>
              <p:spPr>
                <a:xfrm>
                  <a:off x="5643325" y="1707600"/>
                  <a:ext cx="1244600" cy="357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25" name="Google Shape;525;p5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37338" r="33839" t="0"/>
                <a:stretch/>
              </p:blipFill>
              <p:spPr>
                <a:xfrm>
                  <a:off x="5686298" y="2103800"/>
                  <a:ext cx="1511400" cy="357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526" name="Google Shape;526;p5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79000" r="0" t="0"/>
                <a:stretch/>
              </p:blipFill>
              <p:spPr>
                <a:xfrm>
                  <a:off x="6393766" y="2471663"/>
                  <a:ext cx="1101225" cy="357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27" name="Google Shape;527;p59"/>
              <p:cNvSpPr/>
              <p:nvPr/>
            </p:nvSpPr>
            <p:spPr>
              <a:xfrm>
                <a:off x="6520775" y="2364100"/>
                <a:ext cx="2146200" cy="11940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8" name="Google Shape;528;p59"/>
          <p:cNvSpPr txBox="1"/>
          <p:nvPr/>
        </p:nvSpPr>
        <p:spPr>
          <a:xfrm>
            <a:off x="125125" y="671650"/>
            <a:ext cx="863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State space model parameters (assumed time invariant):</a:t>
            </a:r>
            <a:endParaRPr sz="1600"/>
          </a:p>
        </p:txBody>
      </p:sp>
      <p:pic>
        <p:nvPicPr>
          <p:cNvPr id="529" name="Google Shape;529;p59"/>
          <p:cNvPicPr preferRelativeResize="0"/>
          <p:nvPr/>
        </p:nvPicPr>
        <p:blipFill rotWithShape="1">
          <a:blip r:embed="rId6">
            <a:alphaModFix/>
          </a:blip>
          <a:srcRect b="0" l="0" r="0" t="15059"/>
          <a:stretch/>
        </p:blipFill>
        <p:spPr>
          <a:xfrm>
            <a:off x="1154800" y="1156999"/>
            <a:ext cx="2740201" cy="2202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9"/>
          <p:cNvSpPr txBox="1"/>
          <p:nvPr/>
        </p:nvSpPr>
        <p:spPr>
          <a:xfrm>
            <a:off x="125125" y="1453125"/>
            <a:ext cx="5290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Estimate through maximum marginal likelihood:</a:t>
            </a:r>
            <a:endParaRPr sz="1600"/>
          </a:p>
        </p:txBody>
      </p:sp>
      <p:pic>
        <p:nvPicPr>
          <p:cNvPr id="531" name="Google Shape;531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016" y="1977820"/>
            <a:ext cx="2964110" cy="2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9"/>
          <p:cNvPicPr preferRelativeResize="0"/>
          <p:nvPr/>
        </p:nvPicPr>
        <p:blipFill rotWithShape="1">
          <a:blip r:embed="rId3">
            <a:alphaModFix/>
          </a:blip>
          <a:srcRect b="0" l="18902" r="44214" t="0"/>
          <a:stretch/>
        </p:blipFill>
        <p:spPr>
          <a:xfrm>
            <a:off x="528037" y="2571750"/>
            <a:ext cx="2826025" cy="7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9"/>
          <p:cNvSpPr txBox="1"/>
          <p:nvPr/>
        </p:nvSpPr>
        <p:spPr>
          <a:xfrm>
            <a:off x="513875" y="3396525"/>
            <a:ext cx="6096000" cy="1338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The likelihoods can be further decomposed into the </a:t>
            </a:r>
            <a:r>
              <a:rPr lang="zh-CN" sz="1600">
                <a:solidFill>
                  <a:srgbClr val="0070C0"/>
                </a:solidFill>
              </a:rPr>
              <a:t>transition</a:t>
            </a:r>
            <a:r>
              <a:rPr lang="zh-CN" sz="1600"/>
              <a:t> and </a:t>
            </a:r>
            <a:r>
              <a:rPr lang="zh-CN" sz="1600">
                <a:solidFill>
                  <a:srgbClr val="FF0000"/>
                </a:solidFill>
              </a:rPr>
              <a:t>observation</a:t>
            </a:r>
            <a:r>
              <a:rPr lang="zh-CN" sz="1600"/>
              <a:t> models (marginalized over the latent states)</a:t>
            </a:r>
            <a:endParaRPr sz="1600"/>
          </a:p>
        </p:txBody>
      </p:sp>
      <p:pic>
        <p:nvPicPr>
          <p:cNvPr id="534" name="Google Shape;534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01527" y="3958050"/>
            <a:ext cx="5389275" cy="79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60"/>
          <p:cNvPicPr preferRelativeResize="0"/>
          <p:nvPr/>
        </p:nvPicPr>
        <p:blipFill rotWithShape="1">
          <a:blip r:embed="rId3">
            <a:alphaModFix/>
          </a:blip>
          <a:srcRect b="31673" l="0" r="81056" t="31303"/>
          <a:stretch/>
        </p:blipFill>
        <p:spPr>
          <a:xfrm>
            <a:off x="437675" y="2306475"/>
            <a:ext cx="1451574" cy="2652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0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Learning State Space Model Parameters</a:t>
            </a:r>
            <a:endParaRPr/>
          </a:p>
        </p:txBody>
      </p:sp>
      <p:grpSp>
        <p:nvGrpSpPr>
          <p:cNvPr id="541" name="Google Shape;541;p60"/>
          <p:cNvGrpSpPr/>
          <p:nvPr/>
        </p:nvGrpSpPr>
        <p:grpSpPr>
          <a:xfrm>
            <a:off x="6512375" y="1241575"/>
            <a:ext cx="2740200" cy="2822425"/>
            <a:chOff x="6512375" y="1241575"/>
            <a:chExt cx="2740200" cy="2822425"/>
          </a:xfrm>
        </p:grpSpPr>
        <p:grpSp>
          <p:nvGrpSpPr>
            <p:cNvPr id="542" name="Google Shape;542;p60"/>
            <p:cNvGrpSpPr/>
            <p:nvPr/>
          </p:nvGrpSpPr>
          <p:grpSpPr>
            <a:xfrm>
              <a:off x="6512375" y="1241575"/>
              <a:ext cx="2740200" cy="1134625"/>
              <a:chOff x="5913475" y="960375"/>
              <a:chExt cx="2740200" cy="1134625"/>
            </a:xfrm>
          </p:grpSpPr>
          <p:sp>
            <p:nvSpPr>
              <p:cNvPr id="543" name="Google Shape;543;p60"/>
              <p:cNvSpPr txBox="1"/>
              <p:nvPr/>
            </p:nvSpPr>
            <p:spPr>
              <a:xfrm>
                <a:off x="5913475" y="960375"/>
                <a:ext cx="27402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/>
                  <a:t>Transition model</a:t>
                </a:r>
                <a:endParaRPr sz="1600"/>
              </a:p>
            </p:txBody>
          </p:sp>
          <p:grpSp>
            <p:nvGrpSpPr>
              <p:cNvPr id="544" name="Google Shape;544;p60"/>
              <p:cNvGrpSpPr/>
              <p:nvPr/>
            </p:nvGrpSpPr>
            <p:grpSpPr>
              <a:xfrm>
                <a:off x="6072025" y="1371800"/>
                <a:ext cx="2421775" cy="723200"/>
                <a:chOff x="6072025" y="1371800"/>
                <a:chExt cx="2421775" cy="723200"/>
              </a:xfrm>
            </p:grpSpPr>
            <p:grpSp>
              <p:nvGrpSpPr>
                <p:cNvPr id="545" name="Google Shape;545;p60"/>
                <p:cNvGrpSpPr/>
                <p:nvPr/>
              </p:nvGrpSpPr>
              <p:grpSpPr>
                <a:xfrm>
                  <a:off x="6072025" y="1406125"/>
                  <a:ext cx="2198200" cy="688875"/>
                  <a:chOff x="5686300" y="810950"/>
                  <a:chExt cx="2198200" cy="688875"/>
                </a:xfrm>
              </p:grpSpPr>
              <p:pic>
                <p:nvPicPr>
                  <p:cNvPr id="546" name="Google Shape;546;p60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50992" t="0"/>
                  <a:stretch/>
                </p:blipFill>
                <p:spPr>
                  <a:xfrm>
                    <a:off x="5686300" y="810950"/>
                    <a:ext cx="1949425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47" name="Google Shape;547;p60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67118" r="3309" t="0"/>
                  <a:stretch/>
                </p:blipFill>
                <p:spPr>
                  <a:xfrm>
                    <a:off x="6744650" y="1141925"/>
                    <a:ext cx="113985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548" name="Google Shape;548;p60"/>
                <p:cNvSpPr/>
                <p:nvPr/>
              </p:nvSpPr>
              <p:spPr>
                <a:xfrm>
                  <a:off x="6132200" y="1371800"/>
                  <a:ext cx="2361600" cy="723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49" name="Google Shape;549;p60"/>
            <p:cNvGrpSpPr/>
            <p:nvPr/>
          </p:nvGrpSpPr>
          <p:grpSpPr>
            <a:xfrm>
              <a:off x="6829388" y="2539400"/>
              <a:ext cx="2146200" cy="1524600"/>
              <a:chOff x="6209813" y="2169400"/>
              <a:chExt cx="2146200" cy="1524600"/>
            </a:xfrm>
          </p:grpSpPr>
          <p:sp>
            <p:nvSpPr>
              <p:cNvPr id="550" name="Google Shape;550;p60"/>
              <p:cNvSpPr txBox="1"/>
              <p:nvPr/>
            </p:nvSpPr>
            <p:spPr>
              <a:xfrm>
                <a:off x="6247325" y="2169400"/>
                <a:ext cx="2071200" cy="44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600"/>
                  <a:t>Observation model</a:t>
                </a:r>
                <a:endParaRPr sz="1600"/>
              </a:p>
            </p:txBody>
          </p:sp>
          <p:grpSp>
            <p:nvGrpSpPr>
              <p:cNvPr id="551" name="Google Shape;551;p60"/>
              <p:cNvGrpSpPr/>
              <p:nvPr/>
            </p:nvGrpSpPr>
            <p:grpSpPr>
              <a:xfrm>
                <a:off x="6209813" y="2500000"/>
                <a:ext cx="2146200" cy="1194000"/>
                <a:chOff x="6520775" y="2364100"/>
                <a:chExt cx="2146200" cy="1194000"/>
              </a:xfrm>
            </p:grpSpPr>
            <p:grpSp>
              <p:nvGrpSpPr>
                <p:cNvPr id="552" name="Google Shape;552;p60"/>
                <p:cNvGrpSpPr/>
                <p:nvPr/>
              </p:nvGrpSpPr>
              <p:grpSpPr>
                <a:xfrm>
                  <a:off x="6678263" y="2380675"/>
                  <a:ext cx="1851666" cy="1121963"/>
                  <a:chOff x="5643325" y="1707600"/>
                  <a:chExt cx="1851666" cy="1121963"/>
                </a:xfrm>
              </p:grpSpPr>
              <p:pic>
                <p:nvPicPr>
                  <p:cNvPr id="553" name="Google Shape;553;p60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76266" t="0"/>
                  <a:stretch/>
                </p:blipFill>
                <p:spPr>
                  <a:xfrm>
                    <a:off x="5643325" y="1707600"/>
                    <a:ext cx="124460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54" name="Google Shape;554;p60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37338" r="33839" t="0"/>
                  <a:stretch/>
                </p:blipFill>
                <p:spPr>
                  <a:xfrm>
                    <a:off x="5686298" y="2103800"/>
                    <a:ext cx="1511400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555" name="Google Shape;555;p60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79000" r="0" t="0"/>
                  <a:stretch/>
                </p:blipFill>
                <p:spPr>
                  <a:xfrm>
                    <a:off x="6393766" y="2471663"/>
                    <a:ext cx="1101225" cy="3579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556" name="Google Shape;556;p60"/>
                <p:cNvSpPr/>
                <p:nvPr/>
              </p:nvSpPr>
              <p:spPr>
                <a:xfrm>
                  <a:off x="6520775" y="2364100"/>
                  <a:ext cx="2146200" cy="1194000"/>
                </a:xfrm>
                <a:prstGeom prst="rect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57" name="Google Shape;557;p60"/>
          <p:cNvSpPr txBox="1"/>
          <p:nvPr/>
        </p:nvSpPr>
        <p:spPr>
          <a:xfrm>
            <a:off x="125125" y="671650"/>
            <a:ext cx="8636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State space model parameters (assumed time invariant):</a:t>
            </a:r>
            <a:endParaRPr sz="1600"/>
          </a:p>
        </p:txBody>
      </p:sp>
      <p:pic>
        <p:nvPicPr>
          <p:cNvPr id="558" name="Google Shape;558;p60"/>
          <p:cNvPicPr preferRelativeResize="0"/>
          <p:nvPr/>
        </p:nvPicPr>
        <p:blipFill rotWithShape="1">
          <a:blip r:embed="rId6">
            <a:alphaModFix/>
          </a:blip>
          <a:srcRect b="0" l="0" r="0" t="15059"/>
          <a:stretch/>
        </p:blipFill>
        <p:spPr>
          <a:xfrm>
            <a:off x="1154800" y="1156999"/>
            <a:ext cx="2740201" cy="220226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60"/>
          <p:cNvSpPr txBox="1"/>
          <p:nvPr/>
        </p:nvSpPr>
        <p:spPr>
          <a:xfrm>
            <a:off x="125125" y="1453125"/>
            <a:ext cx="52908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CN" sz="1600"/>
              <a:t>Estimate through maximum marginal likelihood:</a:t>
            </a:r>
            <a:endParaRPr sz="1600"/>
          </a:p>
        </p:txBody>
      </p:sp>
      <p:pic>
        <p:nvPicPr>
          <p:cNvPr id="560" name="Google Shape;560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016" y="1977820"/>
            <a:ext cx="2964110" cy="2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60"/>
          <p:cNvPicPr preferRelativeResize="0"/>
          <p:nvPr/>
        </p:nvPicPr>
        <p:blipFill rotWithShape="1">
          <a:blip r:embed="rId3">
            <a:alphaModFix/>
          </a:blip>
          <a:srcRect b="0" l="18902" r="44214" t="0"/>
          <a:stretch/>
        </p:blipFill>
        <p:spPr>
          <a:xfrm>
            <a:off x="528037" y="2571750"/>
            <a:ext cx="2826025" cy="7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0"/>
          <p:cNvPicPr preferRelativeResize="0"/>
          <p:nvPr/>
        </p:nvPicPr>
        <p:blipFill rotWithShape="1">
          <a:blip r:embed="rId3">
            <a:alphaModFix/>
          </a:blip>
          <a:srcRect b="0" l="56057" r="0" t="0"/>
          <a:stretch/>
        </p:blipFill>
        <p:spPr>
          <a:xfrm>
            <a:off x="590999" y="3329800"/>
            <a:ext cx="3367076" cy="7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1"/>
          <p:cNvSpPr txBox="1"/>
          <p:nvPr>
            <p:ph idx="1" type="body"/>
          </p:nvPr>
        </p:nvSpPr>
        <p:spPr>
          <a:xfrm>
            <a:off x="406975" y="73125"/>
            <a:ext cx="5008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rgbClr val="002060"/>
                </a:solidFill>
              </a:rPr>
              <a:t>Agenda</a:t>
            </a:r>
            <a:endParaRPr sz="290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8" name="Google Shape;568;p61"/>
          <p:cNvSpPr txBox="1"/>
          <p:nvPr>
            <p:ph idx="12" type="sldNum"/>
          </p:nvPr>
        </p:nvSpPr>
        <p:spPr>
          <a:xfrm>
            <a:off x="8743526" y="4925546"/>
            <a:ext cx="1491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569" name="Google Shape;569;p61"/>
          <p:cNvSpPr/>
          <p:nvPr/>
        </p:nvSpPr>
        <p:spPr>
          <a:xfrm>
            <a:off x="3076950" y="4951775"/>
            <a:ext cx="2860500" cy="1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1"/>
          <p:cNvSpPr txBox="1"/>
          <p:nvPr>
            <p:ph idx="1" type="body"/>
          </p:nvPr>
        </p:nvSpPr>
        <p:spPr>
          <a:xfrm>
            <a:off x="9376875" y="688250"/>
            <a:ext cx="85638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Background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Examples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Motivation</a:t>
            </a:r>
            <a:endParaRPr b="0" sz="2500"/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the SSM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other time-series predictive model (RNN)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Comprehensive model structure  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Training and prediction phase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Results demonstration</a:t>
            </a:r>
            <a:endParaRPr b="0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F9CB9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1" name="Google Shape;571;p61"/>
          <p:cNvSpPr txBox="1"/>
          <p:nvPr/>
        </p:nvSpPr>
        <p:spPr>
          <a:xfrm>
            <a:off x="188200" y="688250"/>
            <a:ext cx="87045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Background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Motivation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Setup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CN" sz="2400" u="sng"/>
              <a:t>Deep state space model</a:t>
            </a:r>
            <a:endParaRPr b="1" sz="2400" u="sng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 sz="2400"/>
              <a:t>Model summary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 sz="2400"/>
              <a:t>Training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 sz="2400"/>
              <a:t>Prediction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Experiments</a:t>
            </a:r>
            <a:endParaRPr sz="2400"/>
          </a:p>
        </p:txBody>
      </p:sp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2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s</a:t>
            </a:r>
            <a:r>
              <a:rPr lang="zh-CN"/>
              <a:t>ummary</a:t>
            </a:r>
            <a:r>
              <a:rPr lang="zh-CN"/>
              <a:t>  </a:t>
            </a:r>
            <a:endParaRPr/>
          </a:p>
        </p:txBody>
      </p:sp>
      <p:sp>
        <p:nvSpPr>
          <p:cNvPr id="577" name="Google Shape;577;p62"/>
          <p:cNvSpPr txBox="1"/>
          <p:nvPr>
            <p:ph idx="1" type="body"/>
          </p:nvPr>
        </p:nvSpPr>
        <p:spPr>
          <a:xfrm>
            <a:off x="9421038" y="3236677"/>
            <a:ext cx="85638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Observations: y values we need to predict; P_{SS} is the posterior probability we try to maximize; the features x time independent and time independent;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They use RNN to predict the state-space mode parameters: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 Parameters Θ(i) t are then used to compute the likelihood of the given observations z(i) t, which is used for learning of the network parameters Φ</a:t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  <p:pic>
        <p:nvPicPr>
          <p:cNvPr id="578" name="Google Shape;578;p62"/>
          <p:cNvPicPr preferRelativeResize="0"/>
          <p:nvPr/>
        </p:nvPicPr>
        <p:blipFill rotWithShape="1">
          <a:blip r:embed="rId3">
            <a:alphaModFix/>
          </a:blip>
          <a:srcRect b="0" l="891" r="2180" t="5767"/>
          <a:stretch/>
        </p:blipFill>
        <p:spPr>
          <a:xfrm>
            <a:off x="140613" y="537375"/>
            <a:ext cx="8862776" cy="266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8200" y="4889225"/>
            <a:ext cx="1887275" cy="4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2"/>
          <p:cNvSpPr txBox="1"/>
          <p:nvPr>
            <p:ph idx="1" type="body"/>
          </p:nvPr>
        </p:nvSpPr>
        <p:spPr>
          <a:xfrm>
            <a:off x="213775" y="3293550"/>
            <a:ext cx="85638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Features x:</a:t>
            </a:r>
            <a:r>
              <a:rPr b="0" lang="zh-CN">
                <a:solidFill>
                  <a:schemeClr val="dk1"/>
                </a:solidFill>
              </a:rPr>
              <a:t> time-independent (a set of dummy variables indicating the day of the week) and time-independent (the produce brand) covariate vectors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zh-CN">
                <a:solidFill>
                  <a:schemeClr val="dk1"/>
                </a:solidFill>
              </a:rPr>
              <a:t>    : SSM parameter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Observations z:</a:t>
            </a:r>
            <a:r>
              <a:rPr b="0" lang="zh-CN"/>
              <a:t> the time-series values we need to predict;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  <p:pic>
        <p:nvPicPr>
          <p:cNvPr id="581" name="Google Shape;581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1750" y="3916925"/>
            <a:ext cx="261495" cy="29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2" name="Google Shape;582;p62"/>
          <p:cNvGrpSpPr/>
          <p:nvPr/>
        </p:nvGrpSpPr>
        <p:grpSpPr>
          <a:xfrm>
            <a:off x="263900" y="3916925"/>
            <a:ext cx="5565001" cy="294650"/>
            <a:chOff x="263900" y="3916925"/>
            <a:chExt cx="5565001" cy="294650"/>
          </a:xfrm>
        </p:grpSpPr>
        <p:pic>
          <p:nvPicPr>
            <p:cNvPr id="583" name="Google Shape;583;p62"/>
            <p:cNvPicPr preferRelativeResize="0"/>
            <p:nvPr/>
          </p:nvPicPr>
          <p:blipFill rotWithShape="1">
            <a:blip r:embed="rId6">
              <a:alphaModFix/>
            </a:blip>
            <a:srcRect b="0" l="0" r="0" t="9982"/>
            <a:stretch/>
          </p:blipFill>
          <p:spPr>
            <a:xfrm>
              <a:off x="2481750" y="3916925"/>
              <a:ext cx="3347151" cy="294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4" name="Google Shape;584;p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3900" y="3916925"/>
              <a:ext cx="261495" cy="294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3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summary  </a:t>
            </a:r>
            <a:endParaRPr/>
          </a:p>
        </p:txBody>
      </p:sp>
      <p:sp>
        <p:nvSpPr>
          <p:cNvPr id="590" name="Google Shape;590;p63"/>
          <p:cNvSpPr txBox="1"/>
          <p:nvPr>
            <p:ph idx="1" type="body"/>
          </p:nvPr>
        </p:nvSpPr>
        <p:spPr>
          <a:xfrm>
            <a:off x="9546850" y="3664952"/>
            <a:ext cx="8563800" cy="15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Observations: y values we need to predict; P_{SS} is the posterior probability we try to maximize; the features x time independent and time independent;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They use RNN to predict the state-space mode parameters: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 Parameters Θ(i) t are then used to compute the likelihood of the given observations z(i) t, which is used for learning of the network parameters Φ</a:t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  <p:sp>
        <p:nvSpPr>
          <p:cNvPr id="591" name="Google Shape;591;p63"/>
          <p:cNvSpPr txBox="1"/>
          <p:nvPr>
            <p:ph idx="1" type="body"/>
          </p:nvPr>
        </p:nvSpPr>
        <p:spPr>
          <a:xfrm>
            <a:off x="1814100" y="5143499"/>
            <a:ext cx="8563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https://www.ibm.com/topics/recurrent-neural-networks</a:t>
            </a:r>
            <a:endParaRPr b="0"/>
          </a:p>
        </p:txBody>
      </p:sp>
      <p:pic>
        <p:nvPicPr>
          <p:cNvPr id="592" name="Google Shape;592;p63"/>
          <p:cNvPicPr preferRelativeResize="0"/>
          <p:nvPr/>
        </p:nvPicPr>
        <p:blipFill rotWithShape="1">
          <a:blip r:embed="rId3">
            <a:alphaModFix/>
          </a:blip>
          <a:srcRect b="0" l="891" r="2180" t="5767"/>
          <a:stretch/>
        </p:blipFill>
        <p:spPr>
          <a:xfrm>
            <a:off x="140613" y="537375"/>
            <a:ext cx="8862776" cy="2661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63"/>
          <p:cNvGrpSpPr/>
          <p:nvPr/>
        </p:nvGrpSpPr>
        <p:grpSpPr>
          <a:xfrm>
            <a:off x="387475" y="3316625"/>
            <a:ext cx="2538676" cy="854700"/>
            <a:chOff x="511200" y="3279625"/>
            <a:chExt cx="2538676" cy="854700"/>
          </a:xfrm>
        </p:grpSpPr>
        <p:pic>
          <p:nvPicPr>
            <p:cNvPr id="594" name="Google Shape;594;p6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1200" y="3675925"/>
              <a:ext cx="1800075" cy="45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5" name="Google Shape;595;p63"/>
            <p:cNvPicPr preferRelativeResize="0"/>
            <p:nvPr/>
          </p:nvPicPr>
          <p:blipFill rotWithShape="1">
            <a:blip r:embed="rId5">
              <a:alphaModFix/>
            </a:blip>
            <a:srcRect b="16923" l="3234" r="1626" t="6740"/>
            <a:stretch/>
          </p:blipFill>
          <p:spPr>
            <a:xfrm>
              <a:off x="511200" y="3279625"/>
              <a:ext cx="2538676" cy="396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6" name="Google Shape;596;p63"/>
          <p:cNvGrpSpPr/>
          <p:nvPr/>
        </p:nvGrpSpPr>
        <p:grpSpPr>
          <a:xfrm>
            <a:off x="333275" y="1274075"/>
            <a:ext cx="6634800" cy="3326850"/>
            <a:chOff x="333275" y="1274075"/>
            <a:chExt cx="6634800" cy="3326850"/>
          </a:xfrm>
        </p:grpSpPr>
        <p:sp>
          <p:nvSpPr>
            <p:cNvPr id="597" name="Google Shape;597;p63"/>
            <p:cNvSpPr/>
            <p:nvPr/>
          </p:nvSpPr>
          <p:spPr>
            <a:xfrm>
              <a:off x="333275" y="3240425"/>
              <a:ext cx="3669900" cy="1360500"/>
            </a:xfrm>
            <a:prstGeom prst="rect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63"/>
            <p:cNvSpPr/>
            <p:nvPr/>
          </p:nvSpPr>
          <p:spPr>
            <a:xfrm>
              <a:off x="983075" y="1274075"/>
              <a:ext cx="5985000" cy="1840500"/>
            </a:xfrm>
            <a:prstGeom prst="rect">
              <a:avLst/>
            </a:prstGeom>
            <a:noFill/>
            <a:ln cap="flat" cmpd="sng" w="1905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Google Shape;599;p63"/>
          <p:cNvSpPr txBox="1"/>
          <p:nvPr>
            <p:ph idx="1" type="body"/>
          </p:nvPr>
        </p:nvSpPr>
        <p:spPr>
          <a:xfrm>
            <a:off x="387475" y="4171325"/>
            <a:ext cx="4001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RNN predicts the SSM parameters</a:t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  <p:grpSp>
        <p:nvGrpSpPr>
          <p:cNvPr id="600" name="Google Shape;600;p63"/>
          <p:cNvGrpSpPr/>
          <p:nvPr/>
        </p:nvGrpSpPr>
        <p:grpSpPr>
          <a:xfrm>
            <a:off x="5016295" y="3412157"/>
            <a:ext cx="3899099" cy="759326"/>
            <a:chOff x="5119900" y="3545550"/>
            <a:chExt cx="3921451" cy="706350"/>
          </a:xfrm>
        </p:grpSpPr>
        <p:pic>
          <p:nvPicPr>
            <p:cNvPr id="601" name="Google Shape;601;p63"/>
            <p:cNvPicPr preferRelativeResize="0"/>
            <p:nvPr/>
          </p:nvPicPr>
          <p:blipFill rotWithShape="1">
            <a:blip r:embed="rId6">
              <a:alphaModFix/>
            </a:blip>
            <a:srcRect b="0" l="4560" r="39757" t="0"/>
            <a:stretch/>
          </p:blipFill>
          <p:spPr>
            <a:xfrm>
              <a:off x="5119900" y="3545550"/>
              <a:ext cx="2604900" cy="352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2" name="Google Shape;602;p63"/>
            <p:cNvPicPr preferRelativeResize="0"/>
            <p:nvPr/>
          </p:nvPicPr>
          <p:blipFill rotWithShape="1">
            <a:blip r:embed="rId7">
              <a:alphaModFix/>
            </a:blip>
            <a:srcRect b="0" l="3541" r="34976" t="0"/>
            <a:stretch/>
          </p:blipFill>
          <p:spPr>
            <a:xfrm>
              <a:off x="5119901" y="3851275"/>
              <a:ext cx="3921450" cy="400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3" name="Google Shape;603;p63"/>
          <p:cNvGrpSpPr/>
          <p:nvPr/>
        </p:nvGrpSpPr>
        <p:grpSpPr>
          <a:xfrm>
            <a:off x="967325" y="639925"/>
            <a:ext cx="8075788" cy="3961000"/>
            <a:chOff x="967325" y="639925"/>
            <a:chExt cx="8075788" cy="3961000"/>
          </a:xfrm>
        </p:grpSpPr>
        <p:sp>
          <p:nvSpPr>
            <p:cNvPr id="604" name="Google Shape;604;p63"/>
            <p:cNvSpPr/>
            <p:nvPr/>
          </p:nvSpPr>
          <p:spPr>
            <a:xfrm>
              <a:off x="967325" y="639925"/>
              <a:ext cx="6016500" cy="1161000"/>
            </a:xfrm>
            <a:prstGeom prst="rect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63"/>
            <p:cNvSpPr/>
            <p:nvPr/>
          </p:nvSpPr>
          <p:spPr>
            <a:xfrm>
              <a:off x="4892313" y="3439925"/>
              <a:ext cx="4150800" cy="1161000"/>
            </a:xfrm>
            <a:prstGeom prst="rect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63"/>
          <p:cNvSpPr txBox="1"/>
          <p:nvPr>
            <p:ph idx="1" type="body"/>
          </p:nvPr>
        </p:nvSpPr>
        <p:spPr>
          <a:xfrm>
            <a:off x="4967150" y="4171325"/>
            <a:ext cx="4001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SSM predicts the future observations</a:t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4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Training RNN for SSM</a:t>
            </a:r>
            <a:endParaRPr/>
          </a:p>
        </p:txBody>
      </p:sp>
      <p:sp>
        <p:nvSpPr>
          <p:cNvPr id="612" name="Google Shape;612;p64"/>
          <p:cNvSpPr txBox="1"/>
          <p:nvPr>
            <p:ph idx="1" type="body"/>
          </p:nvPr>
        </p:nvSpPr>
        <p:spPr>
          <a:xfrm>
            <a:off x="290146" y="641073"/>
            <a:ext cx="85638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>
                <a:solidFill>
                  <a:schemeClr val="dk1"/>
                </a:solidFill>
              </a:rPr>
              <a:t>Given the structure of state space model, observation dataset               , </a:t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>
                <a:solidFill>
                  <a:schemeClr val="dk1"/>
                </a:solidFill>
              </a:rPr>
              <a:t>Goal: </a:t>
            </a:r>
            <a:r>
              <a:rPr b="0" lang="zh-CN"/>
              <a:t>maximize the (log-) likelihood of observations for state-space model: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RNN Ψ is to predict the SSM parameters 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Therefore, we switch the posterior probability to,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  <p:pic>
        <p:nvPicPr>
          <p:cNvPr descr="{&quot;color&quot;:&quot;#000000&quot;,&quot;text&quot;:&quot;L(\\Phi) = \\sum_{i=1}^{N} \\log p\\left(z^{(i)}_{1:T_i} \\mid x^{(i)}_{1:T_i}, \\Phi \\right) = \\sum_{i=1}^{N} \\log p_{SS}\\left(z^{(i)}_{1:T_i} \\mid \\Theta^{(i)}_{1:T_i} \\right).\n&quot;,&quot;height&quot;:25,&quot;mathType&quot;:&quot;LaTEX&quot;}" id="613" name="Google Shape;613;p64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200" y="2911500"/>
            <a:ext cx="6134730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3500" y="584550"/>
            <a:ext cx="837175" cy="4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64"/>
          <p:cNvPicPr preferRelativeResize="0"/>
          <p:nvPr/>
        </p:nvPicPr>
        <p:blipFill rotWithShape="1">
          <a:blip r:embed="rId5">
            <a:alphaModFix/>
          </a:blip>
          <a:srcRect b="0" l="0" r="1623" t="0"/>
          <a:stretch/>
        </p:blipFill>
        <p:spPr>
          <a:xfrm>
            <a:off x="10029438" y="3789500"/>
            <a:ext cx="2044401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85900" y="4815576"/>
            <a:ext cx="6613375" cy="7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93700" y="2376425"/>
            <a:ext cx="1887275" cy="48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44713" y="1525925"/>
            <a:ext cx="1585241" cy="4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64"/>
          <p:cNvPicPr preferRelativeResize="0"/>
          <p:nvPr/>
        </p:nvPicPr>
        <p:blipFill rotWithShape="1">
          <a:blip r:embed="rId7">
            <a:alphaModFix/>
          </a:blip>
          <a:srcRect b="0" l="0" r="74032" t="0"/>
          <a:stretch/>
        </p:blipFill>
        <p:spPr>
          <a:xfrm>
            <a:off x="4572000" y="1973375"/>
            <a:ext cx="456285" cy="447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0" name="Google Shape;620;p64"/>
          <p:cNvGrpSpPr/>
          <p:nvPr/>
        </p:nvGrpSpPr>
        <p:grpSpPr>
          <a:xfrm>
            <a:off x="1631475" y="3538525"/>
            <a:ext cx="5661399" cy="647287"/>
            <a:chOff x="1541550" y="2961925"/>
            <a:chExt cx="5661399" cy="647287"/>
          </a:xfrm>
        </p:grpSpPr>
        <p:pic>
          <p:nvPicPr>
            <p:cNvPr id="621" name="Google Shape;621;p64"/>
            <p:cNvPicPr preferRelativeResize="0"/>
            <p:nvPr/>
          </p:nvPicPr>
          <p:blipFill rotWithShape="1">
            <a:blip r:embed="rId6">
              <a:alphaModFix/>
            </a:blip>
            <a:srcRect b="0" l="14774" r="44410" t="0"/>
            <a:stretch/>
          </p:blipFill>
          <p:spPr>
            <a:xfrm>
              <a:off x="5029950" y="2961925"/>
              <a:ext cx="2172999" cy="6438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Google Shape;622;p64"/>
            <p:cNvPicPr preferRelativeResize="0"/>
            <p:nvPr/>
          </p:nvPicPr>
          <p:blipFill rotWithShape="1">
            <a:blip r:embed="rId6">
              <a:alphaModFix/>
            </a:blip>
            <a:srcRect b="0" l="59185" r="0" t="0"/>
            <a:stretch/>
          </p:blipFill>
          <p:spPr>
            <a:xfrm>
              <a:off x="1541550" y="2965375"/>
              <a:ext cx="2173002" cy="6438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Google Shape;623;p64"/>
            <p:cNvSpPr/>
            <p:nvPr/>
          </p:nvSpPr>
          <p:spPr>
            <a:xfrm>
              <a:off x="4073438" y="3170125"/>
              <a:ext cx="597600" cy="990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Series Forecasting Models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203950" y="813025"/>
            <a:ext cx="4058100" cy="3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Time series forecasting </a:t>
            </a:r>
            <a:r>
              <a:rPr lang="zh-CN" sz="1600"/>
              <a:t>requires a model for historical data to predict future values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5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Loss function</a:t>
            </a:r>
            <a:endParaRPr/>
          </a:p>
        </p:txBody>
      </p:sp>
      <p:sp>
        <p:nvSpPr>
          <p:cNvPr id="629" name="Google Shape;629;p65"/>
          <p:cNvSpPr txBox="1"/>
          <p:nvPr>
            <p:ph idx="1" type="body"/>
          </p:nvPr>
        </p:nvSpPr>
        <p:spPr>
          <a:xfrm>
            <a:off x="414375" y="3415700"/>
            <a:ext cx="8567100" cy="9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zh-CN"/>
              <a:t>Advantage: </a:t>
            </a:r>
            <a:r>
              <a:rPr b="0" lang="zh-CN"/>
              <a:t>Extend this ideas to other instances of state space models by simply redefining parameters as the outputs of the RNN.</a:t>
            </a:r>
            <a:endParaRPr b="0"/>
          </a:p>
        </p:txBody>
      </p:sp>
      <p:pic>
        <p:nvPicPr>
          <p:cNvPr descr="{&quot;color&quot;:&quot;#000000&quot;,&quot;text&quot;:&quot;L(\\Phi) = \\sum_{i=1}^{N} \\log p\\left(z^{(i)}_{1:T_i} \\mid x^{(i)}_{1:T_i}, \\Phi \\right) = \\sum_{i=1}^{N} \\log p_{SS}\\left(z^{(i)}_{1:T_i} \\mid \\Theta^{(i)}_{1:T_i} \\right).\n&quot;,&quot;height&quot;:25,&quot;mathType&quot;:&quot;LaTEX&quot;}" id="630" name="Google Shape;630;p65" title="Math_Equation_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200" y="2911500"/>
            <a:ext cx="6134730" cy="39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1" name="Google Shape;631;p65"/>
          <p:cNvGrpSpPr/>
          <p:nvPr/>
        </p:nvGrpSpPr>
        <p:grpSpPr>
          <a:xfrm>
            <a:off x="470000" y="1856525"/>
            <a:ext cx="6779125" cy="1196051"/>
            <a:chOff x="461000" y="3070125"/>
            <a:chExt cx="6779125" cy="1196051"/>
          </a:xfrm>
        </p:grpSpPr>
        <p:pic>
          <p:nvPicPr>
            <p:cNvPr id="632" name="Google Shape;632;p65"/>
            <p:cNvPicPr preferRelativeResize="0"/>
            <p:nvPr/>
          </p:nvPicPr>
          <p:blipFill rotWithShape="1">
            <a:blip r:embed="rId4">
              <a:alphaModFix/>
            </a:blip>
            <a:srcRect b="0" l="0" r="1623" t="0"/>
            <a:stretch/>
          </p:blipFill>
          <p:spPr>
            <a:xfrm>
              <a:off x="669562" y="3070125"/>
              <a:ext cx="2044401" cy="39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6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6750" y="3466426"/>
              <a:ext cx="6613375" cy="799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65"/>
            <p:cNvSpPr/>
            <p:nvPr/>
          </p:nvSpPr>
          <p:spPr>
            <a:xfrm>
              <a:off x="461000" y="3326450"/>
              <a:ext cx="86400" cy="6999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65"/>
          <p:cNvSpPr txBox="1"/>
          <p:nvPr>
            <p:ph idx="1" type="body"/>
          </p:nvPr>
        </p:nvSpPr>
        <p:spPr>
          <a:xfrm>
            <a:off x="243525" y="721450"/>
            <a:ext cx="89088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Loss function is to measure </a:t>
            </a:r>
            <a:r>
              <a:rPr lang="zh-CN"/>
              <a:t>compatibility</a:t>
            </a:r>
            <a:r>
              <a:rPr b="0" lang="zh-CN"/>
              <a:t> between the state space model parameters Θ produced by the RNN when given input x, and the true observations z from time i to T.</a:t>
            </a:r>
            <a:endParaRPr b="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0" lvl="0" marL="2794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6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Prediction</a:t>
            </a:r>
            <a:endParaRPr/>
          </a:p>
        </p:txBody>
      </p:sp>
      <p:sp>
        <p:nvSpPr>
          <p:cNvPr id="641" name="Google Shape;641;p66"/>
          <p:cNvSpPr txBox="1"/>
          <p:nvPr>
            <p:ph idx="1" type="body"/>
          </p:nvPr>
        </p:nvSpPr>
        <p:spPr>
          <a:xfrm>
            <a:off x="357850" y="3341750"/>
            <a:ext cx="91440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Once the RNN is learned, we can obtain the SSM parameters: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to </a:t>
            </a:r>
            <a:r>
              <a:rPr b="0" lang="zh-CN"/>
              <a:t>make probabilistic forecasts for each given time series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lang="zh-CN"/>
              <a:t>In practice we use the Monte </a:t>
            </a:r>
            <a:r>
              <a:rPr b="0" lang="zh-CN"/>
              <a:t>Carlo method to represent the forecast distribution,</a:t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  <p:pic>
        <p:nvPicPr>
          <p:cNvPr id="642" name="Google Shape;642;p66"/>
          <p:cNvPicPr preferRelativeResize="0"/>
          <p:nvPr/>
        </p:nvPicPr>
        <p:blipFill rotWithShape="1">
          <a:blip r:embed="rId3">
            <a:alphaModFix/>
          </a:blip>
          <a:srcRect b="0" l="0" r="0" t="13307"/>
          <a:stretch/>
        </p:blipFill>
        <p:spPr>
          <a:xfrm>
            <a:off x="471600" y="869013"/>
            <a:ext cx="7493023" cy="2416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1850" y="3483525"/>
            <a:ext cx="2626625" cy="42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675" y="4401051"/>
            <a:ext cx="6553350" cy="3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66"/>
          <p:cNvSpPr/>
          <p:nvPr/>
        </p:nvSpPr>
        <p:spPr>
          <a:xfrm>
            <a:off x="1610275" y="576675"/>
            <a:ext cx="1645800" cy="421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Training phase</a:t>
            </a:r>
            <a:endParaRPr sz="1600"/>
          </a:p>
        </p:txBody>
      </p:sp>
      <p:sp>
        <p:nvSpPr>
          <p:cNvPr id="646" name="Google Shape;646;p66"/>
          <p:cNvSpPr/>
          <p:nvPr/>
        </p:nvSpPr>
        <p:spPr>
          <a:xfrm>
            <a:off x="5183800" y="576675"/>
            <a:ext cx="1855200" cy="4212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/>
              <a:t>Prediction </a:t>
            </a:r>
            <a:r>
              <a:rPr lang="zh-CN" sz="1600"/>
              <a:t>phase</a:t>
            </a:r>
            <a:endParaRPr sz="1600"/>
          </a:p>
        </p:txBody>
      </p:sp>
      <p:sp>
        <p:nvSpPr>
          <p:cNvPr id="647" name="Google Shape;647;p66"/>
          <p:cNvSpPr txBox="1"/>
          <p:nvPr/>
        </p:nvSpPr>
        <p:spPr>
          <a:xfrm>
            <a:off x="2147075" y="2107750"/>
            <a:ext cx="1014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/>
              <a:t>hidden variables</a:t>
            </a:r>
            <a:endParaRPr sz="1500"/>
          </a:p>
        </p:txBody>
      </p:sp>
      <p:sp>
        <p:nvSpPr>
          <p:cNvPr id="648" name="Google Shape;648;p66"/>
          <p:cNvSpPr txBox="1"/>
          <p:nvPr/>
        </p:nvSpPr>
        <p:spPr>
          <a:xfrm>
            <a:off x="5379075" y="2107750"/>
            <a:ext cx="10146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/>
              <a:t>hidden</a:t>
            </a:r>
            <a:r>
              <a:rPr lang="zh-CN" sz="1500"/>
              <a:t> variables</a:t>
            </a:r>
            <a:endParaRPr sz="1500"/>
          </a:p>
        </p:txBody>
      </p:sp>
      <p:pic>
        <p:nvPicPr>
          <p:cNvPr id="649" name="Google Shape;649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5400" y="3341750"/>
            <a:ext cx="222025" cy="2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7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Prediction</a:t>
            </a:r>
            <a:endParaRPr/>
          </a:p>
        </p:txBody>
      </p:sp>
      <p:sp>
        <p:nvSpPr>
          <p:cNvPr id="655" name="Google Shape;655;p67"/>
          <p:cNvSpPr txBox="1"/>
          <p:nvPr>
            <p:ph idx="1" type="body"/>
          </p:nvPr>
        </p:nvSpPr>
        <p:spPr>
          <a:xfrm>
            <a:off x="373550" y="2839500"/>
            <a:ext cx="8563800" cy="17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zh-CN"/>
              <a:t>Calculate the posterior</a:t>
            </a:r>
            <a:r>
              <a:rPr b="0" lang="zh-CN"/>
              <a:t> of latent variable at time T:</a:t>
            </a:r>
            <a:endParaRPr b="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Precisely, we sample </a:t>
            </a:r>
            <a:endParaRPr b="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0" lang="zh-CN"/>
              <a:t>Recursively applies the transition equation and the observation model to generate prediction samples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  <p:pic>
        <p:nvPicPr>
          <p:cNvPr id="656" name="Google Shape;656;p67"/>
          <p:cNvPicPr preferRelativeResize="0"/>
          <p:nvPr/>
        </p:nvPicPr>
        <p:blipFill rotWithShape="1">
          <a:blip r:embed="rId3">
            <a:alphaModFix/>
          </a:blip>
          <a:srcRect b="2612" l="1052" r="2356" t="12303"/>
          <a:stretch/>
        </p:blipFill>
        <p:spPr>
          <a:xfrm>
            <a:off x="856100" y="537375"/>
            <a:ext cx="6553425" cy="21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1600" y="3968025"/>
            <a:ext cx="7082773" cy="8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67"/>
          <p:cNvPicPr preferRelativeResize="0"/>
          <p:nvPr/>
        </p:nvPicPr>
        <p:blipFill rotWithShape="1">
          <a:blip r:embed="rId3">
            <a:alphaModFix/>
          </a:blip>
          <a:srcRect b="64338" l="21708" r="65700" t="21412"/>
          <a:stretch/>
        </p:blipFill>
        <p:spPr>
          <a:xfrm>
            <a:off x="5970775" y="2751600"/>
            <a:ext cx="1025100" cy="4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100" y="3094960"/>
            <a:ext cx="1553875" cy="30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8"/>
          <p:cNvSpPr txBox="1"/>
          <p:nvPr>
            <p:ph idx="1" type="body"/>
          </p:nvPr>
        </p:nvSpPr>
        <p:spPr>
          <a:xfrm>
            <a:off x="406975" y="73125"/>
            <a:ext cx="5008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rgbClr val="002060"/>
                </a:solidFill>
              </a:rPr>
              <a:t>Agenda</a:t>
            </a:r>
            <a:endParaRPr sz="290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5" name="Google Shape;665;p68"/>
          <p:cNvSpPr txBox="1"/>
          <p:nvPr>
            <p:ph idx="12" type="sldNum"/>
          </p:nvPr>
        </p:nvSpPr>
        <p:spPr>
          <a:xfrm>
            <a:off x="8743526" y="4925546"/>
            <a:ext cx="1491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66" name="Google Shape;666;p68"/>
          <p:cNvSpPr/>
          <p:nvPr/>
        </p:nvSpPr>
        <p:spPr>
          <a:xfrm>
            <a:off x="3076950" y="4951775"/>
            <a:ext cx="2860500" cy="1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8"/>
          <p:cNvSpPr txBox="1"/>
          <p:nvPr>
            <p:ph idx="1" type="body"/>
          </p:nvPr>
        </p:nvSpPr>
        <p:spPr>
          <a:xfrm>
            <a:off x="9376875" y="688250"/>
            <a:ext cx="85638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Background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Examples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Motivation</a:t>
            </a:r>
            <a:endParaRPr b="0" sz="2500"/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the SSM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other time-series predictive model (RNN)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Comprehensive model structure  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Training and prediction phase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Results demonstration</a:t>
            </a:r>
            <a:endParaRPr b="0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F9CB9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68" name="Google Shape;668;p68"/>
          <p:cNvSpPr txBox="1"/>
          <p:nvPr/>
        </p:nvSpPr>
        <p:spPr>
          <a:xfrm>
            <a:off x="188200" y="688250"/>
            <a:ext cx="8704500" cy="3639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Background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Motivation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Setup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Deep state space model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zh-CN" sz="2400" u="sng"/>
              <a:t>Experiments</a:t>
            </a:r>
            <a:endParaRPr b="1" sz="2400" u="sng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zh-CN" sz="2400">
                <a:solidFill>
                  <a:schemeClr val="dk1"/>
                </a:solidFill>
              </a:rPr>
              <a:t>Qualitative experiments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zh-CN" sz="2400">
                <a:solidFill>
                  <a:schemeClr val="dk1"/>
                </a:solidFill>
              </a:rPr>
              <a:t>Quantitive experiments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ransition spd="slow">
    <p:fade thruBlk="1"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9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Qualitative experiments</a:t>
            </a:r>
            <a:endParaRPr/>
          </a:p>
        </p:txBody>
      </p:sp>
      <p:sp>
        <p:nvSpPr>
          <p:cNvPr id="674" name="Google Shape;674;p69"/>
          <p:cNvSpPr txBox="1"/>
          <p:nvPr>
            <p:ph idx="1" type="body"/>
          </p:nvPr>
        </p:nvSpPr>
        <p:spPr>
          <a:xfrm>
            <a:off x="191425" y="591000"/>
            <a:ext cx="8839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lang="zh-CN"/>
              <a:t>Test whether effectively recovers the SSM parameters trained on </a:t>
            </a:r>
            <a:r>
              <a:rPr lang="zh-CN"/>
              <a:t>synthetic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lang="zh-CN">
                <a:solidFill>
                  <a:schemeClr val="dk1"/>
                </a:solidFill>
              </a:rPr>
              <a:t>Latent state definition: The day-of-week seasonality (seven components: each component corresponds to a different day of the week)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lang="zh-CN"/>
              <a:t>The recovery of SSM becomes more accurate gradually with increasing data</a:t>
            </a:r>
            <a:endParaRPr b="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  <p:pic>
        <p:nvPicPr>
          <p:cNvPr id="675" name="Google Shape;675;p69"/>
          <p:cNvPicPr preferRelativeResize="0"/>
          <p:nvPr/>
        </p:nvPicPr>
        <p:blipFill rotWithShape="1">
          <a:blip r:embed="rId3">
            <a:alphaModFix/>
          </a:blip>
          <a:srcRect b="0" l="2054" r="555" t="0"/>
          <a:stretch/>
        </p:blipFill>
        <p:spPr>
          <a:xfrm>
            <a:off x="70188" y="2200300"/>
            <a:ext cx="9081677" cy="265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9"/>
          <p:cNvSpPr txBox="1"/>
          <p:nvPr/>
        </p:nvSpPr>
        <p:spPr>
          <a:xfrm>
            <a:off x="-3605825" y="22577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CN" sz="1800">
                <a:solidFill>
                  <a:srgbClr val="FF0000"/>
                </a:solidFill>
              </a:rPr>
              <a:t>They can just given in the prediction! Why???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77" name="Google Shape;677;p69"/>
          <p:cNvSpPr txBox="1"/>
          <p:nvPr/>
        </p:nvSpPr>
        <p:spPr>
          <a:xfrm>
            <a:off x="795625" y="1972163"/>
            <a:ext cx="1602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/>
              <a:t>Prior</a:t>
            </a:r>
            <a:r>
              <a:rPr lang="zh-CN" sz="1500"/>
              <a:t> means</a:t>
            </a:r>
            <a:endParaRPr sz="1500"/>
          </a:p>
        </p:txBody>
      </p:sp>
      <p:sp>
        <p:nvSpPr>
          <p:cNvPr id="678" name="Google Shape;678;p69"/>
          <p:cNvSpPr txBox="1"/>
          <p:nvPr/>
        </p:nvSpPr>
        <p:spPr>
          <a:xfrm>
            <a:off x="3473125" y="1972175"/>
            <a:ext cx="2421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/>
              <a:t>Smoothing parameter</a:t>
            </a:r>
            <a:endParaRPr sz="1500"/>
          </a:p>
        </p:txBody>
      </p:sp>
      <p:sp>
        <p:nvSpPr>
          <p:cNvPr id="679" name="Google Shape;679;p69"/>
          <p:cNvSpPr txBox="1"/>
          <p:nvPr/>
        </p:nvSpPr>
        <p:spPr>
          <a:xfrm>
            <a:off x="6609325" y="1972175"/>
            <a:ext cx="2421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/>
              <a:t>Observation noise</a:t>
            </a:r>
            <a:endParaRPr sz="1500"/>
          </a:p>
        </p:txBody>
      </p:sp>
    </p:spTree>
  </p:cSld>
  <p:clrMapOvr>
    <a:masterClrMapping/>
  </p:clrMapOvr>
  <p:transition spd="slow"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0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Quantitive experiments</a:t>
            </a:r>
            <a:endParaRPr/>
          </a:p>
        </p:txBody>
      </p:sp>
      <p:sp>
        <p:nvSpPr>
          <p:cNvPr id="685" name="Google Shape;685;p70"/>
          <p:cNvSpPr txBox="1"/>
          <p:nvPr/>
        </p:nvSpPr>
        <p:spPr>
          <a:xfrm>
            <a:off x="-42150" y="457925"/>
            <a:ext cx="9228300" cy="4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CN" sz="1700"/>
              <a:t>Application area: 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zh-CN" sz="1700"/>
              <a:t>E</a:t>
            </a:r>
            <a:r>
              <a:rPr b="1" lang="zh-CN" sz="1700"/>
              <a:t>lectricity</a:t>
            </a:r>
            <a:r>
              <a:rPr lang="zh-CN" sz="1700"/>
              <a:t>: </a:t>
            </a:r>
            <a:r>
              <a:rPr lang="zh-CN" sz="1700">
                <a:solidFill>
                  <a:schemeClr val="dk1"/>
                </a:solidFill>
              </a:rPr>
              <a:t>Hourly time series of electricity consumption of 370 customers.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zh-CN" sz="1700"/>
              <a:t>Traffic:</a:t>
            </a:r>
            <a:r>
              <a:rPr lang="zh-CN" sz="1700"/>
              <a:t> The traffic dataset contains hourly occupancy rates (between 0 and 1) of 963 car lanes of San Francisco bay area freeways.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CN" sz="1700"/>
              <a:t>Time setting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zh-CN" sz="1700"/>
              <a:t>Compare different t</a:t>
            </a:r>
            <a:r>
              <a:rPr b="1" lang="zh-CN" sz="1700"/>
              <a:t>raining horizon: </a:t>
            </a:r>
            <a:r>
              <a:rPr lang="zh-CN" sz="1700"/>
              <a:t>{7, 14, 28} days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zh-CN" sz="1700"/>
              <a:t>Prediction </a:t>
            </a:r>
            <a:r>
              <a:rPr b="1" lang="zh-CN" sz="1700">
                <a:solidFill>
                  <a:schemeClr val="dk1"/>
                </a:solidFill>
              </a:rPr>
              <a:t>horizon</a:t>
            </a:r>
            <a:r>
              <a:rPr b="1" lang="zh-CN" sz="1700"/>
              <a:t>:</a:t>
            </a:r>
            <a:r>
              <a:rPr lang="zh-CN" sz="1700"/>
              <a:t> 7 days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CN" sz="1700"/>
              <a:t>Features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/>
              <a:t>Time independent features representing the category (i.e., the index) of the time series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CN" sz="1700"/>
              <a:t>Time-based features like hour-of-the-day, day-of-the-week, day-of-the-month.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zh-CN" sz="1700"/>
              <a:t>Latent variables:</a:t>
            </a:r>
            <a:r>
              <a:rPr lang="zh-CN" sz="1700"/>
              <a:t> Size of SSM (i.e., latent dimension) directly depends on the </a:t>
            </a:r>
            <a:r>
              <a:rPr b="1" lang="zh-CN" sz="1700"/>
              <a:t>granularity of the time series</a:t>
            </a:r>
            <a:r>
              <a:rPr lang="zh-CN" sz="1700"/>
              <a:t> which determines the number of seasons. For hourly data, we use hour-of-day (24 seasons) as well as day-of-week (7 seasons) models. </a:t>
            </a:r>
            <a:endParaRPr sz="1700"/>
          </a:p>
        </p:txBody>
      </p:sp>
    </p:spTree>
  </p:cSld>
  <p:clrMapOvr>
    <a:masterClrMapping/>
  </p:clrMapOvr>
  <p:transition spd="slow"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1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zh-CN"/>
              <a:t>Quantitive experiments</a:t>
            </a:r>
            <a:endParaRPr/>
          </a:p>
        </p:txBody>
      </p:sp>
      <p:sp>
        <p:nvSpPr>
          <p:cNvPr id="691" name="Google Shape;691;p71"/>
          <p:cNvSpPr txBox="1"/>
          <p:nvPr>
            <p:ph idx="1" type="body"/>
          </p:nvPr>
        </p:nvSpPr>
        <p:spPr>
          <a:xfrm>
            <a:off x="208400" y="506775"/>
            <a:ext cx="8563800" cy="1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lang="zh-CN"/>
              <a:t>Pure RNN structure: DeepAR model</a:t>
            </a:r>
            <a:endParaRPr b="0"/>
          </a:p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lang="zh-CN"/>
              <a:t>Pure ARIMA model</a:t>
            </a:r>
            <a:endParaRPr b="0"/>
          </a:p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0" lang="zh-CN">
                <a:solidFill>
                  <a:schemeClr val="dk1"/>
                </a:solidFill>
              </a:rPr>
              <a:t>ets: R’s forecast package</a:t>
            </a:r>
            <a:endParaRPr b="0"/>
          </a:p>
          <a:p>
            <a:pPr indent="-304800" lvl="0" marL="469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0" lang="zh-CN"/>
              <a:t>SSM + RNN model: DeepState model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The metric is the ρ-quantile loss:</a:t>
            </a:r>
            <a:endParaRPr b="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  <p:pic>
        <p:nvPicPr>
          <p:cNvPr id="692" name="Google Shape;692;p71"/>
          <p:cNvPicPr preferRelativeResize="0"/>
          <p:nvPr/>
        </p:nvPicPr>
        <p:blipFill rotWithShape="1">
          <a:blip r:embed="rId3">
            <a:alphaModFix/>
          </a:blip>
          <a:srcRect b="0" l="0" r="0" t="16770"/>
          <a:stretch/>
        </p:blipFill>
        <p:spPr>
          <a:xfrm>
            <a:off x="466125" y="2201700"/>
            <a:ext cx="5177125" cy="5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71"/>
          <p:cNvPicPr preferRelativeResize="0"/>
          <p:nvPr/>
        </p:nvPicPr>
        <p:blipFill rotWithShape="1">
          <a:blip r:embed="rId4">
            <a:alphaModFix/>
          </a:blip>
          <a:srcRect b="0" l="0" r="0" t="3725"/>
          <a:stretch/>
        </p:blipFill>
        <p:spPr>
          <a:xfrm>
            <a:off x="928125" y="2773575"/>
            <a:ext cx="6859599" cy="217378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1"/>
          <p:cNvSpPr/>
          <p:nvPr/>
        </p:nvSpPr>
        <p:spPr>
          <a:xfrm>
            <a:off x="6253975" y="2148147"/>
            <a:ext cx="189600" cy="531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1"/>
          <p:cNvSpPr txBox="1"/>
          <p:nvPr>
            <p:ph idx="1" type="body"/>
          </p:nvPr>
        </p:nvSpPr>
        <p:spPr>
          <a:xfrm>
            <a:off x="6521387" y="2094588"/>
            <a:ext cx="3256800" cy="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/>
              <a:t>Robust to Outliers</a:t>
            </a:r>
            <a:endParaRPr b="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lang="zh-CN"/>
              <a:t>Flexibility</a:t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/>
          </a:p>
        </p:txBody>
      </p:sp>
      <p:sp>
        <p:nvSpPr>
          <p:cNvPr id="696" name="Google Shape;696;p71"/>
          <p:cNvSpPr/>
          <p:nvPr/>
        </p:nvSpPr>
        <p:spPr>
          <a:xfrm>
            <a:off x="5792525" y="2431300"/>
            <a:ext cx="327600" cy="9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Series Forecasting Models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925" y="1215173"/>
            <a:ext cx="42386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4703650" y="4388475"/>
            <a:ext cx="442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https://www.projectpro.io/article/moving-average-time-series-model/716</a:t>
            </a:r>
            <a:endParaRPr sz="1000"/>
          </a:p>
        </p:txBody>
      </p:sp>
      <p:sp>
        <p:nvSpPr>
          <p:cNvPr id="110" name="Google Shape;110;p21"/>
          <p:cNvSpPr txBox="1"/>
          <p:nvPr/>
        </p:nvSpPr>
        <p:spPr>
          <a:xfrm>
            <a:off x="203950" y="813025"/>
            <a:ext cx="4058100" cy="3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Time series forecasting </a:t>
            </a:r>
            <a:r>
              <a:rPr lang="zh-CN" sz="1600">
                <a:solidFill>
                  <a:schemeClr val="dk1"/>
                </a:solidFill>
              </a:rPr>
              <a:t>requires a model for historical data to predict future values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Moving average</a:t>
            </a:r>
            <a:r>
              <a:rPr lang="zh-CN" sz="1600"/>
              <a:t>: uses average of points in a moving window to create a smooth curve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Time Series Forecasting Models</a:t>
            </a: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03950" y="813025"/>
            <a:ext cx="4058100" cy="3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Time series forecasting </a:t>
            </a:r>
            <a:r>
              <a:rPr lang="zh-CN" sz="1600">
                <a:solidFill>
                  <a:schemeClr val="dk1"/>
                </a:solidFill>
              </a:rPr>
              <a:t>requires a model for historical data to predict future values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Moving average</a:t>
            </a:r>
            <a:r>
              <a:rPr lang="zh-CN" sz="1600"/>
              <a:t>: uses average of points in a moving window to create a smooth curve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Autoregressive (AR) models</a:t>
            </a:r>
            <a:r>
              <a:rPr lang="zh-CN" sz="1600"/>
              <a:t>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Infer predictions from lagged variables 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future states are a linear combination of previous states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050" y="3403575"/>
            <a:ext cx="3577025" cy="6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06975" y="73125"/>
            <a:ext cx="50088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rgbClr val="002060"/>
                </a:solidFill>
              </a:rPr>
              <a:t>Agenda</a:t>
            </a:r>
            <a:endParaRPr sz="2900"/>
          </a:p>
          <a:p>
            <a:pPr indent="0" lvl="0" marL="469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743526" y="4925546"/>
            <a:ext cx="1491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3076950" y="4951775"/>
            <a:ext cx="2860500" cy="13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9376875" y="688250"/>
            <a:ext cx="8563800" cy="3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Background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Examples</a:t>
            </a:r>
            <a:endParaRPr b="0" sz="2500"/>
          </a:p>
          <a:p>
            <a:pPr indent="-361950" lvl="1" marL="698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/>
              <a:t>Motivation</a:t>
            </a:r>
            <a:endParaRPr b="0" sz="2500"/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the SSM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Intro to other time-series predictive model (RNN)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Comprehensive model structure  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Training and prediction phase</a:t>
            </a:r>
            <a:endParaRPr b="0" sz="2500">
              <a:solidFill>
                <a:schemeClr val="dk1"/>
              </a:solidFill>
            </a:endParaRPr>
          </a:p>
          <a:p>
            <a:pPr indent="-349250" lvl="0" marL="469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b="0" lang="zh-CN" sz="2500">
                <a:solidFill>
                  <a:schemeClr val="dk1"/>
                </a:solidFill>
              </a:rPr>
              <a:t>Results demonstration</a:t>
            </a:r>
            <a:endParaRPr b="0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>
              <a:highlight>
                <a:srgbClr val="F9CB9C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500"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  <a:p>
            <a:pPr indent="-190500" lvl="0" marL="469900" rtl="0" algn="l">
              <a:spcBef>
                <a:spcPts val="6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88200" y="688250"/>
            <a:ext cx="87045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Background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 sz="2400"/>
              <a:t>Time series forecasting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zh-CN" sz="2400" u="sng"/>
              <a:t>State space models</a:t>
            </a:r>
            <a:endParaRPr b="1" sz="2400" u="sng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zh-CN" sz="2400"/>
              <a:t>Continuous representation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zh-CN" sz="2400"/>
              <a:t>Discrete representation</a:t>
            </a:r>
            <a:endParaRPr sz="2400"/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zh-CN" sz="2400"/>
              <a:t>Convolutional representation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Motivation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Setup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Deep state space model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CN" sz="2400"/>
              <a:t>Experiments</a:t>
            </a:r>
            <a:endParaRPr sz="2400"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125129" y="5773"/>
            <a:ext cx="76626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5250" lIns="95250" spcFirstLastPara="1" rIns="95250" wrap="square" tIns="95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Quick Overview of State Space Models (SSM)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203950" y="660625"/>
            <a:ext cx="77394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CN" sz="1600"/>
              <a:t>State space models </a:t>
            </a:r>
            <a:r>
              <a:rPr lang="zh-CN" sz="1600"/>
              <a:t>are a fundamental representation of dynamical systems which relate latent states, inputs, and observations</a:t>
            </a:r>
            <a:r>
              <a:rPr b="1" lang="zh-CN" sz="1600"/>
              <a:t>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CN" sz="1600"/>
              <a:t>Applicable to control systems, time series analysis, signal processing, etc.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3816EE6BD2A4AA2AF45DA8CC7A272" ma:contentTypeVersion="12" ma:contentTypeDescription="Create a new document." ma:contentTypeScope="" ma:versionID="c72cdf2f9cab5c05ad0158f5ef99e8f3">
  <xsd:schema xmlns:xsd="http://www.w3.org/2001/XMLSchema" xmlns:xs="http://www.w3.org/2001/XMLSchema" xmlns:p="http://schemas.microsoft.com/office/2006/metadata/properties" xmlns:ns2="a2943d0a-f3b9-4ddb-bf5a-fdc8c7d57c24" xmlns:ns3="976ed37f-c997-499a-b184-564a6e301c7a" targetNamespace="http://schemas.microsoft.com/office/2006/metadata/properties" ma:root="true" ma:fieldsID="10451b4419daf1d6bd5481a406a3d0e2" ns2:_="" ns3:_="">
    <xsd:import namespace="a2943d0a-f3b9-4ddb-bf5a-fdc8c7d57c24"/>
    <xsd:import namespace="976ed37f-c997-499a-b184-564a6e301c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43d0a-f3b9-4ddb-bf5a-fdc8c7d57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ed37f-c997-499a-b184-564a6e301c7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21460f6-4093-4275-951f-99b8417dd313}" ma:internalName="TaxCatchAll" ma:showField="CatchAllData" ma:web="976ed37f-c997-499a-b184-564a6e301c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943d0a-f3b9-4ddb-bf5a-fdc8c7d57c24">
      <Terms xmlns="http://schemas.microsoft.com/office/infopath/2007/PartnerControls"/>
    </lcf76f155ced4ddcb4097134ff3c332f>
    <TaxCatchAll xmlns="976ed37f-c997-499a-b184-564a6e301c7a" xsi:nil="true"/>
  </documentManagement>
</p:properties>
</file>

<file path=customXml/itemProps1.xml><?xml version="1.0" encoding="utf-8"?>
<ds:datastoreItem xmlns:ds="http://schemas.openxmlformats.org/officeDocument/2006/customXml" ds:itemID="{E9958497-706F-4AF1-B11D-AE08EB36481F}"/>
</file>

<file path=customXml/itemProps2.xml><?xml version="1.0" encoding="utf-8"?>
<ds:datastoreItem xmlns:ds="http://schemas.openxmlformats.org/officeDocument/2006/customXml" ds:itemID="{7FBF787E-FF60-4134-8994-1A00422B92E0}"/>
</file>

<file path=customXml/itemProps3.xml><?xml version="1.0" encoding="utf-8"?>
<ds:datastoreItem xmlns:ds="http://schemas.openxmlformats.org/officeDocument/2006/customXml" ds:itemID="{8AA17C91-3425-40C2-A1A5-375027638FF5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0x0101004F03816EE6BD2A4AA2AF45DA8CC7A272</vt:lpwstr>
  </property>
</Properties>
</file>