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4"/>
  </p:sldMasterIdLst>
  <p:sldIdLst>
    <p:sldId id="256" r:id="rId5"/>
    <p:sldId id="257" r:id="rId6"/>
    <p:sldId id="258" r:id="rId7"/>
    <p:sldId id="259" r:id="rId8"/>
    <p:sldId id="260"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448DF-514E-4ACD-B52C-71356E67BE33}" v="6" dt="2022-09-05T02:50:20.695"/>
    <p1510:client id="{F550EB43-ADA5-FF7D-D0A8-DBCC22FC9B8C}" v="20" vWet="21" dt="2022-09-05T02:49:46.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9/4/2022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31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9/4/2022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697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9/4/2022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2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9/4/2022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9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9/4/2022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00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9/4/2022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54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9/4/2022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087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9/4/2022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136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9/4/2022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52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9/4/2022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22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9/4/2022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22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9/4/2022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297580512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E8AA7F6-377F-F3A7-0558-97D0A6D3238F}"/>
              </a:ext>
            </a:extLst>
          </p:cNvPr>
          <p:cNvSpPr>
            <a:spLocks noGrp="1"/>
          </p:cNvSpPr>
          <p:nvPr>
            <p:ph type="ctrTitle"/>
          </p:nvPr>
        </p:nvSpPr>
        <p:spPr>
          <a:xfrm>
            <a:off x="793159" y="1377146"/>
            <a:ext cx="4076460" cy="3626217"/>
          </a:xfrm>
        </p:spPr>
        <p:txBody>
          <a:bodyPr anchor="b">
            <a:normAutofit/>
          </a:bodyPr>
          <a:lstStyle/>
          <a:p>
            <a:pPr algn="r"/>
            <a:r>
              <a:rPr lang="es-MX" sz="2300">
                <a:solidFill>
                  <a:schemeClr val="bg1"/>
                </a:solidFill>
              </a:rPr>
              <a:t>Resultados y recomendaciones a SaludAlpes</a:t>
            </a:r>
            <a:endParaRPr lang="es-CO" sz="2300">
              <a:solidFill>
                <a:schemeClr val="bg1"/>
              </a:solidFill>
            </a:endParaRPr>
          </a:p>
        </p:txBody>
      </p:sp>
      <p:sp>
        <p:nvSpPr>
          <p:cNvPr id="3" name="Subtítulo 2">
            <a:extLst>
              <a:ext uri="{FF2B5EF4-FFF2-40B4-BE49-F238E27FC236}">
                <a16:creationId xmlns:a16="http://schemas.microsoft.com/office/drawing/2014/main" id="{3067C56F-8477-9DA7-CBB1-54B5FD9F8561}"/>
              </a:ext>
            </a:extLst>
          </p:cNvPr>
          <p:cNvSpPr>
            <a:spLocks noGrp="1"/>
          </p:cNvSpPr>
          <p:nvPr>
            <p:ph type="subTitle" idx="1"/>
          </p:nvPr>
        </p:nvSpPr>
        <p:spPr>
          <a:xfrm>
            <a:off x="793159" y="5170453"/>
            <a:ext cx="4076458" cy="990197"/>
          </a:xfrm>
        </p:spPr>
        <p:txBody>
          <a:bodyPr>
            <a:normAutofit/>
          </a:bodyPr>
          <a:lstStyle/>
          <a:p>
            <a:pPr algn="r"/>
            <a:r>
              <a:rPr lang="es-MX" sz="1500">
                <a:solidFill>
                  <a:schemeClr val="bg1"/>
                </a:solidFill>
              </a:rPr>
              <a:t>William Mendez</a:t>
            </a:r>
          </a:p>
          <a:p>
            <a:pPr algn="r"/>
            <a:r>
              <a:rPr lang="es-MX" sz="1500">
                <a:solidFill>
                  <a:schemeClr val="bg1"/>
                </a:solidFill>
              </a:rPr>
              <a:t>María Camila Gómez</a:t>
            </a:r>
          </a:p>
          <a:p>
            <a:pPr algn="r"/>
            <a:r>
              <a:rPr lang="es-MX" sz="1500">
                <a:solidFill>
                  <a:schemeClr val="bg1"/>
                </a:solidFill>
              </a:rPr>
              <a:t>Juliana Galeano</a:t>
            </a:r>
            <a:endParaRPr lang="es-CO" sz="1500">
              <a:solidFill>
                <a:schemeClr val="bg1"/>
              </a:solidFill>
            </a:endParaRPr>
          </a:p>
        </p:txBody>
      </p:sp>
      <p:pic>
        <p:nvPicPr>
          <p:cNvPr id="4" name="Picture 3" descr="Diagrama&#10;&#10;Descripción generada automáticamente">
            <a:extLst>
              <a:ext uri="{FF2B5EF4-FFF2-40B4-BE49-F238E27FC236}">
                <a16:creationId xmlns:a16="http://schemas.microsoft.com/office/drawing/2014/main" id="{17FD3C91-B47B-856C-A653-8374B3AAABC4}"/>
              </a:ext>
            </a:extLst>
          </p:cNvPr>
          <p:cNvPicPr>
            <a:picLocks noChangeAspect="1"/>
          </p:cNvPicPr>
          <p:nvPr/>
        </p:nvPicPr>
        <p:blipFill rotWithShape="1">
          <a:blip r:embed="rId2">
            <a:duotone>
              <a:schemeClr val="accent2">
                <a:shade val="45000"/>
                <a:satMod val="135000"/>
              </a:schemeClr>
              <a:prstClr val="white"/>
            </a:duotone>
            <a:alphaModFix amt="51000"/>
          </a:blip>
          <a:srcRect l="10718" r="10717" b="-1"/>
          <a:stretch/>
        </p:blipFill>
        <p:spPr>
          <a:xfrm>
            <a:off x="5457027" y="10"/>
            <a:ext cx="6734973" cy="6857990"/>
          </a:xfrm>
          <a:prstGeom prst="rect">
            <a:avLst/>
          </a:prstGeom>
        </p:spPr>
      </p:pic>
      <p:sp>
        <p:nvSpPr>
          <p:cNvPr id="37"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9"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41" name="Straight Connector 4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8A641C-2FAA-93BA-739C-4A1DA817061A}"/>
              </a:ext>
            </a:extLst>
          </p:cNvPr>
          <p:cNvSpPr>
            <a:spLocks noGrp="1"/>
          </p:cNvSpPr>
          <p:nvPr>
            <p:ph type="title"/>
          </p:nvPr>
        </p:nvSpPr>
        <p:spPr/>
        <p:txBody>
          <a:bodyPr/>
          <a:lstStyle/>
          <a:p>
            <a:r>
              <a:rPr lang="es-MX" dirty="0"/>
              <a:t>KNN - Algoritmo</a:t>
            </a:r>
            <a:endParaRPr lang="es-CO" dirty="0"/>
          </a:p>
        </p:txBody>
      </p:sp>
      <p:sp>
        <p:nvSpPr>
          <p:cNvPr id="3" name="Marcador de contenido 2">
            <a:extLst>
              <a:ext uri="{FF2B5EF4-FFF2-40B4-BE49-F238E27FC236}">
                <a16:creationId xmlns:a16="http://schemas.microsoft.com/office/drawing/2014/main" id="{70BAF647-6770-6704-3AD8-A4159AF5FA42}"/>
              </a:ext>
            </a:extLst>
          </p:cNvPr>
          <p:cNvSpPr>
            <a:spLocks noGrp="1"/>
          </p:cNvSpPr>
          <p:nvPr>
            <p:ph sz="half" idx="1"/>
          </p:nvPr>
        </p:nvSpPr>
        <p:spPr>
          <a:xfrm>
            <a:off x="838200" y="1848587"/>
            <a:ext cx="4850642" cy="3474039"/>
          </a:xfrm>
        </p:spPr>
        <p:txBody>
          <a:bodyPr>
            <a:normAutofit fontScale="85000" lnSpcReduction="10000"/>
          </a:bodyPr>
          <a:lstStyle/>
          <a:p>
            <a:r>
              <a:rPr lang="es-MX" dirty="0"/>
              <a:t>Luego de haber estandarizado los datos y haber probado con diferentes configuraciones, encontramos que la configuración más optima es </a:t>
            </a:r>
            <a:r>
              <a:rPr lang="en-US" dirty="0"/>
              <a:t>{'</a:t>
            </a:r>
            <a:r>
              <a:rPr lang="en-US" dirty="0" err="1"/>
              <a:t>n_neighbors</a:t>
            </a:r>
            <a:r>
              <a:rPr lang="en-US" dirty="0"/>
              <a:t>': 2, 'p': 1, 'weights': 'distance’}, </a:t>
            </a:r>
            <a:r>
              <a:rPr lang="en-US" dirty="0" err="1"/>
              <a:t>obtuvimos</a:t>
            </a:r>
            <a:r>
              <a:rPr lang="en-US" dirty="0"/>
              <a:t> un f1 del 0.99 con </a:t>
            </a:r>
            <a:r>
              <a:rPr lang="en-US" dirty="0" err="1"/>
              <a:t>los</a:t>
            </a:r>
            <a:r>
              <a:rPr lang="en-US" dirty="0"/>
              <a:t> </a:t>
            </a:r>
            <a:r>
              <a:rPr lang="en-US" dirty="0" err="1"/>
              <a:t>datos</a:t>
            </a:r>
            <a:r>
              <a:rPr lang="en-US" dirty="0"/>
              <a:t> de </a:t>
            </a:r>
            <a:r>
              <a:rPr lang="en-US" dirty="0" err="1"/>
              <a:t>entrenamiento</a:t>
            </a:r>
            <a:r>
              <a:rPr lang="en-US" dirty="0"/>
              <a:t> y 0.23 con </a:t>
            </a:r>
            <a:r>
              <a:rPr lang="en-US" dirty="0" err="1"/>
              <a:t>los</a:t>
            </a:r>
            <a:r>
              <a:rPr lang="en-US" dirty="0"/>
              <a:t> </a:t>
            </a:r>
            <a:r>
              <a:rPr lang="en-US" dirty="0" err="1"/>
              <a:t>datos</a:t>
            </a:r>
            <a:r>
              <a:rPr lang="en-US" dirty="0"/>
              <a:t> de </a:t>
            </a:r>
            <a:r>
              <a:rPr lang="en-US" dirty="0" err="1"/>
              <a:t>prueba</a:t>
            </a:r>
            <a:r>
              <a:rPr lang="en-US" dirty="0"/>
              <a:t>.</a:t>
            </a:r>
            <a:endParaRPr lang="es-CO" dirty="0"/>
          </a:p>
        </p:txBody>
      </p:sp>
      <p:pic>
        <p:nvPicPr>
          <p:cNvPr id="6" name="Marcador de contenido 5">
            <a:extLst>
              <a:ext uri="{FF2B5EF4-FFF2-40B4-BE49-F238E27FC236}">
                <a16:creationId xmlns:a16="http://schemas.microsoft.com/office/drawing/2014/main" id="{5B297DA8-087E-17FB-D998-F1C5B4C3274B}"/>
              </a:ext>
            </a:extLst>
          </p:cNvPr>
          <p:cNvPicPr>
            <a:picLocks noGrp="1" noChangeAspect="1"/>
          </p:cNvPicPr>
          <p:nvPr>
            <p:ph sz="half" idx="2"/>
          </p:nvPr>
        </p:nvPicPr>
        <p:blipFill>
          <a:blip r:embed="rId2"/>
          <a:stretch>
            <a:fillRect/>
          </a:stretch>
        </p:blipFill>
        <p:spPr>
          <a:xfrm>
            <a:off x="6172200" y="1848588"/>
            <a:ext cx="5181600" cy="4305411"/>
          </a:xfrm>
        </p:spPr>
      </p:pic>
      <p:sp>
        <p:nvSpPr>
          <p:cNvPr id="7" name="Marcador de contenido 2">
            <a:extLst>
              <a:ext uri="{FF2B5EF4-FFF2-40B4-BE49-F238E27FC236}">
                <a16:creationId xmlns:a16="http://schemas.microsoft.com/office/drawing/2014/main" id="{B37ABFCB-5483-6082-80E9-9F968EC53E2F}"/>
              </a:ext>
            </a:extLst>
          </p:cNvPr>
          <p:cNvSpPr txBox="1">
            <a:spLocks/>
          </p:cNvSpPr>
          <p:nvPr/>
        </p:nvSpPr>
        <p:spPr>
          <a:xfrm>
            <a:off x="990600" y="5494815"/>
            <a:ext cx="4850642" cy="52384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a:t>Nota: Se obtienen precisiones más precisas si estandariza los datos.</a:t>
            </a:r>
            <a:endParaRPr lang="es-CO" dirty="0"/>
          </a:p>
        </p:txBody>
      </p:sp>
    </p:spTree>
    <p:extLst>
      <p:ext uri="{BB962C8B-B14F-4D97-AF65-F5344CB8AC3E}">
        <p14:creationId xmlns:p14="http://schemas.microsoft.com/office/powerpoint/2010/main" val="93205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56F8B4-4CD3-3CB0-E105-C45F20891896}"/>
              </a:ext>
            </a:extLst>
          </p:cNvPr>
          <p:cNvSpPr>
            <a:spLocks noGrp="1"/>
          </p:cNvSpPr>
          <p:nvPr>
            <p:ph type="title"/>
          </p:nvPr>
        </p:nvSpPr>
        <p:spPr/>
        <p:txBody>
          <a:bodyPr/>
          <a:lstStyle/>
          <a:p>
            <a:r>
              <a:rPr lang="es-MX">
                <a:ea typeface="+mj-lt"/>
                <a:cs typeface="+mj-lt"/>
              </a:rPr>
              <a:t>Arboles de decisión - Algoritmo</a:t>
            </a:r>
            <a:endParaRPr lang="es-ES">
              <a:ea typeface="+mj-lt"/>
              <a:cs typeface="+mj-lt"/>
            </a:endParaRPr>
          </a:p>
        </p:txBody>
      </p:sp>
      <p:sp>
        <p:nvSpPr>
          <p:cNvPr id="3" name="Marcador de contenido 2">
            <a:extLst>
              <a:ext uri="{FF2B5EF4-FFF2-40B4-BE49-F238E27FC236}">
                <a16:creationId xmlns:a16="http://schemas.microsoft.com/office/drawing/2014/main" id="{D0570B62-397D-829A-7948-A5E84264860D}"/>
              </a:ext>
            </a:extLst>
          </p:cNvPr>
          <p:cNvSpPr>
            <a:spLocks noGrp="1"/>
          </p:cNvSpPr>
          <p:nvPr>
            <p:ph sz="half" idx="1"/>
          </p:nvPr>
        </p:nvSpPr>
        <p:spPr/>
        <p:txBody>
          <a:bodyPr vert="horz" lIns="91440" tIns="45720" rIns="91440" bIns="45720" rtlCol="0" anchor="t">
            <a:normAutofit fontScale="92500" lnSpcReduction="10000"/>
          </a:bodyPr>
          <a:lstStyle/>
          <a:p>
            <a:r>
              <a:rPr lang="es-CO">
                <a:ea typeface="+mn-lt"/>
                <a:cs typeface="+mn-lt"/>
              </a:rPr>
              <a:t>La configuración más optima luego de realizar un </a:t>
            </a:r>
            <a:r>
              <a:rPr lang="es-CO" err="1">
                <a:ea typeface="+mn-lt"/>
                <a:cs typeface="+mn-lt"/>
              </a:rPr>
              <a:t>Grid</a:t>
            </a:r>
            <a:r>
              <a:rPr lang="es-CO">
                <a:ea typeface="+mn-lt"/>
                <a:cs typeface="+mn-lt"/>
              </a:rPr>
              <a:t> y comprobar diferentes combinaciones de </a:t>
            </a:r>
            <a:r>
              <a:rPr lang="es-CO" err="1">
                <a:ea typeface="+mn-lt"/>
                <a:cs typeface="+mn-lt"/>
              </a:rPr>
              <a:t>hiperparametros</a:t>
            </a:r>
            <a:r>
              <a:rPr lang="es-CO">
                <a:ea typeface="+mn-lt"/>
                <a:cs typeface="+mn-lt"/>
              </a:rPr>
              <a:t> fue: '</a:t>
            </a:r>
            <a:r>
              <a:rPr lang="es-CO" err="1">
                <a:ea typeface="+mn-lt"/>
                <a:cs typeface="+mn-lt"/>
              </a:rPr>
              <a:t>min_samples_split</a:t>
            </a:r>
            <a:r>
              <a:rPr lang="es-CO">
                <a:ea typeface="+mn-lt"/>
                <a:cs typeface="+mn-lt"/>
              </a:rPr>
              <a:t>': 20, '</a:t>
            </a:r>
            <a:r>
              <a:rPr lang="es-CO" err="1">
                <a:ea typeface="+mn-lt"/>
                <a:cs typeface="+mn-lt"/>
              </a:rPr>
              <a:t>min_samples_leaf</a:t>
            </a:r>
            <a:r>
              <a:rPr lang="es-CO">
                <a:ea typeface="+mn-lt"/>
                <a:cs typeface="+mn-lt"/>
              </a:rPr>
              <a:t>': 2, '</a:t>
            </a:r>
            <a:r>
              <a:rPr lang="es-CO" err="1">
                <a:ea typeface="+mn-lt"/>
                <a:cs typeface="+mn-lt"/>
              </a:rPr>
              <a:t>max_leaf_nodes</a:t>
            </a:r>
            <a:r>
              <a:rPr lang="es-CO">
                <a:ea typeface="+mn-lt"/>
                <a:cs typeface="+mn-lt"/>
              </a:rPr>
              <a:t>': 100, '</a:t>
            </a:r>
            <a:r>
              <a:rPr lang="es-CO" err="1">
                <a:ea typeface="+mn-lt"/>
                <a:cs typeface="+mn-lt"/>
              </a:rPr>
              <a:t>max_features</a:t>
            </a:r>
            <a:r>
              <a:rPr lang="es-CO">
                <a:ea typeface="+mn-lt"/>
                <a:cs typeface="+mn-lt"/>
              </a:rPr>
              <a:t>': '</a:t>
            </a:r>
            <a:r>
              <a:rPr lang="es-CO" err="1">
                <a:ea typeface="+mn-lt"/>
                <a:cs typeface="+mn-lt"/>
              </a:rPr>
              <a:t>sqrt</a:t>
            </a:r>
            <a:r>
              <a:rPr lang="es-CO">
                <a:ea typeface="+mn-lt"/>
                <a:cs typeface="+mn-lt"/>
              </a:rPr>
              <a:t>', '</a:t>
            </a:r>
            <a:r>
              <a:rPr lang="es-CO" err="1">
                <a:ea typeface="+mn-lt"/>
                <a:cs typeface="+mn-lt"/>
              </a:rPr>
              <a:t>max_depth</a:t>
            </a:r>
            <a:r>
              <a:rPr lang="es-CO">
                <a:ea typeface="+mn-lt"/>
                <a:cs typeface="+mn-lt"/>
              </a:rPr>
              <a:t>': 12, </a:t>
            </a:r>
          </a:p>
          <a:p>
            <a:pPr marL="0" indent="0">
              <a:buNone/>
            </a:pPr>
            <a:r>
              <a:rPr lang="es-CO">
                <a:ea typeface="+mn-lt"/>
                <a:cs typeface="+mn-lt"/>
              </a:rPr>
              <a:t>  '</a:t>
            </a:r>
            <a:r>
              <a:rPr lang="es-CO" err="1">
                <a:ea typeface="+mn-lt"/>
                <a:cs typeface="+mn-lt"/>
              </a:rPr>
              <a:t>criterion</a:t>
            </a:r>
            <a:r>
              <a:rPr lang="es-CO">
                <a:ea typeface="+mn-lt"/>
                <a:cs typeface="+mn-lt"/>
              </a:rPr>
              <a:t>': '</a:t>
            </a:r>
            <a:r>
              <a:rPr lang="es-CO" err="1">
                <a:ea typeface="+mn-lt"/>
                <a:cs typeface="+mn-lt"/>
              </a:rPr>
              <a:t>gini</a:t>
            </a:r>
            <a:r>
              <a:rPr lang="es-CO">
                <a:ea typeface="+mn-lt"/>
                <a:cs typeface="+mn-lt"/>
              </a:rPr>
              <a:t>'. </a:t>
            </a:r>
            <a:endParaRPr lang="es-CO"/>
          </a:p>
        </p:txBody>
      </p:sp>
      <p:pic>
        <p:nvPicPr>
          <p:cNvPr id="5" name="Imagen 5" descr="Interfaz de usuario gráfica, Gráfico de rectángulos&#10;&#10;Descripción generada automáticamente">
            <a:extLst>
              <a:ext uri="{FF2B5EF4-FFF2-40B4-BE49-F238E27FC236}">
                <a16:creationId xmlns:a16="http://schemas.microsoft.com/office/drawing/2014/main" id="{0D10E444-BA25-A23B-DA92-903C8D2463D4}"/>
              </a:ext>
            </a:extLst>
          </p:cNvPr>
          <p:cNvPicPr>
            <a:picLocks noGrp="1" noChangeAspect="1"/>
          </p:cNvPicPr>
          <p:nvPr>
            <p:ph sz="half" idx="2"/>
          </p:nvPr>
        </p:nvPicPr>
        <p:blipFill>
          <a:blip r:embed="rId2"/>
          <a:stretch>
            <a:fillRect/>
          </a:stretch>
        </p:blipFill>
        <p:spPr>
          <a:xfrm>
            <a:off x="6172200" y="1946521"/>
            <a:ext cx="5181600" cy="4109545"/>
          </a:xfrm>
        </p:spPr>
      </p:pic>
    </p:spTree>
    <p:extLst>
      <p:ext uri="{BB962C8B-B14F-4D97-AF65-F5344CB8AC3E}">
        <p14:creationId xmlns:p14="http://schemas.microsoft.com/office/powerpoint/2010/main" val="398498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D2020F-2D39-2ACC-D8BE-5783AF6C339C}"/>
              </a:ext>
            </a:extLst>
          </p:cNvPr>
          <p:cNvSpPr>
            <a:spLocks noGrp="1"/>
          </p:cNvSpPr>
          <p:nvPr>
            <p:ph type="title"/>
          </p:nvPr>
        </p:nvSpPr>
        <p:spPr/>
        <p:txBody>
          <a:bodyPr/>
          <a:lstStyle/>
          <a:p>
            <a:r>
              <a:rPr lang="es-MX" err="1">
                <a:ea typeface="+mj-lt"/>
                <a:cs typeface="+mj-lt"/>
              </a:rPr>
              <a:t>Random</a:t>
            </a:r>
            <a:r>
              <a:rPr lang="es-MX">
                <a:ea typeface="+mj-lt"/>
                <a:cs typeface="+mj-lt"/>
              </a:rPr>
              <a:t> Forest - Algoritmo</a:t>
            </a:r>
            <a:endParaRPr lang="es-ES">
              <a:ea typeface="+mj-lt"/>
              <a:cs typeface="+mj-lt"/>
            </a:endParaRPr>
          </a:p>
        </p:txBody>
      </p:sp>
      <p:sp>
        <p:nvSpPr>
          <p:cNvPr id="3" name="Marcador de contenido 2">
            <a:extLst>
              <a:ext uri="{FF2B5EF4-FFF2-40B4-BE49-F238E27FC236}">
                <a16:creationId xmlns:a16="http://schemas.microsoft.com/office/drawing/2014/main" id="{710769CF-785A-F99A-71CE-99980CF28F62}"/>
              </a:ext>
            </a:extLst>
          </p:cNvPr>
          <p:cNvSpPr>
            <a:spLocks noGrp="1"/>
          </p:cNvSpPr>
          <p:nvPr>
            <p:ph sz="half" idx="1"/>
          </p:nvPr>
        </p:nvSpPr>
        <p:spPr/>
        <p:txBody>
          <a:bodyPr vert="horz" lIns="91440" tIns="45720" rIns="91440" bIns="45720" rtlCol="0" anchor="t">
            <a:normAutofit fontScale="77500" lnSpcReduction="20000"/>
          </a:bodyPr>
          <a:lstStyle/>
          <a:p>
            <a:r>
              <a:rPr lang="es-MX">
                <a:ea typeface="+mn-lt"/>
                <a:cs typeface="+mn-lt"/>
              </a:rPr>
              <a:t>Durante la implementación de este algoritmo se realizó un modelo de referencia con </a:t>
            </a:r>
            <a:r>
              <a:rPr lang="es-MX" err="1">
                <a:ea typeface="+mn-lt"/>
                <a:cs typeface="+mn-lt"/>
              </a:rPr>
              <a:t>hiperparametros</a:t>
            </a:r>
            <a:r>
              <a:rPr lang="es-MX">
                <a:ea typeface="+mn-lt"/>
                <a:cs typeface="+mn-lt"/>
              </a:rPr>
              <a:t> definidos y luego se ajustaron estos por medio de la clase </a:t>
            </a:r>
            <a:r>
              <a:rPr lang="es-MX" err="1">
                <a:ea typeface="+mn-lt"/>
                <a:cs typeface="+mn-lt"/>
              </a:rPr>
              <a:t>RandomizedSearchCV</a:t>
            </a:r>
            <a:r>
              <a:rPr lang="es-MX">
                <a:ea typeface="+mn-lt"/>
                <a:cs typeface="+mn-lt"/>
              </a:rPr>
              <a:t> de </a:t>
            </a:r>
            <a:r>
              <a:rPr lang="es-MX" err="1">
                <a:ea typeface="+mn-lt"/>
                <a:cs typeface="+mn-lt"/>
              </a:rPr>
              <a:t>sklearn</a:t>
            </a:r>
            <a:r>
              <a:rPr lang="es-MX">
                <a:ea typeface="+mn-lt"/>
                <a:cs typeface="+mn-lt"/>
              </a:rPr>
              <a:t>, la cual probó con varias combinaciones aleatorias de datos múltiples veces y llegó a que la mejor combinación de </a:t>
            </a:r>
            <a:r>
              <a:rPr lang="es-MX" err="1">
                <a:ea typeface="+mn-lt"/>
                <a:cs typeface="+mn-lt"/>
              </a:rPr>
              <a:t>hiperparametros</a:t>
            </a:r>
            <a:r>
              <a:rPr lang="es-MX">
                <a:ea typeface="+mn-lt"/>
                <a:cs typeface="+mn-lt"/>
              </a:rPr>
              <a:t> es: '</a:t>
            </a:r>
            <a:r>
              <a:rPr lang="es-MX" err="1">
                <a:ea typeface="+mn-lt"/>
                <a:cs typeface="+mn-lt"/>
              </a:rPr>
              <a:t>n_estimators</a:t>
            </a:r>
            <a:r>
              <a:rPr lang="es-MX">
                <a:ea typeface="+mn-lt"/>
                <a:cs typeface="+mn-lt"/>
              </a:rPr>
              <a:t>': 5, '</a:t>
            </a:r>
            <a:r>
              <a:rPr lang="es-MX" err="1">
                <a:ea typeface="+mn-lt"/>
                <a:cs typeface="+mn-lt"/>
              </a:rPr>
              <a:t>min_samples_split</a:t>
            </a:r>
            <a:r>
              <a:rPr lang="es-MX">
                <a:ea typeface="+mn-lt"/>
                <a:cs typeface="+mn-lt"/>
              </a:rPr>
              <a:t>': 9, '</a:t>
            </a:r>
            <a:r>
              <a:rPr lang="es-MX" err="1">
                <a:ea typeface="+mn-lt"/>
                <a:cs typeface="+mn-lt"/>
              </a:rPr>
              <a:t>min_samples_leaf</a:t>
            </a:r>
            <a:r>
              <a:rPr lang="es-MX">
                <a:ea typeface="+mn-lt"/>
                <a:cs typeface="+mn-lt"/>
              </a:rPr>
              <a:t>': 1, '</a:t>
            </a:r>
            <a:r>
              <a:rPr lang="es-MX" err="1">
                <a:ea typeface="+mn-lt"/>
                <a:cs typeface="+mn-lt"/>
              </a:rPr>
              <a:t>max_features</a:t>
            </a:r>
            <a:r>
              <a:rPr lang="es-MX">
                <a:ea typeface="+mn-lt"/>
                <a:cs typeface="+mn-lt"/>
              </a:rPr>
              <a:t>': '</a:t>
            </a:r>
            <a:r>
              <a:rPr lang="es-MX" err="1">
                <a:ea typeface="+mn-lt"/>
                <a:cs typeface="+mn-lt"/>
              </a:rPr>
              <a:t>sqrt</a:t>
            </a:r>
            <a:r>
              <a:rPr lang="es-MX">
                <a:ea typeface="+mn-lt"/>
                <a:cs typeface="+mn-lt"/>
              </a:rPr>
              <a:t>', '</a:t>
            </a:r>
            <a:r>
              <a:rPr lang="es-MX" err="1">
                <a:ea typeface="+mn-lt"/>
                <a:cs typeface="+mn-lt"/>
              </a:rPr>
              <a:t>max_depth</a:t>
            </a:r>
            <a:r>
              <a:rPr lang="es-MX">
                <a:ea typeface="+mn-lt"/>
                <a:cs typeface="+mn-lt"/>
              </a:rPr>
              <a:t>': 100, '</a:t>
            </a:r>
            <a:r>
              <a:rPr lang="es-MX" err="1">
                <a:ea typeface="+mn-lt"/>
                <a:cs typeface="+mn-lt"/>
              </a:rPr>
              <a:t>criterion</a:t>
            </a:r>
            <a:r>
              <a:rPr lang="es-MX">
                <a:ea typeface="+mn-lt"/>
                <a:cs typeface="+mn-lt"/>
              </a:rPr>
              <a:t>': '</a:t>
            </a:r>
            <a:r>
              <a:rPr lang="es-MX" err="1">
                <a:ea typeface="+mn-lt"/>
                <a:cs typeface="+mn-lt"/>
              </a:rPr>
              <a:t>gini</a:t>
            </a:r>
            <a:r>
              <a:rPr lang="es-MX">
                <a:ea typeface="+mn-lt"/>
                <a:cs typeface="+mn-lt"/>
              </a:rPr>
              <a:t>'</a:t>
            </a:r>
            <a:endParaRPr lang="es-CO"/>
          </a:p>
        </p:txBody>
      </p:sp>
      <p:pic>
        <p:nvPicPr>
          <p:cNvPr id="5" name="Imagen 5">
            <a:extLst>
              <a:ext uri="{FF2B5EF4-FFF2-40B4-BE49-F238E27FC236}">
                <a16:creationId xmlns:a16="http://schemas.microsoft.com/office/drawing/2014/main" id="{2587BA5F-BA50-6F6A-9D62-007CC504C759}"/>
              </a:ext>
            </a:extLst>
          </p:cNvPr>
          <p:cNvPicPr>
            <a:picLocks noGrp="1" noChangeAspect="1"/>
          </p:cNvPicPr>
          <p:nvPr>
            <p:ph sz="half" idx="2"/>
          </p:nvPr>
        </p:nvPicPr>
        <p:blipFill>
          <a:blip r:embed="rId2"/>
          <a:stretch>
            <a:fillRect/>
          </a:stretch>
        </p:blipFill>
        <p:spPr>
          <a:xfrm>
            <a:off x="6172200" y="1946521"/>
            <a:ext cx="5181600" cy="4109545"/>
          </a:xfrm>
        </p:spPr>
      </p:pic>
    </p:spTree>
    <p:extLst>
      <p:ext uri="{BB962C8B-B14F-4D97-AF65-F5344CB8AC3E}">
        <p14:creationId xmlns:p14="http://schemas.microsoft.com/office/powerpoint/2010/main" val="72638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55D289-5A3D-F85F-9FFD-0A6D7F74D8E6}"/>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sz="5000" kern="1200" dirty="0" err="1">
                <a:solidFill>
                  <a:schemeClr val="tx1"/>
                </a:solidFill>
                <a:latin typeface="+mj-lt"/>
                <a:ea typeface="+mj-ea"/>
                <a:cs typeface="+mj-cs"/>
              </a:rPr>
              <a:t>Mejor</a:t>
            </a:r>
            <a:r>
              <a:rPr lang="en-US" sz="5000" kern="1200" dirty="0">
                <a:solidFill>
                  <a:schemeClr val="tx1"/>
                </a:solidFill>
                <a:latin typeface="+mj-lt"/>
                <a:ea typeface="+mj-ea"/>
                <a:cs typeface="+mj-cs"/>
              </a:rPr>
              <a:t> </a:t>
            </a:r>
            <a:r>
              <a:rPr lang="en-US" sz="5000" kern="1200" dirty="0" err="1">
                <a:solidFill>
                  <a:schemeClr val="tx1"/>
                </a:solidFill>
                <a:latin typeface="+mj-lt"/>
                <a:ea typeface="+mj-ea"/>
                <a:cs typeface="+mj-cs"/>
              </a:rPr>
              <a:t>algoritmo</a:t>
            </a:r>
            <a:r>
              <a:rPr lang="en-US" sz="5000" kern="1200" dirty="0">
                <a:solidFill>
                  <a:schemeClr val="tx1"/>
                </a:solidFill>
                <a:latin typeface="+mj-lt"/>
                <a:ea typeface="+mj-ea"/>
                <a:cs typeface="+mj-cs"/>
              </a:rPr>
              <a:t> entre </a:t>
            </a:r>
            <a:r>
              <a:rPr lang="en-US" sz="5000" kern="1200" dirty="0" err="1">
                <a:solidFill>
                  <a:schemeClr val="tx1"/>
                </a:solidFill>
                <a:latin typeface="+mj-lt"/>
                <a:ea typeface="+mj-ea"/>
                <a:cs typeface="+mj-cs"/>
              </a:rPr>
              <a:t>los</a:t>
            </a:r>
            <a:r>
              <a:rPr lang="en-US" sz="5000" kern="1200" dirty="0">
                <a:solidFill>
                  <a:schemeClr val="tx1"/>
                </a:solidFill>
                <a:latin typeface="+mj-lt"/>
                <a:ea typeface="+mj-ea"/>
                <a:cs typeface="+mj-cs"/>
              </a:rPr>
              <a:t> 3</a:t>
            </a:r>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a:extLst>
              <a:ext uri="{FF2B5EF4-FFF2-40B4-BE49-F238E27FC236}">
                <a16:creationId xmlns:a16="http://schemas.microsoft.com/office/drawing/2014/main" id="{EABB0D5B-1460-884A-2246-0AFD065B61CB}"/>
              </a:ext>
            </a:extLst>
          </p:cNvPr>
          <p:cNvPicPr>
            <a:picLocks noGrp="1" noChangeAspect="1"/>
          </p:cNvPicPr>
          <p:nvPr>
            <p:ph sz="half" idx="2"/>
          </p:nvPr>
        </p:nvPicPr>
        <p:blipFill>
          <a:blip r:embed="rId2"/>
          <a:stretch>
            <a:fillRect/>
          </a:stretch>
        </p:blipFill>
        <p:spPr>
          <a:xfrm>
            <a:off x="279143" y="1262027"/>
            <a:ext cx="5221625" cy="4333947"/>
          </a:xfrm>
          <a:prstGeom prst="rect">
            <a:avLst/>
          </a:prstGeom>
        </p:spPr>
      </p:pic>
      <p:sp>
        <p:nvSpPr>
          <p:cNvPr id="3" name="Marcador de contenido 2">
            <a:extLst>
              <a:ext uri="{FF2B5EF4-FFF2-40B4-BE49-F238E27FC236}">
                <a16:creationId xmlns:a16="http://schemas.microsoft.com/office/drawing/2014/main" id="{B8DE2B04-17DC-5842-DD8C-CC1BC4F80D6F}"/>
              </a:ext>
            </a:extLst>
          </p:cNvPr>
          <p:cNvSpPr>
            <a:spLocks noGrp="1"/>
          </p:cNvSpPr>
          <p:nvPr>
            <p:ph sz="half" idx="1"/>
          </p:nvPr>
        </p:nvSpPr>
        <p:spPr>
          <a:xfrm>
            <a:off x="6392583" y="2645922"/>
            <a:ext cx="4434721" cy="3710427"/>
          </a:xfrm>
        </p:spPr>
        <p:txBody>
          <a:bodyPr vert="horz" lIns="91440" tIns="45720" rIns="91440" bIns="45720" rtlCol="0" anchor="t">
            <a:normAutofit/>
          </a:bodyPr>
          <a:lstStyle/>
          <a:p>
            <a:r>
              <a:rPr lang="en-US" sz="1800"/>
              <a:t>Recomendamos utilizar el algoritmo KNN debido a que tiene un f1 mayor y además su matriz de confusión nos indica que es más preciso dentro de las predicciones. Para que este sea el mejor algoritmo recomendamos que los datos sean estandarizados antes de ser mandados al modelo.</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2C2D0E21-8E32-DD70-B33F-D832C42CEEEF}"/>
              </a:ext>
            </a:extLst>
          </p:cNvPr>
          <p:cNvPicPr>
            <a:picLocks noChangeAspect="1"/>
          </p:cNvPicPr>
          <p:nvPr/>
        </p:nvPicPr>
        <p:blipFill>
          <a:blip r:embed="rId3"/>
          <a:stretch>
            <a:fillRect/>
          </a:stretch>
        </p:blipFill>
        <p:spPr>
          <a:xfrm>
            <a:off x="6680582" y="5173277"/>
            <a:ext cx="3476414" cy="1183072"/>
          </a:xfrm>
          <a:prstGeom prst="rect">
            <a:avLst/>
          </a:prstGeom>
        </p:spPr>
      </p:pic>
    </p:spTree>
    <p:extLst>
      <p:ext uri="{BB962C8B-B14F-4D97-AF65-F5344CB8AC3E}">
        <p14:creationId xmlns:p14="http://schemas.microsoft.com/office/powerpoint/2010/main" val="59082984"/>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FE73E17836EC2C4A811FE6DAE683D48B" ma:contentTypeVersion="11" ma:contentTypeDescription="Crear nuevo documento." ma:contentTypeScope="" ma:versionID="a23ddb25495727b3828cc99c26f23293">
  <xsd:schema xmlns:xsd="http://www.w3.org/2001/XMLSchema" xmlns:xs="http://www.w3.org/2001/XMLSchema" xmlns:p="http://schemas.microsoft.com/office/2006/metadata/properties" xmlns:ns3="a8695a0f-8aeb-4048-906e-07d72a182638" xmlns:ns4="eb07198c-885b-4a13-917e-3be99643f449" targetNamespace="http://schemas.microsoft.com/office/2006/metadata/properties" ma:root="true" ma:fieldsID="50ff49c9e4d53509e7322cf70a6ff565" ns3:_="" ns4:_="">
    <xsd:import namespace="a8695a0f-8aeb-4048-906e-07d72a182638"/>
    <xsd:import namespace="eb07198c-885b-4a13-917e-3be99643f44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695a0f-8aeb-4048-906e-07d72a182638"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07198c-885b-4a13-917e-3be99643f44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AEEAFA-7E02-4016-B840-39109BB0BBBC}">
  <ds:schemaRefs>
    <ds:schemaRef ds:uri="http://schemas.microsoft.com/sharepoint/v3/contenttype/forms"/>
  </ds:schemaRefs>
</ds:datastoreItem>
</file>

<file path=customXml/itemProps2.xml><?xml version="1.0" encoding="utf-8"?>
<ds:datastoreItem xmlns:ds="http://schemas.openxmlformats.org/officeDocument/2006/customXml" ds:itemID="{6726233D-F0F6-4CD9-958D-5B8B7BAB3B35}">
  <ds:schemaRefs>
    <ds:schemaRef ds:uri="a8695a0f-8aeb-4048-906e-07d72a182638"/>
    <ds:schemaRef ds:uri="eb07198c-885b-4a13-917e-3be99643f44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7C7B1B6-4EBA-4D0D-B4F3-E7B8C4D3F78F}">
  <ds:schemaRefs>
    <ds:schemaRef ds:uri="a8695a0f-8aeb-4048-906e-07d72a182638"/>
    <ds:schemaRef ds:uri="eb07198c-885b-4a13-917e-3be99643f4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25</TotalTime>
  <Words>290</Words>
  <Application>Microsoft Office PowerPoint</Application>
  <PresentationFormat>Panorámica</PresentationFormat>
  <Paragraphs>14</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Gill Sans Nova</vt:lpstr>
      <vt:lpstr>GradientVTI</vt:lpstr>
      <vt:lpstr>Resultados y recomendaciones a SaludAlpes</vt:lpstr>
      <vt:lpstr>KNN - Algoritmo</vt:lpstr>
      <vt:lpstr>Arboles de decisión - Algoritmo</vt:lpstr>
      <vt:lpstr>Random Forest - Algoritmo</vt:lpstr>
      <vt:lpstr>Mejor algoritmo entre los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Camila Gomez Hernandez</dc:creator>
  <cp:lastModifiedBy>Maria Camila Gomez Hernandez</cp:lastModifiedBy>
  <cp:revision>2</cp:revision>
  <dcterms:created xsi:type="dcterms:W3CDTF">2022-09-05T02:24:37Z</dcterms:created>
  <dcterms:modified xsi:type="dcterms:W3CDTF">2022-09-05T02:50:20Z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0x010100FE73E17836EC2C4A811FE6DAE683D48B</vt:lpwstr>
  </property>
</Properties>
</file>