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5"/>
  </p:sldMasterIdLst>
  <p:notesMasterIdLst>
    <p:notesMasterId r:id="rId8"/>
  </p:notesMasterIdLst>
  <p:handoutMasterIdLst>
    <p:handoutMasterId r:id="rId9"/>
  </p:handoutMasterIdLst>
  <p:sldIdLst>
    <p:sldId id="323" r:id="rId6"/>
    <p:sldId id="324" r:id="rId7"/>
  </p:sldIdLst>
  <p:sldSz cx="9144000" cy="6858000" type="screen4x3"/>
  <p:notesSz cx="7099300" cy="10234613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B"/>
    <a:srgbClr val="FFFFFF"/>
    <a:srgbClr val="000000"/>
    <a:srgbClr val="AB377A"/>
    <a:srgbClr val="E9E6E6"/>
    <a:srgbClr val="FF0066"/>
    <a:srgbClr val="DEE6ED"/>
    <a:srgbClr val="C8D8E6"/>
    <a:srgbClr val="23476E"/>
    <a:srgbClr val="232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7" autoAdjust="0"/>
  </p:normalViewPr>
  <p:slideViewPr>
    <p:cSldViewPr snapToObjects="1" showGuides="1">
      <p:cViewPr varScale="1">
        <p:scale>
          <a:sx n="117" d="100"/>
          <a:sy n="117" d="100"/>
        </p:scale>
        <p:origin x="954" y="84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-4138" y="-7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800" b="1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2020-02-27</a:t>
            </a:r>
          </a:p>
          <a:p>
            <a:pPr algn="l"/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‹#›</a:t>
            </a:fld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2020-02-27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2020-02-27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6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2020-02-27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8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5" name="Freihandform 14"/>
          <p:cNvSpPr/>
          <p:nvPr userDrawn="1"/>
        </p:nvSpPr>
        <p:spPr bwMode="auto">
          <a:xfrm>
            <a:off x="0" y="-7749"/>
            <a:ext cx="9151749" cy="5548393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916832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- restricted -</a:t>
            </a:r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Fou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736831F1-FBF4-49D2-8BF3-0E14DD088BF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2020-02-27             </a:t>
            </a:r>
            <a:r>
              <a:rPr lang="de-DE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828AA2CE-FEF6-475D-88D4-9EEC4FC562C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2020-02-27             </a:t>
            </a:r>
            <a:r>
              <a:rPr lang="de-DE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Two_Columns_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6BA494A-DB04-4E83-9BC7-B119FB23341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2020-02-27             </a:t>
            </a:r>
            <a:r>
              <a:rPr lang="de-DE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E3FD23EF-7596-48F2-8262-2CD40C7C46F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2020-02-27             </a:t>
            </a:r>
            <a:r>
              <a:rPr lang="de-DE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A1572E50-2BD9-44DC-9FB8-AC23A3C7B29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2020-02-27             </a:t>
            </a:r>
            <a:r>
              <a:rPr lang="de-DE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E344698A-B249-487E-99A0-86408BBF28F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2020-02-27             </a:t>
            </a:r>
            <a:r>
              <a:rPr lang="de-DE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5E33E52D-856E-438B-BFAE-E88E66B1314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buNone/>
              <a:defRPr/>
            </a:lvl4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2020-02-27             </a:t>
            </a:r>
            <a:r>
              <a:rPr lang="de-DE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BB7F065-BC9C-40CD-A43B-86D01EE6759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2020-02-27             </a:t>
            </a:r>
            <a:r>
              <a:rPr lang="de-DE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ftr" sz="quarter" idx="1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EBEB22B-F8DE-448E-9034-B9360220B6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2020-02-27             </a:t>
            </a:r>
            <a:r>
              <a:rPr lang="de-DE" b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4" name="Freihandform 23"/>
          <p:cNvSpPr/>
          <p:nvPr userDrawn="1"/>
        </p:nvSpPr>
        <p:spPr bwMode="auto">
          <a:xfrm>
            <a:off x="0" y="-17946"/>
            <a:ext cx="9151749" cy="5566339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9405" b="-390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40538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grpSp>
        <p:nvGrpSpPr>
          <p:cNvPr id="17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18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- restricted -</a:t>
            </a:r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"/>
            <a:ext cx="9144000" cy="6858000"/>
          </a:xfrm>
          <a:prstGeom prst="rect">
            <a:avLst/>
          </a:prstGeom>
        </p:spPr>
      </p:pic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5B0201C-6502-482A-8EB2-C95708B94A8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2020-02-27             </a:t>
            </a:r>
            <a:r>
              <a:rPr lang="de-DE" b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7026" y="-6178"/>
            <a:ext cx="9151025" cy="3874910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1671 w 9156440"/>
              <a:gd name="connsiteY0" fmla="*/ 4053675 h 4053675"/>
              <a:gd name="connsiteX1" fmla="*/ 9156440 w 9156440"/>
              <a:gd name="connsiteY1" fmla="*/ 3663696 h 4053675"/>
              <a:gd name="connsiteX2" fmla="*/ 9156440 w 9156440"/>
              <a:gd name="connsiteY2" fmla="*/ 0 h 4053675"/>
              <a:gd name="connsiteX3" fmla="*/ 0 w 9156440"/>
              <a:gd name="connsiteY3" fmla="*/ 6178 h 4053675"/>
              <a:gd name="connsiteX4" fmla="*/ 1671 w 9156440"/>
              <a:gd name="connsiteY4" fmla="*/ 4053675 h 4053675"/>
              <a:gd name="connsiteX0" fmla="*/ 9355 w 9156440"/>
              <a:gd name="connsiteY0" fmla="*/ 4061729 h 4061729"/>
              <a:gd name="connsiteX1" fmla="*/ 9156440 w 9156440"/>
              <a:gd name="connsiteY1" fmla="*/ 3663696 h 4061729"/>
              <a:gd name="connsiteX2" fmla="*/ 9156440 w 9156440"/>
              <a:gd name="connsiteY2" fmla="*/ 0 h 4061729"/>
              <a:gd name="connsiteX3" fmla="*/ 0 w 9156440"/>
              <a:gd name="connsiteY3" fmla="*/ 6178 h 4061729"/>
              <a:gd name="connsiteX4" fmla="*/ 9355 w 9156440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289 w 9162763"/>
              <a:gd name="connsiteY0" fmla="*/ 4061729 h 4061729"/>
              <a:gd name="connsiteX1" fmla="*/ 9162763 w 9162763"/>
              <a:gd name="connsiteY1" fmla="*/ 3663696 h 4061729"/>
              <a:gd name="connsiteX2" fmla="*/ 9162763 w 9162763"/>
              <a:gd name="connsiteY2" fmla="*/ 0 h 4061729"/>
              <a:gd name="connsiteX3" fmla="*/ 6323 w 9162763"/>
              <a:gd name="connsiteY3" fmla="*/ 6178 h 4061729"/>
              <a:gd name="connsiteX4" fmla="*/ 289 w 9162763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7329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7329 w 9169803"/>
              <a:gd name="connsiteY4" fmla="*/ 4061729 h 4061729"/>
              <a:gd name="connsiteX0" fmla="*/ 1220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1220 w 9169803"/>
              <a:gd name="connsiteY4" fmla="*/ 4061729 h 406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803" h="4061729">
                <a:moveTo>
                  <a:pt x="1220" y="4061729"/>
                </a:moveTo>
                <a:lnTo>
                  <a:pt x="9169803" y="3663696"/>
                </a:lnTo>
                <a:lnTo>
                  <a:pt x="9169803" y="0"/>
                </a:lnTo>
                <a:lnTo>
                  <a:pt x="0" y="4181"/>
                </a:lnTo>
                <a:cubicBezTo>
                  <a:pt x="2115" y="1357466"/>
                  <a:pt x="-895" y="2708444"/>
                  <a:pt x="1220" y="4061729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7026" y="-6096"/>
            <a:ext cx="9151026" cy="3795136"/>
            <a:chOff x="-7026" y="-6096"/>
            <a:chExt cx="9151026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7026" y="1923981"/>
              <a:ext cx="285083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15368" cy="259099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1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- restricted -</a:t>
            </a:r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16" t="-35378" b="-3659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25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- restricted -</a:t>
            </a:r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571FA612-0948-4E71-97C2-F028832323D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2020-02-27             </a:t>
            </a:r>
            <a:r>
              <a:rPr lang="de-DE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8633F9C-32E3-4894-91FE-A49C884326F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2020-02-27             </a:t>
            </a:r>
            <a:r>
              <a:rPr lang="de-DE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BBFB745-265A-43BA-A051-AAFACA39A57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2020-02-27             </a:t>
            </a:r>
            <a:r>
              <a:rPr lang="de-DE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B325519-EC58-4DBF-A48F-DD03B63EAE5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2020-02-27             </a:t>
            </a:r>
            <a:r>
              <a:rPr lang="de-DE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B4D7070-35A0-4A0F-B17A-045064254F5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Rechteck 22"/>
          <p:cNvSpPr/>
          <p:nvPr userDrawn="1"/>
        </p:nvSpPr>
        <p:spPr bwMode="auto">
          <a:xfrm>
            <a:off x="-13234" y="0"/>
            <a:ext cx="9157233" cy="68734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5" t="-7005" r="-2685" b="-7005"/>
          <a:stretch/>
        </p:blipFill>
        <p:spPr>
          <a:xfrm>
            <a:off x="7894284" y="211455"/>
            <a:ext cx="1022400" cy="483795"/>
          </a:xfrm>
          <a:prstGeom prst="rect">
            <a:avLst/>
          </a:prstGeom>
        </p:spPr>
      </p:pic>
      <p:grpSp>
        <p:nvGrpSpPr>
          <p:cNvPr id="10" name="Gruppieren 33"/>
          <p:cNvGrpSpPr/>
          <p:nvPr userDrawn="1"/>
        </p:nvGrpSpPr>
        <p:grpSpPr>
          <a:xfrm>
            <a:off x="-26987" y="0"/>
            <a:ext cx="9170987" cy="5733256"/>
            <a:chOff x="-26987" y="0"/>
            <a:chExt cx="9170987" cy="5733256"/>
          </a:xfrm>
          <a:solidFill>
            <a:schemeClr val="tx2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15733" y="4764902"/>
              <a:ext cx="144016" cy="144016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132856"/>
            <a:ext cx="6115046" cy="67114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/>
              <a:t>Click to enter Section</a:t>
            </a:r>
            <a:endParaRPr lang="en-GB" dirty="0"/>
          </a:p>
        </p:txBody>
      </p:sp>
      <p:sp>
        <p:nvSpPr>
          <p:cNvPr id="9" name="Freihandform 2"/>
          <p:cNvSpPr/>
          <p:nvPr userDrawn="1"/>
        </p:nvSpPr>
        <p:spPr bwMode="auto">
          <a:xfrm>
            <a:off x="-31825" y="5128693"/>
            <a:ext cx="9175823" cy="1750902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  <a:gd name="connsiteX0" fmla="*/ 9131506 w 9131506"/>
              <a:gd name="connsiteY0" fmla="*/ 0 h 1819636"/>
              <a:gd name="connsiteX1" fmla="*/ 9131506 w 9131506"/>
              <a:gd name="connsiteY1" fmla="*/ 1813301 h 1819636"/>
              <a:gd name="connsiteX2" fmla="*/ 302 w 9131506"/>
              <a:gd name="connsiteY2" fmla="*/ 1819636 h 1819636"/>
              <a:gd name="connsiteX3" fmla="*/ 10589 w 9131506"/>
              <a:gd name="connsiteY3" fmla="*/ 432445 h 1819636"/>
              <a:gd name="connsiteX4" fmla="*/ 9131506 w 9131506"/>
              <a:gd name="connsiteY4" fmla="*/ 0 h 181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506" h="1819636">
                <a:moveTo>
                  <a:pt x="9131506" y="0"/>
                </a:moveTo>
                <a:lnTo>
                  <a:pt x="9131506" y="1813301"/>
                </a:lnTo>
                <a:lnTo>
                  <a:pt x="302" y="1819636"/>
                </a:lnTo>
                <a:cubicBezTo>
                  <a:pt x="-2336" y="1359351"/>
                  <a:pt x="13227" y="892730"/>
                  <a:pt x="10589" y="432445"/>
                </a:cubicBezTo>
                <a:lnTo>
                  <a:pt x="9131506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="1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2020-02-27             </a:t>
            </a:r>
            <a:r>
              <a:rPr lang="de-DE" b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7199C584-B5FD-4FBE-B8AE-4AF65EA2108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"/>
            <a:ext cx="9144000" cy="9083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/>
              <a:t>Click to edit title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2020-02-27             </a:t>
            </a:r>
            <a:r>
              <a:rPr lang="de-DE" b="1"/>
              <a:t>restricted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48" r:id="rId19"/>
    <p:sldLayoutId id="2147483753" r:id="rId2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Arial" panose="020B0604020202020204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Arial" panose="020B0604020202020204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Arial" panose="020B0604020202020204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TC37x </a:t>
            </a:r>
            <a:r>
              <a:rPr lang="de-DE" dirty="0"/>
              <a:t>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A612-0948-4E71-97C2-F028832323D3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2020-02-27             </a:t>
            </a:r>
            <a:r>
              <a:rPr lang="de-DE" b="1"/>
              <a:t>restricted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Infineon Technologies AG 2020. All rights reserved.</a:t>
            </a:r>
            <a:endParaRPr lang="de-DE"/>
          </a:p>
        </p:txBody>
      </p:sp>
      <p:sp>
        <p:nvSpPr>
          <p:cNvPr id="9" name="Rectangle 8"/>
          <p:cNvSpPr/>
          <p:nvPr/>
        </p:nvSpPr>
        <p:spPr bwMode="auto">
          <a:xfrm>
            <a:off x="1547664" y="1238471"/>
            <a:ext cx="6048672" cy="50045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t"/>
          <a:lstStyle/>
          <a:p>
            <a:pPr algn="ctr" eaLnBrk="0" hangingPunct="0"/>
            <a:r>
              <a:rPr lang="de-DE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PFlash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834725" y="1676976"/>
            <a:ext cx="2566278" cy="4356485"/>
          </a:xfrm>
          <a:prstGeom prst="rect">
            <a:avLst/>
          </a:prstGeom>
          <a:solidFill>
            <a:schemeClr val="accent4">
              <a:alpha val="50000"/>
            </a:schemeClr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72000" tIns="72000" rIns="72000" bIns="72000" rtlCol="0" anchor="t"/>
          <a:lstStyle/>
          <a:p>
            <a:pPr algn="ctr" eaLnBrk="0" hangingPunct="0"/>
            <a:r>
              <a:rPr lang="de-DE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PF0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985182" y="2076896"/>
            <a:ext cx="2265362" cy="1302042"/>
          </a:xfrm>
          <a:prstGeom prst="rect">
            <a:avLst/>
          </a:prstGeom>
          <a:solidFill>
            <a:schemeClr val="accent4">
              <a:alpha val="72000"/>
            </a:schemeClr>
          </a:solidFill>
          <a:ln w="19050"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72000" tIns="0" rIns="72000" bIns="72000" rtlCol="0" anchor="t"/>
          <a:lstStyle/>
          <a:p>
            <a:pPr algn="ctr" eaLnBrk="0" hangingPunct="0"/>
            <a:r>
              <a:rPr lang="de-DE" sz="1400" dirty="0">
                <a:latin typeface="+mn-lt"/>
                <a:ea typeface="Verdana" pitchFamily="34" charset="0"/>
                <a:cs typeface="Verdana" pitchFamily="34" charset="0"/>
              </a:rPr>
              <a:t>PS0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75839"/>
              </p:ext>
            </p:extLst>
          </p:nvPr>
        </p:nvGraphicFramePr>
        <p:xfrm>
          <a:off x="2173229" y="2373656"/>
          <a:ext cx="1905245" cy="9144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05245">
                  <a:extLst>
                    <a:ext uri="{9D8B030D-6E8A-4147-A177-3AD203B41FA5}">
                      <a16:colId xmlns:a16="http://schemas.microsoft.com/office/drawing/2014/main" val="4105139556"/>
                    </a:ext>
                  </a:extLst>
                </a:gridCol>
              </a:tblGrid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S0 (16 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72937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S1 (16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2460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02464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S63 (16 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56246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 bwMode="auto">
          <a:xfrm>
            <a:off x="1985182" y="3526789"/>
            <a:ext cx="2265362" cy="1106926"/>
          </a:xfrm>
          <a:prstGeom prst="rect">
            <a:avLst/>
          </a:prstGeom>
          <a:solidFill>
            <a:schemeClr val="accent4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72000" tIns="0" rIns="72000" bIns="72000" rtlCol="0" anchor="t"/>
          <a:lstStyle/>
          <a:p>
            <a:pPr algn="ctr" eaLnBrk="0" hangingPunct="0"/>
            <a:r>
              <a:rPr lang="de-DE" sz="1400" dirty="0">
                <a:latin typeface="+mn-lt"/>
                <a:ea typeface="Verdana" pitchFamily="34" charset="0"/>
                <a:cs typeface="Verdana" pitchFamily="34" charset="0"/>
              </a:rPr>
              <a:t>PS1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993171" y="4804664"/>
            <a:ext cx="2265362" cy="1108548"/>
          </a:xfrm>
          <a:prstGeom prst="rect">
            <a:avLst/>
          </a:prstGeom>
          <a:solidFill>
            <a:schemeClr val="accent4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72000" tIns="0" rIns="72000" bIns="72000" rtlCol="0" anchor="t"/>
          <a:lstStyle/>
          <a:p>
            <a:pPr algn="ctr" eaLnBrk="0" hangingPunct="0"/>
            <a:r>
              <a:rPr lang="de-DE" sz="1400" dirty="0">
                <a:latin typeface="+mn-lt"/>
                <a:ea typeface="Verdana" pitchFamily="34" charset="0"/>
                <a:cs typeface="Verdana" pitchFamily="34" charset="0"/>
              </a:rPr>
              <a:t>PS2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64529"/>
              </p:ext>
            </p:extLst>
          </p:nvPr>
        </p:nvGraphicFramePr>
        <p:xfrm>
          <a:off x="2173228" y="3766986"/>
          <a:ext cx="1905245" cy="6858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05245">
                  <a:extLst>
                    <a:ext uri="{9D8B030D-6E8A-4147-A177-3AD203B41FA5}">
                      <a16:colId xmlns:a16="http://schemas.microsoft.com/office/drawing/2014/main" val="41051395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S64 (16 KB)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2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...</a:t>
                      </a:r>
                    </a:p>
                  </a:txBody>
                  <a:tcP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67202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S127 (16 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56246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 bwMode="auto">
          <a:xfrm>
            <a:off x="1643189" y="1443983"/>
            <a:ext cx="834301" cy="4519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Flash Bank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3607022" y="1888195"/>
            <a:ext cx="985517" cy="4519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400" dirty="0">
                <a:solidFill>
                  <a:schemeClr val="accent5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Physical Sector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3424350" y="3490894"/>
            <a:ext cx="1308248" cy="24201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Logical Sector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171534"/>
              </p:ext>
            </p:extLst>
          </p:nvPr>
        </p:nvGraphicFramePr>
        <p:xfrm>
          <a:off x="2173229" y="5089561"/>
          <a:ext cx="1905245" cy="6858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05245">
                  <a:extLst>
                    <a:ext uri="{9D8B030D-6E8A-4147-A177-3AD203B41FA5}">
                      <a16:colId xmlns:a16="http://schemas.microsoft.com/office/drawing/2014/main" val="4105139556"/>
                    </a:ext>
                  </a:extLst>
                </a:gridCol>
              </a:tblGrid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S128 (16 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72937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02464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S191 (16 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56246"/>
                  </a:ext>
                </a:extLst>
              </a:tr>
            </a:tbl>
          </a:graphicData>
        </a:graphic>
      </p:graphicFrame>
      <p:sp>
        <p:nvSpPr>
          <p:cNvPr id="63" name="Rectangle 62"/>
          <p:cNvSpPr/>
          <p:nvPr/>
        </p:nvSpPr>
        <p:spPr bwMode="auto">
          <a:xfrm>
            <a:off x="4742998" y="1667579"/>
            <a:ext cx="2566278" cy="4356485"/>
          </a:xfrm>
          <a:prstGeom prst="rect">
            <a:avLst/>
          </a:prstGeom>
          <a:solidFill>
            <a:schemeClr val="accent4">
              <a:alpha val="50000"/>
            </a:schemeClr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72000" tIns="72000" rIns="72000" bIns="72000" rtlCol="0" anchor="t"/>
          <a:lstStyle/>
          <a:p>
            <a:pPr algn="ctr" eaLnBrk="0" hangingPunct="0"/>
            <a:r>
              <a:rPr lang="de-DE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PF1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4893456" y="2075821"/>
            <a:ext cx="2265362" cy="1302042"/>
          </a:xfrm>
          <a:prstGeom prst="rect">
            <a:avLst/>
          </a:prstGeom>
          <a:solidFill>
            <a:schemeClr val="accent4">
              <a:alpha val="72000"/>
            </a:schemeClr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72000" tIns="0" rIns="72000" bIns="72000" rtlCol="0" anchor="t"/>
          <a:lstStyle/>
          <a:p>
            <a:pPr algn="ctr" eaLnBrk="0" hangingPunct="0"/>
            <a:r>
              <a:rPr lang="de-DE" sz="1400" dirty="0">
                <a:latin typeface="+mn-lt"/>
                <a:ea typeface="Verdana" pitchFamily="34" charset="0"/>
                <a:cs typeface="Verdana" pitchFamily="34" charset="0"/>
              </a:rPr>
              <a:t>PS0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769296"/>
              </p:ext>
            </p:extLst>
          </p:nvPr>
        </p:nvGraphicFramePr>
        <p:xfrm>
          <a:off x="5073514" y="2373656"/>
          <a:ext cx="1905245" cy="9144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05245">
                  <a:extLst>
                    <a:ext uri="{9D8B030D-6E8A-4147-A177-3AD203B41FA5}">
                      <a16:colId xmlns:a16="http://schemas.microsoft.com/office/drawing/2014/main" val="4105139556"/>
                    </a:ext>
                  </a:extLst>
                </a:gridCol>
              </a:tblGrid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S0 (16 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72937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S1 (16 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2460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02464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S63 (16 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56246"/>
                  </a:ext>
                </a:extLst>
              </a:tr>
            </a:tbl>
          </a:graphicData>
        </a:graphic>
      </p:graphicFrame>
      <p:sp>
        <p:nvSpPr>
          <p:cNvPr id="66" name="Rectangle 65"/>
          <p:cNvSpPr/>
          <p:nvPr/>
        </p:nvSpPr>
        <p:spPr bwMode="auto">
          <a:xfrm>
            <a:off x="4893456" y="3526789"/>
            <a:ext cx="2265362" cy="1106926"/>
          </a:xfrm>
          <a:prstGeom prst="rect">
            <a:avLst/>
          </a:prstGeom>
          <a:solidFill>
            <a:schemeClr val="accent4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72000" tIns="0" rIns="72000" bIns="72000" rtlCol="0" anchor="t"/>
          <a:lstStyle/>
          <a:p>
            <a:pPr algn="ctr" eaLnBrk="0" hangingPunct="0"/>
            <a:r>
              <a:rPr lang="de-DE" sz="1400" dirty="0">
                <a:latin typeface="+mn-lt"/>
                <a:ea typeface="Verdana" pitchFamily="34" charset="0"/>
                <a:cs typeface="Verdana" pitchFamily="34" charset="0"/>
              </a:rPr>
              <a:t>PS1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947073" y="4782641"/>
            <a:ext cx="2265362" cy="1108548"/>
          </a:xfrm>
          <a:prstGeom prst="rect">
            <a:avLst/>
          </a:prstGeom>
          <a:solidFill>
            <a:schemeClr val="accent4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72000" tIns="0" rIns="72000" bIns="72000" rtlCol="0" anchor="t"/>
          <a:lstStyle/>
          <a:p>
            <a:pPr algn="ctr" eaLnBrk="0" hangingPunct="0"/>
            <a:r>
              <a:rPr lang="de-DE" sz="1400" dirty="0">
                <a:latin typeface="+mn-lt"/>
                <a:ea typeface="Verdana" pitchFamily="34" charset="0"/>
                <a:cs typeface="Verdana" pitchFamily="34" charset="0"/>
              </a:rPr>
              <a:t>PS2</a:t>
            </a: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34983"/>
              </p:ext>
            </p:extLst>
          </p:nvPr>
        </p:nvGraphicFramePr>
        <p:xfrm>
          <a:off x="5127131" y="5092703"/>
          <a:ext cx="1905245" cy="6858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05245">
                  <a:extLst>
                    <a:ext uri="{9D8B030D-6E8A-4147-A177-3AD203B41FA5}">
                      <a16:colId xmlns:a16="http://schemas.microsoft.com/office/drawing/2014/main" val="4105139556"/>
                    </a:ext>
                  </a:extLst>
                </a:gridCol>
              </a:tblGrid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S128 (16 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72937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02464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S191 (16 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56246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041770"/>
              </p:ext>
            </p:extLst>
          </p:nvPr>
        </p:nvGraphicFramePr>
        <p:xfrm>
          <a:off x="5073513" y="3766986"/>
          <a:ext cx="1905245" cy="6858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05245">
                  <a:extLst>
                    <a:ext uri="{9D8B030D-6E8A-4147-A177-3AD203B41FA5}">
                      <a16:colId xmlns:a16="http://schemas.microsoft.com/office/drawing/2014/main" val="4105139556"/>
                    </a:ext>
                  </a:extLst>
                </a:gridCol>
              </a:tblGrid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S64 (16 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72937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02464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S127 (16 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56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26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TC37x </a:t>
            </a:r>
            <a:r>
              <a:rPr lang="de-DE" dirty="0"/>
              <a:t>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A612-0948-4E71-97C2-F028832323D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2020-02-27             </a:t>
            </a:r>
            <a:r>
              <a:rPr lang="de-DE" b="1"/>
              <a:t>restricted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Infineon Technologies AG 2020. All rights reserved.</a:t>
            </a:r>
            <a:endParaRPr lang="de-DE"/>
          </a:p>
        </p:txBody>
      </p:sp>
      <p:sp>
        <p:nvSpPr>
          <p:cNvPr id="10" name="Rectangle 9"/>
          <p:cNvSpPr/>
          <p:nvPr/>
        </p:nvSpPr>
        <p:spPr bwMode="auto">
          <a:xfrm>
            <a:off x="107504" y="1238471"/>
            <a:ext cx="9036496" cy="50045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t"/>
          <a:lstStyle/>
          <a:p>
            <a:pPr algn="ctr" eaLnBrk="0" hangingPunct="0"/>
            <a:r>
              <a:rPr lang="de-DE" sz="1600" dirty="0">
                <a:solidFill>
                  <a:schemeClr val="accent3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DFlash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9512" y="1670518"/>
            <a:ext cx="6632101" cy="4356485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72000" tIns="72000" rIns="72000" bIns="72000" rtlCol="0" anchor="t"/>
          <a:lstStyle/>
          <a:p>
            <a:pPr algn="ctr" eaLnBrk="0" hangingPunct="0"/>
            <a:r>
              <a:rPr lang="de-DE" sz="1600" dirty="0">
                <a:solidFill>
                  <a:schemeClr val="accent3">
                    <a:lumMod val="50000"/>
                  </a:schemeClr>
                </a:solidFill>
                <a:ea typeface="Verdana" pitchFamily="34" charset="0"/>
                <a:cs typeface="Verdana" pitchFamily="34" charset="0"/>
              </a:rPr>
              <a:t>DFLASH0</a:t>
            </a:r>
            <a:endParaRPr lang="de-DE" sz="1600" dirty="0">
              <a:solidFill>
                <a:schemeClr val="accent3">
                  <a:lumMod val="50000"/>
                </a:schemeClr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891747" y="1670518"/>
            <a:ext cx="2180038" cy="4356485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72000" tIns="72000" rIns="72000" bIns="72000" rtlCol="0" anchor="t"/>
          <a:lstStyle/>
          <a:p>
            <a:pPr algn="ctr" eaLnBrk="0" hangingPunct="0"/>
            <a:r>
              <a:rPr lang="de-DE" sz="1600" dirty="0">
                <a:solidFill>
                  <a:schemeClr val="accent3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DFLASH1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445732" y="2047728"/>
            <a:ext cx="2067677" cy="1073964"/>
          </a:xfrm>
          <a:prstGeom prst="rect">
            <a:avLst/>
          </a:prstGeom>
          <a:solidFill>
            <a:schemeClr val="accent3">
              <a:alpha val="72000"/>
            </a:schemeClr>
          </a:solidFill>
          <a:ln w="19050"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72000" tIns="0" rIns="72000" bIns="72000" rtlCol="0" anchor="t"/>
          <a:lstStyle/>
          <a:p>
            <a:pPr algn="ctr" eaLnBrk="0" hangingPunct="0"/>
            <a:r>
              <a:rPr lang="de-DE" sz="1400" dirty="0">
                <a:latin typeface="+mn-lt"/>
                <a:ea typeface="Verdana" pitchFamily="34" charset="0"/>
                <a:cs typeface="Verdana" pitchFamily="34" charset="0"/>
              </a:rPr>
              <a:t>DFLASH0_UCB_MS0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259646" y="2047728"/>
            <a:ext cx="2067677" cy="1309264"/>
          </a:xfrm>
          <a:prstGeom prst="rect">
            <a:avLst/>
          </a:prstGeom>
          <a:solidFill>
            <a:schemeClr val="accent3">
              <a:alpha val="72000"/>
            </a:schemeClr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72000" tIns="0" rIns="72000" bIns="72000" rtlCol="0" anchor="t"/>
          <a:lstStyle/>
          <a:p>
            <a:pPr algn="ctr" eaLnBrk="0" hangingPunct="0"/>
            <a:r>
              <a:rPr lang="de-DE" sz="1400" dirty="0">
                <a:latin typeface="+mn-lt"/>
                <a:ea typeface="Verdana" pitchFamily="34" charset="0"/>
                <a:cs typeface="Verdana" pitchFamily="34" charset="0"/>
              </a:rPr>
              <a:t>DFLASH0_EEPROM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58452"/>
              </p:ext>
            </p:extLst>
          </p:nvPr>
        </p:nvGraphicFramePr>
        <p:xfrm>
          <a:off x="2526947" y="2348415"/>
          <a:ext cx="1905245" cy="6858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5245">
                  <a:extLst>
                    <a:ext uri="{9D8B030D-6E8A-4147-A177-3AD203B41FA5}">
                      <a16:colId xmlns:a16="http://schemas.microsoft.com/office/drawing/2014/main" val="4105139556"/>
                    </a:ext>
                  </a:extLst>
                </a:gridCol>
              </a:tblGrid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UCB0 (512 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72937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...</a:t>
                      </a:r>
                    </a:p>
                  </a:txBody>
                  <a:tcP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202464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UCB7 (512 bytes)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556246"/>
                  </a:ext>
                </a:extLst>
              </a:tr>
            </a:tbl>
          </a:graphicData>
        </a:graphic>
      </p:graphicFrame>
      <p:sp>
        <p:nvSpPr>
          <p:cNvPr id="37" name="Rounded Rectangle 36"/>
          <p:cNvSpPr/>
          <p:nvPr/>
        </p:nvSpPr>
        <p:spPr bwMode="auto">
          <a:xfrm>
            <a:off x="3856908" y="2283324"/>
            <a:ext cx="741524" cy="47194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400" dirty="0">
                <a:solidFill>
                  <a:schemeClr val="accent5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Mini Sector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314948" y="1505564"/>
            <a:ext cx="834301" cy="4519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Flash Bank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47584"/>
              </p:ext>
            </p:extLst>
          </p:nvPr>
        </p:nvGraphicFramePr>
        <p:xfrm>
          <a:off x="340861" y="2348415"/>
          <a:ext cx="1905245" cy="914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5245">
                  <a:extLst>
                    <a:ext uri="{9D8B030D-6E8A-4147-A177-3AD203B41FA5}">
                      <a16:colId xmlns:a16="http://schemas.microsoft.com/office/drawing/2014/main" val="4105139556"/>
                    </a:ext>
                  </a:extLst>
                </a:gridCol>
              </a:tblGrid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EEPROM0 (4 KB / 2KB)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72937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EEPROM1 (4 KB / 2KB)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2460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514341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EEPROM63 (4 KB / 2KB)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45448"/>
                  </a:ext>
                </a:extLst>
              </a:tr>
            </a:tbl>
          </a:graphicData>
        </a:graphic>
      </p:graphicFrame>
      <p:sp>
        <p:nvSpPr>
          <p:cNvPr id="42" name="Rectangle 41"/>
          <p:cNvSpPr/>
          <p:nvPr/>
        </p:nvSpPr>
        <p:spPr bwMode="auto">
          <a:xfrm>
            <a:off x="2445732" y="3207260"/>
            <a:ext cx="2067677" cy="1073964"/>
          </a:xfrm>
          <a:prstGeom prst="rect">
            <a:avLst/>
          </a:prstGeom>
          <a:solidFill>
            <a:schemeClr val="accent3">
              <a:alpha val="72000"/>
            </a:schemeClr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72000" tIns="0" rIns="72000" bIns="72000" rtlCol="0" anchor="t"/>
          <a:lstStyle/>
          <a:p>
            <a:pPr algn="ctr" eaLnBrk="0" hangingPunct="0"/>
            <a:r>
              <a:rPr lang="de-DE" sz="1400" dirty="0">
                <a:latin typeface="+mn-lt"/>
                <a:ea typeface="Verdana" pitchFamily="34" charset="0"/>
                <a:cs typeface="Verdana" pitchFamily="34" charset="0"/>
              </a:rPr>
              <a:t>DFLASH0_UCB_MS1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78821"/>
              </p:ext>
            </p:extLst>
          </p:nvPr>
        </p:nvGraphicFramePr>
        <p:xfrm>
          <a:off x="2526947" y="3507947"/>
          <a:ext cx="1905245" cy="6858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5245">
                  <a:extLst>
                    <a:ext uri="{9D8B030D-6E8A-4147-A177-3AD203B41FA5}">
                      <a16:colId xmlns:a16="http://schemas.microsoft.com/office/drawing/2014/main" val="4105139556"/>
                    </a:ext>
                  </a:extLst>
                </a:gridCol>
              </a:tblGrid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UCB8 (512 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72937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18005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UCB15 (512 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535682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 bwMode="auto">
          <a:xfrm>
            <a:off x="2439684" y="4366792"/>
            <a:ext cx="2067677" cy="430360"/>
          </a:xfrm>
          <a:prstGeom prst="rect">
            <a:avLst/>
          </a:prstGeom>
          <a:solidFill>
            <a:schemeClr val="accent3">
              <a:alpha val="72000"/>
            </a:schemeClr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72000" tIns="0" rIns="72000" bIns="72000" rtlCol="0" anchor="t"/>
          <a:lstStyle/>
          <a:p>
            <a:pPr algn="ctr" eaLnBrk="0" hangingPunct="0"/>
            <a:r>
              <a:rPr lang="de-DE" sz="1400" dirty="0">
                <a:latin typeface="+mn-lt"/>
                <a:ea typeface="Verdana" pitchFamily="34" charset="0"/>
                <a:cs typeface="Verdana" pitchFamily="34" charset="0"/>
              </a:rPr>
              <a:t>...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439684" y="4882720"/>
            <a:ext cx="2067677" cy="1073964"/>
          </a:xfrm>
          <a:prstGeom prst="rect">
            <a:avLst/>
          </a:prstGeom>
          <a:solidFill>
            <a:schemeClr val="accent3">
              <a:alpha val="72000"/>
            </a:schemeClr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72000" tIns="0" rIns="72000" bIns="72000" rtlCol="0" anchor="t"/>
          <a:lstStyle/>
          <a:p>
            <a:pPr algn="ctr" eaLnBrk="0" hangingPunct="0"/>
            <a:r>
              <a:rPr lang="de-DE" sz="1400" dirty="0">
                <a:latin typeface="+mn-lt"/>
                <a:ea typeface="Verdana" pitchFamily="34" charset="0"/>
                <a:cs typeface="Verdana" pitchFamily="34" charset="0"/>
              </a:rPr>
              <a:t>DFLASH0_UCB_MS5</a:t>
            </a: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21519"/>
              </p:ext>
            </p:extLst>
          </p:nvPr>
        </p:nvGraphicFramePr>
        <p:xfrm>
          <a:off x="2520899" y="5183407"/>
          <a:ext cx="1905245" cy="6858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5245">
                  <a:extLst>
                    <a:ext uri="{9D8B030D-6E8A-4147-A177-3AD203B41FA5}">
                      <a16:colId xmlns:a16="http://schemas.microsoft.com/office/drawing/2014/main" val="4105139556"/>
                    </a:ext>
                  </a:extLst>
                </a:gridCol>
              </a:tblGrid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UCB40 (512 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72937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18005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UCB47 (512 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535682"/>
                  </a:ext>
                </a:extLst>
              </a:tr>
            </a:tbl>
          </a:graphicData>
        </a:graphic>
      </p:graphicFrame>
      <p:sp>
        <p:nvSpPr>
          <p:cNvPr id="41" name="Rounded Rectangle 40"/>
          <p:cNvSpPr/>
          <p:nvPr/>
        </p:nvSpPr>
        <p:spPr bwMode="auto">
          <a:xfrm>
            <a:off x="1944657" y="3002844"/>
            <a:ext cx="1308248" cy="24201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Logical Sector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636696" y="2047728"/>
            <a:ext cx="2067677" cy="1309264"/>
          </a:xfrm>
          <a:prstGeom prst="rect">
            <a:avLst/>
          </a:prstGeom>
          <a:solidFill>
            <a:schemeClr val="accent3">
              <a:alpha val="72000"/>
            </a:schemeClr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72000" tIns="0" rIns="72000" bIns="72000" rtlCol="0" anchor="t"/>
          <a:lstStyle/>
          <a:p>
            <a:pPr algn="ctr" eaLnBrk="0" hangingPunct="0"/>
            <a:r>
              <a:rPr lang="de-DE" sz="1400" dirty="0">
                <a:latin typeface="+mn-lt"/>
                <a:ea typeface="Verdana" pitchFamily="34" charset="0"/>
                <a:cs typeface="Verdana" pitchFamily="34" charset="0"/>
              </a:rPr>
              <a:t>DFLASH0_CFS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977281"/>
              </p:ext>
            </p:extLst>
          </p:nvPr>
        </p:nvGraphicFramePr>
        <p:xfrm>
          <a:off x="4717911" y="2348415"/>
          <a:ext cx="1905245" cy="914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5245">
                  <a:extLst>
                    <a:ext uri="{9D8B030D-6E8A-4147-A177-3AD203B41FA5}">
                      <a16:colId xmlns:a16="http://schemas.microsoft.com/office/drawing/2014/main" val="4105139556"/>
                    </a:ext>
                  </a:extLst>
                </a:gridCol>
              </a:tblGrid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CFS0 (4 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72937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CFS1 (4 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75036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...</a:t>
                      </a:r>
                    </a:p>
                  </a:txBody>
                  <a:tcP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028654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CFS15 (4 KB)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0498744"/>
                  </a:ext>
                </a:extLst>
              </a:tr>
            </a:tbl>
          </a:graphicData>
        </a:graphic>
      </p:graphicFrame>
      <p:sp>
        <p:nvSpPr>
          <p:cNvPr id="58" name="Rectangle 57"/>
          <p:cNvSpPr/>
          <p:nvPr/>
        </p:nvSpPr>
        <p:spPr bwMode="auto">
          <a:xfrm>
            <a:off x="6955630" y="2048235"/>
            <a:ext cx="2067677" cy="1309264"/>
          </a:xfrm>
          <a:prstGeom prst="rect">
            <a:avLst/>
          </a:prstGeom>
          <a:solidFill>
            <a:schemeClr val="accent3">
              <a:alpha val="72000"/>
            </a:schemeClr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72000" tIns="0" rIns="72000" bIns="72000" rtlCol="0" anchor="t"/>
          <a:lstStyle/>
          <a:p>
            <a:pPr algn="ctr" eaLnBrk="0" hangingPunct="0"/>
            <a:r>
              <a:rPr lang="de-DE" sz="1400" dirty="0">
                <a:latin typeface="+mn-lt"/>
                <a:ea typeface="Verdana" pitchFamily="34" charset="0"/>
                <a:cs typeface="Verdana" pitchFamily="34" charset="0"/>
              </a:rPr>
              <a:t>DFLASH1_EEPROM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15305"/>
              </p:ext>
            </p:extLst>
          </p:nvPr>
        </p:nvGraphicFramePr>
        <p:xfrm>
          <a:off x="7036845" y="2348922"/>
          <a:ext cx="1905245" cy="914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5245">
                  <a:extLst>
                    <a:ext uri="{9D8B030D-6E8A-4147-A177-3AD203B41FA5}">
                      <a16:colId xmlns:a16="http://schemas.microsoft.com/office/drawing/2014/main" val="4105139556"/>
                    </a:ext>
                  </a:extLst>
                </a:gridCol>
              </a:tblGrid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EEPROM0 (4 KB / 2KB)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72937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EEPROM1 (4 KB / 2KB)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2460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algn="l"/>
                      <a:r>
                        <a:rPr lang="de-DE" sz="9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514341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EEPROM31 (4 KB / 2KB)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45448"/>
                  </a:ext>
                </a:extLst>
              </a:tr>
            </a:tbl>
          </a:graphicData>
        </a:graphic>
      </p:graphicFrame>
      <p:sp>
        <p:nvSpPr>
          <p:cNvPr id="57" name="Rounded Rectangle 56"/>
          <p:cNvSpPr/>
          <p:nvPr/>
        </p:nvSpPr>
        <p:spPr bwMode="auto">
          <a:xfrm>
            <a:off x="5550993" y="3169499"/>
            <a:ext cx="1357105" cy="6851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Logical Sector</a:t>
            </a:r>
          </a:p>
          <a:p>
            <a:pPr algn="ctr" eaLnBrk="0" hangingPunct="0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and </a:t>
            </a:r>
          </a:p>
          <a:p>
            <a:pPr algn="ctr" eaLnBrk="0" hangingPunct="0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Mini Sector</a:t>
            </a:r>
          </a:p>
        </p:txBody>
      </p:sp>
    </p:spTree>
    <p:extLst>
      <p:ext uri="{BB962C8B-B14F-4D97-AF65-F5344CB8AC3E}">
        <p14:creationId xmlns:p14="http://schemas.microsoft.com/office/powerpoint/2010/main" val="25714303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heme/theme1.xml><?xml version="1.0" encoding="utf-8"?>
<a:theme xmlns:a="http://schemas.openxmlformats.org/drawingml/2006/main" name="blank">
  <a:themeElements>
    <a:clrScheme name="InfineonColors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Fonts">
      <a:majorFont>
        <a:latin typeface="Arial"/>
        <a:ea typeface=""/>
        <a:cs typeface="Verdana"/>
      </a:majorFont>
      <a:minorFont>
        <a:latin typeface="Arial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Arial" panose="020B0604020202020204" pitchFamily="34" charset="0"/>
            <a:ea typeface="Verdana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9AB8615-4AE0-4A7E-9E50-67989DA3062E}" vid="{C5E31B79-7730-4EF8-90F4-DCC28A1230F4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Props1.xml><?xml version="1.0" encoding="utf-8"?>
<ds:datastoreItem xmlns:ds="http://schemas.openxmlformats.org/officeDocument/2006/customXml" ds:itemID="{42931CA0-ADA0-422F-95DD-3CEB1C4304AE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5F931CDF-BDCC-468C-84F4-7D8E1215CB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9D554A-3A13-4E39-9B94-AB61644E2C9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BF5F9EF-BF04-400B-80E2-C3F54555D94E}">
  <ds:schemaRefs>
    <ds:schemaRef ds:uri="http://purl.org/dc/elements/1.1/"/>
    <ds:schemaRef ds:uri="http://schemas.microsoft.com/office/2006/documentManagement/types"/>
    <ds:schemaRef ds:uri="a709603d-609a-478b-a91d-3c5e984c0e79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  <ds:schemaRef ds:uri="6ef45842-284e-44e4-b2db-1749e7948b44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264</Words>
  <Application>Microsoft Office PowerPoint</Application>
  <PresentationFormat>On-screen Show (4:3)</PresentationFormat>
  <Paragraphs>85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Verdana</vt:lpstr>
      <vt:lpstr>blank</vt:lpstr>
      <vt:lpstr>TC37x memory</vt:lpstr>
      <vt:lpstr>TC37x memory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2020-02-27T10:38:50Z</dcterms:created>
  <dcterms:modified xsi:type="dcterms:W3CDTF">2021-02-12T13:24:15Z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</Properties>
</file>