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abin" panose="02010600030101010101" charset="0"/>
      <p:regular r:id="rId13"/>
    </p:embeddedFont>
    <p:embeddedFont>
      <p:font typeface="Unbounded" panose="02010600030101010101" charset="0"/>
      <p:regular r:id="rId1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3645"/>
    <a:srgbClr val="112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8" d="100"/>
          <a:sy n="88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228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364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52664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b="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AI-Powered MRI Report Data Extraction: Accuracy Evaluation</a:t>
            </a:r>
            <a:endParaRPr lang="en-US" sz="4800" b="1" dirty="0"/>
          </a:p>
        </p:txBody>
      </p:sp>
      <p:sp>
        <p:nvSpPr>
          <p:cNvPr id="3" name="Text 1"/>
          <p:cNvSpPr/>
          <p:nvPr/>
        </p:nvSpPr>
        <p:spPr>
          <a:xfrm>
            <a:off x="837724" y="4385072"/>
            <a:ext cx="1295495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24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Presenters &amp; Team : </a:t>
            </a: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Haiyi Li Yutong Li and </a:t>
            </a:r>
            <a:r>
              <a:rPr lang="en-US" sz="2400" dirty="0" err="1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Yihen</a:t>
            </a: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 Chi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37724" y="5132903"/>
            <a:ext cx="1295495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24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Date:  </a:t>
            </a:r>
            <a:r>
              <a:rPr lang="en-US" sz="24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April 28, 2025.</a:t>
            </a:r>
            <a:endParaRPr 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A3342F-D1C8-B8D6-625A-3260BB43992C}"/>
              </a:ext>
            </a:extLst>
          </p:cNvPr>
          <p:cNvSpPr/>
          <p:nvPr/>
        </p:nvSpPr>
        <p:spPr>
          <a:xfrm>
            <a:off x="12735499" y="7535537"/>
            <a:ext cx="1894901" cy="694063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3AE3BDAD-F7BD-8DDA-B2A7-22856162EB92}"/>
              </a:ext>
            </a:extLst>
          </p:cNvPr>
          <p:cNvSpPr/>
          <p:nvPr/>
        </p:nvSpPr>
        <p:spPr>
          <a:xfrm>
            <a:off x="837724" y="3692270"/>
            <a:ext cx="1295495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altLang="zh-CN" sz="2400" b="1" dirty="0">
                <a:solidFill>
                  <a:srgbClr val="CAD6DE"/>
                </a:solidFill>
                <a:latin typeface="Cabin" pitchFamily="34" charset="0"/>
              </a:rPr>
              <a:t>Supervisor:</a:t>
            </a:r>
            <a:r>
              <a:rPr lang="zh-CN" altLang="en-US" sz="2400" b="1" dirty="0">
                <a:solidFill>
                  <a:srgbClr val="CAD6DE"/>
                </a:solidFill>
                <a:latin typeface="Cabin" pitchFamily="34" charset="0"/>
              </a:rPr>
              <a:t> </a:t>
            </a:r>
            <a:r>
              <a:rPr lang="en-US" altLang="zh-CN" sz="2400" dirty="0">
                <a:solidFill>
                  <a:srgbClr val="CAD6DE"/>
                </a:solidFill>
                <a:latin typeface="Cabin" pitchFamily="34" charset="0"/>
              </a:rPr>
              <a:t>Tim</a:t>
            </a:r>
            <a:r>
              <a:rPr lang="zh-CN" altLang="en-US" sz="2400" dirty="0">
                <a:solidFill>
                  <a:srgbClr val="CAD6DE"/>
                </a:solidFill>
                <a:latin typeface="Cabin" pitchFamily="34" charset="0"/>
              </a:rPr>
              <a:t> </a:t>
            </a:r>
            <a:r>
              <a:rPr lang="en-US" altLang="zh-CN" sz="2400" dirty="0">
                <a:solidFill>
                  <a:srgbClr val="CAD6DE"/>
                </a:solidFill>
                <a:latin typeface="Cabin" pitchFamily="34" charset="0"/>
              </a:rPr>
              <a:t>Chen</a:t>
            </a:r>
            <a:endParaRPr lang="en-US" sz="2400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888373B-D92E-524E-E8F0-D6083247A3D0}"/>
              </a:ext>
            </a:extLst>
          </p:cNvPr>
          <p:cNvGrpSpPr/>
          <p:nvPr/>
        </p:nvGrpSpPr>
        <p:grpSpPr>
          <a:xfrm>
            <a:off x="-14193523" y="1976199"/>
            <a:ext cx="12862798" cy="5340192"/>
            <a:chOff x="870109" y="1976199"/>
            <a:chExt cx="12862798" cy="5340192"/>
          </a:xfrm>
        </p:grpSpPr>
        <p:pic>
          <p:nvPicPr>
            <p:cNvPr id="24" name="Image 0" descr="preencoded.png">
              <a:extLst>
                <a:ext uri="{FF2B5EF4-FFF2-40B4-BE49-F238E27FC236}">
                  <a16:creationId xmlns:a16="http://schemas.microsoft.com/office/drawing/2014/main" id="{E7495055-6F07-A825-F3C6-114E6B175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7638" y="1976199"/>
              <a:ext cx="2137529" cy="1740218"/>
            </a:xfrm>
            <a:prstGeom prst="rect">
              <a:avLst/>
            </a:prstGeom>
          </p:spPr>
        </p:pic>
        <p:pic>
          <p:nvPicPr>
            <p:cNvPr id="25" name="Image 1" descr="preencoded.png">
              <a:extLst>
                <a:ext uri="{FF2B5EF4-FFF2-40B4-BE49-F238E27FC236}">
                  <a16:creationId xmlns:a16="http://schemas.microsoft.com/office/drawing/2014/main" id="{7F1DA4F3-E6E2-21BF-DAB5-6CE23AEB7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7988" y="2860953"/>
              <a:ext cx="336590" cy="420767"/>
            </a:xfrm>
            <a:prstGeom prst="rect">
              <a:avLst/>
            </a:prstGeom>
          </p:spPr>
        </p:pic>
        <p:sp>
          <p:nvSpPr>
            <p:cNvPr id="26" name="Text 1">
              <a:extLst>
                <a:ext uri="{FF2B5EF4-FFF2-40B4-BE49-F238E27FC236}">
                  <a16:creationId xmlns:a16="http://schemas.microsoft.com/office/drawing/2014/main" id="{315C8C45-F7AA-CB3F-B520-EB7B5DEB764A}"/>
                </a:ext>
              </a:extLst>
            </p:cNvPr>
            <p:cNvSpPr/>
            <p:nvPr/>
          </p:nvSpPr>
          <p:spPr>
            <a:xfrm>
              <a:off x="5384482" y="2406968"/>
              <a:ext cx="281618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Challenge</a:t>
              </a:r>
              <a:endParaRPr lang="en-US" sz="2200" dirty="0"/>
            </a:p>
          </p:txBody>
        </p:sp>
        <p:sp>
          <p:nvSpPr>
            <p:cNvPr id="27" name="Text 2">
              <a:extLst>
                <a:ext uri="{FF2B5EF4-FFF2-40B4-BE49-F238E27FC236}">
                  <a16:creationId xmlns:a16="http://schemas.microsoft.com/office/drawing/2014/main" id="{457C4EAE-BDFC-083C-5121-9F288B61CA78}"/>
                </a:ext>
              </a:extLst>
            </p:cNvPr>
            <p:cNvSpPr/>
            <p:nvPr/>
          </p:nvSpPr>
          <p:spPr>
            <a:xfrm>
              <a:off x="5384482" y="2902506"/>
              <a:ext cx="5993011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Manual extraction from MRI reports is slow and error-prone.</a:t>
              </a:r>
              <a:endParaRPr lang="en-US" sz="1850" dirty="0"/>
            </a:p>
          </p:txBody>
        </p:sp>
        <p:sp>
          <p:nvSpPr>
            <p:cNvPr id="28" name="Shape 3">
              <a:extLst>
                <a:ext uri="{FF2B5EF4-FFF2-40B4-BE49-F238E27FC236}">
                  <a16:creationId xmlns:a16="http://schemas.microsoft.com/office/drawing/2014/main" id="{9CF8BF2B-6001-8FB1-FFD4-C392F73B4F3F}"/>
                </a:ext>
              </a:extLst>
            </p:cNvPr>
            <p:cNvSpPr/>
            <p:nvPr/>
          </p:nvSpPr>
          <p:spPr>
            <a:xfrm>
              <a:off x="5204936" y="3731062"/>
              <a:ext cx="8527971" cy="15240"/>
            </a:xfrm>
            <a:prstGeom prst="roundRect">
              <a:avLst>
                <a:gd name="adj" fmla="val 235611"/>
              </a:avLst>
            </a:prstGeom>
            <a:solidFill>
              <a:srgbClr val="FCEC99"/>
            </a:solidFill>
            <a:ln/>
          </p:spPr>
        </p:sp>
        <p:pic>
          <p:nvPicPr>
            <p:cNvPr id="29" name="Image 2" descr="preencoded.png">
              <a:extLst>
                <a:ext uri="{FF2B5EF4-FFF2-40B4-BE49-F238E27FC236}">
                  <a16:creationId xmlns:a16="http://schemas.microsoft.com/office/drawing/2014/main" id="{FC65A5B2-332F-B587-9A13-772F6159F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8814" y="3776186"/>
              <a:ext cx="4275058" cy="1740218"/>
            </a:xfrm>
            <a:prstGeom prst="rect">
              <a:avLst/>
            </a:prstGeom>
          </p:spPr>
        </p:pic>
        <p:pic>
          <p:nvPicPr>
            <p:cNvPr id="30" name="Image 3" descr="preencoded.png">
              <a:extLst>
                <a:ext uri="{FF2B5EF4-FFF2-40B4-BE49-F238E27FC236}">
                  <a16:creationId xmlns:a16="http://schemas.microsoft.com/office/drawing/2014/main" id="{FD213E43-0AEA-2DF6-C411-FFF6EE1E3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07988" y="4435912"/>
              <a:ext cx="336590" cy="420767"/>
            </a:xfrm>
            <a:prstGeom prst="rect">
              <a:avLst/>
            </a:prstGeom>
          </p:spPr>
        </p:pic>
        <p:sp>
          <p:nvSpPr>
            <p:cNvPr id="31" name="Text 4">
              <a:extLst>
                <a:ext uri="{FF2B5EF4-FFF2-40B4-BE49-F238E27FC236}">
                  <a16:creationId xmlns:a16="http://schemas.microsoft.com/office/drawing/2014/main" id="{AA8E70A8-CD80-0EE9-F998-AEC35EA155E2}"/>
                </a:ext>
              </a:extLst>
            </p:cNvPr>
            <p:cNvSpPr/>
            <p:nvPr/>
          </p:nvSpPr>
          <p:spPr>
            <a:xfrm>
              <a:off x="6453187" y="4206954"/>
              <a:ext cx="281618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Objective</a:t>
              </a:r>
              <a:endParaRPr lang="en-US" sz="2200" dirty="0"/>
            </a:p>
          </p:txBody>
        </p:sp>
        <p:sp>
          <p:nvSpPr>
            <p:cNvPr id="32" name="Text 5">
              <a:extLst>
                <a:ext uri="{FF2B5EF4-FFF2-40B4-BE49-F238E27FC236}">
                  <a16:creationId xmlns:a16="http://schemas.microsoft.com/office/drawing/2014/main" id="{25C0E34C-3D40-9B69-AE1F-DAF84CE29C0C}"/>
                </a:ext>
              </a:extLst>
            </p:cNvPr>
            <p:cNvSpPr/>
            <p:nvPr/>
          </p:nvSpPr>
          <p:spPr>
            <a:xfrm>
              <a:off x="6453187" y="4702493"/>
              <a:ext cx="6119574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Develop AI tool using </a:t>
              </a:r>
              <a:r>
                <a:rPr lang="en-US" altLang="zh-CN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LLM</a:t>
              </a: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 to extract structured data.</a:t>
              </a:r>
              <a:endParaRPr lang="en-US" sz="1850" dirty="0"/>
            </a:p>
          </p:txBody>
        </p:sp>
        <p:sp>
          <p:nvSpPr>
            <p:cNvPr id="33" name="Shape 6">
              <a:extLst>
                <a:ext uri="{FF2B5EF4-FFF2-40B4-BE49-F238E27FC236}">
                  <a16:creationId xmlns:a16="http://schemas.microsoft.com/office/drawing/2014/main" id="{D23B4CA7-C8B8-C561-1C65-32F0C49A79C1}"/>
                </a:ext>
              </a:extLst>
            </p:cNvPr>
            <p:cNvSpPr/>
            <p:nvPr/>
          </p:nvSpPr>
          <p:spPr>
            <a:xfrm>
              <a:off x="6273641" y="5531048"/>
              <a:ext cx="7459266" cy="15240"/>
            </a:xfrm>
            <a:prstGeom prst="roundRect">
              <a:avLst>
                <a:gd name="adj" fmla="val 235611"/>
              </a:avLst>
            </a:prstGeom>
            <a:solidFill>
              <a:srgbClr val="FFD1A7"/>
            </a:solidFill>
            <a:ln/>
          </p:spPr>
        </p:sp>
        <p:pic>
          <p:nvPicPr>
            <p:cNvPr id="34" name="Image 4" descr="preencoded.png">
              <a:extLst>
                <a:ext uri="{FF2B5EF4-FFF2-40B4-BE49-F238E27FC236}">
                  <a16:creationId xmlns:a16="http://schemas.microsoft.com/office/drawing/2014/main" id="{8663B4AA-E7CB-D14F-D740-D96E90C8E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109" y="5576173"/>
              <a:ext cx="6412587" cy="1740218"/>
            </a:xfrm>
            <a:prstGeom prst="rect">
              <a:avLst/>
            </a:prstGeom>
          </p:spPr>
        </p:pic>
        <p:pic>
          <p:nvPicPr>
            <p:cNvPr id="35" name="Image 5" descr="preencoded.png">
              <a:extLst>
                <a:ext uri="{FF2B5EF4-FFF2-40B4-BE49-F238E27FC236}">
                  <a16:creationId xmlns:a16="http://schemas.microsoft.com/office/drawing/2014/main" id="{BE520A86-B7D7-72F2-158E-97BF15791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8107" y="6235898"/>
              <a:ext cx="336590" cy="420767"/>
            </a:xfrm>
            <a:prstGeom prst="rect">
              <a:avLst/>
            </a:prstGeom>
          </p:spPr>
        </p:pic>
        <p:sp>
          <p:nvSpPr>
            <p:cNvPr id="36" name="Text 7">
              <a:extLst>
                <a:ext uri="{FF2B5EF4-FFF2-40B4-BE49-F238E27FC236}">
                  <a16:creationId xmlns:a16="http://schemas.microsoft.com/office/drawing/2014/main" id="{3BC3871C-5A01-554F-5527-25F22D3F0790}"/>
                </a:ext>
              </a:extLst>
            </p:cNvPr>
            <p:cNvSpPr/>
            <p:nvPr/>
          </p:nvSpPr>
          <p:spPr>
            <a:xfrm>
              <a:off x="7522012" y="5815489"/>
              <a:ext cx="281618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Methodology</a:t>
              </a:r>
              <a:endParaRPr lang="en-US" sz="2200" dirty="0"/>
            </a:p>
          </p:txBody>
        </p:sp>
        <p:sp>
          <p:nvSpPr>
            <p:cNvPr id="37" name="Text 8">
              <a:extLst>
                <a:ext uri="{FF2B5EF4-FFF2-40B4-BE49-F238E27FC236}">
                  <a16:creationId xmlns:a16="http://schemas.microsoft.com/office/drawing/2014/main" id="{5249A81B-40E6-1C49-A30F-0029A5226BE6}"/>
                </a:ext>
              </a:extLst>
            </p:cNvPr>
            <p:cNvSpPr/>
            <p:nvPr/>
          </p:nvSpPr>
          <p:spPr>
            <a:xfrm>
              <a:off x="7522012" y="6311027"/>
              <a:ext cx="6031349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Automated pipeline: PDF to image to AI API to validation and evaluation.</a:t>
              </a:r>
              <a:endParaRPr lang="en-US" sz="1850"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339173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Thank You</a:t>
            </a:r>
            <a:endParaRPr lang="en-US" sz="6000" b="1" dirty="0"/>
          </a:p>
        </p:txBody>
      </p:sp>
      <p:sp>
        <p:nvSpPr>
          <p:cNvPr id="4" name="Text 1"/>
          <p:cNvSpPr/>
          <p:nvPr/>
        </p:nvSpPr>
        <p:spPr>
          <a:xfrm>
            <a:off x="6324124" y="4454723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b="1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Open Discussion &amp; Questions</a:t>
            </a:r>
            <a:endParaRPr lang="en-US" sz="2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C79D57-448D-9C18-D9ED-8DE8E1975205}"/>
              </a:ext>
            </a:extLst>
          </p:cNvPr>
          <p:cNvSpPr/>
          <p:nvPr/>
        </p:nvSpPr>
        <p:spPr>
          <a:xfrm>
            <a:off x="12735499" y="7535537"/>
            <a:ext cx="1894901" cy="694063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13209"/>
            <a:ext cx="12383452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Automating Medical Data Extraction</a:t>
            </a:r>
            <a:endParaRPr lang="en-US" sz="4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4173A4-ACCC-34B9-8AE3-8F002FE70038}"/>
              </a:ext>
            </a:extLst>
          </p:cNvPr>
          <p:cNvSpPr/>
          <p:nvPr/>
        </p:nvSpPr>
        <p:spPr>
          <a:xfrm>
            <a:off x="12735499" y="7535537"/>
            <a:ext cx="1894901" cy="694063"/>
          </a:xfrm>
          <a:prstGeom prst="rect">
            <a:avLst/>
          </a:prstGeom>
          <a:solidFill>
            <a:srgbClr val="1C36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8B5BBA6D-3794-C50E-5255-A8C8CAA01810}"/>
              </a:ext>
            </a:extLst>
          </p:cNvPr>
          <p:cNvGrpSpPr/>
          <p:nvPr/>
        </p:nvGrpSpPr>
        <p:grpSpPr>
          <a:xfrm>
            <a:off x="722627" y="1976199"/>
            <a:ext cx="12862798" cy="5340192"/>
            <a:chOff x="870109" y="1976199"/>
            <a:chExt cx="12862798" cy="5340192"/>
          </a:xfrm>
        </p:grpSpPr>
        <p:pic>
          <p:nvPicPr>
            <p:cNvPr id="21" name="Image 0" descr="preencoded.png">
              <a:extLst>
                <a:ext uri="{FF2B5EF4-FFF2-40B4-BE49-F238E27FC236}">
                  <a16:creationId xmlns:a16="http://schemas.microsoft.com/office/drawing/2014/main" id="{7F4FACE5-0FCC-D794-3428-5211BA6DE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7638" y="1976199"/>
              <a:ext cx="2137529" cy="1740218"/>
            </a:xfrm>
            <a:prstGeom prst="rect">
              <a:avLst/>
            </a:prstGeom>
          </p:spPr>
        </p:pic>
        <p:pic>
          <p:nvPicPr>
            <p:cNvPr id="22" name="Image 1" descr="preencoded.png">
              <a:extLst>
                <a:ext uri="{FF2B5EF4-FFF2-40B4-BE49-F238E27FC236}">
                  <a16:creationId xmlns:a16="http://schemas.microsoft.com/office/drawing/2014/main" id="{97FF4C26-A251-1D6D-BF79-3EAE87A78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07988" y="2860953"/>
              <a:ext cx="336590" cy="420767"/>
            </a:xfrm>
            <a:prstGeom prst="rect">
              <a:avLst/>
            </a:prstGeom>
          </p:spPr>
        </p:pic>
        <p:sp>
          <p:nvSpPr>
            <p:cNvPr id="23" name="Text 1">
              <a:extLst>
                <a:ext uri="{FF2B5EF4-FFF2-40B4-BE49-F238E27FC236}">
                  <a16:creationId xmlns:a16="http://schemas.microsoft.com/office/drawing/2014/main" id="{23A893E2-132B-28CC-5A0E-B729EC765A3C}"/>
                </a:ext>
              </a:extLst>
            </p:cNvPr>
            <p:cNvSpPr/>
            <p:nvPr/>
          </p:nvSpPr>
          <p:spPr>
            <a:xfrm>
              <a:off x="5384482" y="2406968"/>
              <a:ext cx="281618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Challenge</a:t>
              </a:r>
              <a:endParaRPr lang="en-US" sz="2200" dirty="0"/>
            </a:p>
          </p:txBody>
        </p:sp>
        <p:sp>
          <p:nvSpPr>
            <p:cNvPr id="24" name="Text 2">
              <a:extLst>
                <a:ext uri="{FF2B5EF4-FFF2-40B4-BE49-F238E27FC236}">
                  <a16:creationId xmlns:a16="http://schemas.microsoft.com/office/drawing/2014/main" id="{A685B8A3-886D-DD06-BFA3-130C057CABAC}"/>
                </a:ext>
              </a:extLst>
            </p:cNvPr>
            <p:cNvSpPr/>
            <p:nvPr/>
          </p:nvSpPr>
          <p:spPr>
            <a:xfrm>
              <a:off x="5384482" y="2902506"/>
              <a:ext cx="5993011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Manual extraction from MRI reports is slow and error-prone.</a:t>
              </a:r>
              <a:endParaRPr lang="en-US" sz="1850" dirty="0"/>
            </a:p>
          </p:txBody>
        </p:sp>
        <p:sp>
          <p:nvSpPr>
            <p:cNvPr id="25" name="Shape 3">
              <a:extLst>
                <a:ext uri="{FF2B5EF4-FFF2-40B4-BE49-F238E27FC236}">
                  <a16:creationId xmlns:a16="http://schemas.microsoft.com/office/drawing/2014/main" id="{BE068CEA-C826-26FA-668C-D81EF78F7D0C}"/>
                </a:ext>
              </a:extLst>
            </p:cNvPr>
            <p:cNvSpPr/>
            <p:nvPr/>
          </p:nvSpPr>
          <p:spPr>
            <a:xfrm>
              <a:off x="5204936" y="3731062"/>
              <a:ext cx="8527971" cy="15240"/>
            </a:xfrm>
            <a:prstGeom prst="roundRect">
              <a:avLst>
                <a:gd name="adj" fmla="val 235611"/>
              </a:avLst>
            </a:prstGeom>
            <a:solidFill>
              <a:srgbClr val="FCEC99"/>
            </a:solidFill>
            <a:ln/>
          </p:spPr>
        </p:sp>
        <p:pic>
          <p:nvPicPr>
            <p:cNvPr id="26" name="Image 2" descr="preencoded.png">
              <a:extLst>
                <a:ext uri="{FF2B5EF4-FFF2-40B4-BE49-F238E27FC236}">
                  <a16:creationId xmlns:a16="http://schemas.microsoft.com/office/drawing/2014/main" id="{764EFA45-4B3A-7F5D-7337-F782FFD4C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38814" y="3776186"/>
              <a:ext cx="4275058" cy="1740218"/>
            </a:xfrm>
            <a:prstGeom prst="rect">
              <a:avLst/>
            </a:prstGeom>
          </p:spPr>
        </p:pic>
        <p:pic>
          <p:nvPicPr>
            <p:cNvPr id="27" name="Image 3" descr="preencoded.png">
              <a:extLst>
                <a:ext uri="{FF2B5EF4-FFF2-40B4-BE49-F238E27FC236}">
                  <a16:creationId xmlns:a16="http://schemas.microsoft.com/office/drawing/2014/main" id="{50A8C791-D12E-294E-F6D0-28FA93A61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07988" y="4435912"/>
              <a:ext cx="336590" cy="420767"/>
            </a:xfrm>
            <a:prstGeom prst="rect">
              <a:avLst/>
            </a:prstGeom>
          </p:spPr>
        </p:pic>
        <p:sp>
          <p:nvSpPr>
            <p:cNvPr id="28" name="Text 4">
              <a:extLst>
                <a:ext uri="{FF2B5EF4-FFF2-40B4-BE49-F238E27FC236}">
                  <a16:creationId xmlns:a16="http://schemas.microsoft.com/office/drawing/2014/main" id="{373B44E9-2426-9091-81FA-23B9A862C92C}"/>
                </a:ext>
              </a:extLst>
            </p:cNvPr>
            <p:cNvSpPr/>
            <p:nvPr/>
          </p:nvSpPr>
          <p:spPr>
            <a:xfrm>
              <a:off x="6453187" y="4206954"/>
              <a:ext cx="281618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Objective</a:t>
              </a:r>
              <a:endParaRPr lang="en-US" sz="2200" dirty="0"/>
            </a:p>
          </p:txBody>
        </p:sp>
        <p:sp>
          <p:nvSpPr>
            <p:cNvPr id="29" name="Text 5">
              <a:extLst>
                <a:ext uri="{FF2B5EF4-FFF2-40B4-BE49-F238E27FC236}">
                  <a16:creationId xmlns:a16="http://schemas.microsoft.com/office/drawing/2014/main" id="{062FB96D-3F87-0536-D8A5-78E4C8135718}"/>
                </a:ext>
              </a:extLst>
            </p:cNvPr>
            <p:cNvSpPr/>
            <p:nvPr/>
          </p:nvSpPr>
          <p:spPr>
            <a:xfrm>
              <a:off x="6453187" y="4702493"/>
              <a:ext cx="6119574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Develop AI tool using </a:t>
              </a:r>
              <a:r>
                <a:rPr lang="en-US" altLang="zh-CN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LLM</a:t>
              </a: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 to extract structured data.</a:t>
              </a:r>
              <a:endParaRPr lang="en-US" sz="1850" dirty="0"/>
            </a:p>
          </p:txBody>
        </p:sp>
        <p:sp>
          <p:nvSpPr>
            <p:cNvPr id="30" name="Shape 6">
              <a:extLst>
                <a:ext uri="{FF2B5EF4-FFF2-40B4-BE49-F238E27FC236}">
                  <a16:creationId xmlns:a16="http://schemas.microsoft.com/office/drawing/2014/main" id="{8AD65DA4-6325-59E9-AADC-C37001B262F7}"/>
                </a:ext>
              </a:extLst>
            </p:cNvPr>
            <p:cNvSpPr/>
            <p:nvPr/>
          </p:nvSpPr>
          <p:spPr>
            <a:xfrm>
              <a:off x="6273641" y="5531048"/>
              <a:ext cx="7459266" cy="15240"/>
            </a:xfrm>
            <a:prstGeom prst="roundRect">
              <a:avLst>
                <a:gd name="adj" fmla="val 235611"/>
              </a:avLst>
            </a:prstGeom>
            <a:solidFill>
              <a:srgbClr val="FFD1A7"/>
            </a:solidFill>
            <a:ln/>
          </p:spPr>
        </p:sp>
        <p:pic>
          <p:nvPicPr>
            <p:cNvPr id="31" name="Image 4" descr="preencoded.png">
              <a:extLst>
                <a:ext uri="{FF2B5EF4-FFF2-40B4-BE49-F238E27FC236}">
                  <a16:creationId xmlns:a16="http://schemas.microsoft.com/office/drawing/2014/main" id="{95F61C94-7DF2-3E50-285E-33F9F926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109" y="5576173"/>
              <a:ext cx="6412587" cy="1740218"/>
            </a:xfrm>
            <a:prstGeom prst="rect">
              <a:avLst/>
            </a:prstGeom>
          </p:spPr>
        </p:pic>
        <p:pic>
          <p:nvPicPr>
            <p:cNvPr id="32" name="Image 5" descr="preencoded.png">
              <a:extLst>
                <a:ext uri="{FF2B5EF4-FFF2-40B4-BE49-F238E27FC236}">
                  <a16:creationId xmlns:a16="http://schemas.microsoft.com/office/drawing/2014/main" id="{32ACA329-1E16-B18B-12C8-39E4CB9D8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08107" y="6235898"/>
              <a:ext cx="336590" cy="420767"/>
            </a:xfrm>
            <a:prstGeom prst="rect">
              <a:avLst/>
            </a:prstGeom>
          </p:spPr>
        </p:pic>
        <p:sp>
          <p:nvSpPr>
            <p:cNvPr id="33" name="Text 7">
              <a:extLst>
                <a:ext uri="{FF2B5EF4-FFF2-40B4-BE49-F238E27FC236}">
                  <a16:creationId xmlns:a16="http://schemas.microsoft.com/office/drawing/2014/main" id="{850AF6CB-5A1E-0E04-4E89-F78E528AA86E}"/>
                </a:ext>
              </a:extLst>
            </p:cNvPr>
            <p:cNvSpPr/>
            <p:nvPr/>
          </p:nvSpPr>
          <p:spPr>
            <a:xfrm>
              <a:off x="7522012" y="5815489"/>
              <a:ext cx="281618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Methodology</a:t>
              </a:r>
              <a:endParaRPr lang="en-US" sz="2200" dirty="0"/>
            </a:p>
          </p:txBody>
        </p:sp>
        <p:sp>
          <p:nvSpPr>
            <p:cNvPr id="34" name="Text 8">
              <a:extLst>
                <a:ext uri="{FF2B5EF4-FFF2-40B4-BE49-F238E27FC236}">
                  <a16:creationId xmlns:a16="http://schemas.microsoft.com/office/drawing/2014/main" id="{424096B2-32C8-8F5B-F42F-FDB8976D5A23}"/>
                </a:ext>
              </a:extLst>
            </p:cNvPr>
            <p:cNvSpPr/>
            <p:nvPr/>
          </p:nvSpPr>
          <p:spPr>
            <a:xfrm>
              <a:off x="7522012" y="6311027"/>
              <a:ext cx="6031349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Automated pipeline: PDF to image to AI API to validation and evaluation.</a:t>
              </a:r>
              <a:endParaRPr lang="en-US" sz="1850" dirty="0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7AEE6F9-C957-554D-8AD0-868C7DA8A7DB}"/>
              </a:ext>
            </a:extLst>
          </p:cNvPr>
          <p:cNvGrpSpPr/>
          <p:nvPr/>
        </p:nvGrpSpPr>
        <p:grpSpPr>
          <a:xfrm>
            <a:off x="837724" y="9686829"/>
            <a:ext cx="12977812" cy="1740336"/>
            <a:chOff x="837724" y="3788093"/>
            <a:chExt cx="12977812" cy="1740336"/>
          </a:xfrm>
        </p:grpSpPr>
        <p:sp>
          <p:nvSpPr>
            <p:cNvPr id="45" name="Text 1">
              <a:extLst>
                <a:ext uri="{FF2B5EF4-FFF2-40B4-BE49-F238E27FC236}">
                  <a16:creationId xmlns:a16="http://schemas.microsoft.com/office/drawing/2014/main" id="{3FFD1A6E-FD85-28CE-45B1-22BB1D3750AA}"/>
                </a:ext>
              </a:extLst>
            </p:cNvPr>
            <p:cNvSpPr/>
            <p:nvPr/>
          </p:nvSpPr>
          <p:spPr>
            <a:xfrm>
              <a:off x="837724" y="3788093"/>
              <a:ext cx="2800826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FFFF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AI Model</a:t>
              </a:r>
              <a:endParaRPr lang="en-US" sz="2200" dirty="0"/>
            </a:p>
          </p:txBody>
        </p:sp>
        <p:sp>
          <p:nvSpPr>
            <p:cNvPr id="46" name="Text 2">
              <a:extLst>
                <a:ext uri="{FF2B5EF4-FFF2-40B4-BE49-F238E27FC236}">
                  <a16:creationId xmlns:a16="http://schemas.microsoft.com/office/drawing/2014/main" id="{9D65F706-9E33-89F4-56BA-839E3E6AC81D}"/>
                </a:ext>
              </a:extLst>
            </p:cNvPr>
            <p:cNvSpPr/>
            <p:nvPr/>
          </p:nvSpPr>
          <p:spPr>
            <a:xfrm>
              <a:off x="837724" y="4379357"/>
              <a:ext cx="2800826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F9D933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OpenAI GPT-4 Turbo </a:t>
              </a: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via API.</a:t>
              </a:r>
              <a:endParaRPr lang="en-US" sz="1850" dirty="0"/>
            </a:p>
          </p:txBody>
        </p:sp>
        <p:sp>
          <p:nvSpPr>
            <p:cNvPr id="47" name="Text 3">
              <a:extLst>
                <a:ext uri="{FF2B5EF4-FFF2-40B4-BE49-F238E27FC236}">
                  <a16:creationId xmlns:a16="http://schemas.microsoft.com/office/drawing/2014/main" id="{5DF3874D-6C88-DE81-7926-67087EE0334F}"/>
                </a:ext>
              </a:extLst>
            </p:cNvPr>
            <p:cNvSpPr/>
            <p:nvPr/>
          </p:nvSpPr>
          <p:spPr>
            <a:xfrm>
              <a:off x="4230053" y="3788093"/>
              <a:ext cx="2800826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FFFF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Dataset</a:t>
              </a:r>
              <a:endParaRPr lang="en-US" sz="2200" dirty="0"/>
            </a:p>
          </p:txBody>
        </p:sp>
        <p:sp>
          <p:nvSpPr>
            <p:cNvPr id="48" name="Text 4">
              <a:extLst>
                <a:ext uri="{FF2B5EF4-FFF2-40B4-BE49-F238E27FC236}">
                  <a16:creationId xmlns:a16="http://schemas.microsoft.com/office/drawing/2014/main" id="{18DDA028-9150-EC88-FF6D-076444E5A553}"/>
                </a:ext>
              </a:extLst>
            </p:cNvPr>
            <p:cNvSpPr/>
            <p:nvPr/>
          </p:nvSpPr>
          <p:spPr>
            <a:xfrm>
              <a:off x="4230053" y="4379357"/>
              <a:ext cx="2800826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F9D933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193</a:t>
              </a: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 RRI reports processed.</a:t>
              </a:r>
              <a:endParaRPr lang="en-US" sz="1850" dirty="0"/>
            </a:p>
          </p:txBody>
        </p:sp>
        <p:sp>
          <p:nvSpPr>
            <p:cNvPr id="49" name="Text 5">
              <a:extLst>
                <a:ext uri="{FF2B5EF4-FFF2-40B4-BE49-F238E27FC236}">
                  <a16:creationId xmlns:a16="http://schemas.microsoft.com/office/drawing/2014/main" id="{6F6CCC92-1281-D967-2B72-F202EB3ADA36}"/>
                </a:ext>
              </a:extLst>
            </p:cNvPr>
            <p:cNvSpPr/>
            <p:nvPr/>
          </p:nvSpPr>
          <p:spPr>
            <a:xfrm>
              <a:off x="7622381" y="3788093"/>
              <a:ext cx="2800826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FFFF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Ground Truth</a:t>
              </a:r>
              <a:endParaRPr lang="en-US" sz="2200" dirty="0"/>
            </a:p>
          </p:txBody>
        </p:sp>
        <p:sp>
          <p:nvSpPr>
            <p:cNvPr id="50" name="Text 6">
              <a:extLst>
                <a:ext uri="{FF2B5EF4-FFF2-40B4-BE49-F238E27FC236}">
                  <a16:creationId xmlns:a16="http://schemas.microsoft.com/office/drawing/2014/main" id="{A3B3E321-9A86-5D79-6BF3-E06B90CA082B}"/>
                </a:ext>
              </a:extLst>
            </p:cNvPr>
            <p:cNvSpPr/>
            <p:nvPr/>
          </p:nvSpPr>
          <p:spPr>
            <a:xfrm>
              <a:off x="7622381" y="4379357"/>
              <a:ext cx="2800826" cy="114907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Expert-validated Stage 1A MRI Data Entry_cleaned.xlsx.</a:t>
              </a:r>
              <a:endParaRPr lang="en-US" sz="1850" dirty="0"/>
            </a:p>
          </p:txBody>
        </p:sp>
        <p:sp>
          <p:nvSpPr>
            <p:cNvPr id="51" name="Text 7">
              <a:extLst>
                <a:ext uri="{FF2B5EF4-FFF2-40B4-BE49-F238E27FC236}">
                  <a16:creationId xmlns:a16="http://schemas.microsoft.com/office/drawing/2014/main" id="{DA9470A8-8A1C-5ABC-34C8-0DFBBB63D12C}"/>
                </a:ext>
              </a:extLst>
            </p:cNvPr>
            <p:cNvSpPr/>
            <p:nvPr/>
          </p:nvSpPr>
          <p:spPr>
            <a:xfrm>
              <a:off x="11014710" y="3788093"/>
              <a:ext cx="2800826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FFFF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Comparison</a:t>
              </a:r>
              <a:endParaRPr lang="en-US" sz="2200" dirty="0"/>
            </a:p>
          </p:txBody>
        </p:sp>
        <p:sp>
          <p:nvSpPr>
            <p:cNvPr id="52" name="Text 8">
              <a:extLst>
                <a:ext uri="{FF2B5EF4-FFF2-40B4-BE49-F238E27FC236}">
                  <a16:creationId xmlns:a16="http://schemas.microsoft.com/office/drawing/2014/main" id="{29476468-53DA-429D-F8C3-120BB7832618}"/>
                </a:ext>
              </a:extLst>
            </p:cNvPr>
            <p:cNvSpPr/>
            <p:nvPr/>
          </p:nvSpPr>
          <p:spPr>
            <a:xfrm>
              <a:off x="11014710" y="4379357"/>
              <a:ext cx="2800826" cy="114907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F9D933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Cell-by-cell</a:t>
              </a:r>
              <a:r>
                <a:rPr lang="en-US" sz="1850" dirty="0">
                  <a:solidFill>
                    <a:srgbClr val="FCEC99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 </a:t>
              </a: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AI vs. ground truth Excel comparison with tolerant logic.</a:t>
              </a:r>
              <a:endParaRPr lang="en-US" sz="185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968763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How We Measured Accuracy</a:t>
            </a:r>
            <a:endParaRPr lang="en-US" sz="4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FB656A6-068C-545E-22ED-0718772F7E3F}"/>
              </a:ext>
            </a:extLst>
          </p:cNvPr>
          <p:cNvSpPr/>
          <p:nvPr/>
        </p:nvSpPr>
        <p:spPr>
          <a:xfrm>
            <a:off x="12735499" y="7535537"/>
            <a:ext cx="1894901" cy="694063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ED2FDB3-23D0-E736-7D7C-447A80371194}"/>
              </a:ext>
            </a:extLst>
          </p:cNvPr>
          <p:cNvGrpSpPr/>
          <p:nvPr/>
        </p:nvGrpSpPr>
        <p:grpSpPr>
          <a:xfrm>
            <a:off x="-14500656" y="3110746"/>
            <a:ext cx="12542043" cy="3834765"/>
            <a:chOff x="1250633" y="3110746"/>
            <a:chExt cx="12542043" cy="3834765"/>
          </a:xfrm>
        </p:grpSpPr>
        <p:sp>
          <p:nvSpPr>
            <p:cNvPr id="23" name="Text 1">
              <a:extLst>
                <a:ext uri="{FF2B5EF4-FFF2-40B4-BE49-F238E27FC236}">
                  <a16:creationId xmlns:a16="http://schemas.microsoft.com/office/drawing/2014/main" id="{70F4D065-3477-4185-950D-668F6CA2CEC7}"/>
                </a:ext>
              </a:extLst>
            </p:cNvPr>
            <p:cNvSpPr/>
            <p:nvPr/>
          </p:nvSpPr>
          <p:spPr>
            <a:xfrm>
              <a:off x="1787723" y="4217789"/>
              <a:ext cx="2178725" cy="44279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450"/>
                </a:lnSpc>
                <a:buNone/>
              </a:pPr>
              <a:r>
                <a:rPr lang="en-US" sz="3450" b="1" dirty="0">
                  <a:solidFill>
                    <a:srgbClr val="FFD1A7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81.34% </a:t>
              </a:r>
              <a:endParaRPr lang="en-US" sz="3450" b="1" dirty="0"/>
            </a:p>
          </p:txBody>
        </p:sp>
        <p:pic>
          <p:nvPicPr>
            <p:cNvPr id="24" name="Image 0" descr="preencoded.png">
              <a:extLst>
                <a:ext uri="{FF2B5EF4-FFF2-40B4-BE49-F238E27FC236}">
                  <a16:creationId xmlns:a16="http://schemas.microsoft.com/office/drawing/2014/main" id="{129342E0-C326-80D3-A239-6109E4FF4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8646" y="3110746"/>
              <a:ext cx="2657118" cy="2657118"/>
            </a:xfrm>
            <a:prstGeom prst="rect">
              <a:avLst/>
            </a:prstGeom>
          </p:spPr>
        </p:pic>
        <p:sp>
          <p:nvSpPr>
            <p:cNvPr id="25" name="Text 2">
              <a:extLst>
                <a:ext uri="{FF2B5EF4-FFF2-40B4-BE49-F238E27FC236}">
                  <a16:creationId xmlns:a16="http://schemas.microsoft.com/office/drawing/2014/main" id="{B7A75CCB-1488-6863-D006-DC95C87AE0DB}"/>
                </a:ext>
              </a:extLst>
            </p:cNvPr>
            <p:cNvSpPr/>
            <p:nvPr/>
          </p:nvSpPr>
          <p:spPr>
            <a:xfrm>
              <a:off x="1250633" y="6066949"/>
              <a:ext cx="325314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Average Accuracy</a:t>
              </a:r>
              <a:endParaRPr lang="en-US" sz="2200" b="1" dirty="0"/>
            </a:p>
          </p:txBody>
        </p:sp>
        <p:sp>
          <p:nvSpPr>
            <p:cNvPr id="26" name="Text 3">
              <a:extLst>
                <a:ext uri="{FF2B5EF4-FFF2-40B4-BE49-F238E27FC236}">
                  <a16:creationId xmlns:a16="http://schemas.microsoft.com/office/drawing/2014/main" id="{FC1CCF0C-6073-6B0A-5B1C-AFFDDF641527}"/>
                </a:ext>
              </a:extLst>
            </p:cNvPr>
            <p:cNvSpPr/>
            <p:nvPr/>
          </p:nvSpPr>
          <p:spPr>
            <a:xfrm>
              <a:off x="6225659" y="4217789"/>
              <a:ext cx="2178725" cy="44279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450"/>
                </a:lnSpc>
                <a:buNone/>
              </a:pPr>
              <a:r>
                <a:rPr lang="en-US" sz="3450" b="1" dirty="0">
                  <a:solidFill>
                    <a:srgbClr val="FFA44F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82.12%</a:t>
              </a:r>
              <a:endParaRPr lang="en-US" sz="3450" b="1" dirty="0"/>
            </a:p>
          </p:txBody>
        </p:sp>
        <p:pic>
          <p:nvPicPr>
            <p:cNvPr id="27" name="Image 1" descr="preencoded.png">
              <a:extLst>
                <a:ext uri="{FF2B5EF4-FFF2-40B4-BE49-F238E27FC236}">
                  <a16:creationId xmlns:a16="http://schemas.microsoft.com/office/drawing/2014/main" id="{311B2444-C3FE-D7B9-2E31-FF8675257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6582" y="3110746"/>
              <a:ext cx="2657118" cy="2657118"/>
            </a:xfrm>
            <a:prstGeom prst="rect">
              <a:avLst/>
            </a:prstGeom>
          </p:spPr>
        </p:pic>
        <p:sp>
          <p:nvSpPr>
            <p:cNvPr id="28" name="Text 4">
              <a:extLst>
                <a:ext uri="{FF2B5EF4-FFF2-40B4-BE49-F238E27FC236}">
                  <a16:creationId xmlns:a16="http://schemas.microsoft.com/office/drawing/2014/main" id="{ED218A8A-9334-0B0D-E71F-C026B71538FC}"/>
                </a:ext>
              </a:extLst>
            </p:cNvPr>
            <p:cNvSpPr/>
            <p:nvPr/>
          </p:nvSpPr>
          <p:spPr>
            <a:xfrm>
              <a:off x="5764173" y="6066949"/>
              <a:ext cx="3101816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Median Accuracy</a:t>
              </a:r>
              <a:endParaRPr lang="en-US" sz="2200" b="1" dirty="0"/>
            </a:p>
          </p:txBody>
        </p:sp>
        <p:sp>
          <p:nvSpPr>
            <p:cNvPr id="29" name="Text 5">
              <a:extLst>
                <a:ext uri="{FF2B5EF4-FFF2-40B4-BE49-F238E27FC236}">
                  <a16:creationId xmlns:a16="http://schemas.microsoft.com/office/drawing/2014/main" id="{BE3CF3BF-9798-ABF0-486E-ECE6997C9CA6}"/>
                </a:ext>
              </a:extLst>
            </p:cNvPr>
            <p:cNvSpPr/>
            <p:nvPr/>
          </p:nvSpPr>
          <p:spPr>
            <a:xfrm>
              <a:off x="5275659" y="6562487"/>
              <a:ext cx="4078962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000"/>
                </a:lnSpc>
                <a:buNone/>
              </a:pPr>
              <a:endParaRPr lang="en-US" sz="1850" b="1" dirty="0"/>
            </a:p>
          </p:txBody>
        </p:sp>
        <p:sp>
          <p:nvSpPr>
            <p:cNvPr id="30" name="Text 6">
              <a:extLst>
                <a:ext uri="{FF2B5EF4-FFF2-40B4-BE49-F238E27FC236}">
                  <a16:creationId xmlns:a16="http://schemas.microsoft.com/office/drawing/2014/main" id="{59A2A99C-0F76-BCC4-C2BF-DCB29B3D327D}"/>
                </a:ext>
              </a:extLst>
            </p:cNvPr>
            <p:cNvSpPr/>
            <p:nvPr/>
          </p:nvSpPr>
          <p:spPr>
            <a:xfrm>
              <a:off x="10663595" y="4217789"/>
              <a:ext cx="2178725" cy="44279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450"/>
                </a:lnSpc>
                <a:buNone/>
              </a:pPr>
              <a:r>
                <a:rPr lang="en-US" sz="3450" b="1" dirty="0">
                  <a:solidFill>
                    <a:srgbClr val="FAA1A1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7.63%</a:t>
              </a:r>
              <a:endParaRPr lang="en-US" sz="3450" b="1" dirty="0"/>
            </a:p>
          </p:txBody>
        </p:sp>
        <p:pic>
          <p:nvPicPr>
            <p:cNvPr id="31" name="Image 2" descr="preencoded.png">
              <a:extLst>
                <a:ext uri="{FF2B5EF4-FFF2-40B4-BE49-F238E27FC236}">
                  <a16:creationId xmlns:a16="http://schemas.microsoft.com/office/drawing/2014/main" id="{7F638C87-0F05-D2AD-B0C3-E908F76D1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24517" y="3110746"/>
              <a:ext cx="2657118" cy="2657118"/>
            </a:xfrm>
            <a:prstGeom prst="rect">
              <a:avLst/>
            </a:prstGeom>
          </p:spPr>
        </p:pic>
        <p:sp>
          <p:nvSpPr>
            <p:cNvPr id="32" name="Text 7">
              <a:extLst>
                <a:ext uri="{FF2B5EF4-FFF2-40B4-BE49-F238E27FC236}">
                  <a16:creationId xmlns:a16="http://schemas.microsoft.com/office/drawing/2014/main" id="{9FADF225-D3B1-1D40-4C47-D63999DBFE0C}"/>
                </a:ext>
              </a:extLst>
            </p:cNvPr>
            <p:cNvSpPr/>
            <p:nvPr/>
          </p:nvSpPr>
          <p:spPr>
            <a:xfrm>
              <a:off x="10017681" y="6066949"/>
              <a:ext cx="3470791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Standard Deviation</a:t>
              </a:r>
              <a:endParaRPr lang="en-US" sz="2200" b="1" dirty="0"/>
            </a:p>
          </p:txBody>
        </p:sp>
        <p:sp>
          <p:nvSpPr>
            <p:cNvPr id="33" name="Text 8">
              <a:extLst>
                <a:ext uri="{FF2B5EF4-FFF2-40B4-BE49-F238E27FC236}">
                  <a16:creationId xmlns:a16="http://schemas.microsoft.com/office/drawing/2014/main" id="{CFE08539-1F49-034A-7BF9-3FFC5901B26E}"/>
                </a:ext>
              </a:extLst>
            </p:cNvPr>
            <p:cNvSpPr/>
            <p:nvPr/>
          </p:nvSpPr>
          <p:spPr>
            <a:xfrm>
              <a:off x="9713595" y="6562487"/>
              <a:ext cx="4079081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000"/>
                </a:lnSpc>
                <a:buNone/>
              </a:pPr>
              <a:endParaRPr lang="en-US" sz="1850" b="1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6A5500A-5E4C-08E8-EBF4-DA847BAFB3A3}"/>
              </a:ext>
            </a:extLst>
          </p:cNvPr>
          <p:cNvGrpSpPr/>
          <p:nvPr/>
        </p:nvGrpSpPr>
        <p:grpSpPr>
          <a:xfrm>
            <a:off x="837724" y="3667029"/>
            <a:ext cx="12977812" cy="1740336"/>
            <a:chOff x="837724" y="3788093"/>
            <a:chExt cx="12977812" cy="1740336"/>
          </a:xfrm>
        </p:grpSpPr>
        <p:sp>
          <p:nvSpPr>
            <p:cNvPr id="35" name="Text 1">
              <a:extLst>
                <a:ext uri="{FF2B5EF4-FFF2-40B4-BE49-F238E27FC236}">
                  <a16:creationId xmlns:a16="http://schemas.microsoft.com/office/drawing/2014/main" id="{2F213E85-0FF4-CCAF-F4E5-D12D7689C3BC}"/>
                </a:ext>
              </a:extLst>
            </p:cNvPr>
            <p:cNvSpPr/>
            <p:nvPr/>
          </p:nvSpPr>
          <p:spPr>
            <a:xfrm>
              <a:off x="837724" y="3788093"/>
              <a:ext cx="2800826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FFFF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AI Model</a:t>
              </a:r>
              <a:endParaRPr lang="en-US" sz="2200" dirty="0"/>
            </a:p>
          </p:txBody>
        </p:sp>
        <p:sp>
          <p:nvSpPr>
            <p:cNvPr id="36" name="Text 2">
              <a:extLst>
                <a:ext uri="{FF2B5EF4-FFF2-40B4-BE49-F238E27FC236}">
                  <a16:creationId xmlns:a16="http://schemas.microsoft.com/office/drawing/2014/main" id="{54E07106-7C51-F174-7FE9-7F1BCED39FDB}"/>
                </a:ext>
              </a:extLst>
            </p:cNvPr>
            <p:cNvSpPr/>
            <p:nvPr/>
          </p:nvSpPr>
          <p:spPr>
            <a:xfrm>
              <a:off x="837724" y="4379357"/>
              <a:ext cx="2800826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F9D933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OpenAI GPT-4 Turbo </a:t>
              </a: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via API.</a:t>
              </a:r>
              <a:endParaRPr lang="en-US" sz="1850" dirty="0"/>
            </a:p>
          </p:txBody>
        </p:sp>
        <p:sp>
          <p:nvSpPr>
            <p:cNvPr id="37" name="Text 3">
              <a:extLst>
                <a:ext uri="{FF2B5EF4-FFF2-40B4-BE49-F238E27FC236}">
                  <a16:creationId xmlns:a16="http://schemas.microsoft.com/office/drawing/2014/main" id="{A58AA915-494F-D2D7-BBC9-10A7FB8B93EA}"/>
                </a:ext>
              </a:extLst>
            </p:cNvPr>
            <p:cNvSpPr/>
            <p:nvPr/>
          </p:nvSpPr>
          <p:spPr>
            <a:xfrm>
              <a:off x="4230053" y="3788093"/>
              <a:ext cx="2800826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FFFF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Dataset</a:t>
              </a:r>
              <a:endParaRPr lang="en-US" sz="2200" dirty="0"/>
            </a:p>
          </p:txBody>
        </p:sp>
        <p:sp>
          <p:nvSpPr>
            <p:cNvPr id="38" name="Text 4">
              <a:extLst>
                <a:ext uri="{FF2B5EF4-FFF2-40B4-BE49-F238E27FC236}">
                  <a16:creationId xmlns:a16="http://schemas.microsoft.com/office/drawing/2014/main" id="{1ABC9B99-D030-5429-EDD7-49694997D869}"/>
                </a:ext>
              </a:extLst>
            </p:cNvPr>
            <p:cNvSpPr/>
            <p:nvPr/>
          </p:nvSpPr>
          <p:spPr>
            <a:xfrm>
              <a:off x="4230053" y="4379357"/>
              <a:ext cx="2800826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F9D933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193</a:t>
              </a: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 RRI reports processed.</a:t>
              </a:r>
              <a:endParaRPr lang="en-US" sz="1850" dirty="0"/>
            </a:p>
          </p:txBody>
        </p:sp>
        <p:sp>
          <p:nvSpPr>
            <p:cNvPr id="39" name="Text 5">
              <a:extLst>
                <a:ext uri="{FF2B5EF4-FFF2-40B4-BE49-F238E27FC236}">
                  <a16:creationId xmlns:a16="http://schemas.microsoft.com/office/drawing/2014/main" id="{322AE836-7388-1432-A127-490DD70FDE54}"/>
                </a:ext>
              </a:extLst>
            </p:cNvPr>
            <p:cNvSpPr/>
            <p:nvPr/>
          </p:nvSpPr>
          <p:spPr>
            <a:xfrm>
              <a:off x="7622381" y="3788093"/>
              <a:ext cx="2800826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FFFF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Ground Truth</a:t>
              </a:r>
              <a:endParaRPr lang="en-US" sz="2200" dirty="0"/>
            </a:p>
          </p:txBody>
        </p:sp>
        <p:sp>
          <p:nvSpPr>
            <p:cNvPr id="40" name="Text 6">
              <a:extLst>
                <a:ext uri="{FF2B5EF4-FFF2-40B4-BE49-F238E27FC236}">
                  <a16:creationId xmlns:a16="http://schemas.microsoft.com/office/drawing/2014/main" id="{952190F9-7C25-2C2A-AFD4-529AFE5960D0}"/>
                </a:ext>
              </a:extLst>
            </p:cNvPr>
            <p:cNvSpPr/>
            <p:nvPr/>
          </p:nvSpPr>
          <p:spPr>
            <a:xfrm>
              <a:off x="7622381" y="4379357"/>
              <a:ext cx="2800826" cy="114907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Expert-validated Stage 1A MRI Data Entry_cleaned.xlsx.</a:t>
              </a:r>
              <a:endParaRPr lang="en-US" sz="1850" dirty="0"/>
            </a:p>
          </p:txBody>
        </p:sp>
        <p:sp>
          <p:nvSpPr>
            <p:cNvPr id="41" name="Text 7">
              <a:extLst>
                <a:ext uri="{FF2B5EF4-FFF2-40B4-BE49-F238E27FC236}">
                  <a16:creationId xmlns:a16="http://schemas.microsoft.com/office/drawing/2014/main" id="{C3BDB93F-0136-6D99-77A9-5420813D7186}"/>
                </a:ext>
              </a:extLst>
            </p:cNvPr>
            <p:cNvSpPr/>
            <p:nvPr/>
          </p:nvSpPr>
          <p:spPr>
            <a:xfrm>
              <a:off x="11014710" y="3788093"/>
              <a:ext cx="2800826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FFFF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Comparison</a:t>
              </a:r>
              <a:endParaRPr lang="en-US" sz="2200" dirty="0"/>
            </a:p>
          </p:txBody>
        </p:sp>
        <p:sp>
          <p:nvSpPr>
            <p:cNvPr id="42" name="Text 8">
              <a:extLst>
                <a:ext uri="{FF2B5EF4-FFF2-40B4-BE49-F238E27FC236}">
                  <a16:creationId xmlns:a16="http://schemas.microsoft.com/office/drawing/2014/main" id="{7BCE3CCC-8E3D-C580-6823-74ABF69B7557}"/>
                </a:ext>
              </a:extLst>
            </p:cNvPr>
            <p:cNvSpPr/>
            <p:nvPr/>
          </p:nvSpPr>
          <p:spPr>
            <a:xfrm>
              <a:off x="11014710" y="4379357"/>
              <a:ext cx="2800826" cy="114907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F9D933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Cell-by-cell</a:t>
              </a:r>
              <a:r>
                <a:rPr lang="en-US" sz="1850" dirty="0">
                  <a:solidFill>
                    <a:srgbClr val="FCEC99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 </a:t>
              </a: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AI vs. ground truth Excel comparison with tolerant logic.</a:t>
              </a:r>
              <a:endParaRPr lang="en-US" sz="1850" dirty="0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70988268-C174-D123-1988-D79282C87172}"/>
              </a:ext>
            </a:extLst>
          </p:cNvPr>
          <p:cNvSpPr txBox="1"/>
          <p:nvPr/>
        </p:nvSpPr>
        <p:spPr>
          <a:xfrm>
            <a:off x="591621" y="6408897"/>
            <a:ext cx="6946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There is  some better model that we could try</a:t>
            </a:r>
            <a:endParaRPr lang="zh-CN" altLang="en-US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83970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AI Extraction Accuracy: Summary Statistics</a:t>
            </a:r>
            <a:endParaRPr lang="en-US" sz="4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0DBC293-C128-1C6F-DEF6-7F3DAD565ACC}"/>
              </a:ext>
            </a:extLst>
          </p:cNvPr>
          <p:cNvSpPr/>
          <p:nvPr/>
        </p:nvSpPr>
        <p:spPr>
          <a:xfrm>
            <a:off x="12735499" y="7535537"/>
            <a:ext cx="1894901" cy="694063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1D78653-A29E-BDDC-B1FF-027889F64730}"/>
              </a:ext>
            </a:extLst>
          </p:cNvPr>
          <p:cNvGrpSpPr/>
          <p:nvPr/>
        </p:nvGrpSpPr>
        <p:grpSpPr>
          <a:xfrm>
            <a:off x="1309626" y="3110746"/>
            <a:ext cx="12542043" cy="3834765"/>
            <a:chOff x="1250633" y="3110746"/>
            <a:chExt cx="12542043" cy="3834765"/>
          </a:xfrm>
        </p:grpSpPr>
        <p:sp>
          <p:nvSpPr>
            <p:cNvPr id="17" name="Text 1">
              <a:extLst>
                <a:ext uri="{FF2B5EF4-FFF2-40B4-BE49-F238E27FC236}">
                  <a16:creationId xmlns:a16="http://schemas.microsoft.com/office/drawing/2014/main" id="{2D7F2624-37A7-B4F8-4FFC-B07AAC5D89A6}"/>
                </a:ext>
              </a:extLst>
            </p:cNvPr>
            <p:cNvSpPr/>
            <p:nvPr/>
          </p:nvSpPr>
          <p:spPr>
            <a:xfrm>
              <a:off x="1787723" y="4217789"/>
              <a:ext cx="2178725" cy="44279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450"/>
                </a:lnSpc>
                <a:buNone/>
              </a:pPr>
              <a:r>
                <a:rPr lang="en-US" sz="3450" b="1" dirty="0">
                  <a:solidFill>
                    <a:srgbClr val="FFD1A7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81.34% </a:t>
              </a:r>
              <a:endParaRPr lang="en-US" sz="3450" b="1" dirty="0"/>
            </a:p>
          </p:txBody>
        </p:sp>
        <p:pic>
          <p:nvPicPr>
            <p:cNvPr id="18" name="Image 0" descr="preencoded.png">
              <a:extLst>
                <a:ext uri="{FF2B5EF4-FFF2-40B4-BE49-F238E27FC236}">
                  <a16:creationId xmlns:a16="http://schemas.microsoft.com/office/drawing/2014/main" id="{91DEC300-716B-20E9-8386-1DB358EF0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8646" y="3110746"/>
              <a:ext cx="2657118" cy="2657118"/>
            </a:xfrm>
            <a:prstGeom prst="rect">
              <a:avLst/>
            </a:prstGeom>
          </p:spPr>
        </p:pic>
        <p:sp>
          <p:nvSpPr>
            <p:cNvPr id="19" name="Text 2">
              <a:extLst>
                <a:ext uri="{FF2B5EF4-FFF2-40B4-BE49-F238E27FC236}">
                  <a16:creationId xmlns:a16="http://schemas.microsoft.com/office/drawing/2014/main" id="{7B0CD034-5E95-3072-303D-C48599C107E9}"/>
                </a:ext>
              </a:extLst>
            </p:cNvPr>
            <p:cNvSpPr/>
            <p:nvPr/>
          </p:nvSpPr>
          <p:spPr>
            <a:xfrm>
              <a:off x="1250633" y="6066949"/>
              <a:ext cx="325314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Average Accuracy</a:t>
              </a:r>
              <a:endParaRPr lang="en-US" sz="2200" b="1" dirty="0"/>
            </a:p>
          </p:txBody>
        </p:sp>
        <p:sp>
          <p:nvSpPr>
            <p:cNvPr id="20" name="Text 3">
              <a:extLst>
                <a:ext uri="{FF2B5EF4-FFF2-40B4-BE49-F238E27FC236}">
                  <a16:creationId xmlns:a16="http://schemas.microsoft.com/office/drawing/2014/main" id="{4047C1D3-888B-419C-BDC9-A6385546C677}"/>
                </a:ext>
              </a:extLst>
            </p:cNvPr>
            <p:cNvSpPr/>
            <p:nvPr/>
          </p:nvSpPr>
          <p:spPr>
            <a:xfrm>
              <a:off x="6225659" y="4217789"/>
              <a:ext cx="2178725" cy="44279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450"/>
                </a:lnSpc>
                <a:buNone/>
              </a:pPr>
              <a:r>
                <a:rPr lang="en-US" sz="3450" b="1" dirty="0">
                  <a:solidFill>
                    <a:srgbClr val="FFA44F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82.12%</a:t>
              </a:r>
              <a:endParaRPr lang="en-US" sz="3450" b="1" dirty="0"/>
            </a:p>
          </p:txBody>
        </p:sp>
        <p:pic>
          <p:nvPicPr>
            <p:cNvPr id="21" name="Image 1" descr="preencoded.png">
              <a:extLst>
                <a:ext uri="{FF2B5EF4-FFF2-40B4-BE49-F238E27FC236}">
                  <a16:creationId xmlns:a16="http://schemas.microsoft.com/office/drawing/2014/main" id="{7743D6EC-CFD3-DE89-17C7-B8AED9970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6582" y="3110746"/>
              <a:ext cx="2657118" cy="2657118"/>
            </a:xfrm>
            <a:prstGeom prst="rect">
              <a:avLst/>
            </a:prstGeom>
          </p:spPr>
        </p:pic>
        <p:sp>
          <p:nvSpPr>
            <p:cNvPr id="22" name="Text 4">
              <a:extLst>
                <a:ext uri="{FF2B5EF4-FFF2-40B4-BE49-F238E27FC236}">
                  <a16:creationId xmlns:a16="http://schemas.microsoft.com/office/drawing/2014/main" id="{D4B07736-62E9-32B1-A388-A8F73E22DAAB}"/>
                </a:ext>
              </a:extLst>
            </p:cNvPr>
            <p:cNvSpPr/>
            <p:nvPr/>
          </p:nvSpPr>
          <p:spPr>
            <a:xfrm>
              <a:off x="5764173" y="6066949"/>
              <a:ext cx="3101816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Median Accuracy</a:t>
              </a:r>
              <a:endParaRPr lang="en-US" sz="2200" b="1" dirty="0"/>
            </a:p>
          </p:txBody>
        </p:sp>
        <p:sp>
          <p:nvSpPr>
            <p:cNvPr id="23" name="Text 5">
              <a:extLst>
                <a:ext uri="{FF2B5EF4-FFF2-40B4-BE49-F238E27FC236}">
                  <a16:creationId xmlns:a16="http://schemas.microsoft.com/office/drawing/2014/main" id="{79A7C9DF-653B-CF3B-DD01-3129DDAC4645}"/>
                </a:ext>
              </a:extLst>
            </p:cNvPr>
            <p:cNvSpPr/>
            <p:nvPr/>
          </p:nvSpPr>
          <p:spPr>
            <a:xfrm>
              <a:off x="5275659" y="6562487"/>
              <a:ext cx="4078962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000"/>
                </a:lnSpc>
                <a:buNone/>
              </a:pPr>
              <a:endParaRPr lang="en-US" sz="1850" b="1" dirty="0"/>
            </a:p>
          </p:txBody>
        </p:sp>
        <p:sp>
          <p:nvSpPr>
            <p:cNvPr id="24" name="Text 6">
              <a:extLst>
                <a:ext uri="{FF2B5EF4-FFF2-40B4-BE49-F238E27FC236}">
                  <a16:creationId xmlns:a16="http://schemas.microsoft.com/office/drawing/2014/main" id="{969B63D5-16C6-CEF0-9DF0-190860567454}"/>
                </a:ext>
              </a:extLst>
            </p:cNvPr>
            <p:cNvSpPr/>
            <p:nvPr/>
          </p:nvSpPr>
          <p:spPr>
            <a:xfrm>
              <a:off x="10663595" y="4217789"/>
              <a:ext cx="2178725" cy="44279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450"/>
                </a:lnSpc>
                <a:buNone/>
              </a:pPr>
              <a:r>
                <a:rPr lang="en-US" sz="3450" b="1" dirty="0">
                  <a:solidFill>
                    <a:srgbClr val="FAA1A1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7.63%</a:t>
              </a:r>
              <a:endParaRPr lang="en-US" sz="3450" b="1" dirty="0"/>
            </a:p>
          </p:txBody>
        </p:sp>
        <p:pic>
          <p:nvPicPr>
            <p:cNvPr id="25" name="Image 2" descr="preencoded.png">
              <a:extLst>
                <a:ext uri="{FF2B5EF4-FFF2-40B4-BE49-F238E27FC236}">
                  <a16:creationId xmlns:a16="http://schemas.microsoft.com/office/drawing/2014/main" id="{DA8E3C38-1E94-AA7C-F745-A7297DFFAC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24517" y="3110746"/>
              <a:ext cx="2657118" cy="2657118"/>
            </a:xfrm>
            <a:prstGeom prst="rect">
              <a:avLst/>
            </a:prstGeom>
          </p:spPr>
        </p:pic>
        <p:sp>
          <p:nvSpPr>
            <p:cNvPr id="26" name="Text 7">
              <a:extLst>
                <a:ext uri="{FF2B5EF4-FFF2-40B4-BE49-F238E27FC236}">
                  <a16:creationId xmlns:a16="http://schemas.microsoft.com/office/drawing/2014/main" id="{8972B882-E41F-A6F9-2BC5-A7AA1EBB0594}"/>
                </a:ext>
              </a:extLst>
            </p:cNvPr>
            <p:cNvSpPr/>
            <p:nvPr/>
          </p:nvSpPr>
          <p:spPr>
            <a:xfrm>
              <a:off x="10017681" y="6066949"/>
              <a:ext cx="3470791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Standard Deviation</a:t>
              </a:r>
              <a:endParaRPr lang="en-US" sz="2200" b="1" dirty="0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CBAE271-298D-03A8-C9D3-D08BF50FF0D0}"/>
                </a:ext>
              </a:extLst>
            </p:cNvPr>
            <p:cNvSpPr/>
            <p:nvPr/>
          </p:nvSpPr>
          <p:spPr>
            <a:xfrm>
              <a:off x="9713595" y="6562487"/>
              <a:ext cx="4079081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000"/>
                </a:lnSpc>
                <a:buNone/>
              </a:pPr>
              <a:endParaRPr lang="en-US" sz="1850" b="1" dirty="0"/>
            </a:p>
          </p:txBody>
        </p:sp>
      </p:grpSp>
      <p:pic>
        <p:nvPicPr>
          <p:cNvPr id="29" name="Image 0" descr="preencoded.png">
            <a:extLst>
              <a:ext uri="{FF2B5EF4-FFF2-40B4-BE49-F238E27FC236}">
                <a16:creationId xmlns:a16="http://schemas.microsoft.com/office/drawing/2014/main" id="{0F8D3A62-FB54-91DD-942A-81258E956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9247" y="8413076"/>
            <a:ext cx="9531906" cy="5560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803196"/>
            <a:ext cx="1246120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How Accuracy Varies Across Reports</a:t>
            </a:r>
            <a:endParaRPr lang="en-US" sz="4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987DAAA-BEFD-4858-0FDA-769552E74016}"/>
              </a:ext>
            </a:extLst>
          </p:cNvPr>
          <p:cNvSpPr/>
          <p:nvPr/>
        </p:nvSpPr>
        <p:spPr>
          <a:xfrm>
            <a:off x="12735499" y="7535537"/>
            <a:ext cx="1894901" cy="694063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232F0173-5145-DCA2-5F72-6737BB624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247" y="2041770"/>
            <a:ext cx="9531906" cy="5560219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0AE856A7-05E9-3AE1-3352-1B7190E62EB7}"/>
              </a:ext>
            </a:extLst>
          </p:cNvPr>
          <p:cNvGrpSpPr/>
          <p:nvPr/>
        </p:nvGrpSpPr>
        <p:grpSpPr>
          <a:xfrm>
            <a:off x="837724" y="9695140"/>
            <a:ext cx="12962453" cy="5404366"/>
            <a:chOff x="837724" y="1770340"/>
            <a:chExt cx="12962453" cy="5404366"/>
          </a:xfrm>
        </p:grpSpPr>
        <p:sp>
          <p:nvSpPr>
            <p:cNvPr id="8" name="Text 1">
              <a:extLst>
                <a:ext uri="{FF2B5EF4-FFF2-40B4-BE49-F238E27FC236}">
                  <a16:creationId xmlns:a16="http://schemas.microsoft.com/office/drawing/2014/main" id="{6DC81AAB-159D-4E61-7887-5A1BE8AE9768}"/>
                </a:ext>
              </a:extLst>
            </p:cNvPr>
            <p:cNvSpPr/>
            <p:nvPr/>
          </p:nvSpPr>
          <p:spPr>
            <a:xfrm>
              <a:off x="837724" y="1770340"/>
              <a:ext cx="3078718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FFFF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Top Error Columns</a:t>
              </a:r>
              <a:endParaRPr lang="en-US" sz="2200" dirty="0"/>
            </a:p>
          </p:txBody>
        </p:sp>
        <p:sp>
          <p:nvSpPr>
            <p:cNvPr id="9" name="Text 2">
              <a:extLst>
                <a:ext uri="{FF2B5EF4-FFF2-40B4-BE49-F238E27FC236}">
                  <a16:creationId xmlns:a16="http://schemas.microsoft.com/office/drawing/2014/main" id="{B58CDF05-152A-E57B-D584-501FAF903E6C}"/>
                </a:ext>
              </a:extLst>
            </p:cNvPr>
            <p:cNvSpPr/>
            <p:nvPr/>
          </p:nvSpPr>
          <p:spPr>
            <a:xfrm>
              <a:off x="837724" y="2361605"/>
              <a:ext cx="3477697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Ovary Volume Calculations (Left &amp; Right)</a:t>
              </a:r>
              <a:endParaRPr lang="en-US" sz="1850" dirty="0"/>
            </a:p>
          </p:txBody>
        </p:sp>
        <p:sp>
          <p:nvSpPr>
            <p:cNvPr id="10" name="Text 3">
              <a:extLst>
                <a:ext uri="{FF2B5EF4-FFF2-40B4-BE49-F238E27FC236}">
                  <a16:creationId xmlns:a16="http://schemas.microsoft.com/office/drawing/2014/main" id="{563BA14C-3A58-067C-5121-719A4E5D2A45}"/>
                </a:ext>
              </a:extLst>
            </p:cNvPr>
            <p:cNvSpPr/>
            <p:nvPr/>
          </p:nvSpPr>
          <p:spPr>
            <a:xfrm>
              <a:off x="837724" y="3211354"/>
              <a:ext cx="3477697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Presence of ovarian lesions/cysts (Left &amp; Right)</a:t>
              </a:r>
              <a:endParaRPr lang="en-US" sz="1850" dirty="0"/>
            </a:p>
          </p:txBody>
        </p:sp>
        <p:sp>
          <p:nvSpPr>
            <p:cNvPr id="11" name="Text 4">
              <a:extLst>
                <a:ext uri="{FF2B5EF4-FFF2-40B4-BE49-F238E27FC236}">
                  <a16:creationId xmlns:a16="http://schemas.microsoft.com/office/drawing/2014/main" id="{26D6D6A8-6510-8C41-DA38-5E6049EE4BDC}"/>
                </a:ext>
              </a:extLst>
            </p:cNvPr>
            <p:cNvSpPr/>
            <p:nvPr/>
          </p:nvSpPr>
          <p:spPr>
            <a:xfrm>
              <a:off x="837724" y="4061103"/>
              <a:ext cx="347769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Radiologist Initials</a:t>
              </a:r>
              <a:endParaRPr lang="en-US" sz="1850" dirty="0"/>
            </a:p>
          </p:txBody>
        </p:sp>
        <p:sp>
          <p:nvSpPr>
            <p:cNvPr id="12" name="Text 5">
              <a:extLst>
                <a:ext uri="{FF2B5EF4-FFF2-40B4-BE49-F238E27FC236}">
                  <a16:creationId xmlns:a16="http://schemas.microsoft.com/office/drawing/2014/main" id="{BF607053-794C-9096-2CC4-66F5358D05F9}"/>
                </a:ext>
              </a:extLst>
            </p:cNvPr>
            <p:cNvSpPr/>
            <p:nvPr/>
          </p:nvSpPr>
          <p:spPr>
            <a:xfrm>
              <a:off x="837724" y="4527828"/>
              <a:ext cx="347769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Endometrial Lesions (Boolean)</a:t>
              </a:r>
              <a:endParaRPr lang="en-US" sz="1850" dirty="0"/>
            </a:p>
          </p:txBody>
        </p:sp>
        <p:sp>
          <p:nvSpPr>
            <p:cNvPr id="13" name="Text 6">
              <a:extLst>
                <a:ext uri="{FF2B5EF4-FFF2-40B4-BE49-F238E27FC236}">
                  <a16:creationId xmlns:a16="http://schemas.microsoft.com/office/drawing/2014/main" id="{E6D8791D-D8E4-F26A-C7AE-382BD8B3D9B3}"/>
                </a:ext>
              </a:extLst>
            </p:cNvPr>
            <p:cNvSpPr/>
            <p:nvPr/>
          </p:nvSpPr>
          <p:spPr>
            <a:xfrm>
              <a:off x="837724" y="4994553"/>
              <a:ext cx="347769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Ovary Position &amp; POD Status</a:t>
              </a:r>
              <a:endParaRPr lang="en-US" sz="1850" dirty="0"/>
            </a:p>
          </p:txBody>
        </p:sp>
        <p:pic>
          <p:nvPicPr>
            <p:cNvPr id="14" name="Image 0" descr="preencoded.png">
              <a:extLst>
                <a:ext uri="{FF2B5EF4-FFF2-40B4-BE49-F238E27FC236}">
                  <a16:creationId xmlns:a16="http://schemas.microsoft.com/office/drawing/2014/main" id="{72DFDFE1-A8C5-334D-BD77-0B20959B4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6923" y="1800225"/>
              <a:ext cx="8893254" cy="4722257"/>
            </a:xfrm>
            <a:prstGeom prst="rect">
              <a:avLst/>
            </a:prstGeom>
          </p:spPr>
        </p:pic>
        <p:sp>
          <p:nvSpPr>
            <p:cNvPr id="15" name="Text 7">
              <a:extLst>
                <a:ext uri="{FF2B5EF4-FFF2-40B4-BE49-F238E27FC236}">
                  <a16:creationId xmlns:a16="http://schemas.microsoft.com/office/drawing/2014/main" id="{DFB23A89-1E22-96C6-EFCB-473C0F26024F}"/>
                </a:ext>
              </a:extLst>
            </p:cNvPr>
            <p:cNvSpPr/>
            <p:nvPr/>
          </p:nvSpPr>
          <p:spPr>
            <a:xfrm>
              <a:off x="4906923" y="6791682"/>
              <a:ext cx="8893254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endParaRPr lang="en-US" sz="185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839510"/>
            <a:ext cx="7076718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Where Does the AI Make Mistakes?</a:t>
            </a:r>
            <a:endParaRPr lang="en-US" sz="2650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1268D7E-7ABF-62E2-10C6-7CF723E83D9F}"/>
              </a:ext>
            </a:extLst>
          </p:cNvPr>
          <p:cNvGrpSpPr/>
          <p:nvPr/>
        </p:nvGrpSpPr>
        <p:grpSpPr>
          <a:xfrm>
            <a:off x="837724" y="1770340"/>
            <a:ext cx="12962453" cy="5404366"/>
            <a:chOff x="837724" y="1770340"/>
            <a:chExt cx="12962453" cy="5404366"/>
          </a:xfrm>
        </p:grpSpPr>
        <p:sp>
          <p:nvSpPr>
            <p:cNvPr id="3" name="Text 1"/>
            <p:cNvSpPr/>
            <p:nvPr/>
          </p:nvSpPr>
          <p:spPr>
            <a:xfrm>
              <a:off x="837724" y="1770340"/>
              <a:ext cx="3078718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FFFFF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Top Error Columns</a:t>
              </a:r>
              <a:endParaRPr lang="en-US" sz="2200" dirty="0"/>
            </a:p>
          </p:txBody>
        </p:sp>
        <p:sp>
          <p:nvSpPr>
            <p:cNvPr id="4" name="Text 2"/>
            <p:cNvSpPr/>
            <p:nvPr/>
          </p:nvSpPr>
          <p:spPr>
            <a:xfrm>
              <a:off x="837724" y="2361605"/>
              <a:ext cx="3477697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Ovary Volume Calculations (Left &amp; Right)</a:t>
              </a:r>
              <a:endParaRPr lang="en-US" sz="1850" dirty="0"/>
            </a:p>
          </p:txBody>
        </p:sp>
        <p:sp>
          <p:nvSpPr>
            <p:cNvPr id="5" name="Text 3"/>
            <p:cNvSpPr/>
            <p:nvPr/>
          </p:nvSpPr>
          <p:spPr>
            <a:xfrm>
              <a:off x="837724" y="3211354"/>
              <a:ext cx="3477697" cy="7660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Presence of ovarian lesions/cysts (Left &amp; Right)</a:t>
              </a:r>
              <a:endParaRPr lang="en-US" sz="1850" dirty="0"/>
            </a:p>
          </p:txBody>
        </p:sp>
        <p:sp>
          <p:nvSpPr>
            <p:cNvPr id="6" name="Text 4"/>
            <p:cNvSpPr/>
            <p:nvPr/>
          </p:nvSpPr>
          <p:spPr>
            <a:xfrm>
              <a:off x="837724" y="4061103"/>
              <a:ext cx="347769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Radiologist Initials</a:t>
              </a:r>
              <a:endParaRPr lang="en-US" sz="1850" dirty="0"/>
            </a:p>
          </p:txBody>
        </p:sp>
        <p:sp>
          <p:nvSpPr>
            <p:cNvPr id="7" name="Text 5"/>
            <p:cNvSpPr/>
            <p:nvPr/>
          </p:nvSpPr>
          <p:spPr>
            <a:xfrm>
              <a:off x="837724" y="4527828"/>
              <a:ext cx="347769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Endometrial Lesions (Boolean)</a:t>
              </a:r>
              <a:endParaRPr lang="en-US" sz="1850" dirty="0"/>
            </a:p>
          </p:txBody>
        </p:sp>
        <p:sp>
          <p:nvSpPr>
            <p:cNvPr id="8" name="Text 6"/>
            <p:cNvSpPr/>
            <p:nvPr/>
          </p:nvSpPr>
          <p:spPr>
            <a:xfrm>
              <a:off x="837724" y="4994553"/>
              <a:ext cx="347769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Ovary Position &amp; POD Status</a:t>
              </a:r>
              <a:endParaRPr lang="en-US" sz="1850" dirty="0"/>
            </a:p>
          </p:txBody>
        </p:sp>
        <p:pic>
          <p:nvPicPr>
            <p:cNvPr id="9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6923" y="1800225"/>
              <a:ext cx="8893254" cy="4722257"/>
            </a:xfrm>
            <a:prstGeom prst="rect">
              <a:avLst/>
            </a:prstGeom>
          </p:spPr>
        </p:pic>
        <p:sp>
          <p:nvSpPr>
            <p:cNvPr id="10" name="Text 7"/>
            <p:cNvSpPr/>
            <p:nvPr/>
          </p:nvSpPr>
          <p:spPr>
            <a:xfrm>
              <a:off x="4906923" y="6791682"/>
              <a:ext cx="8893254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endParaRPr lang="en-US" sz="1850" dirty="0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557F263-014A-9332-88CC-DDD74A51F2BE}"/>
              </a:ext>
            </a:extLst>
          </p:cNvPr>
          <p:cNvSpPr/>
          <p:nvPr/>
        </p:nvSpPr>
        <p:spPr>
          <a:xfrm>
            <a:off x="12735499" y="7535537"/>
            <a:ext cx="1894901" cy="694063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7A2F3BF-CB82-3B80-11F2-2B5C6327DA8F}"/>
              </a:ext>
            </a:extLst>
          </p:cNvPr>
          <p:cNvGrpSpPr/>
          <p:nvPr/>
        </p:nvGrpSpPr>
        <p:grpSpPr>
          <a:xfrm>
            <a:off x="-14176144" y="2893397"/>
            <a:ext cx="12954952" cy="3505617"/>
            <a:chOff x="837724" y="2893397"/>
            <a:chExt cx="12954952" cy="3505617"/>
          </a:xfrm>
        </p:grpSpPr>
        <p:sp>
          <p:nvSpPr>
            <p:cNvPr id="13" name="Shape 1">
              <a:extLst>
                <a:ext uri="{FF2B5EF4-FFF2-40B4-BE49-F238E27FC236}">
                  <a16:creationId xmlns:a16="http://schemas.microsoft.com/office/drawing/2014/main" id="{BD7315B5-61B6-0417-1435-E8C23A042C0E}"/>
                </a:ext>
              </a:extLst>
            </p:cNvPr>
            <p:cNvSpPr/>
            <p:nvPr/>
          </p:nvSpPr>
          <p:spPr>
            <a:xfrm>
              <a:off x="837724" y="3162657"/>
              <a:ext cx="12954952" cy="30480"/>
            </a:xfrm>
            <a:prstGeom prst="roundRect">
              <a:avLst>
                <a:gd name="adj" fmla="val 117806"/>
              </a:avLst>
            </a:prstGeom>
            <a:solidFill>
              <a:srgbClr val="49606E"/>
            </a:solidFill>
            <a:ln/>
          </p:spPr>
        </p:sp>
        <p:sp>
          <p:nvSpPr>
            <p:cNvPr id="14" name="Shape 2">
              <a:extLst>
                <a:ext uri="{FF2B5EF4-FFF2-40B4-BE49-F238E27FC236}">
                  <a16:creationId xmlns:a16="http://schemas.microsoft.com/office/drawing/2014/main" id="{B7B2445E-5EB0-1091-50B9-9F6F351804FE}"/>
                </a:ext>
              </a:extLst>
            </p:cNvPr>
            <p:cNvSpPr/>
            <p:nvPr/>
          </p:nvSpPr>
          <p:spPr>
            <a:xfrm>
              <a:off x="4001214" y="3162598"/>
              <a:ext cx="30480" cy="718066"/>
            </a:xfrm>
            <a:prstGeom prst="roundRect">
              <a:avLst>
                <a:gd name="adj" fmla="val 117806"/>
              </a:avLst>
            </a:prstGeom>
            <a:solidFill>
              <a:srgbClr val="49606E"/>
            </a:solidFill>
            <a:ln/>
          </p:spPr>
        </p:sp>
        <p:sp>
          <p:nvSpPr>
            <p:cNvPr id="15" name="Shape 3">
              <a:extLst>
                <a:ext uri="{FF2B5EF4-FFF2-40B4-BE49-F238E27FC236}">
                  <a16:creationId xmlns:a16="http://schemas.microsoft.com/office/drawing/2014/main" id="{04DFD2E8-3CC1-28CF-B33A-2FF13FB8968D}"/>
                </a:ext>
              </a:extLst>
            </p:cNvPr>
            <p:cNvSpPr/>
            <p:nvPr/>
          </p:nvSpPr>
          <p:spPr>
            <a:xfrm>
              <a:off x="3747254" y="2893397"/>
              <a:ext cx="538520" cy="538520"/>
            </a:xfrm>
            <a:prstGeom prst="roundRect">
              <a:avLst>
                <a:gd name="adj" fmla="val 6668"/>
              </a:avLst>
            </a:prstGeom>
            <a:solidFill>
              <a:srgbClr val="304755"/>
            </a:solidFill>
            <a:ln/>
          </p:spPr>
        </p:sp>
        <p:sp>
          <p:nvSpPr>
            <p:cNvPr id="16" name="Text 4">
              <a:extLst>
                <a:ext uri="{FF2B5EF4-FFF2-40B4-BE49-F238E27FC236}">
                  <a16:creationId xmlns:a16="http://schemas.microsoft.com/office/drawing/2014/main" id="{693FEA36-60AE-84E2-5A15-FF0E7B506E73}"/>
                </a:ext>
              </a:extLst>
            </p:cNvPr>
            <p:cNvSpPr/>
            <p:nvPr/>
          </p:nvSpPr>
          <p:spPr>
            <a:xfrm>
              <a:off x="3847505" y="2951381"/>
              <a:ext cx="337899" cy="42243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1</a:t>
              </a:r>
              <a:endParaRPr lang="en-US" sz="2650" dirty="0"/>
            </a:p>
          </p:txBody>
        </p:sp>
        <p:sp>
          <p:nvSpPr>
            <p:cNvPr id="17" name="Text 5">
              <a:extLst>
                <a:ext uri="{FF2B5EF4-FFF2-40B4-BE49-F238E27FC236}">
                  <a16:creationId xmlns:a16="http://schemas.microsoft.com/office/drawing/2014/main" id="{F52C53E4-3CDF-1924-EA27-AAC24F13A976}"/>
                </a:ext>
              </a:extLst>
            </p:cNvPr>
            <p:cNvSpPr/>
            <p:nvPr/>
          </p:nvSpPr>
          <p:spPr>
            <a:xfrm>
              <a:off x="2608540" y="4120277"/>
              <a:ext cx="281618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9D933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Achievements</a:t>
              </a:r>
              <a:endParaRPr lang="en-US" sz="2200" dirty="0"/>
            </a:p>
          </p:txBody>
        </p:sp>
        <p:sp>
          <p:nvSpPr>
            <p:cNvPr id="18" name="Text 6">
              <a:extLst>
                <a:ext uri="{FF2B5EF4-FFF2-40B4-BE49-F238E27FC236}">
                  <a16:creationId xmlns:a16="http://schemas.microsoft.com/office/drawing/2014/main" id="{B9FBFC7E-FEDD-629E-B8FD-87A865163A15}"/>
                </a:ext>
              </a:extLst>
            </p:cNvPr>
            <p:cNvSpPr/>
            <p:nvPr/>
          </p:nvSpPr>
          <p:spPr>
            <a:xfrm>
              <a:off x="1077039" y="4615815"/>
              <a:ext cx="587918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Automated pipeline developed</a:t>
              </a:r>
              <a:endParaRPr lang="en-US" sz="1850" dirty="0"/>
            </a:p>
          </p:txBody>
        </p:sp>
        <p:sp>
          <p:nvSpPr>
            <p:cNvPr id="19" name="Text 7">
              <a:extLst>
                <a:ext uri="{FF2B5EF4-FFF2-40B4-BE49-F238E27FC236}">
                  <a16:creationId xmlns:a16="http://schemas.microsoft.com/office/drawing/2014/main" id="{D984376D-F23A-B23F-1939-D75A0BB5C39B}"/>
                </a:ext>
              </a:extLst>
            </p:cNvPr>
            <p:cNvSpPr/>
            <p:nvPr/>
          </p:nvSpPr>
          <p:spPr>
            <a:xfrm>
              <a:off x="1077039" y="5082540"/>
              <a:ext cx="587918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Baseline AI accuracy ~81%</a:t>
              </a:r>
              <a:endParaRPr lang="en-US" sz="1850" dirty="0"/>
            </a:p>
          </p:txBody>
        </p:sp>
        <p:sp>
          <p:nvSpPr>
            <p:cNvPr id="20" name="Text 8">
              <a:extLst>
                <a:ext uri="{FF2B5EF4-FFF2-40B4-BE49-F238E27FC236}">
                  <a16:creationId xmlns:a16="http://schemas.microsoft.com/office/drawing/2014/main" id="{DCB4A99A-D0D2-97AF-DAF0-6DA49D1CD0DE}"/>
                </a:ext>
              </a:extLst>
            </p:cNvPr>
            <p:cNvSpPr/>
            <p:nvPr/>
          </p:nvSpPr>
          <p:spPr>
            <a:xfrm>
              <a:off x="1077039" y="5549265"/>
              <a:ext cx="587918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Identified error areas and variability</a:t>
              </a:r>
              <a:endParaRPr lang="en-US" sz="1850" dirty="0"/>
            </a:p>
          </p:txBody>
        </p:sp>
        <p:sp>
          <p:nvSpPr>
            <p:cNvPr id="21" name="Text 9">
              <a:extLst>
                <a:ext uri="{FF2B5EF4-FFF2-40B4-BE49-F238E27FC236}">
                  <a16:creationId xmlns:a16="http://schemas.microsoft.com/office/drawing/2014/main" id="{D50C8A64-2761-E288-3871-8F4C68D9B876}"/>
                </a:ext>
              </a:extLst>
            </p:cNvPr>
            <p:cNvSpPr/>
            <p:nvPr/>
          </p:nvSpPr>
          <p:spPr>
            <a:xfrm>
              <a:off x="1077039" y="6015990"/>
              <a:ext cx="587918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Foundation for next steps</a:t>
              </a:r>
              <a:endParaRPr lang="en-US" sz="1850" dirty="0"/>
            </a:p>
          </p:txBody>
        </p:sp>
        <p:sp>
          <p:nvSpPr>
            <p:cNvPr id="22" name="Shape 10">
              <a:extLst>
                <a:ext uri="{FF2B5EF4-FFF2-40B4-BE49-F238E27FC236}">
                  <a16:creationId xmlns:a16="http://schemas.microsoft.com/office/drawing/2014/main" id="{B254B42D-639B-33BB-F410-EDC0FF4017A5}"/>
                </a:ext>
              </a:extLst>
            </p:cNvPr>
            <p:cNvSpPr/>
            <p:nvPr/>
          </p:nvSpPr>
          <p:spPr>
            <a:xfrm>
              <a:off x="10598348" y="3162598"/>
              <a:ext cx="30480" cy="718066"/>
            </a:xfrm>
            <a:prstGeom prst="roundRect">
              <a:avLst>
                <a:gd name="adj" fmla="val 117806"/>
              </a:avLst>
            </a:prstGeom>
            <a:solidFill>
              <a:srgbClr val="49606E"/>
            </a:solidFill>
            <a:ln/>
          </p:spPr>
        </p:sp>
        <p:sp>
          <p:nvSpPr>
            <p:cNvPr id="23" name="Shape 11">
              <a:extLst>
                <a:ext uri="{FF2B5EF4-FFF2-40B4-BE49-F238E27FC236}">
                  <a16:creationId xmlns:a16="http://schemas.microsoft.com/office/drawing/2014/main" id="{37286D8E-BE91-08F6-A078-13AE7820A6FD}"/>
                </a:ext>
              </a:extLst>
            </p:cNvPr>
            <p:cNvSpPr/>
            <p:nvPr/>
          </p:nvSpPr>
          <p:spPr>
            <a:xfrm>
              <a:off x="10344388" y="2893397"/>
              <a:ext cx="538520" cy="538520"/>
            </a:xfrm>
            <a:prstGeom prst="roundRect">
              <a:avLst>
                <a:gd name="adj" fmla="val 6668"/>
              </a:avLst>
            </a:prstGeom>
            <a:solidFill>
              <a:srgbClr val="304755"/>
            </a:solidFill>
            <a:ln/>
          </p:spPr>
        </p:sp>
        <p:sp>
          <p:nvSpPr>
            <p:cNvPr id="24" name="Text 12">
              <a:extLst>
                <a:ext uri="{FF2B5EF4-FFF2-40B4-BE49-F238E27FC236}">
                  <a16:creationId xmlns:a16="http://schemas.microsoft.com/office/drawing/2014/main" id="{3AA77E11-CAA3-FF5A-FEC8-87B9F15D6B0C}"/>
                </a:ext>
              </a:extLst>
            </p:cNvPr>
            <p:cNvSpPr/>
            <p:nvPr/>
          </p:nvSpPr>
          <p:spPr>
            <a:xfrm>
              <a:off x="10444639" y="2951381"/>
              <a:ext cx="337899" cy="42243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2</a:t>
              </a:r>
              <a:endParaRPr lang="en-US" sz="2650" dirty="0"/>
            </a:p>
          </p:txBody>
        </p:sp>
        <p:sp>
          <p:nvSpPr>
            <p:cNvPr id="25" name="Text 13">
              <a:extLst>
                <a:ext uri="{FF2B5EF4-FFF2-40B4-BE49-F238E27FC236}">
                  <a16:creationId xmlns:a16="http://schemas.microsoft.com/office/drawing/2014/main" id="{0FE44535-78A8-7295-D5DC-77DB3EE500D2}"/>
                </a:ext>
              </a:extLst>
            </p:cNvPr>
            <p:cNvSpPr/>
            <p:nvPr/>
          </p:nvSpPr>
          <p:spPr>
            <a:xfrm>
              <a:off x="9205674" y="4120277"/>
              <a:ext cx="281618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9D933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Key Questions</a:t>
              </a:r>
              <a:endParaRPr lang="en-US" sz="2200" dirty="0"/>
            </a:p>
          </p:txBody>
        </p:sp>
        <p:sp>
          <p:nvSpPr>
            <p:cNvPr id="26" name="Text 14">
              <a:extLst>
                <a:ext uri="{FF2B5EF4-FFF2-40B4-BE49-F238E27FC236}">
                  <a16:creationId xmlns:a16="http://schemas.microsoft.com/office/drawing/2014/main" id="{E2BD83F7-F3E1-F2ED-9CDE-5BFD3B6AD4A8}"/>
                </a:ext>
              </a:extLst>
            </p:cNvPr>
            <p:cNvSpPr/>
            <p:nvPr/>
          </p:nvSpPr>
          <p:spPr>
            <a:xfrm>
              <a:off x="7674173" y="4615815"/>
              <a:ext cx="587918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Paper focus: feasibility or full retrospective study?</a:t>
              </a:r>
              <a:endParaRPr lang="en-US" sz="1850" dirty="0"/>
            </a:p>
          </p:txBody>
        </p:sp>
        <p:sp>
          <p:nvSpPr>
            <p:cNvPr id="27" name="Text 15">
              <a:extLst>
                <a:ext uri="{FF2B5EF4-FFF2-40B4-BE49-F238E27FC236}">
                  <a16:creationId xmlns:a16="http://schemas.microsoft.com/office/drawing/2014/main" id="{45B8E98A-3440-5796-8783-F2168900CA67}"/>
                </a:ext>
              </a:extLst>
            </p:cNvPr>
            <p:cNvSpPr/>
            <p:nvPr/>
          </p:nvSpPr>
          <p:spPr>
            <a:xfrm>
              <a:off x="7674173" y="5082540"/>
              <a:ext cx="587918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Data source: existing ground truth or new data?</a:t>
              </a:r>
              <a:endParaRPr lang="en-US" sz="1850" dirty="0"/>
            </a:p>
          </p:txBody>
        </p:sp>
      </p:grpSp>
      <p:pic>
        <p:nvPicPr>
          <p:cNvPr id="28" name="Image 0" descr="preencoded.png">
            <a:extLst>
              <a:ext uri="{FF2B5EF4-FFF2-40B4-BE49-F238E27FC236}">
                <a16:creationId xmlns:a16="http://schemas.microsoft.com/office/drawing/2014/main" id="{98B73154-0E48-0EF8-11FE-DE4C6544A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247" y="-6645030"/>
            <a:ext cx="9531906" cy="5560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830467"/>
            <a:ext cx="1072050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Achievements &amp; Paper Strategy</a:t>
            </a:r>
            <a:endParaRPr lang="en-US" sz="44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C8BFCB8-5A75-1492-1E9C-002C3CE7B313}"/>
              </a:ext>
            </a:extLst>
          </p:cNvPr>
          <p:cNvSpPr/>
          <p:nvPr/>
        </p:nvSpPr>
        <p:spPr>
          <a:xfrm>
            <a:off x="12735499" y="7535537"/>
            <a:ext cx="1894901" cy="694063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1BD6EFA9-4A9D-F776-F06B-50038E230D8A}"/>
              </a:ext>
            </a:extLst>
          </p:cNvPr>
          <p:cNvGrpSpPr/>
          <p:nvPr/>
        </p:nvGrpSpPr>
        <p:grpSpPr>
          <a:xfrm>
            <a:off x="778729" y="2893397"/>
            <a:ext cx="12954952" cy="3505617"/>
            <a:chOff x="837724" y="2893397"/>
            <a:chExt cx="12954952" cy="3505617"/>
          </a:xfrm>
        </p:grpSpPr>
        <p:sp>
          <p:nvSpPr>
            <p:cNvPr id="21" name="Shape 1">
              <a:extLst>
                <a:ext uri="{FF2B5EF4-FFF2-40B4-BE49-F238E27FC236}">
                  <a16:creationId xmlns:a16="http://schemas.microsoft.com/office/drawing/2014/main" id="{A38CE2FA-7DD3-B43D-3BC7-71949E7CA36D}"/>
                </a:ext>
              </a:extLst>
            </p:cNvPr>
            <p:cNvSpPr/>
            <p:nvPr/>
          </p:nvSpPr>
          <p:spPr>
            <a:xfrm>
              <a:off x="837724" y="3162657"/>
              <a:ext cx="12954952" cy="30480"/>
            </a:xfrm>
            <a:prstGeom prst="roundRect">
              <a:avLst>
                <a:gd name="adj" fmla="val 117806"/>
              </a:avLst>
            </a:prstGeom>
            <a:solidFill>
              <a:srgbClr val="49606E"/>
            </a:solidFill>
            <a:ln/>
          </p:spPr>
        </p:sp>
        <p:sp>
          <p:nvSpPr>
            <p:cNvPr id="22" name="Shape 2">
              <a:extLst>
                <a:ext uri="{FF2B5EF4-FFF2-40B4-BE49-F238E27FC236}">
                  <a16:creationId xmlns:a16="http://schemas.microsoft.com/office/drawing/2014/main" id="{326DBA23-7D5E-5A25-4C90-FC7BA952C5F8}"/>
                </a:ext>
              </a:extLst>
            </p:cNvPr>
            <p:cNvSpPr/>
            <p:nvPr/>
          </p:nvSpPr>
          <p:spPr>
            <a:xfrm>
              <a:off x="4001214" y="3162598"/>
              <a:ext cx="30480" cy="718066"/>
            </a:xfrm>
            <a:prstGeom prst="roundRect">
              <a:avLst>
                <a:gd name="adj" fmla="val 117806"/>
              </a:avLst>
            </a:prstGeom>
            <a:solidFill>
              <a:srgbClr val="49606E"/>
            </a:solidFill>
            <a:ln/>
          </p:spPr>
        </p:sp>
        <p:sp>
          <p:nvSpPr>
            <p:cNvPr id="23" name="Shape 3">
              <a:extLst>
                <a:ext uri="{FF2B5EF4-FFF2-40B4-BE49-F238E27FC236}">
                  <a16:creationId xmlns:a16="http://schemas.microsoft.com/office/drawing/2014/main" id="{20C8AB17-3BDE-00E7-C0F4-37F3D268C8E3}"/>
                </a:ext>
              </a:extLst>
            </p:cNvPr>
            <p:cNvSpPr/>
            <p:nvPr/>
          </p:nvSpPr>
          <p:spPr>
            <a:xfrm>
              <a:off x="3747254" y="2893397"/>
              <a:ext cx="538520" cy="538520"/>
            </a:xfrm>
            <a:prstGeom prst="roundRect">
              <a:avLst>
                <a:gd name="adj" fmla="val 6668"/>
              </a:avLst>
            </a:prstGeom>
            <a:solidFill>
              <a:srgbClr val="304755"/>
            </a:solidFill>
            <a:ln/>
          </p:spPr>
        </p:sp>
        <p:sp>
          <p:nvSpPr>
            <p:cNvPr id="24" name="Text 4">
              <a:extLst>
                <a:ext uri="{FF2B5EF4-FFF2-40B4-BE49-F238E27FC236}">
                  <a16:creationId xmlns:a16="http://schemas.microsoft.com/office/drawing/2014/main" id="{51045D31-394F-EEDD-EC8C-EC166E9DC8CE}"/>
                </a:ext>
              </a:extLst>
            </p:cNvPr>
            <p:cNvSpPr/>
            <p:nvPr/>
          </p:nvSpPr>
          <p:spPr>
            <a:xfrm>
              <a:off x="3847505" y="2951381"/>
              <a:ext cx="337899" cy="42243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1</a:t>
              </a:r>
              <a:endParaRPr lang="en-US" sz="2650" dirty="0"/>
            </a:p>
          </p:txBody>
        </p:sp>
        <p:sp>
          <p:nvSpPr>
            <p:cNvPr id="25" name="Text 5">
              <a:extLst>
                <a:ext uri="{FF2B5EF4-FFF2-40B4-BE49-F238E27FC236}">
                  <a16:creationId xmlns:a16="http://schemas.microsoft.com/office/drawing/2014/main" id="{7DF7FA4D-E8B6-6804-4091-BD47ADD511D2}"/>
                </a:ext>
              </a:extLst>
            </p:cNvPr>
            <p:cNvSpPr/>
            <p:nvPr/>
          </p:nvSpPr>
          <p:spPr>
            <a:xfrm>
              <a:off x="2608540" y="4120277"/>
              <a:ext cx="281618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9D933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Achievements</a:t>
              </a:r>
              <a:endParaRPr lang="en-US" sz="2200" dirty="0"/>
            </a:p>
          </p:txBody>
        </p:sp>
        <p:sp>
          <p:nvSpPr>
            <p:cNvPr id="26" name="Text 6">
              <a:extLst>
                <a:ext uri="{FF2B5EF4-FFF2-40B4-BE49-F238E27FC236}">
                  <a16:creationId xmlns:a16="http://schemas.microsoft.com/office/drawing/2014/main" id="{E65E007A-CBBF-3E5C-D380-00E7ED8445A5}"/>
                </a:ext>
              </a:extLst>
            </p:cNvPr>
            <p:cNvSpPr/>
            <p:nvPr/>
          </p:nvSpPr>
          <p:spPr>
            <a:xfrm>
              <a:off x="1077039" y="4615815"/>
              <a:ext cx="587918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Automated pipeline developed</a:t>
              </a:r>
              <a:endParaRPr lang="en-US" sz="1850" dirty="0"/>
            </a:p>
          </p:txBody>
        </p:sp>
        <p:sp>
          <p:nvSpPr>
            <p:cNvPr id="27" name="Text 7">
              <a:extLst>
                <a:ext uri="{FF2B5EF4-FFF2-40B4-BE49-F238E27FC236}">
                  <a16:creationId xmlns:a16="http://schemas.microsoft.com/office/drawing/2014/main" id="{B01329C6-9FEE-BF2C-FF2E-57E8BDF7E02A}"/>
                </a:ext>
              </a:extLst>
            </p:cNvPr>
            <p:cNvSpPr/>
            <p:nvPr/>
          </p:nvSpPr>
          <p:spPr>
            <a:xfrm>
              <a:off x="1077039" y="5082540"/>
              <a:ext cx="587918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Baseline AI accuracy ~81%</a:t>
              </a:r>
              <a:endParaRPr lang="en-US" sz="1850" dirty="0"/>
            </a:p>
          </p:txBody>
        </p:sp>
        <p:sp>
          <p:nvSpPr>
            <p:cNvPr id="28" name="Text 8">
              <a:extLst>
                <a:ext uri="{FF2B5EF4-FFF2-40B4-BE49-F238E27FC236}">
                  <a16:creationId xmlns:a16="http://schemas.microsoft.com/office/drawing/2014/main" id="{AEE796B4-9BFB-A9E3-8F0F-8E7169783527}"/>
                </a:ext>
              </a:extLst>
            </p:cNvPr>
            <p:cNvSpPr/>
            <p:nvPr/>
          </p:nvSpPr>
          <p:spPr>
            <a:xfrm>
              <a:off x="1077039" y="5549265"/>
              <a:ext cx="587918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Identified error areas and variability</a:t>
              </a:r>
              <a:endParaRPr lang="en-US" sz="1850" dirty="0"/>
            </a:p>
          </p:txBody>
        </p:sp>
        <p:sp>
          <p:nvSpPr>
            <p:cNvPr id="29" name="Text 9">
              <a:extLst>
                <a:ext uri="{FF2B5EF4-FFF2-40B4-BE49-F238E27FC236}">
                  <a16:creationId xmlns:a16="http://schemas.microsoft.com/office/drawing/2014/main" id="{9764FEF8-072B-344D-306F-33BF22FA3E13}"/>
                </a:ext>
              </a:extLst>
            </p:cNvPr>
            <p:cNvSpPr/>
            <p:nvPr/>
          </p:nvSpPr>
          <p:spPr>
            <a:xfrm>
              <a:off x="1077039" y="6015990"/>
              <a:ext cx="587918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Foundation for next steps</a:t>
              </a:r>
              <a:endParaRPr lang="en-US" sz="1850" dirty="0"/>
            </a:p>
          </p:txBody>
        </p:sp>
        <p:sp>
          <p:nvSpPr>
            <p:cNvPr id="30" name="Shape 10">
              <a:extLst>
                <a:ext uri="{FF2B5EF4-FFF2-40B4-BE49-F238E27FC236}">
                  <a16:creationId xmlns:a16="http://schemas.microsoft.com/office/drawing/2014/main" id="{1B07DAAE-FB1C-DC08-B685-02A32B3B1076}"/>
                </a:ext>
              </a:extLst>
            </p:cNvPr>
            <p:cNvSpPr/>
            <p:nvPr/>
          </p:nvSpPr>
          <p:spPr>
            <a:xfrm>
              <a:off x="10598348" y="3162598"/>
              <a:ext cx="30480" cy="718066"/>
            </a:xfrm>
            <a:prstGeom prst="roundRect">
              <a:avLst>
                <a:gd name="adj" fmla="val 117806"/>
              </a:avLst>
            </a:prstGeom>
            <a:solidFill>
              <a:srgbClr val="49606E"/>
            </a:solidFill>
            <a:ln/>
          </p:spPr>
        </p:sp>
        <p:sp>
          <p:nvSpPr>
            <p:cNvPr id="31" name="Shape 11">
              <a:extLst>
                <a:ext uri="{FF2B5EF4-FFF2-40B4-BE49-F238E27FC236}">
                  <a16:creationId xmlns:a16="http://schemas.microsoft.com/office/drawing/2014/main" id="{FE43D674-7F11-AB59-F28B-A968C62B2AD9}"/>
                </a:ext>
              </a:extLst>
            </p:cNvPr>
            <p:cNvSpPr/>
            <p:nvPr/>
          </p:nvSpPr>
          <p:spPr>
            <a:xfrm>
              <a:off x="10344388" y="2893397"/>
              <a:ext cx="538520" cy="538520"/>
            </a:xfrm>
            <a:prstGeom prst="roundRect">
              <a:avLst>
                <a:gd name="adj" fmla="val 6668"/>
              </a:avLst>
            </a:prstGeom>
            <a:solidFill>
              <a:srgbClr val="304755"/>
            </a:solidFill>
            <a:ln/>
          </p:spPr>
        </p:sp>
        <p:sp>
          <p:nvSpPr>
            <p:cNvPr id="32" name="Text 12">
              <a:extLst>
                <a:ext uri="{FF2B5EF4-FFF2-40B4-BE49-F238E27FC236}">
                  <a16:creationId xmlns:a16="http://schemas.microsoft.com/office/drawing/2014/main" id="{0DA61415-72FE-6A33-6D9F-903120C9FCF5}"/>
                </a:ext>
              </a:extLst>
            </p:cNvPr>
            <p:cNvSpPr/>
            <p:nvPr/>
          </p:nvSpPr>
          <p:spPr>
            <a:xfrm>
              <a:off x="10444639" y="2951381"/>
              <a:ext cx="337899" cy="42243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2</a:t>
              </a:r>
              <a:endParaRPr lang="en-US" sz="2650" dirty="0"/>
            </a:p>
          </p:txBody>
        </p:sp>
        <p:sp>
          <p:nvSpPr>
            <p:cNvPr id="33" name="Text 13">
              <a:extLst>
                <a:ext uri="{FF2B5EF4-FFF2-40B4-BE49-F238E27FC236}">
                  <a16:creationId xmlns:a16="http://schemas.microsoft.com/office/drawing/2014/main" id="{C22C6A72-7D26-6C02-C9D3-AFD468132E90}"/>
                </a:ext>
              </a:extLst>
            </p:cNvPr>
            <p:cNvSpPr/>
            <p:nvPr/>
          </p:nvSpPr>
          <p:spPr>
            <a:xfrm>
              <a:off x="9205674" y="4120277"/>
              <a:ext cx="2816185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9D933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Key Questions</a:t>
              </a:r>
              <a:endParaRPr lang="en-US" sz="2200" dirty="0"/>
            </a:p>
          </p:txBody>
        </p:sp>
        <p:sp>
          <p:nvSpPr>
            <p:cNvPr id="34" name="Text 14">
              <a:extLst>
                <a:ext uri="{FF2B5EF4-FFF2-40B4-BE49-F238E27FC236}">
                  <a16:creationId xmlns:a16="http://schemas.microsoft.com/office/drawing/2014/main" id="{579054FA-10E2-0D21-8D7E-887E57FC2F14}"/>
                </a:ext>
              </a:extLst>
            </p:cNvPr>
            <p:cNvSpPr/>
            <p:nvPr/>
          </p:nvSpPr>
          <p:spPr>
            <a:xfrm>
              <a:off x="7674173" y="4615815"/>
              <a:ext cx="587918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Paper focus: feasibility or full retrospective study?</a:t>
              </a:r>
              <a:endParaRPr lang="en-US" sz="1850" dirty="0"/>
            </a:p>
          </p:txBody>
        </p:sp>
        <p:sp>
          <p:nvSpPr>
            <p:cNvPr id="35" name="Text 15">
              <a:extLst>
                <a:ext uri="{FF2B5EF4-FFF2-40B4-BE49-F238E27FC236}">
                  <a16:creationId xmlns:a16="http://schemas.microsoft.com/office/drawing/2014/main" id="{7FDFE45C-A2A8-A9D7-0A15-940F5EEE097A}"/>
                </a:ext>
              </a:extLst>
            </p:cNvPr>
            <p:cNvSpPr/>
            <p:nvPr/>
          </p:nvSpPr>
          <p:spPr>
            <a:xfrm>
              <a:off x="7674173" y="5082540"/>
              <a:ext cx="587918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3000"/>
                </a:lnSpc>
                <a:buSzPct val="100000"/>
                <a:buChar char="•"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Data source: existing ground truth or new data?</a:t>
              </a:r>
              <a:endParaRPr lang="en-US" sz="1850" dirty="0"/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DC6523F2-5A61-6C23-76A5-C08B85011DF8}"/>
              </a:ext>
            </a:extLst>
          </p:cNvPr>
          <p:cNvGrpSpPr/>
          <p:nvPr/>
        </p:nvGrpSpPr>
        <p:grpSpPr>
          <a:xfrm>
            <a:off x="837664" y="-6266243"/>
            <a:ext cx="7468612" cy="5406271"/>
            <a:chOff x="837664" y="2191957"/>
            <a:chExt cx="7468612" cy="5406271"/>
          </a:xfrm>
        </p:grpSpPr>
        <p:sp>
          <p:nvSpPr>
            <p:cNvPr id="52" name="Shape 1">
              <a:extLst>
                <a:ext uri="{FF2B5EF4-FFF2-40B4-BE49-F238E27FC236}">
                  <a16:creationId xmlns:a16="http://schemas.microsoft.com/office/drawing/2014/main" id="{4DDB8BA1-E39E-1090-716F-CF54926582EC}"/>
                </a:ext>
              </a:extLst>
            </p:cNvPr>
            <p:cNvSpPr/>
            <p:nvPr/>
          </p:nvSpPr>
          <p:spPr>
            <a:xfrm flipH="1">
              <a:off x="1061205" y="2191957"/>
              <a:ext cx="45719" cy="5406271"/>
            </a:xfrm>
            <a:prstGeom prst="roundRect">
              <a:avLst>
                <a:gd name="adj" fmla="val 117806"/>
              </a:avLst>
            </a:prstGeom>
            <a:solidFill>
              <a:schemeClr val="bg1"/>
            </a:solidFill>
            <a:ln/>
          </p:spPr>
        </p:sp>
        <p:sp>
          <p:nvSpPr>
            <p:cNvPr id="53" name="Shape 2">
              <a:extLst>
                <a:ext uri="{FF2B5EF4-FFF2-40B4-BE49-F238E27FC236}">
                  <a16:creationId xmlns:a16="http://schemas.microsoft.com/office/drawing/2014/main" id="{2DC0416C-99AE-09A7-4007-D23B3BA65CB1}"/>
                </a:ext>
              </a:extLst>
            </p:cNvPr>
            <p:cNvSpPr/>
            <p:nvPr/>
          </p:nvSpPr>
          <p:spPr>
            <a:xfrm>
              <a:off x="1345704" y="2715118"/>
              <a:ext cx="718066" cy="30480"/>
            </a:xfrm>
            <a:prstGeom prst="roundRect">
              <a:avLst>
                <a:gd name="adj" fmla="val 117806"/>
              </a:avLst>
            </a:prstGeom>
            <a:solidFill>
              <a:schemeClr val="accent4">
                <a:lumMod val="75000"/>
              </a:schemeClr>
            </a:solidFill>
            <a:ln/>
          </p:spPr>
        </p:sp>
        <p:sp>
          <p:nvSpPr>
            <p:cNvPr id="54" name="Shape 3">
              <a:extLst>
                <a:ext uri="{FF2B5EF4-FFF2-40B4-BE49-F238E27FC236}">
                  <a16:creationId xmlns:a16="http://schemas.microsoft.com/office/drawing/2014/main" id="{64E4AEE6-FBAC-01E1-22E7-F8EC2403968A}"/>
                </a:ext>
              </a:extLst>
            </p:cNvPr>
            <p:cNvSpPr/>
            <p:nvPr/>
          </p:nvSpPr>
          <p:spPr>
            <a:xfrm>
              <a:off x="837664" y="2461157"/>
              <a:ext cx="538520" cy="538520"/>
            </a:xfrm>
            <a:prstGeom prst="roundRect">
              <a:avLst>
                <a:gd name="adj" fmla="val 6668"/>
              </a:avLst>
            </a:prstGeom>
            <a:solidFill>
              <a:schemeClr val="accent4">
                <a:lumMod val="75000"/>
              </a:schemeClr>
            </a:solidFill>
            <a:ln/>
          </p:spPr>
        </p:sp>
        <p:sp>
          <p:nvSpPr>
            <p:cNvPr id="55" name="Text 4">
              <a:extLst>
                <a:ext uri="{FF2B5EF4-FFF2-40B4-BE49-F238E27FC236}">
                  <a16:creationId xmlns:a16="http://schemas.microsoft.com/office/drawing/2014/main" id="{BB0323B6-C00D-BBDA-2472-A24B75637D4B}"/>
                </a:ext>
              </a:extLst>
            </p:cNvPr>
            <p:cNvSpPr/>
            <p:nvPr/>
          </p:nvSpPr>
          <p:spPr>
            <a:xfrm>
              <a:off x="937915" y="2519141"/>
              <a:ext cx="337899" cy="42243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1</a:t>
              </a:r>
              <a:endParaRPr lang="en-US" sz="2650" dirty="0"/>
            </a:p>
          </p:txBody>
        </p:sp>
        <p:sp>
          <p:nvSpPr>
            <p:cNvPr id="56" name="Text 5">
              <a:extLst>
                <a:ext uri="{FF2B5EF4-FFF2-40B4-BE49-F238E27FC236}">
                  <a16:creationId xmlns:a16="http://schemas.microsoft.com/office/drawing/2014/main" id="{320A8C1B-2871-C98B-8C7B-423BEE3926DE}"/>
                </a:ext>
              </a:extLst>
            </p:cNvPr>
            <p:cNvSpPr/>
            <p:nvPr/>
          </p:nvSpPr>
          <p:spPr>
            <a:xfrm>
              <a:off x="2303859" y="2431273"/>
              <a:ext cx="3603903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9D933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Deeper Error Analysis</a:t>
              </a:r>
              <a:endParaRPr lang="en-US" sz="2200" dirty="0"/>
            </a:p>
          </p:txBody>
        </p:sp>
        <p:sp>
          <p:nvSpPr>
            <p:cNvPr id="57" name="Text 6">
              <a:extLst>
                <a:ext uri="{FF2B5EF4-FFF2-40B4-BE49-F238E27FC236}">
                  <a16:creationId xmlns:a16="http://schemas.microsoft.com/office/drawing/2014/main" id="{667DEC3B-2F6A-E42F-8BE3-EA1AE24815C9}"/>
                </a:ext>
              </a:extLst>
            </p:cNvPr>
            <p:cNvSpPr/>
            <p:nvPr/>
          </p:nvSpPr>
          <p:spPr>
            <a:xfrm>
              <a:off x="2303859" y="2926811"/>
              <a:ext cx="600241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Define important fields and analyze error patterns.</a:t>
              </a:r>
              <a:endParaRPr lang="en-US" sz="1850" dirty="0"/>
            </a:p>
          </p:txBody>
        </p:sp>
        <p:sp>
          <p:nvSpPr>
            <p:cNvPr id="58" name="Text 7">
              <a:extLst>
                <a:ext uri="{FF2B5EF4-FFF2-40B4-BE49-F238E27FC236}">
                  <a16:creationId xmlns:a16="http://schemas.microsoft.com/office/drawing/2014/main" id="{C60B8126-576F-DC2F-5136-B8884FE651E2}"/>
                </a:ext>
              </a:extLst>
            </p:cNvPr>
            <p:cNvSpPr/>
            <p:nvPr/>
          </p:nvSpPr>
          <p:spPr>
            <a:xfrm>
              <a:off x="2303859" y="3453424"/>
              <a:ext cx="600241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Guide targeted expert double-checking.</a:t>
              </a:r>
              <a:endParaRPr lang="en-US" sz="1850" dirty="0"/>
            </a:p>
          </p:txBody>
        </p:sp>
        <p:sp>
          <p:nvSpPr>
            <p:cNvPr id="59" name="Shape 8">
              <a:extLst>
                <a:ext uri="{FF2B5EF4-FFF2-40B4-BE49-F238E27FC236}">
                  <a16:creationId xmlns:a16="http://schemas.microsoft.com/office/drawing/2014/main" id="{245D7A83-B28C-BFFC-4504-3D2B7CACEA9B}"/>
                </a:ext>
              </a:extLst>
            </p:cNvPr>
            <p:cNvSpPr/>
            <p:nvPr/>
          </p:nvSpPr>
          <p:spPr>
            <a:xfrm>
              <a:off x="1345704" y="4838240"/>
              <a:ext cx="718066" cy="30480"/>
            </a:xfrm>
            <a:prstGeom prst="roundRect">
              <a:avLst>
                <a:gd name="adj" fmla="val 117806"/>
              </a:avLst>
            </a:prstGeom>
            <a:solidFill>
              <a:schemeClr val="accent4">
                <a:lumMod val="75000"/>
              </a:schemeClr>
            </a:solidFill>
            <a:ln/>
          </p:spPr>
        </p:sp>
        <p:sp>
          <p:nvSpPr>
            <p:cNvPr id="60" name="Shape 9">
              <a:extLst>
                <a:ext uri="{FF2B5EF4-FFF2-40B4-BE49-F238E27FC236}">
                  <a16:creationId xmlns:a16="http://schemas.microsoft.com/office/drawing/2014/main" id="{5F5B31E2-536D-BBD3-7014-D9A6946E3EF1}"/>
                </a:ext>
              </a:extLst>
            </p:cNvPr>
            <p:cNvSpPr/>
            <p:nvPr/>
          </p:nvSpPr>
          <p:spPr>
            <a:xfrm>
              <a:off x="837664" y="4584280"/>
              <a:ext cx="538520" cy="538520"/>
            </a:xfrm>
            <a:prstGeom prst="roundRect">
              <a:avLst>
                <a:gd name="adj" fmla="val 6668"/>
              </a:avLst>
            </a:prstGeom>
            <a:solidFill>
              <a:schemeClr val="accent4">
                <a:lumMod val="75000"/>
              </a:schemeClr>
            </a:solidFill>
            <a:ln/>
          </p:spPr>
        </p:sp>
        <p:sp>
          <p:nvSpPr>
            <p:cNvPr id="61" name="Text 10">
              <a:extLst>
                <a:ext uri="{FF2B5EF4-FFF2-40B4-BE49-F238E27FC236}">
                  <a16:creationId xmlns:a16="http://schemas.microsoft.com/office/drawing/2014/main" id="{E389FF23-4E84-F6CA-CF52-8791F5C869C6}"/>
                </a:ext>
              </a:extLst>
            </p:cNvPr>
            <p:cNvSpPr/>
            <p:nvPr/>
          </p:nvSpPr>
          <p:spPr>
            <a:xfrm>
              <a:off x="937915" y="4642263"/>
              <a:ext cx="337899" cy="42243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2</a:t>
              </a:r>
              <a:endParaRPr lang="en-US" sz="2650" dirty="0"/>
            </a:p>
          </p:txBody>
        </p:sp>
        <p:sp>
          <p:nvSpPr>
            <p:cNvPr id="62" name="Text 11">
              <a:extLst>
                <a:ext uri="{FF2B5EF4-FFF2-40B4-BE49-F238E27FC236}">
                  <a16:creationId xmlns:a16="http://schemas.microsoft.com/office/drawing/2014/main" id="{553A7831-53CC-0240-6925-5A894E09AD98}"/>
                </a:ext>
              </a:extLst>
            </p:cNvPr>
            <p:cNvSpPr/>
            <p:nvPr/>
          </p:nvSpPr>
          <p:spPr>
            <a:xfrm>
              <a:off x="2303859" y="4554395"/>
              <a:ext cx="4133017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9D933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Multi-Model Comparison</a:t>
              </a:r>
              <a:endParaRPr lang="en-US" sz="2200" dirty="0"/>
            </a:p>
          </p:txBody>
        </p:sp>
        <p:sp>
          <p:nvSpPr>
            <p:cNvPr id="63" name="Text 12">
              <a:extLst>
                <a:ext uri="{FF2B5EF4-FFF2-40B4-BE49-F238E27FC236}">
                  <a16:creationId xmlns:a16="http://schemas.microsoft.com/office/drawing/2014/main" id="{139E9F7A-C9B0-FC9D-D1B9-3E8248A94DBB}"/>
                </a:ext>
              </a:extLst>
            </p:cNvPr>
            <p:cNvSpPr/>
            <p:nvPr/>
          </p:nvSpPr>
          <p:spPr>
            <a:xfrm>
              <a:off x="2303859" y="5049933"/>
              <a:ext cx="600241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Evaluate Gemini, Med-PALM models.</a:t>
              </a:r>
              <a:endParaRPr lang="en-US" sz="1850" dirty="0"/>
            </a:p>
          </p:txBody>
        </p:sp>
        <p:sp>
          <p:nvSpPr>
            <p:cNvPr id="64" name="Text 13">
              <a:extLst>
                <a:ext uri="{FF2B5EF4-FFF2-40B4-BE49-F238E27FC236}">
                  <a16:creationId xmlns:a16="http://schemas.microsoft.com/office/drawing/2014/main" id="{C5B4DA95-74E6-3C1B-2D30-0111E628CB78}"/>
                </a:ext>
              </a:extLst>
            </p:cNvPr>
            <p:cNvSpPr/>
            <p:nvPr/>
          </p:nvSpPr>
          <p:spPr>
            <a:xfrm>
              <a:off x="2303859" y="5576547"/>
              <a:ext cx="600241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Requires additional development time.</a:t>
              </a:r>
              <a:endParaRPr lang="en-US" sz="1850" dirty="0"/>
            </a:p>
          </p:txBody>
        </p:sp>
        <p:sp>
          <p:nvSpPr>
            <p:cNvPr id="65" name="Shape 8">
              <a:extLst>
                <a:ext uri="{FF2B5EF4-FFF2-40B4-BE49-F238E27FC236}">
                  <a16:creationId xmlns:a16="http://schemas.microsoft.com/office/drawing/2014/main" id="{7017FA45-AEBC-CAD0-072E-4BD1F3E15145}"/>
                </a:ext>
              </a:extLst>
            </p:cNvPr>
            <p:cNvSpPr/>
            <p:nvPr/>
          </p:nvSpPr>
          <p:spPr>
            <a:xfrm>
              <a:off x="1367477" y="6579954"/>
              <a:ext cx="718066" cy="30480"/>
            </a:xfrm>
            <a:prstGeom prst="roundRect">
              <a:avLst>
                <a:gd name="adj" fmla="val 117806"/>
              </a:avLst>
            </a:prstGeom>
            <a:solidFill>
              <a:schemeClr val="accent4">
                <a:lumMod val="75000"/>
              </a:schemeClr>
            </a:solidFill>
            <a:ln/>
          </p:spPr>
        </p:sp>
        <p:sp>
          <p:nvSpPr>
            <p:cNvPr id="66" name="Shape 9">
              <a:extLst>
                <a:ext uri="{FF2B5EF4-FFF2-40B4-BE49-F238E27FC236}">
                  <a16:creationId xmlns:a16="http://schemas.microsoft.com/office/drawing/2014/main" id="{7315BD63-258A-7ADD-B005-24F484A42DB1}"/>
                </a:ext>
              </a:extLst>
            </p:cNvPr>
            <p:cNvSpPr/>
            <p:nvPr/>
          </p:nvSpPr>
          <p:spPr>
            <a:xfrm>
              <a:off x="859437" y="6325994"/>
              <a:ext cx="538520" cy="538520"/>
            </a:xfrm>
            <a:prstGeom prst="roundRect">
              <a:avLst>
                <a:gd name="adj" fmla="val 6668"/>
              </a:avLst>
            </a:prstGeom>
            <a:solidFill>
              <a:schemeClr val="accent4">
                <a:lumMod val="75000"/>
              </a:schemeClr>
            </a:solidFill>
            <a:ln/>
          </p:spPr>
        </p:sp>
        <p:sp>
          <p:nvSpPr>
            <p:cNvPr id="67" name="Text 10">
              <a:extLst>
                <a:ext uri="{FF2B5EF4-FFF2-40B4-BE49-F238E27FC236}">
                  <a16:creationId xmlns:a16="http://schemas.microsoft.com/office/drawing/2014/main" id="{FD6A24CF-83E0-3126-D3D0-2D02DAF3DABA}"/>
                </a:ext>
              </a:extLst>
            </p:cNvPr>
            <p:cNvSpPr/>
            <p:nvPr/>
          </p:nvSpPr>
          <p:spPr>
            <a:xfrm>
              <a:off x="959688" y="6383977"/>
              <a:ext cx="337899" cy="42243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CAD6DE"/>
                  </a:solidFill>
                  <a:latin typeface="Unbounded" pitchFamily="34" charset="0"/>
                </a:rPr>
                <a:t>3</a:t>
              </a:r>
              <a:endParaRPr lang="en-US" sz="2650" dirty="0"/>
            </a:p>
          </p:txBody>
        </p:sp>
        <p:sp>
          <p:nvSpPr>
            <p:cNvPr id="68" name="Text 11">
              <a:extLst>
                <a:ext uri="{FF2B5EF4-FFF2-40B4-BE49-F238E27FC236}">
                  <a16:creationId xmlns:a16="http://schemas.microsoft.com/office/drawing/2014/main" id="{66F493C7-DE4D-BBD3-7F74-433D5870B595}"/>
                </a:ext>
              </a:extLst>
            </p:cNvPr>
            <p:cNvSpPr/>
            <p:nvPr/>
          </p:nvSpPr>
          <p:spPr>
            <a:xfrm>
              <a:off x="2325632" y="6296109"/>
              <a:ext cx="4133017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altLang="zh-CN" sz="2200" dirty="0">
                  <a:solidFill>
                    <a:srgbClr val="F9D933"/>
                  </a:solidFill>
                  <a:latin typeface="Unbounded" pitchFamily="34" charset="0"/>
                </a:rPr>
                <a:t>Suggestion</a:t>
              </a:r>
              <a:endParaRPr lang="en-US" sz="2200" dirty="0"/>
            </a:p>
          </p:txBody>
        </p:sp>
        <p:sp>
          <p:nvSpPr>
            <p:cNvPr id="69" name="Text 12">
              <a:extLst>
                <a:ext uri="{FF2B5EF4-FFF2-40B4-BE49-F238E27FC236}">
                  <a16:creationId xmlns:a16="http://schemas.microsoft.com/office/drawing/2014/main" id="{7E9DE367-4F6D-D56F-DB6A-350CCC6E2233}"/>
                </a:ext>
              </a:extLst>
            </p:cNvPr>
            <p:cNvSpPr/>
            <p:nvPr/>
          </p:nvSpPr>
          <p:spPr>
            <a:xfrm>
              <a:off x="2269770" y="6648058"/>
              <a:ext cx="600241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altLang="zh-CN" sz="2000" b="0" i="0" dirty="0">
                  <a:solidFill>
                    <a:srgbClr val="D1D2D3"/>
                  </a:solidFill>
                  <a:effectLst/>
                  <a:latin typeface="NotoSansSC"/>
                </a:rPr>
                <a:t> specialist sonographer report vs general sonographer report</a:t>
              </a:r>
              <a:endParaRPr lang="en-US" sz="185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C747F4B6-642F-0AA2-CACA-4629050FF726}"/>
              </a:ext>
            </a:extLst>
          </p:cNvPr>
          <p:cNvSpPr/>
          <p:nvPr/>
        </p:nvSpPr>
        <p:spPr>
          <a:xfrm>
            <a:off x="12735499" y="7535537"/>
            <a:ext cx="1894901" cy="694063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2005" y="35826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Analysis Priorities &amp; Error Insights</a:t>
            </a:r>
            <a:endParaRPr lang="en-US" sz="4400" dirty="0"/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99751F87-AC1A-B3F0-A74D-B7A6579D3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483647"/>
            <a:ext cx="6340475" cy="0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52352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100" b="0" i="0" u="none" strike="noStrike" cap="none" normalizeH="0" baseline="0">
              <a:ln>
                <a:noFill/>
              </a:ln>
              <a:solidFill>
                <a:srgbClr val="D1D2D3"/>
              </a:solidFill>
              <a:effectLst/>
              <a:latin typeface="Arial" panose="020B0604020202020204" pitchFamily="34" charset="0"/>
              <a:ea typeface="NotoSans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Arial" panose="020B0604020202020204" pitchFamily="34" charset="0"/>
                <a:ea typeface="NotoSansSC"/>
              </a:rPr>
              <a:t>looking into specialist sonographer report vs general sonographer report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E4E40E19-09F7-4DA2-63AA-40425B7FC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483647"/>
            <a:ext cx="6980238" cy="0"/>
          </a:xfrm>
          <a:prstGeom prst="rect">
            <a:avLst/>
          </a:prstGeom>
          <a:solidFill>
            <a:srgbClr val="1A1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100" b="0" i="0" u="none" strike="noStrike" cap="none" normalizeH="0" baseline="0">
                <a:ln>
                  <a:noFill/>
                </a:ln>
                <a:solidFill>
                  <a:srgbClr val="D1D2D3"/>
                </a:solidFill>
                <a:effectLst/>
                <a:latin typeface="Arial" panose="020B0604020202020204" pitchFamily="34" charset="0"/>
                <a:ea typeface="NotoSansSC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BC8C89A7-F615-E188-1368-FDD8A0EE8EE0}"/>
              </a:ext>
            </a:extLst>
          </p:cNvPr>
          <p:cNvGrpSpPr/>
          <p:nvPr/>
        </p:nvGrpSpPr>
        <p:grpSpPr>
          <a:xfrm>
            <a:off x="837664" y="2230057"/>
            <a:ext cx="7468612" cy="5406271"/>
            <a:chOff x="837664" y="2191957"/>
            <a:chExt cx="7468612" cy="5406271"/>
          </a:xfrm>
        </p:grpSpPr>
        <p:sp>
          <p:nvSpPr>
            <p:cNvPr id="43" name="Shape 1">
              <a:extLst>
                <a:ext uri="{FF2B5EF4-FFF2-40B4-BE49-F238E27FC236}">
                  <a16:creationId xmlns:a16="http://schemas.microsoft.com/office/drawing/2014/main" id="{6B4196A3-2368-D2D4-EF76-683068E98F08}"/>
                </a:ext>
              </a:extLst>
            </p:cNvPr>
            <p:cNvSpPr/>
            <p:nvPr/>
          </p:nvSpPr>
          <p:spPr>
            <a:xfrm flipH="1">
              <a:off x="1061205" y="2191957"/>
              <a:ext cx="45719" cy="5406271"/>
            </a:xfrm>
            <a:prstGeom prst="roundRect">
              <a:avLst>
                <a:gd name="adj" fmla="val 117806"/>
              </a:avLst>
            </a:prstGeom>
            <a:solidFill>
              <a:schemeClr val="bg1"/>
            </a:solidFill>
            <a:ln/>
          </p:spPr>
        </p:sp>
        <p:sp>
          <p:nvSpPr>
            <p:cNvPr id="44" name="Shape 2">
              <a:extLst>
                <a:ext uri="{FF2B5EF4-FFF2-40B4-BE49-F238E27FC236}">
                  <a16:creationId xmlns:a16="http://schemas.microsoft.com/office/drawing/2014/main" id="{438AA5FA-9E94-E418-559C-34E2D6661478}"/>
                </a:ext>
              </a:extLst>
            </p:cNvPr>
            <p:cNvSpPr/>
            <p:nvPr/>
          </p:nvSpPr>
          <p:spPr>
            <a:xfrm>
              <a:off x="1345704" y="2715118"/>
              <a:ext cx="718066" cy="30480"/>
            </a:xfrm>
            <a:prstGeom prst="roundRect">
              <a:avLst>
                <a:gd name="adj" fmla="val 117806"/>
              </a:avLst>
            </a:prstGeom>
            <a:solidFill>
              <a:schemeClr val="accent4">
                <a:lumMod val="75000"/>
              </a:schemeClr>
            </a:solidFill>
            <a:ln/>
          </p:spPr>
        </p:sp>
        <p:sp>
          <p:nvSpPr>
            <p:cNvPr id="45" name="Shape 3">
              <a:extLst>
                <a:ext uri="{FF2B5EF4-FFF2-40B4-BE49-F238E27FC236}">
                  <a16:creationId xmlns:a16="http://schemas.microsoft.com/office/drawing/2014/main" id="{F3A91304-67B5-1F90-6CF0-9D5465440BEA}"/>
                </a:ext>
              </a:extLst>
            </p:cNvPr>
            <p:cNvSpPr/>
            <p:nvPr/>
          </p:nvSpPr>
          <p:spPr>
            <a:xfrm>
              <a:off x="837664" y="2461157"/>
              <a:ext cx="538520" cy="538520"/>
            </a:xfrm>
            <a:prstGeom prst="roundRect">
              <a:avLst>
                <a:gd name="adj" fmla="val 6668"/>
              </a:avLst>
            </a:prstGeom>
            <a:solidFill>
              <a:schemeClr val="accent4">
                <a:lumMod val="75000"/>
              </a:schemeClr>
            </a:solidFill>
            <a:ln/>
          </p:spPr>
        </p:sp>
        <p:sp>
          <p:nvSpPr>
            <p:cNvPr id="46" name="Text 4">
              <a:extLst>
                <a:ext uri="{FF2B5EF4-FFF2-40B4-BE49-F238E27FC236}">
                  <a16:creationId xmlns:a16="http://schemas.microsoft.com/office/drawing/2014/main" id="{CB85FD5F-CDD3-045C-B94E-2175DA770DCE}"/>
                </a:ext>
              </a:extLst>
            </p:cNvPr>
            <p:cNvSpPr/>
            <p:nvPr/>
          </p:nvSpPr>
          <p:spPr>
            <a:xfrm>
              <a:off x="937915" y="2519141"/>
              <a:ext cx="337899" cy="42243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1</a:t>
              </a:r>
              <a:endParaRPr lang="en-US" sz="2650" dirty="0"/>
            </a:p>
          </p:txBody>
        </p:sp>
        <p:sp>
          <p:nvSpPr>
            <p:cNvPr id="47" name="Text 5">
              <a:extLst>
                <a:ext uri="{FF2B5EF4-FFF2-40B4-BE49-F238E27FC236}">
                  <a16:creationId xmlns:a16="http://schemas.microsoft.com/office/drawing/2014/main" id="{7869CA54-77B6-62BF-3782-CD15B1457577}"/>
                </a:ext>
              </a:extLst>
            </p:cNvPr>
            <p:cNvSpPr/>
            <p:nvPr/>
          </p:nvSpPr>
          <p:spPr>
            <a:xfrm>
              <a:off x="2303859" y="2431273"/>
              <a:ext cx="3603903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9D933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Deeper Error Analysis</a:t>
              </a:r>
              <a:endParaRPr lang="en-US" sz="2200" dirty="0"/>
            </a:p>
          </p:txBody>
        </p:sp>
        <p:sp>
          <p:nvSpPr>
            <p:cNvPr id="48" name="Text 6">
              <a:extLst>
                <a:ext uri="{FF2B5EF4-FFF2-40B4-BE49-F238E27FC236}">
                  <a16:creationId xmlns:a16="http://schemas.microsoft.com/office/drawing/2014/main" id="{49CC92AD-4BA0-039E-A5A7-DE206CF527C6}"/>
                </a:ext>
              </a:extLst>
            </p:cNvPr>
            <p:cNvSpPr/>
            <p:nvPr/>
          </p:nvSpPr>
          <p:spPr>
            <a:xfrm>
              <a:off x="2303859" y="2926811"/>
              <a:ext cx="600241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Define important fields and analyze error patterns.</a:t>
              </a:r>
              <a:endParaRPr lang="en-US" sz="1850" dirty="0"/>
            </a:p>
          </p:txBody>
        </p:sp>
        <p:sp>
          <p:nvSpPr>
            <p:cNvPr id="49" name="Text 7">
              <a:extLst>
                <a:ext uri="{FF2B5EF4-FFF2-40B4-BE49-F238E27FC236}">
                  <a16:creationId xmlns:a16="http://schemas.microsoft.com/office/drawing/2014/main" id="{01291A15-3936-0F82-F0EC-DB7F20AE0AFB}"/>
                </a:ext>
              </a:extLst>
            </p:cNvPr>
            <p:cNvSpPr/>
            <p:nvPr/>
          </p:nvSpPr>
          <p:spPr>
            <a:xfrm>
              <a:off x="2303859" y="3453424"/>
              <a:ext cx="600241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Guide targeted expert double-checking.</a:t>
              </a:r>
              <a:endParaRPr lang="en-US" sz="1850" dirty="0"/>
            </a:p>
          </p:txBody>
        </p:sp>
        <p:sp>
          <p:nvSpPr>
            <p:cNvPr id="50" name="Shape 8">
              <a:extLst>
                <a:ext uri="{FF2B5EF4-FFF2-40B4-BE49-F238E27FC236}">
                  <a16:creationId xmlns:a16="http://schemas.microsoft.com/office/drawing/2014/main" id="{52E084B9-9001-FF6D-DFE2-F310D73BCE1D}"/>
                </a:ext>
              </a:extLst>
            </p:cNvPr>
            <p:cNvSpPr/>
            <p:nvPr/>
          </p:nvSpPr>
          <p:spPr>
            <a:xfrm>
              <a:off x="1345704" y="4838240"/>
              <a:ext cx="718066" cy="30480"/>
            </a:xfrm>
            <a:prstGeom prst="roundRect">
              <a:avLst>
                <a:gd name="adj" fmla="val 117806"/>
              </a:avLst>
            </a:prstGeom>
            <a:solidFill>
              <a:schemeClr val="accent4">
                <a:lumMod val="75000"/>
              </a:schemeClr>
            </a:solidFill>
            <a:ln/>
          </p:spPr>
        </p:sp>
        <p:sp>
          <p:nvSpPr>
            <p:cNvPr id="51" name="Shape 9">
              <a:extLst>
                <a:ext uri="{FF2B5EF4-FFF2-40B4-BE49-F238E27FC236}">
                  <a16:creationId xmlns:a16="http://schemas.microsoft.com/office/drawing/2014/main" id="{F193FCF0-985B-1605-F7E2-031C4532C258}"/>
                </a:ext>
              </a:extLst>
            </p:cNvPr>
            <p:cNvSpPr/>
            <p:nvPr/>
          </p:nvSpPr>
          <p:spPr>
            <a:xfrm>
              <a:off x="837664" y="4584280"/>
              <a:ext cx="538520" cy="538520"/>
            </a:xfrm>
            <a:prstGeom prst="roundRect">
              <a:avLst>
                <a:gd name="adj" fmla="val 6668"/>
              </a:avLst>
            </a:prstGeom>
            <a:solidFill>
              <a:schemeClr val="accent4">
                <a:lumMod val="75000"/>
              </a:schemeClr>
            </a:solidFill>
            <a:ln/>
          </p:spPr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14B8156A-25EF-73D6-62D9-EACE2500280B}"/>
                </a:ext>
              </a:extLst>
            </p:cNvPr>
            <p:cNvSpPr/>
            <p:nvPr/>
          </p:nvSpPr>
          <p:spPr>
            <a:xfrm>
              <a:off x="937915" y="4642263"/>
              <a:ext cx="337899" cy="42243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CAD6DE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2</a:t>
              </a:r>
              <a:endParaRPr lang="en-US" sz="2650" dirty="0"/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73CC3E43-1C64-847F-304C-13DA56B1D8E6}"/>
                </a:ext>
              </a:extLst>
            </p:cNvPr>
            <p:cNvSpPr/>
            <p:nvPr/>
          </p:nvSpPr>
          <p:spPr>
            <a:xfrm>
              <a:off x="2303859" y="4554395"/>
              <a:ext cx="4133017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F9D933"/>
                  </a:solidFill>
                  <a:latin typeface="Unbounded" pitchFamily="34" charset="0"/>
                  <a:ea typeface="Unbounded" pitchFamily="34" charset="-122"/>
                  <a:cs typeface="Unbounded" pitchFamily="34" charset="-120"/>
                </a:rPr>
                <a:t>Multi-Model Comparison</a:t>
              </a:r>
              <a:endParaRPr lang="en-US" sz="2200" dirty="0"/>
            </a:p>
          </p:txBody>
        </p:sp>
        <p:sp>
          <p:nvSpPr>
            <p:cNvPr id="54" name="Text 12">
              <a:extLst>
                <a:ext uri="{FF2B5EF4-FFF2-40B4-BE49-F238E27FC236}">
                  <a16:creationId xmlns:a16="http://schemas.microsoft.com/office/drawing/2014/main" id="{FB1A9D6E-7851-E17B-EF1B-63E5A6F00DAA}"/>
                </a:ext>
              </a:extLst>
            </p:cNvPr>
            <p:cNvSpPr/>
            <p:nvPr/>
          </p:nvSpPr>
          <p:spPr>
            <a:xfrm>
              <a:off x="2303859" y="5049933"/>
              <a:ext cx="600241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Evaluate Gemini, Med-PALM models.</a:t>
              </a:r>
              <a:endParaRPr lang="en-US" sz="1850" dirty="0"/>
            </a:p>
          </p:txBody>
        </p:sp>
        <p:sp>
          <p:nvSpPr>
            <p:cNvPr id="55" name="Text 13">
              <a:extLst>
                <a:ext uri="{FF2B5EF4-FFF2-40B4-BE49-F238E27FC236}">
                  <a16:creationId xmlns:a16="http://schemas.microsoft.com/office/drawing/2014/main" id="{DC6EB772-746D-348D-D246-8945C411FC5E}"/>
                </a:ext>
              </a:extLst>
            </p:cNvPr>
            <p:cNvSpPr/>
            <p:nvPr/>
          </p:nvSpPr>
          <p:spPr>
            <a:xfrm>
              <a:off x="2303859" y="5576547"/>
              <a:ext cx="600241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sz="1850" dirty="0">
                  <a:solidFill>
                    <a:srgbClr val="CAD6DE"/>
                  </a:solidFill>
                  <a:latin typeface="Cabin" pitchFamily="34" charset="0"/>
                  <a:ea typeface="Cabin" pitchFamily="34" charset="-122"/>
                  <a:cs typeface="Cabin" pitchFamily="34" charset="-120"/>
                </a:rPr>
                <a:t>Requires additional development time.</a:t>
              </a:r>
              <a:endParaRPr lang="en-US" sz="1850" dirty="0"/>
            </a:p>
          </p:txBody>
        </p:sp>
        <p:sp>
          <p:nvSpPr>
            <p:cNvPr id="56" name="Shape 8">
              <a:extLst>
                <a:ext uri="{FF2B5EF4-FFF2-40B4-BE49-F238E27FC236}">
                  <a16:creationId xmlns:a16="http://schemas.microsoft.com/office/drawing/2014/main" id="{6777CFCE-C1D7-7978-7A7B-1EE1CC3B7F92}"/>
                </a:ext>
              </a:extLst>
            </p:cNvPr>
            <p:cNvSpPr/>
            <p:nvPr/>
          </p:nvSpPr>
          <p:spPr>
            <a:xfrm>
              <a:off x="1367477" y="6579954"/>
              <a:ext cx="718066" cy="30480"/>
            </a:xfrm>
            <a:prstGeom prst="roundRect">
              <a:avLst>
                <a:gd name="adj" fmla="val 117806"/>
              </a:avLst>
            </a:prstGeom>
            <a:solidFill>
              <a:schemeClr val="accent4">
                <a:lumMod val="75000"/>
              </a:schemeClr>
            </a:solidFill>
            <a:ln/>
          </p:spPr>
        </p:sp>
        <p:sp>
          <p:nvSpPr>
            <p:cNvPr id="57" name="Shape 9">
              <a:extLst>
                <a:ext uri="{FF2B5EF4-FFF2-40B4-BE49-F238E27FC236}">
                  <a16:creationId xmlns:a16="http://schemas.microsoft.com/office/drawing/2014/main" id="{D93D87BF-01E9-DED7-F60C-04CEED4E0E4D}"/>
                </a:ext>
              </a:extLst>
            </p:cNvPr>
            <p:cNvSpPr/>
            <p:nvPr/>
          </p:nvSpPr>
          <p:spPr>
            <a:xfrm>
              <a:off x="859437" y="6325994"/>
              <a:ext cx="538520" cy="538520"/>
            </a:xfrm>
            <a:prstGeom prst="roundRect">
              <a:avLst>
                <a:gd name="adj" fmla="val 6668"/>
              </a:avLst>
            </a:prstGeom>
            <a:solidFill>
              <a:schemeClr val="accent4">
                <a:lumMod val="75000"/>
              </a:schemeClr>
            </a:solidFill>
            <a:ln/>
          </p:spPr>
        </p:sp>
        <p:sp>
          <p:nvSpPr>
            <p:cNvPr id="58" name="Text 10">
              <a:extLst>
                <a:ext uri="{FF2B5EF4-FFF2-40B4-BE49-F238E27FC236}">
                  <a16:creationId xmlns:a16="http://schemas.microsoft.com/office/drawing/2014/main" id="{21DBEDD3-F92F-EC11-0573-B28DD0C4BA96}"/>
                </a:ext>
              </a:extLst>
            </p:cNvPr>
            <p:cNvSpPr/>
            <p:nvPr/>
          </p:nvSpPr>
          <p:spPr>
            <a:xfrm>
              <a:off x="959688" y="6383977"/>
              <a:ext cx="337899" cy="42243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CAD6DE"/>
                  </a:solidFill>
                  <a:latin typeface="Unbounded" pitchFamily="34" charset="0"/>
                </a:rPr>
                <a:t>3</a:t>
              </a:r>
              <a:endParaRPr lang="en-US" sz="2650" dirty="0"/>
            </a:p>
          </p:txBody>
        </p:sp>
        <p:sp>
          <p:nvSpPr>
            <p:cNvPr id="59" name="Text 11">
              <a:extLst>
                <a:ext uri="{FF2B5EF4-FFF2-40B4-BE49-F238E27FC236}">
                  <a16:creationId xmlns:a16="http://schemas.microsoft.com/office/drawing/2014/main" id="{17870306-3A16-091F-F778-2C4E3A244858}"/>
                </a:ext>
              </a:extLst>
            </p:cNvPr>
            <p:cNvSpPr/>
            <p:nvPr/>
          </p:nvSpPr>
          <p:spPr>
            <a:xfrm>
              <a:off x="2325632" y="6296109"/>
              <a:ext cx="4133017" cy="35194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altLang="zh-CN" sz="2200" dirty="0">
                  <a:solidFill>
                    <a:srgbClr val="F9D933"/>
                  </a:solidFill>
                  <a:latin typeface="Unbounded" pitchFamily="34" charset="0"/>
                </a:rPr>
                <a:t>Suggestion</a:t>
              </a:r>
              <a:endParaRPr lang="en-US" sz="2200" dirty="0"/>
            </a:p>
          </p:txBody>
        </p:sp>
        <p:sp>
          <p:nvSpPr>
            <p:cNvPr id="60" name="Text 12">
              <a:extLst>
                <a:ext uri="{FF2B5EF4-FFF2-40B4-BE49-F238E27FC236}">
                  <a16:creationId xmlns:a16="http://schemas.microsoft.com/office/drawing/2014/main" id="{A452BA8B-ADDB-59CE-985E-7AD68CEC1231}"/>
                </a:ext>
              </a:extLst>
            </p:cNvPr>
            <p:cNvSpPr/>
            <p:nvPr/>
          </p:nvSpPr>
          <p:spPr>
            <a:xfrm>
              <a:off x="2269770" y="6648058"/>
              <a:ext cx="6002417" cy="38302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00"/>
                </a:lnSpc>
                <a:buNone/>
              </a:pPr>
              <a:r>
                <a:rPr lang="en-US" altLang="zh-CN" sz="2000" b="0" i="0" dirty="0">
                  <a:solidFill>
                    <a:srgbClr val="D1D2D3"/>
                  </a:solidFill>
                  <a:effectLst/>
                  <a:latin typeface="NotoSansSC"/>
                </a:rPr>
                <a:t> specialist sonographer report vs general sonographer report</a:t>
              </a:r>
              <a:endParaRPr lang="en-US" sz="1850" dirty="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316236"/>
            <a:ext cx="922805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Analysis &amp; Manual Extraction Role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837724" y="3839528"/>
            <a:ext cx="3731657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400" dirty="0">
                <a:solidFill>
                  <a:srgbClr val="F9D933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Human Comparator Question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37724" y="4687014"/>
            <a:ext cx="373165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Is non-expert manual extraction needed ?</a:t>
            </a:r>
            <a:endParaRPr lang="en-US" sz="20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379226"/>
            <a:ext cx="4534138" cy="453413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979200" y="4435912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8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9582269" y="279213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F9D933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Purpose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9582269" y="3287673"/>
            <a:ext cx="421040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Enables AI vs. human assistant comparison to strengthen findings.</a:t>
            </a:r>
            <a:endParaRPr lang="en-US" sz="20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131" y="2379226"/>
            <a:ext cx="4534138" cy="453413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730609" y="3424714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8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7"/>
          <p:cNvSpPr/>
          <p:nvPr/>
        </p:nvSpPr>
        <p:spPr>
          <a:xfrm>
            <a:off x="9582269" y="523875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F9D933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Implication</a:t>
            </a:r>
            <a:endParaRPr lang="en-US" sz="2400" dirty="0"/>
          </a:p>
        </p:txBody>
      </p:sp>
      <p:sp>
        <p:nvSpPr>
          <p:cNvPr id="12" name="Text 8"/>
          <p:cNvSpPr/>
          <p:nvPr/>
        </p:nvSpPr>
        <p:spPr>
          <a:xfrm>
            <a:off x="9582269" y="5734288"/>
            <a:ext cx="421040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0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Requires coordination of manual effort and evaluation script development.</a:t>
            </a:r>
            <a:endParaRPr lang="en-US" sz="20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31" y="2379226"/>
            <a:ext cx="4534138" cy="45341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730609" y="5446990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28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ACA0E0-740D-61B2-9247-A9A08B8F2256}"/>
              </a:ext>
            </a:extLst>
          </p:cNvPr>
          <p:cNvSpPr/>
          <p:nvPr/>
        </p:nvSpPr>
        <p:spPr>
          <a:xfrm>
            <a:off x="12735499" y="7535537"/>
            <a:ext cx="1894901" cy="694063"/>
          </a:xfrm>
          <a:prstGeom prst="rect">
            <a:avLst/>
          </a:prstGeom>
          <a:solidFill>
            <a:srgbClr val="1128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3663</TotalTime>
  <Words>552</Words>
  <Application>Microsoft Office PowerPoint</Application>
  <PresentationFormat>自定义</PresentationFormat>
  <Paragraphs>131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Unbounded</vt:lpstr>
      <vt:lpstr>Arial</vt:lpstr>
      <vt:lpstr>NotoSansSC</vt:lpstr>
      <vt:lpstr>Cabin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李海毅</cp:lastModifiedBy>
  <cp:revision>3</cp:revision>
  <dcterms:created xsi:type="dcterms:W3CDTF">2025-04-25T11:15:41Z</dcterms:created>
  <dcterms:modified xsi:type="dcterms:W3CDTF">2025-04-28T00:19:50Z</dcterms:modified>
</cp:coreProperties>
</file>