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216126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E4254-8672-41CC-B703-C8C1CF79E77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15621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83210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316337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24531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9E4254-8672-41CC-B703-C8C1CF79E776}"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3659231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F9E4254-8672-41CC-B703-C8C1CF79E776}" type="datetimeFigureOut">
              <a:rPr lang="en-US" smtClean="0"/>
              <a:t>6/22/2019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12930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3001365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413335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15097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E4254-8672-41CC-B703-C8C1CF79E776}" type="datetimeFigureOut">
              <a:rPr lang="en-US" smtClean="0"/>
              <a:t>6/22/2019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53055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E4254-8672-41CC-B703-C8C1CF79E77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297798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E4254-8672-41CC-B703-C8C1CF79E776}" type="datetimeFigureOut">
              <a:rPr lang="en-US" smtClean="0"/>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149104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E4254-8672-41CC-B703-C8C1CF79E776}" type="datetimeFigureOut">
              <a:rPr lang="en-US" smtClean="0"/>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40723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E4254-8672-41CC-B703-C8C1CF79E776}" type="datetimeFigureOut">
              <a:rPr lang="en-US" smtClean="0"/>
              <a:t>6/22/2019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167291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E4254-8672-41CC-B703-C8C1CF79E77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305057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9E4254-8672-41CC-B703-C8C1CF79E776}" type="datetimeFigureOut">
              <a:rPr lang="en-US" smtClean="0"/>
              <a:t>6/22/2019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1D59B03-7BBE-434B-921A-76FD4E1B761C}" type="slidenum">
              <a:rPr lang="en-US" smtClean="0"/>
              <a:t>‹#›</a:t>
            </a:fld>
            <a:endParaRPr lang="en-US"/>
          </a:p>
        </p:txBody>
      </p:sp>
    </p:spTree>
    <p:extLst>
      <p:ext uri="{BB962C8B-B14F-4D97-AF65-F5344CB8AC3E}">
        <p14:creationId xmlns:p14="http://schemas.microsoft.com/office/powerpoint/2010/main" val="355746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F9E4254-8672-41CC-B703-C8C1CF79E776}" type="datetimeFigureOut">
              <a:rPr lang="en-US" smtClean="0"/>
              <a:t>6/22/2019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1D59B03-7BBE-434B-921A-76FD4E1B761C}" type="slidenum">
              <a:rPr lang="en-US" smtClean="0"/>
              <a:t>‹#›</a:t>
            </a:fld>
            <a:endParaRPr lang="en-US"/>
          </a:p>
        </p:txBody>
      </p:sp>
    </p:spTree>
    <p:extLst>
      <p:ext uri="{BB962C8B-B14F-4D97-AF65-F5344CB8AC3E}">
        <p14:creationId xmlns:p14="http://schemas.microsoft.com/office/powerpoint/2010/main" val="637705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ymerio/pgeo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3466-9FAA-4ADC-8E36-24F246BBE0DD}"/>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Capstone Project-Exploring </a:t>
            </a:r>
            <a:r>
              <a:rPr lang="en-US" dirty="0" err="1">
                <a:latin typeface="Times New Roman" panose="02020603050405020304" pitchFamily="18" charset="0"/>
                <a:cs typeface="Times New Roman" panose="02020603050405020304" pitchFamily="18" charset="0"/>
              </a:rPr>
              <a:t>Bengalore</a:t>
            </a:r>
            <a:r>
              <a:rPr lang="en-US" dirty="0">
                <a:latin typeface="Times New Roman" panose="02020603050405020304" pitchFamily="18" charset="0"/>
                <a:cs typeface="Times New Roman" panose="02020603050405020304" pitchFamily="18" charset="0"/>
              </a:rPr>
              <a:t>-Silicon Valley </a:t>
            </a:r>
          </a:p>
        </p:txBody>
      </p:sp>
      <p:sp>
        <p:nvSpPr>
          <p:cNvPr id="3" name="Subtitle 2">
            <a:extLst>
              <a:ext uri="{FF2B5EF4-FFF2-40B4-BE49-F238E27FC236}">
                <a16:creationId xmlns:a16="http://schemas.microsoft.com/office/drawing/2014/main" id="{3FF2AFB7-B4C2-4102-8B0E-4E3A2BDEB69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Prepared By</a:t>
            </a:r>
          </a:p>
          <a:p>
            <a:r>
              <a:rPr lang="en-US" dirty="0" err="1">
                <a:latin typeface="Times New Roman" panose="02020603050405020304" pitchFamily="18" charset="0"/>
                <a:cs typeface="Times New Roman" panose="02020603050405020304" pitchFamily="18" charset="0"/>
              </a:rPr>
              <a:t>Himaja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Gattu</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56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F653-D2F2-46BB-B7E9-14FE90B075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Methodology…Contd.</a:t>
            </a:r>
          </a:p>
        </p:txBody>
      </p:sp>
      <p:sp>
        <p:nvSpPr>
          <p:cNvPr id="3" name="Content Placeholder 2">
            <a:extLst>
              <a:ext uri="{FF2B5EF4-FFF2-40B4-BE49-F238E27FC236}">
                <a16:creationId xmlns:a16="http://schemas.microsoft.com/office/drawing/2014/main" id="{D0C9E8BA-94DB-4D78-96FF-82701F19D860}"/>
              </a:ext>
            </a:extLst>
          </p:cNvPr>
          <p:cNvSpPr>
            <a:spLocks noGrp="1"/>
          </p:cNvSpPr>
          <p:nvPr>
            <p:ph idx="1"/>
          </p:nvPr>
        </p:nvSpPr>
        <p:spPr>
          <a:xfrm>
            <a:off x="895463" y="2257511"/>
            <a:ext cx="8825659" cy="3416300"/>
          </a:xfrm>
        </p:spPr>
        <p:txBody>
          <a:bodyPr/>
          <a:lstStyle/>
          <a:p>
            <a:pPr marL="0" indent="0">
              <a:buNone/>
            </a:pPr>
            <a:r>
              <a:rPr lang="en-US" dirty="0">
                <a:latin typeface="Times New Roman" panose="02020603050405020304" pitchFamily="18" charset="0"/>
                <a:cs typeface="Times New Roman" panose="02020603050405020304" pitchFamily="18" charset="0"/>
              </a:rPr>
              <a:t>Retrieved all the venue details from Foursquare API</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descr="A screenshot of a cell phone&#10;&#10;Description automatically generated">
            <a:extLst>
              <a:ext uri="{FF2B5EF4-FFF2-40B4-BE49-F238E27FC236}">
                <a16:creationId xmlns:a16="http://schemas.microsoft.com/office/drawing/2014/main" id="{3B95655C-BCD4-44A1-A399-EDD61301D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908" y="2741698"/>
            <a:ext cx="10812162" cy="3770313"/>
          </a:xfrm>
          <a:prstGeom prst="rect">
            <a:avLst/>
          </a:prstGeom>
        </p:spPr>
      </p:pic>
    </p:spTree>
    <p:extLst>
      <p:ext uri="{BB962C8B-B14F-4D97-AF65-F5344CB8AC3E}">
        <p14:creationId xmlns:p14="http://schemas.microsoft.com/office/powerpoint/2010/main" val="123732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F7E0-F2D1-4827-8F0A-926ACFE78A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97079089-B48F-45ED-ABBE-635FE62735E8}"/>
              </a:ext>
            </a:extLst>
          </p:cNvPr>
          <p:cNvSpPr>
            <a:spLocks noGrp="1"/>
          </p:cNvSpPr>
          <p:nvPr>
            <p:ph idx="1"/>
          </p:nvPr>
        </p:nvSpPr>
        <p:spPr>
          <a:xfrm>
            <a:off x="549473" y="2282225"/>
            <a:ext cx="8825659" cy="3416300"/>
          </a:xfrm>
        </p:spPr>
        <p:txBody>
          <a:bodyPr/>
          <a:lstStyle/>
          <a:p>
            <a:r>
              <a:rPr lang="en-US" dirty="0"/>
              <a:t> </a:t>
            </a:r>
            <a:r>
              <a:rPr lang="en-US" dirty="0">
                <a:latin typeface="Times New Roman" panose="02020603050405020304" pitchFamily="18" charset="0"/>
                <a:cs typeface="Times New Roman" panose="02020603050405020304" pitchFamily="18" charset="0"/>
              </a:rPr>
              <a:t>In summary, </a:t>
            </a:r>
            <a:r>
              <a:rPr lang="en-US" b="1" dirty="0">
                <a:latin typeface="Times New Roman" panose="02020603050405020304" pitchFamily="18" charset="0"/>
                <a:cs typeface="Times New Roman" panose="02020603050405020304" pitchFamily="18" charset="0"/>
              </a:rPr>
              <a:t>50</a:t>
            </a:r>
            <a:r>
              <a:rPr lang="en-US" dirty="0">
                <a:latin typeface="Times New Roman" panose="02020603050405020304" pitchFamily="18" charset="0"/>
                <a:cs typeface="Times New Roman" panose="02020603050405020304" pitchFamily="18" charset="0"/>
              </a:rPr>
              <a:t> unique categories were returned by Foursquare, then I created a table which shows list of top 10 venue category for each </a:t>
            </a:r>
            <a:r>
              <a:rPr lang="en-US" dirty="0" err="1">
                <a:latin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cs typeface="Times New Roman" panose="02020603050405020304" pitchFamily="18" charset="0"/>
              </a:rPr>
              <a:t>:</a:t>
            </a:r>
          </a:p>
        </p:txBody>
      </p:sp>
      <p:pic>
        <p:nvPicPr>
          <p:cNvPr id="5" name="Picture 4" descr="A screenshot of a cell phone&#10;&#10;Description automatically generated">
            <a:extLst>
              <a:ext uri="{FF2B5EF4-FFF2-40B4-BE49-F238E27FC236}">
                <a16:creationId xmlns:a16="http://schemas.microsoft.com/office/drawing/2014/main" id="{FBF91BF1-1BDD-4A48-94C2-6ECE16B30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330" y="2898689"/>
            <a:ext cx="9811265" cy="3959311"/>
          </a:xfrm>
          <a:prstGeom prst="rect">
            <a:avLst/>
          </a:prstGeom>
        </p:spPr>
      </p:pic>
    </p:spTree>
    <p:extLst>
      <p:ext uri="{BB962C8B-B14F-4D97-AF65-F5344CB8AC3E}">
        <p14:creationId xmlns:p14="http://schemas.microsoft.com/office/powerpoint/2010/main" val="110833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F7E0-F2D1-4827-8F0A-926ACFE78A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Results…Contd.</a:t>
            </a:r>
          </a:p>
        </p:txBody>
      </p:sp>
      <p:sp>
        <p:nvSpPr>
          <p:cNvPr id="3" name="Content Placeholder 2">
            <a:extLst>
              <a:ext uri="{FF2B5EF4-FFF2-40B4-BE49-F238E27FC236}">
                <a16:creationId xmlns:a16="http://schemas.microsoft.com/office/drawing/2014/main" id="{97079089-B48F-45ED-ABBE-635FE62735E8}"/>
              </a:ext>
            </a:extLst>
          </p:cNvPr>
          <p:cNvSpPr>
            <a:spLocks noGrp="1"/>
          </p:cNvSpPr>
          <p:nvPr>
            <p:ph idx="1"/>
          </p:nvPr>
        </p:nvSpPr>
        <p:spPr>
          <a:xfrm>
            <a:off x="549473" y="2282225"/>
            <a:ext cx="8825659" cy="341630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have some common venue categories in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 For that reason I used unsupervised learning </a:t>
            </a:r>
            <a:r>
              <a:rPr lang="en-US" sz="2000" b="1" dirty="0">
                <a:latin typeface="Times New Roman" panose="02020603050405020304" pitchFamily="18" charset="0"/>
                <a:cs typeface="Times New Roman" panose="02020603050405020304" pitchFamily="18" charset="0"/>
              </a:rPr>
              <a:t>K-means algorithm</a:t>
            </a:r>
            <a:r>
              <a:rPr lang="en-US" sz="2000" dirty="0">
                <a:latin typeface="Times New Roman" panose="02020603050405020304" pitchFamily="18" charset="0"/>
                <a:cs typeface="Times New Roman" panose="02020603050405020304" pitchFamily="18" charset="0"/>
              </a:rPr>
              <a:t> to cluster the </a:t>
            </a:r>
            <a:r>
              <a:rPr lang="en-US" sz="2000" dirty="0" err="1">
                <a:latin typeface="Times New Roman" panose="02020603050405020304" pitchFamily="18" charset="0"/>
                <a:cs typeface="Times New Roman" panose="02020603050405020304" pitchFamily="18" charset="0"/>
              </a:rPr>
              <a:t>neighbourhoods</a:t>
            </a:r>
            <a:r>
              <a:rPr lang="en-US" sz="2000" dirty="0">
                <a:latin typeface="Times New Roman" panose="02020603050405020304" pitchFamily="18" charset="0"/>
                <a:cs typeface="Times New Roman" panose="02020603050405020304" pitchFamily="18" charset="0"/>
              </a:rPr>
              <a:t>. K-Means algorithm is one of the most common cluster methods of unsupervised learning.</a:t>
            </a:r>
          </a:p>
        </p:txBody>
      </p:sp>
    </p:spTree>
    <p:extLst>
      <p:ext uri="{BB962C8B-B14F-4D97-AF65-F5344CB8AC3E}">
        <p14:creationId xmlns:p14="http://schemas.microsoft.com/office/powerpoint/2010/main" val="57985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F7E0-F2D1-4827-8F0A-926ACFE78A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Results…Contd.</a:t>
            </a:r>
          </a:p>
        </p:txBody>
      </p:sp>
      <p:sp>
        <p:nvSpPr>
          <p:cNvPr id="3" name="Content Placeholder 2">
            <a:extLst>
              <a:ext uri="{FF2B5EF4-FFF2-40B4-BE49-F238E27FC236}">
                <a16:creationId xmlns:a16="http://schemas.microsoft.com/office/drawing/2014/main" id="{97079089-B48F-45ED-ABBE-635FE62735E8}"/>
              </a:ext>
            </a:extLst>
          </p:cNvPr>
          <p:cNvSpPr>
            <a:spLocks noGrp="1"/>
          </p:cNvSpPr>
          <p:nvPr>
            <p:ph idx="1"/>
          </p:nvPr>
        </p:nvSpPr>
        <p:spPr>
          <a:xfrm>
            <a:off x="549473" y="2282225"/>
            <a:ext cx="8825659" cy="3416300"/>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 ended the study by visualizing the data and clustering information on the Bengaluru map</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5" name="Picture 4" descr="A picture containing text, map&#10;&#10;Description automatically generated">
            <a:extLst>
              <a:ext uri="{FF2B5EF4-FFF2-40B4-BE49-F238E27FC236}">
                <a16:creationId xmlns:a16="http://schemas.microsoft.com/office/drawing/2014/main" id="{92E1CF3B-3EF2-4759-AE48-39A44EC5B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73" y="2743199"/>
            <a:ext cx="8825659" cy="3686175"/>
          </a:xfrm>
          <a:prstGeom prst="rect">
            <a:avLst/>
          </a:prstGeom>
        </p:spPr>
      </p:pic>
    </p:spTree>
    <p:extLst>
      <p:ext uri="{BB962C8B-B14F-4D97-AF65-F5344CB8AC3E}">
        <p14:creationId xmlns:p14="http://schemas.microsoft.com/office/powerpoint/2010/main" val="195812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D230-5A1F-4E13-B0B8-58C179E8C1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1F37934-CA49-4BF1-A83F-798F3C5A93BF}"/>
              </a:ext>
            </a:extLst>
          </p:cNvPr>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People can decide based on their interest which </a:t>
            </a:r>
            <a:r>
              <a:rPr lang="en-US" dirty="0" err="1">
                <a:latin typeface="Times New Roman" panose="02020603050405020304" pitchFamily="18" charset="0"/>
                <a:cs typeface="Times New Roman" panose="02020603050405020304" pitchFamily="18" charset="0"/>
              </a:rPr>
              <a:t>neighbourhoods</a:t>
            </a:r>
            <a:r>
              <a:rPr lang="en-US" dirty="0">
                <a:latin typeface="Times New Roman" panose="02020603050405020304" pitchFamily="18" charset="0"/>
                <a:cs typeface="Times New Roman" panose="02020603050405020304" pitchFamily="18" charset="0"/>
              </a:rPr>
              <a:t> to live in or figure out major hubs using such information.</a:t>
            </a:r>
          </a:p>
          <a:p>
            <a:pPr algn="just">
              <a:lnSpc>
                <a:spcPct val="150000"/>
              </a:lnSpc>
            </a:pPr>
            <a:r>
              <a:rPr lang="en-US" dirty="0">
                <a:latin typeface="Times New Roman" panose="02020603050405020304" pitchFamily="18" charset="0"/>
                <a:cs typeface="Times New Roman" panose="02020603050405020304" pitchFamily="18" charset="0"/>
              </a:rPr>
              <a:t>Investors can check near by venues and decide if it is ideal to start a business in that particular </a:t>
            </a:r>
            <a:r>
              <a:rPr lang="en-US" dirty="0" err="1">
                <a:latin typeface="Times New Roman" panose="02020603050405020304" pitchFamily="18" charset="0"/>
                <a:cs typeface="Times New Roman" panose="02020603050405020304" pitchFamily="18" charset="0"/>
              </a:rPr>
              <a:t>neighbourhood</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Further, the analysis can be extended to consider the average rent of properties and make accurate decisions.</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3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B06B6-8333-4EA2-BA96-DF46601546A7}"/>
              </a:ext>
            </a:extLst>
          </p:cNvPr>
          <p:cNvSpPr>
            <a:spLocks noGrp="1"/>
          </p:cNvSpPr>
          <p:nvPr>
            <p:ph idx="1"/>
          </p:nvPr>
        </p:nvSpPr>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4496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479A-A83D-4EEA-8DBB-5F212F97F3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Introduction/Business Problem</a:t>
            </a:r>
          </a:p>
        </p:txBody>
      </p:sp>
      <p:sp>
        <p:nvSpPr>
          <p:cNvPr id="3" name="Content Placeholder 2">
            <a:extLst>
              <a:ext uri="{FF2B5EF4-FFF2-40B4-BE49-F238E27FC236}">
                <a16:creationId xmlns:a16="http://schemas.microsoft.com/office/drawing/2014/main" id="{DC343452-EDC2-4135-88C0-987604206DA0}"/>
              </a:ext>
            </a:extLst>
          </p:cNvPr>
          <p:cNvSpPr>
            <a:spLocks noGrp="1"/>
          </p:cNvSpPr>
          <p:nvPr>
            <p:ph idx="1"/>
          </p:nvPr>
        </p:nvSpPr>
        <p:spPr>
          <a:xfrm>
            <a:off x="1043610" y="2246243"/>
            <a:ext cx="8937004" cy="4134679"/>
          </a:xfrm>
        </p:spPr>
        <p:txBody>
          <a:bodyPr>
            <a:normAutofit fontScale="85000" lnSpcReduction="20000"/>
          </a:bodyPr>
          <a:lstStyle/>
          <a:p>
            <a:pPr algn="just">
              <a:lnSpc>
                <a:spcPct val="210000"/>
              </a:lnSpc>
            </a:pPr>
            <a:r>
              <a:rPr lang="en-US" sz="2000" dirty="0">
                <a:latin typeface="Times New Roman" panose="02020603050405020304" pitchFamily="18" charset="0"/>
                <a:cs typeface="Times New Roman" panose="02020603050405020304" pitchFamily="18" charset="0"/>
              </a:rPr>
              <a:t>Bengaluru — the capital city of Karnataka, India. This bustling city is known as the Silicon Valley of India. It’s also the start-up capital of India. Hundreds of people from all over the world come to Bengaluru to make their careers, to build their life. Hence this city hosts all kinds of people be it unskilled or skilled like Software professionals, Government officials, Diplomats, Administrators, Students and so on. It has a population over 12.34 million and spread across 709 square </a:t>
            </a:r>
            <a:r>
              <a:rPr lang="en-US" sz="2000" dirty="0" err="1">
                <a:latin typeface="Times New Roman" panose="02020603050405020304" pitchFamily="18" charset="0"/>
                <a:cs typeface="Times New Roman" panose="02020603050405020304" pitchFamily="18" charset="0"/>
              </a:rPr>
              <a:t>kilometres</a:t>
            </a:r>
            <a:r>
              <a:rPr lang="en-US" sz="2000" dirty="0">
                <a:latin typeface="Times New Roman" panose="02020603050405020304" pitchFamily="18" charset="0"/>
                <a:cs typeface="Times New Roman" panose="02020603050405020304" pitchFamily="18" charset="0"/>
              </a:rPr>
              <a:t>. As a resident of this city, I have decided to use Bengaluru in my project. Through this project I will explore this beautiful city so that the new comers can decide which area/</a:t>
            </a:r>
            <a:r>
              <a:rPr lang="en-US" sz="2000" dirty="0" err="1">
                <a:latin typeface="Times New Roman" panose="02020603050405020304" pitchFamily="18" charset="0"/>
                <a:cs typeface="Times New Roman" panose="02020603050405020304" pitchFamily="18" charset="0"/>
              </a:rPr>
              <a:t>neighbourhood</a:t>
            </a:r>
            <a:r>
              <a:rPr lang="en-US" sz="2000" dirty="0">
                <a:latin typeface="Times New Roman" panose="02020603050405020304" pitchFamily="18" charset="0"/>
                <a:cs typeface="Times New Roman" panose="02020603050405020304" pitchFamily="18" charset="0"/>
              </a:rPr>
              <a:t> they would want to stay in or figure out the best places to eat/shop.</a:t>
            </a:r>
          </a:p>
        </p:txBody>
      </p:sp>
    </p:spTree>
    <p:extLst>
      <p:ext uri="{BB962C8B-B14F-4D97-AF65-F5344CB8AC3E}">
        <p14:creationId xmlns:p14="http://schemas.microsoft.com/office/powerpoint/2010/main" val="322395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427-EB6B-41F4-8BAD-34CE8E7B25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 Section</a:t>
            </a:r>
          </a:p>
        </p:txBody>
      </p:sp>
      <p:sp>
        <p:nvSpPr>
          <p:cNvPr id="3" name="Content Placeholder 2">
            <a:extLst>
              <a:ext uri="{FF2B5EF4-FFF2-40B4-BE49-F238E27FC236}">
                <a16:creationId xmlns:a16="http://schemas.microsoft.com/office/drawing/2014/main" id="{2FA7B0C8-1527-4BE3-8092-1752F6EBCC5F}"/>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I made use of a python library called </a:t>
            </a:r>
            <a:r>
              <a:rPr lang="en-US" b="1" i="1" dirty="0" err="1">
                <a:latin typeface="Times New Roman" panose="02020603050405020304" pitchFamily="18" charset="0"/>
                <a:cs typeface="Times New Roman" panose="02020603050405020304" pitchFamily="18" charset="0"/>
              </a:rPr>
              <a:t>pgeocode</a:t>
            </a:r>
            <a:r>
              <a:rPr lang="en-US"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hlinkClick r:id="rId2"/>
              </a:rPr>
              <a:t>https://github.com/symerio/pgeocode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 is a high-performance off-line querying of GPS coordinates, region name and municipality name from postal codes. Distances between postal codes as well as general distance queries are also supported. The used </a:t>
            </a:r>
            <a:r>
              <a:rPr lang="en-US" dirty="0" err="1">
                <a:latin typeface="Times New Roman" panose="02020603050405020304" pitchFamily="18" charset="0"/>
                <a:cs typeface="Times New Roman" panose="02020603050405020304" pitchFamily="18" charset="0"/>
              </a:rPr>
              <a:t>GeoNames</a:t>
            </a:r>
            <a:r>
              <a:rPr lang="en-US" dirty="0">
                <a:latin typeface="Times New Roman" panose="02020603050405020304" pitchFamily="18" charset="0"/>
                <a:cs typeface="Times New Roman" panose="02020603050405020304" pitchFamily="18" charset="0"/>
              </a:rPr>
              <a:t> database includes postal codes for 83 countries.</a:t>
            </a:r>
          </a:p>
        </p:txBody>
      </p:sp>
    </p:spTree>
    <p:extLst>
      <p:ext uri="{BB962C8B-B14F-4D97-AF65-F5344CB8AC3E}">
        <p14:creationId xmlns:p14="http://schemas.microsoft.com/office/powerpoint/2010/main" val="255063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427-EB6B-41F4-8BAD-34CE8E7B25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 Section…Contd.</a:t>
            </a:r>
          </a:p>
        </p:txBody>
      </p:sp>
      <p:sp>
        <p:nvSpPr>
          <p:cNvPr id="3" name="Content Placeholder 2">
            <a:extLst>
              <a:ext uri="{FF2B5EF4-FFF2-40B4-BE49-F238E27FC236}">
                <a16:creationId xmlns:a16="http://schemas.microsoft.com/office/drawing/2014/main" id="{2FA7B0C8-1527-4BE3-8092-1752F6EBCC5F}"/>
              </a:ext>
            </a:extLst>
          </p:cNvPr>
          <p:cNvSpPr>
            <a:spLocks noGrp="1"/>
          </p:cNvSpPr>
          <p:nvPr>
            <p:ph idx="1"/>
          </p:nvPr>
        </p:nvSpPr>
        <p:spPr>
          <a:xfrm>
            <a:off x="1083366" y="2415209"/>
            <a:ext cx="8897248" cy="4244007"/>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 used ‘</a:t>
            </a:r>
            <a:r>
              <a:rPr lang="en-US" i="1" dirty="0">
                <a:latin typeface="Times New Roman" panose="02020603050405020304" pitchFamily="18" charset="0"/>
                <a:cs typeface="Times New Roman" panose="02020603050405020304" pitchFamily="18" charset="0"/>
              </a:rPr>
              <a:t> index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postal_codes</a:t>
            </a:r>
            <a:r>
              <a:rPr lang="en-US" dirty="0">
                <a:latin typeface="Times New Roman" panose="02020603050405020304" pitchFamily="18" charset="0"/>
                <a:cs typeface="Times New Roman" panose="02020603050405020304" pitchFamily="18" charset="0"/>
              </a:rPr>
              <a:t>’ function which creates a data frame of unique postal codes of a given country. The data frame consists of following columns:</a:t>
            </a:r>
          </a:p>
          <a:p>
            <a:pPr algn="just">
              <a:lnSpc>
                <a:spcPct val="150000"/>
              </a:lnSpc>
            </a:pPr>
            <a:r>
              <a:rPr lang="en-US" dirty="0">
                <a:latin typeface="Times New Roman" panose="02020603050405020304" pitchFamily="18" charset="0"/>
                <a:cs typeface="Times New Roman" panose="02020603050405020304" pitchFamily="18" charset="0"/>
              </a:rPr>
              <a:t>o country code: iso country code, 2 characters</a:t>
            </a:r>
          </a:p>
          <a:p>
            <a:pPr algn="just">
              <a:lnSpc>
                <a:spcPct val="150000"/>
              </a:lnSpc>
            </a:pPr>
            <a:r>
              <a:rPr lang="en-US" dirty="0">
                <a:latin typeface="Times New Roman" panose="02020603050405020304" pitchFamily="18" charset="0"/>
                <a:cs typeface="Times New Roman" panose="02020603050405020304" pitchFamily="18" charset="0"/>
              </a:rPr>
              <a:t>o postal code: postal code</a:t>
            </a:r>
          </a:p>
          <a:p>
            <a:pPr algn="just">
              <a:lnSpc>
                <a:spcPct val="150000"/>
              </a:lnSpc>
            </a:pPr>
            <a:r>
              <a:rPr lang="en-US" dirty="0">
                <a:latin typeface="Times New Roman" panose="02020603050405020304" pitchFamily="18" charset="0"/>
                <a:cs typeface="Times New Roman" panose="02020603050405020304" pitchFamily="18" charset="0"/>
              </a:rPr>
              <a:t>o place name: place name (e.g. town, city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state_name</a:t>
            </a:r>
            <a:r>
              <a:rPr lang="en-US" dirty="0">
                <a:latin typeface="Times New Roman" panose="02020603050405020304" pitchFamily="18" charset="0"/>
                <a:cs typeface="Times New Roman" panose="02020603050405020304" pitchFamily="18" charset="0"/>
              </a:rPr>
              <a:t>: 1. order subdivision (state)</a:t>
            </a:r>
          </a:p>
          <a:p>
            <a:pPr algn="just">
              <a:lnSpc>
                <a:spcPct val="15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state_code</a:t>
            </a:r>
            <a:r>
              <a:rPr lang="en-US" dirty="0">
                <a:latin typeface="Times New Roman" panose="02020603050405020304" pitchFamily="18" charset="0"/>
                <a:cs typeface="Times New Roman" panose="02020603050405020304" pitchFamily="18" charset="0"/>
              </a:rPr>
              <a:t>: 1. order subdivision (state)</a:t>
            </a: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8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427-EB6B-41F4-8BAD-34CE8E7B25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 Section…Contd.</a:t>
            </a:r>
          </a:p>
        </p:txBody>
      </p:sp>
      <p:sp>
        <p:nvSpPr>
          <p:cNvPr id="3" name="Content Placeholder 2">
            <a:extLst>
              <a:ext uri="{FF2B5EF4-FFF2-40B4-BE49-F238E27FC236}">
                <a16:creationId xmlns:a16="http://schemas.microsoft.com/office/drawing/2014/main" id="{2FA7B0C8-1527-4BE3-8092-1752F6EBCC5F}"/>
              </a:ext>
            </a:extLst>
          </p:cNvPr>
          <p:cNvSpPr>
            <a:spLocks noGrp="1"/>
          </p:cNvSpPr>
          <p:nvPr>
            <p:ph idx="1"/>
          </p:nvPr>
        </p:nvSpPr>
        <p:spPr>
          <a:xfrm>
            <a:off x="1083366" y="2415209"/>
            <a:ext cx="8897248" cy="4244007"/>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county_name</a:t>
            </a:r>
            <a:r>
              <a:rPr lang="en-US" dirty="0">
                <a:latin typeface="Times New Roman" panose="02020603050405020304" pitchFamily="18" charset="0"/>
                <a:cs typeface="Times New Roman" panose="02020603050405020304" pitchFamily="18" charset="0"/>
              </a:rPr>
              <a:t>: 2. order subdivision (county/province)</a:t>
            </a:r>
          </a:p>
          <a:p>
            <a:pPr algn="just">
              <a:lnSpc>
                <a:spcPct val="15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county_code</a:t>
            </a:r>
            <a:r>
              <a:rPr lang="en-US" dirty="0">
                <a:latin typeface="Times New Roman" panose="02020603050405020304" pitchFamily="18" charset="0"/>
                <a:cs typeface="Times New Roman" panose="02020603050405020304" pitchFamily="18" charset="0"/>
              </a:rPr>
              <a:t>: 2. order subdivision (county/province)</a:t>
            </a:r>
          </a:p>
          <a:p>
            <a:pPr algn="just">
              <a:lnSpc>
                <a:spcPct val="20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community_name</a:t>
            </a:r>
            <a:r>
              <a:rPr lang="en-US" dirty="0">
                <a:latin typeface="Times New Roman" panose="02020603050405020304" pitchFamily="18" charset="0"/>
                <a:cs typeface="Times New Roman" panose="02020603050405020304" pitchFamily="18" charset="0"/>
              </a:rPr>
              <a:t>: 3. order subdivision (community)</a:t>
            </a:r>
          </a:p>
          <a:p>
            <a:pPr algn="just">
              <a:lnSpc>
                <a:spcPct val="200000"/>
              </a:lnSpc>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community_code</a:t>
            </a:r>
            <a:r>
              <a:rPr lang="en-US" dirty="0">
                <a:latin typeface="Times New Roman" panose="02020603050405020304" pitchFamily="18" charset="0"/>
                <a:cs typeface="Times New Roman" panose="02020603050405020304" pitchFamily="18" charset="0"/>
              </a:rPr>
              <a:t>: 3. order subdivision (community)</a:t>
            </a:r>
          </a:p>
          <a:p>
            <a:pPr algn="just">
              <a:lnSpc>
                <a:spcPct val="200000"/>
              </a:lnSpc>
            </a:pPr>
            <a:r>
              <a:rPr lang="en-US" dirty="0">
                <a:latin typeface="Times New Roman" panose="02020603050405020304" pitchFamily="18" charset="0"/>
                <a:cs typeface="Times New Roman" panose="02020603050405020304" pitchFamily="18" charset="0"/>
              </a:rPr>
              <a:t>o latitude: estimated latitude (wgs84)</a:t>
            </a:r>
          </a:p>
          <a:p>
            <a:pPr algn="just">
              <a:lnSpc>
                <a:spcPct val="200000"/>
              </a:lnSpc>
            </a:pPr>
            <a:r>
              <a:rPr lang="en-US" dirty="0">
                <a:latin typeface="Times New Roman" panose="02020603050405020304" pitchFamily="18" charset="0"/>
                <a:cs typeface="Times New Roman" panose="02020603050405020304" pitchFamily="18" charset="0"/>
              </a:rPr>
              <a:t>o longitude: estimated longitude (wgs84)</a:t>
            </a:r>
          </a:p>
          <a:p>
            <a:pPr algn="just">
              <a:lnSpc>
                <a:spcPct val="200000"/>
              </a:lnSpc>
            </a:pPr>
            <a:r>
              <a:rPr lang="en-US" dirty="0">
                <a:latin typeface="Times New Roman" panose="02020603050405020304" pitchFamily="18" charset="0"/>
                <a:cs typeface="Times New Roman" panose="02020603050405020304" pitchFamily="18" charset="0"/>
              </a:rPr>
              <a:t>o accuracy: accuracy of </a:t>
            </a:r>
            <a:r>
              <a:rPr lang="en-US" dirty="0" err="1">
                <a:latin typeface="Times New Roman" panose="02020603050405020304" pitchFamily="18" charset="0"/>
                <a:cs typeface="Times New Roman" panose="02020603050405020304" pitchFamily="18" charset="0"/>
              </a:rPr>
              <a:t>lat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lng</a:t>
            </a:r>
            <a:r>
              <a:rPr lang="en-US" dirty="0">
                <a:latin typeface="Times New Roman" panose="02020603050405020304" pitchFamily="18" charset="0"/>
                <a:cs typeface="Times New Roman" panose="02020603050405020304" pitchFamily="18" charset="0"/>
              </a:rPr>
              <a:t> from 1=estimated to 6=centroid</a:t>
            </a:r>
          </a:p>
          <a:p>
            <a:pPr marL="0" indent="0">
              <a:lnSpc>
                <a:spcPct val="2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88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A427-EB6B-41F4-8BAD-34CE8E7B25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Data Section…Contd.</a:t>
            </a:r>
          </a:p>
        </p:txBody>
      </p:sp>
      <p:sp>
        <p:nvSpPr>
          <p:cNvPr id="3" name="Content Placeholder 2">
            <a:extLst>
              <a:ext uri="{FF2B5EF4-FFF2-40B4-BE49-F238E27FC236}">
                <a16:creationId xmlns:a16="http://schemas.microsoft.com/office/drawing/2014/main" id="{2FA7B0C8-1527-4BE3-8092-1752F6EBCC5F}"/>
              </a:ext>
            </a:extLst>
          </p:cNvPr>
          <p:cNvSpPr>
            <a:spLocks noGrp="1"/>
          </p:cNvSpPr>
          <p:nvPr>
            <p:ph idx="1"/>
          </p:nvPr>
        </p:nvSpPr>
        <p:spPr>
          <a:xfrm>
            <a:off x="1087036" y="2007436"/>
            <a:ext cx="8897248" cy="4244007"/>
          </a:xfrm>
        </p:spPr>
        <p:txBody>
          <a:bodyPr>
            <a:norm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Using this function, I first I obtained the postal code details for the entire country India and then queried the data to retain the postal codes of Bengaluru. The sample data is shown below:</a:t>
            </a:r>
          </a:p>
        </p:txBody>
      </p:sp>
      <p:pic>
        <p:nvPicPr>
          <p:cNvPr id="5" name="Picture 4" descr="A screenshot of a cell phone&#10;&#10;Description automatically generated">
            <a:extLst>
              <a:ext uri="{FF2B5EF4-FFF2-40B4-BE49-F238E27FC236}">
                <a16:creationId xmlns:a16="http://schemas.microsoft.com/office/drawing/2014/main" id="{2A5B2230-5EFD-49F4-BBFE-C55201B9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3093987"/>
            <a:ext cx="12049125" cy="3484260"/>
          </a:xfrm>
          <a:prstGeom prst="rect">
            <a:avLst/>
          </a:prstGeom>
        </p:spPr>
      </p:pic>
    </p:spTree>
    <p:extLst>
      <p:ext uri="{BB962C8B-B14F-4D97-AF65-F5344CB8AC3E}">
        <p14:creationId xmlns:p14="http://schemas.microsoft.com/office/powerpoint/2010/main" val="3416801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F653-D2F2-46BB-B7E9-14FE90B075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0C9E8BA-94DB-4D78-96FF-82701F19D860}"/>
              </a:ext>
            </a:extLst>
          </p:cNvPr>
          <p:cNvSpPr>
            <a:spLocks noGrp="1"/>
          </p:cNvSpPr>
          <p:nvPr>
            <p:ph idx="1"/>
          </p:nvPr>
        </p:nvSpPr>
        <p:spPr>
          <a:xfrm>
            <a:off x="895463" y="2257511"/>
            <a:ext cx="8825659" cy="3416300"/>
          </a:xfrm>
        </p:spPr>
        <p:txBody>
          <a:bodyPr/>
          <a:lstStyle/>
          <a:p>
            <a:pPr algn="just"/>
            <a:r>
              <a:rPr lang="en-US" dirty="0">
                <a:latin typeface="Times New Roman" panose="02020603050405020304" pitchFamily="18" charset="0"/>
                <a:cs typeface="Times New Roman" panose="02020603050405020304" pitchFamily="18" charset="0"/>
              </a:rPr>
              <a:t>I used </a:t>
            </a:r>
            <a:r>
              <a:rPr lang="en-US" b="1" dirty="0" err="1">
                <a:latin typeface="Times New Roman" panose="02020603050405020304" pitchFamily="18" charset="0"/>
                <a:cs typeface="Times New Roman" panose="02020603050405020304" pitchFamily="18" charset="0"/>
              </a:rPr>
              <a:t>Forsquare</a:t>
            </a:r>
            <a:r>
              <a:rPr lang="en-US" b="1" dirty="0">
                <a:latin typeface="Times New Roman" panose="02020603050405020304" pitchFamily="18" charset="0"/>
                <a:cs typeface="Times New Roman" panose="02020603050405020304" pitchFamily="18" charset="0"/>
              </a:rPr>
              <a:t> API</a:t>
            </a:r>
            <a:r>
              <a:rPr lang="en-US" dirty="0">
                <a:latin typeface="Times New Roman" panose="02020603050405020304" pitchFamily="18" charset="0"/>
                <a:cs typeface="Times New Roman" panose="02020603050405020304" pitchFamily="18" charset="0"/>
              </a:rPr>
              <a:t> to get the most common venues of given community of Bengaluru.</a:t>
            </a:r>
          </a:p>
          <a:p>
            <a:pPr algn="just"/>
            <a:r>
              <a:rPr lang="en-US" dirty="0">
                <a:latin typeface="Times New Roman" panose="02020603050405020304" pitchFamily="18" charset="0"/>
                <a:cs typeface="Times New Roman" panose="02020603050405020304" pitchFamily="18" charset="0"/>
              </a:rPr>
              <a:t>I used python </a:t>
            </a:r>
            <a:r>
              <a:rPr lang="en-US" b="1" dirty="0">
                <a:latin typeface="Times New Roman" panose="02020603050405020304" pitchFamily="18" charset="0"/>
                <a:cs typeface="Times New Roman" panose="02020603050405020304" pitchFamily="18" charset="0"/>
              </a:rPr>
              <a:t>folium</a:t>
            </a:r>
            <a:r>
              <a:rPr lang="en-US" dirty="0">
                <a:latin typeface="Times New Roman" panose="02020603050405020304" pitchFamily="18" charset="0"/>
                <a:cs typeface="Times New Roman" panose="02020603050405020304" pitchFamily="18" charset="0"/>
              </a:rPr>
              <a:t> library to visualize geographic details of Bengaluru and its places and I created a map of Bengaluru as shown below:</a:t>
            </a:r>
          </a:p>
          <a:p>
            <a:endParaRPr lang="en-US" dirty="0"/>
          </a:p>
        </p:txBody>
      </p:sp>
      <p:pic>
        <p:nvPicPr>
          <p:cNvPr id="5" name="Picture 4" descr="Snipping Tool">
            <a:extLst>
              <a:ext uri="{FF2B5EF4-FFF2-40B4-BE49-F238E27FC236}">
                <a16:creationId xmlns:a16="http://schemas.microsoft.com/office/drawing/2014/main" id="{219AB2A6-97B4-4157-90CD-BC3C6EACBC8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1658" y1="32060" x2="12161" y2="47885"/>
                        <a14:foregroundMark x1="12161" y1="47885" x2="12563" y2="31514"/>
                        <a14:foregroundMark x1="12563" y1="31514" x2="30151" y2="34652"/>
                      </a14:backgroundRemoval>
                    </a14:imgEffect>
                  </a14:imgLayer>
                </a14:imgProps>
              </a:ext>
              <a:ext uri="{28A0092B-C50C-407E-A947-70E740481C1C}">
                <a14:useLocalDpi xmlns:a14="http://schemas.microsoft.com/office/drawing/2010/main" val="0"/>
              </a:ext>
            </a:extLst>
          </a:blip>
          <a:stretch>
            <a:fillRect/>
          </a:stretch>
        </p:blipFill>
        <p:spPr>
          <a:xfrm>
            <a:off x="411831" y="1124554"/>
            <a:ext cx="9309291" cy="6858000"/>
          </a:xfrm>
          <a:prstGeom prst="rect">
            <a:avLst/>
          </a:prstGeom>
        </p:spPr>
      </p:pic>
    </p:spTree>
    <p:extLst>
      <p:ext uri="{BB962C8B-B14F-4D97-AF65-F5344CB8AC3E}">
        <p14:creationId xmlns:p14="http://schemas.microsoft.com/office/powerpoint/2010/main" val="400673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F653-D2F2-46BB-B7E9-14FE90B075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Methodology…Contd.</a:t>
            </a:r>
          </a:p>
        </p:txBody>
      </p:sp>
      <p:sp>
        <p:nvSpPr>
          <p:cNvPr id="3" name="Content Placeholder 2">
            <a:extLst>
              <a:ext uri="{FF2B5EF4-FFF2-40B4-BE49-F238E27FC236}">
                <a16:creationId xmlns:a16="http://schemas.microsoft.com/office/drawing/2014/main" id="{D0C9E8BA-94DB-4D78-96FF-82701F19D860}"/>
              </a:ext>
            </a:extLst>
          </p:cNvPr>
          <p:cNvSpPr>
            <a:spLocks noGrp="1"/>
          </p:cNvSpPr>
          <p:nvPr>
            <p:ph idx="1"/>
          </p:nvPr>
        </p:nvSpPr>
        <p:spPr>
          <a:xfrm>
            <a:off x="895463" y="2257511"/>
            <a:ext cx="8825659" cy="3416300"/>
          </a:xfrm>
        </p:spPr>
        <p:txBody>
          <a:bodyPr/>
          <a:lstStyle/>
          <a:p>
            <a:r>
              <a:rPr lang="en-US" dirty="0">
                <a:latin typeface="Times New Roman" panose="02020603050405020304" pitchFamily="18" charset="0"/>
                <a:cs typeface="Times New Roman" panose="02020603050405020304" pitchFamily="18" charset="0"/>
              </a:rPr>
              <a:t>As Bengaluru North had highest number of places, I decided to just focus on Bengaluru North alone</a:t>
            </a:r>
          </a:p>
        </p:txBody>
      </p:sp>
      <p:pic>
        <p:nvPicPr>
          <p:cNvPr id="14" name="Picture 13" descr="A screenshot of a cell phone&#10;&#10;Description automatically generated">
            <a:extLst>
              <a:ext uri="{FF2B5EF4-FFF2-40B4-BE49-F238E27FC236}">
                <a16:creationId xmlns:a16="http://schemas.microsoft.com/office/drawing/2014/main" id="{836A21A3-A79A-409A-A6FC-320805277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957" y="3066664"/>
            <a:ext cx="8532410" cy="3416300"/>
          </a:xfrm>
          <a:prstGeom prst="rect">
            <a:avLst/>
          </a:prstGeom>
        </p:spPr>
      </p:pic>
    </p:spTree>
    <p:extLst>
      <p:ext uri="{BB962C8B-B14F-4D97-AF65-F5344CB8AC3E}">
        <p14:creationId xmlns:p14="http://schemas.microsoft.com/office/powerpoint/2010/main" val="136258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F653-D2F2-46BB-B7E9-14FE90B075D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Methodology…Contd.</a:t>
            </a:r>
          </a:p>
        </p:txBody>
      </p:sp>
      <p:sp>
        <p:nvSpPr>
          <p:cNvPr id="3" name="Content Placeholder 2">
            <a:extLst>
              <a:ext uri="{FF2B5EF4-FFF2-40B4-BE49-F238E27FC236}">
                <a16:creationId xmlns:a16="http://schemas.microsoft.com/office/drawing/2014/main" id="{D0C9E8BA-94DB-4D78-96FF-82701F19D860}"/>
              </a:ext>
            </a:extLst>
          </p:cNvPr>
          <p:cNvSpPr>
            <a:spLocks noGrp="1"/>
          </p:cNvSpPr>
          <p:nvPr>
            <p:ph idx="1"/>
          </p:nvPr>
        </p:nvSpPr>
        <p:spPr>
          <a:xfrm>
            <a:off x="895463" y="2257511"/>
            <a:ext cx="8825659" cy="3416300"/>
          </a:xfrm>
        </p:spPr>
        <p:txBody>
          <a:bodyPr/>
          <a:lstStyle/>
          <a:p>
            <a:r>
              <a:rPr lang="en-US" dirty="0">
                <a:latin typeface="Times New Roman" panose="02020603050405020304" pitchFamily="18" charset="0"/>
                <a:cs typeface="Times New Roman" panose="02020603050405020304" pitchFamily="18" charset="0"/>
              </a:rPr>
              <a:t>As Bengaluru North had highest number of places, I decided to just focus on Bengaluru North alone</a:t>
            </a:r>
          </a:p>
        </p:txBody>
      </p:sp>
      <p:pic>
        <p:nvPicPr>
          <p:cNvPr id="5" name="Picture 4" descr="A screenshot of a cell phone&#10;&#10;Description automatically generated">
            <a:extLst>
              <a:ext uri="{FF2B5EF4-FFF2-40B4-BE49-F238E27FC236}">
                <a16:creationId xmlns:a16="http://schemas.microsoft.com/office/drawing/2014/main" id="{30DFAF50-C705-4E79-9355-A0316F01B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12" y="3006810"/>
            <a:ext cx="10527956" cy="3554627"/>
          </a:xfrm>
          <a:prstGeom prst="rect">
            <a:avLst/>
          </a:prstGeom>
        </p:spPr>
      </p:pic>
    </p:spTree>
    <p:extLst>
      <p:ext uri="{BB962C8B-B14F-4D97-AF65-F5344CB8AC3E}">
        <p14:creationId xmlns:p14="http://schemas.microsoft.com/office/powerpoint/2010/main" val="3045899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42</TotalTime>
  <Words>330</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 Boardroom</vt:lpstr>
      <vt:lpstr>Capstone Project-Exploring Bengalore-Silicon Valley </vt:lpstr>
      <vt:lpstr>Introduction/Business Problem</vt:lpstr>
      <vt:lpstr>The Data Section</vt:lpstr>
      <vt:lpstr>The Data Section…Contd.</vt:lpstr>
      <vt:lpstr>The Data Section…Contd.</vt:lpstr>
      <vt:lpstr>The Data Section…Contd.</vt:lpstr>
      <vt:lpstr>Methodology</vt:lpstr>
      <vt:lpstr>Methodology…Contd.</vt:lpstr>
      <vt:lpstr>Methodology…Contd.</vt:lpstr>
      <vt:lpstr>Methodology…Contd.</vt:lpstr>
      <vt:lpstr>Results</vt:lpstr>
      <vt:lpstr>Results…Contd.</vt:lpstr>
      <vt:lpstr>Results…Contd.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Project-Exploring Bangalore-Silicon Valley </dc:title>
  <dc:creator>Dell</dc:creator>
  <cp:lastModifiedBy>Dell</cp:lastModifiedBy>
  <cp:revision>30</cp:revision>
  <dcterms:created xsi:type="dcterms:W3CDTF">2019-06-22T07:19:47Z</dcterms:created>
  <dcterms:modified xsi:type="dcterms:W3CDTF">2019-06-22T08:01:52Z</dcterms:modified>
</cp:coreProperties>
</file>