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156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6B8C31-0DE1-412A-AE99-CE5798565381}" type="doc">
      <dgm:prSet loTypeId="urn:microsoft.com/office/officeart/2005/8/layout/arrow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28F019B-E1B0-4CE1-A9D5-C5774E642E4F}">
      <dgm:prSet phldrT="[Text]" phldr="1"/>
      <dgm:spPr/>
      <dgm:t>
        <a:bodyPr/>
        <a:lstStyle/>
        <a:p>
          <a:endParaRPr lang="en-US"/>
        </a:p>
      </dgm:t>
    </dgm:pt>
    <dgm:pt modelId="{3BB558BF-B7E3-45E9-9117-410FDBC66B1D}" type="parTrans" cxnId="{30C1D413-612A-4A2A-B70E-5E9311E1C3D1}">
      <dgm:prSet/>
      <dgm:spPr/>
      <dgm:t>
        <a:bodyPr/>
        <a:lstStyle/>
        <a:p>
          <a:endParaRPr lang="en-US"/>
        </a:p>
      </dgm:t>
    </dgm:pt>
    <dgm:pt modelId="{0A40A209-3A31-4C85-8B31-916E594B93EC}" type="sibTrans" cxnId="{30C1D413-612A-4A2A-B70E-5E9311E1C3D1}">
      <dgm:prSet/>
      <dgm:spPr/>
      <dgm:t>
        <a:bodyPr/>
        <a:lstStyle/>
        <a:p>
          <a:endParaRPr lang="en-US"/>
        </a:p>
      </dgm:t>
    </dgm:pt>
    <dgm:pt modelId="{E9D95168-6D6B-49E6-8B12-55B14F21725D}">
      <dgm:prSet phldrT="[Text]" phldr="1"/>
      <dgm:spPr/>
      <dgm:t>
        <a:bodyPr/>
        <a:lstStyle/>
        <a:p>
          <a:endParaRPr lang="en-US" dirty="0"/>
        </a:p>
      </dgm:t>
    </dgm:pt>
    <dgm:pt modelId="{BB6C66C4-D822-49CE-9BB2-03BAF547BC92}" type="parTrans" cxnId="{08F2006B-77BD-42CE-817E-ABF7B4EC6397}">
      <dgm:prSet/>
      <dgm:spPr/>
      <dgm:t>
        <a:bodyPr/>
        <a:lstStyle/>
        <a:p>
          <a:endParaRPr lang="en-US"/>
        </a:p>
      </dgm:t>
    </dgm:pt>
    <dgm:pt modelId="{EEFF0219-1AE7-46A7-8407-B1A2EAFC90FC}" type="sibTrans" cxnId="{08F2006B-77BD-42CE-817E-ABF7B4EC6397}">
      <dgm:prSet/>
      <dgm:spPr/>
      <dgm:t>
        <a:bodyPr/>
        <a:lstStyle/>
        <a:p>
          <a:endParaRPr lang="en-US"/>
        </a:p>
      </dgm:t>
    </dgm:pt>
    <dgm:pt modelId="{5C07D03C-B659-43EF-A494-FF60C1590945}" type="pres">
      <dgm:prSet presAssocID="{F06B8C31-0DE1-412A-AE99-CE5798565381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EF4FD7F-0974-4055-B135-79317294EBCD}" type="pres">
      <dgm:prSet presAssocID="{F06B8C31-0DE1-412A-AE99-CE5798565381}" presName="ribbon" presStyleLbl="node1" presStyleIdx="0" presStyleCnt="1" custScaleY="69492" custLinFactY="-6497" custLinFactNeighborX="-40678" custLinFactNeighborY="-100000"/>
      <dgm:spPr/>
    </dgm:pt>
    <dgm:pt modelId="{A4371E6E-2A0B-4BE1-AAAD-543024C54077}" type="pres">
      <dgm:prSet presAssocID="{F06B8C31-0DE1-412A-AE99-CE5798565381}" presName="leftArrow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D9A5E4-758D-4CF9-8B0C-590E2EEF799D}" type="pres">
      <dgm:prSet presAssocID="{F06B8C31-0DE1-412A-AE99-CE5798565381}" presName="rightArrow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B947A06-8CF6-4C8B-B950-9E2B86139598}" type="presOf" srcId="{E9D95168-6D6B-49E6-8B12-55B14F21725D}" destId="{8BD9A5E4-758D-4CF9-8B0C-590E2EEF799D}" srcOrd="0" destOrd="0" presId="urn:microsoft.com/office/officeart/2005/8/layout/arrow6"/>
    <dgm:cxn modelId="{045A2019-0839-4524-85E9-A9CAB0FE8448}" type="presOf" srcId="{F06B8C31-0DE1-412A-AE99-CE5798565381}" destId="{5C07D03C-B659-43EF-A494-FF60C1590945}" srcOrd="0" destOrd="0" presId="urn:microsoft.com/office/officeart/2005/8/layout/arrow6"/>
    <dgm:cxn modelId="{3FAB3716-FE44-46BF-A28B-39C41F4F9C98}" type="presOf" srcId="{C28F019B-E1B0-4CE1-A9D5-C5774E642E4F}" destId="{A4371E6E-2A0B-4BE1-AAAD-543024C54077}" srcOrd="0" destOrd="0" presId="urn:microsoft.com/office/officeart/2005/8/layout/arrow6"/>
    <dgm:cxn modelId="{08F2006B-77BD-42CE-817E-ABF7B4EC6397}" srcId="{F06B8C31-0DE1-412A-AE99-CE5798565381}" destId="{E9D95168-6D6B-49E6-8B12-55B14F21725D}" srcOrd="1" destOrd="0" parTransId="{BB6C66C4-D822-49CE-9BB2-03BAF547BC92}" sibTransId="{EEFF0219-1AE7-46A7-8407-B1A2EAFC90FC}"/>
    <dgm:cxn modelId="{30C1D413-612A-4A2A-B70E-5E9311E1C3D1}" srcId="{F06B8C31-0DE1-412A-AE99-CE5798565381}" destId="{C28F019B-E1B0-4CE1-A9D5-C5774E642E4F}" srcOrd="0" destOrd="0" parTransId="{3BB558BF-B7E3-45E9-9117-410FDBC66B1D}" sibTransId="{0A40A209-3A31-4C85-8B31-916E594B93EC}"/>
    <dgm:cxn modelId="{F0B6D5DC-10C1-472C-84E4-8FB14D101CCD}" type="presParOf" srcId="{5C07D03C-B659-43EF-A494-FF60C1590945}" destId="{4EF4FD7F-0974-4055-B135-79317294EBCD}" srcOrd="0" destOrd="0" presId="urn:microsoft.com/office/officeart/2005/8/layout/arrow6"/>
    <dgm:cxn modelId="{C591BC91-5E9A-4205-9825-AAD854DFE676}" type="presParOf" srcId="{5C07D03C-B659-43EF-A494-FF60C1590945}" destId="{A4371E6E-2A0B-4BE1-AAAD-543024C54077}" srcOrd="1" destOrd="0" presId="urn:microsoft.com/office/officeart/2005/8/layout/arrow6"/>
    <dgm:cxn modelId="{AFD90976-E138-40F1-9039-F809DFFAED2D}" type="presParOf" srcId="{5C07D03C-B659-43EF-A494-FF60C1590945}" destId="{8BD9A5E4-758D-4CF9-8B0C-590E2EEF799D}" srcOrd="2" destOrd="0" presId="urn:microsoft.com/office/officeart/2005/8/layout/arrow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F4FD7F-0974-4055-B135-79317294EBCD}">
      <dsp:nvSpPr>
        <dsp:cNvPr id="0" name=""/>
        <dsp:cNvSpPr/>
      </dsp:nvSpPr>
      <dsp:spPr>
        <a:xfrm>
          <a:off x="0" y="0"/>
          <a:ext cx="4495800" cy="1249688"/>
        </a:xfrm>
        <a:prstGeom prst="leftRightRibb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371E6E-2A0B-4BE1-AAAD-543024C54077}">
      <dsp:nvSpPr>
        <dsp:cNvPr id="0" name=""/>
        <dsp:cNvSpPr/>
      </dsp:nvSpPr>
      <dsp:spPr>
        <a:xfrm>
          <a:off x="539496" y="736346"/>
          <a:ext cx="1483614" cy="881176"/>
        </a:xfrm>
        <a:prstGeom prst="rect">
          <a:avLst/>
        </a:prstGeom>
        <a:noFill/>
        <a:ln w="400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49352" rIns="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200" kern="1200"/>
        </a:p>
      </dsp:txBody>
      <dsp:txXfrm>
        <a:off x="539496" y="736346"/>
        <a:ext cx="1483614" cy="881176"/>
      </dsp:txXfrm>
    </dsp:sp>
    <dsp:sp modelId="{8BD9A5E4-758D-4CF9-8B0C-590E2EEF799D}">
      <dsp:nvSpPr>
        <dsp:cNvPr id="0" name=""/>
        <dsp:cNvSpPr/>
      </dsp:nvSpPr>
      <dsp:spPr>
        <a:xfrm>
          <a:off x="2247900" y="1024077"/>
          <a:ext cx="1753362" cy="881176"/>
        </a:xfrm>
        <a:prstGeom prst="rect">
          <a:avLst/>
        </a:prstGeom>
        <a:noFill/>
        <a:ln w="400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49352" rIns="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200" kern="1200" dirty="0"/>
        </a:p>
      </dsp:txBody>
      <dsp:txXfrm>
        <a:off x="2247900" y="1024077"/>
        <a:ext cx="1753362" cy="8811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6">
  <dgm:title val=""/>
  <dgm:desc val=""/>
  <dgm:catLst>
    <dgm:cat type="relationship" pri="4000"/>
    <dgm:cat type="process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ctr"/>
      <dgm:param type="vertAlign" val="mid"/>
      <dgm:param type="ar" val="2.5"/>
    </dgm:alg>
    <dgm:shape xmlns:r="http://schemas.openxmlformats.org/officeDocument/2006/relationships" r:blip="">
      <dgm:adjLst/>
    </dgm:shape>
    <dgm:presOf/>
    <dgm:constrLst>
      <dgm:constr type="primFontSz" for="des" ptType="node" op="equ"/>
      <dgm:constr type="w" for="ch" forName="ribbon" refType="h" refFor="ch" refForName="ribbon" fact="2.5"/>
      <dgm:constr type="h" for="ch" forName="leftArrowText" refType="h" fact="0.49"/>
      <dgm:constr type="ctrY" for="ch" forName="leftArrowText" refType="ctrY" refFor="ch" refForName="ribbon"/>
      <dgm:constr type="ctrYOff" for="ch" forName="leftArrowText" refType="h" refFor="ch" refForName="ribbon" fact="-0.08"/>
      <dgm:constr type="l" for="ch" forName="leftArrowText" refType="w" refFor="ch" refForName="ribbon" fact="0.12"/>
      <dgm:constr type="r" for="ch" forName="leftArrowText" refType="w" refFor="ch" refForName="ribbon" fact="0.45"/>
      <dgm:constr type="h" for="ch" forName="rightArrowText" refType="h" fact="0.49"/>
      <dgm:constr type="ctrY" for="ch" forName="rightArrowText" refType="ctrY" refFor="ch" refForName="ribbon"/>
      <dgm:constr type="ctrYOff" for="ch" forName="rightArrowText" refType="h" refFor="ch" refForName="ribbon" fact="0.08"/>
      <dgm:constr type="l" for="ch" forName="rightArrowText" refType="w" refFor="ch" refForName="ribbon" fact="0.5"/>
      <dgm:constr type="r" for="ch" forName="rightArrowText" refType="w" refFor="ch" refForName="ribbon" fact="0.89"/>
    </dgm:constrLst>
    <dgm:ruleLst/>
    <dgm:choose name="Name0">
      <dgm:if name="Name1" axis="ch" ptType="node" func="cnt" op="gte" val="1">
        <dgm:layoutNode name="ribbon" styleLbl="node1">
          <dgm:alg type="sp"/>
          <dgm:shape xmlns:r="http://schemas.openxmlformats.org/officeDocument/2006/relationships" type="leftRightRibbon" r:blip="">
            <dgm:adjLst/>
          </dgm:shape>
          <dgm:presOf/>
          <dgm:constrLst/>
          <dgm:ruleLst/>
        </dgm:layoutNode>
        <dgm:layoutNode name="lef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2">
            <dgm:if name="Name3" func="var" arg="dir" op="equ" val="norm">
              <dgm:presOf axis="ch desOrSelf" ptType="node node" st="1 1" cnt="1 0"/>
            </dgm:if>
            <dgm:else name="Name4">
              <dgm:presOf axis="ch desOrSelf" ptType="node node" st="2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  <dgm:layoutNode name="righ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5">
            <dgm:if name="Name6" func="var" arg="dir" op="equ" val="norm">
              <dgm:presOf axis="ch desOrSelf" ptType="node node" st="2 1" cnt="1 0"/>
            </dgm:if>
            <dgm:else name="Name7">
              <dgm:presOf axis="ch desOrSelf" ptType="node node" st="1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</dgm:if>
      <dgm:else name="Name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A4CAB2-6351-4F2F-9AC0-E32024382768}" type="datetimeFigureOut">
              <a:rPr lang="en-US" smtClean="0"/>
              <a:pPr/>
              <a:t>10/11/2023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59269B-09DD-4AB6-903B-46AC6E0817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751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FBAAB3DA-3BBA-43DF-8D45-1C99FB8F67C4}" type="datetimeFigureOut">
              <a:rPr lang="en-US" smtClean="0"/>
              <a:pPr/>
              <a:t>10/11/2023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47834EE7-0F89-4B4A-836E-70963BBEF1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AAB3DA-3BBA-43DF-8D45-1C99FB8F67C4}" type="datetimeFigureOut">
              <a:rPr lang="en-US" smtClean="0"/>
              <a:pPr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7834EE7-0F89-4B4A-836E-70963BBEF1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FBAAB3DA-3BBA-43DF-8D45-1C99FB8F67C4}" type="datetimeFigureOut">
              <a:rPr lang="en-US" smtClean="0"/>
              <a:pPr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47834EE7-0F89-4B4A-836E-70963BBEF1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AAB3DA-3BBA-43DF-8D45-1C99FB8F67C4}" type="datetimeFigureOut">
              <a:rPr lang="en-US" smtClean="0"/>
              <a:pPr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7834EE7-0F89-4B4A-836E-70963BBEF1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FBAAB3DA-3BBA-43DF-8D45-1C99FB8F67C4}" type="datetimeFigureOut">
              <a:rPr lang="en-US" smtClean="0"/>
              <a:pPr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47834EE7-0F89-4B4A-836E-70963BBEF1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AAB3DA-3BBA-43DF-8D45-1C99FB8F67C4}" type="datetimeFigureOut">
              <a:rPr lang="en-US" smtClean="0"/>
              <a:pPr/>
              <a:t>10/11/2023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7834EE7-0F89-4B4A-836E-70963BBEF1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AAB3DA-3BBA-43DF-8D45-1C99FB8F67C4}" type="datetimeFigureOut">
              <a:rPr lang="en-US" smtClean="0"/>
              <a:pPr/>
              <a:t>10/11/2023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7834EE7-0F89-4B4A-836E-70963BBEF1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AAB3DA-3BBA-43DF-8D45-1C99FB8F67C4}" type="datetimeFigureOut">
              <a:rPr lang="en-US" smtClean="0"/>
              <a:pPr/>
              <a:t>10/11/2023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7834EE7-0F89-4B4A-836E-70963BBEF1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FBAAB3DA-3BBA-43DF-8D45-1C99FB8F67C4}" type="datetimeFigureOut">
              <a:rPr lang="en-US" smtClean="0"/>
              <a:pPr/>
              <a:t>10/11/2023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7834EE7-0F89-4B4A-836E-70963BBEF1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AAB3DA-3BBA-43DF-8D45-1C99FB8F67C4}" type="datetimeFigureOut">
              <a:rPr lang="en-US" smtClean="0"/>
              <a:pPr/>
              <a:t>10/11/2023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7834EE7-0F89-4B4A-836E-70963BBEF1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AAB3DA-3BBA-43DF-8D45-1C99FB8F67C4}" type="datetimeFigureOut">
              <a:rPr lang="en-US" smtClean="0"/>
              <a:pPr/>
              <a:t>10/11/2023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7834EE7-0F89-4B4A-836E-70963BBEF12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FBAAB3DA-3BBA-43DF-8D45-1C99FB8F67C4}" type="datetimeFigureOut">
              <a:rPr lang="en-US" smtClean="0"/>
              <a:pPr/>
              <a:t>10/11/2023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47834EE7-0F89-4B4A-836E-70963BBEF12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2667000"/>
            <a:ext cx="8107144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i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IHUB </a:t>
            </a:r>
            <a:r>
              <a:rPr lang="en-US" sz="4800" b="1" i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Talent </a:t>
            </a:r>
            <a:r>
              <a:rPr lang="en-US" sz="4800" b="1" i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Management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29000" y="5791200"/>
            <a:ext cx="5589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Comic Sans MS" pitchFamily="66" charset="0"/>
              </a:rPr>
              <a:t>By  Mr. NIYAZ UL HASAN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Comic Sans MS" pitchFamily="66" charset="0"/>
              </a:rPr>
              <a:t>(Sr. FULL STACK JAVA CONSULTANT)</a:t>
            </a:r>
            <a:endParaRPr lang="en-US" b="1" dirty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1600" y="2304871"/>
            <a:ext cx="754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i="1" dirty="0" smtClean="0">
                <a:latin typeface="Algerian" pitchFamily="82" charset="0"/>
                <a:cs typeface="Aharoni" pitchFamily="2" charset="-79"/>
              </a:rPr>
              <a:t>Thank you.</a:t>
            </a:r>
            <a:endParaRPr lang="en-US" sz="7200" b="1" i="1" dirty="0">
              <a:latin typeface="Algerian" pitchFamily="82" charset="0"/>
              <a:cs typeface="Aharoni" pitchFamily="2" charset="-79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38275" y="5791200"/>
            <a:ext cx="60009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 smtClean="0">
                <a:latin typeface="Aharoni" pitchFamily="2" charset="-79"/>
                <a:cs typeface="Aharoni" pitchFamily="2" charset="-79"/>
              </a:rPr>
              <a:t>By  Mr. NIYAZ UL HASAN</a:t>
            </a:r>
          </a:p>
          <a:p>
            <a:pPr algn="ctr"/>
            <a:r>
              <a:rPr lang="en-US" sz="2000" b="1" i="1" dirty="0" smtClean="0">
                <a:latin typeface="Aharoni" pitchFamily="2" charset="-79"/>
                <a:cs typeface="Aharoni" pitchFamily="2" charset="-79"/>
              </a:rPr>
              <a:t>(Sr. FULL STACK JAVA CONSULTANT)</a:t>
            </a:r>
            <a:endParaRPr lang="en-US" sz="2000" b="1" i="1" dirty="0">
              <a:latin typeface="Aharoni" pitchFamily="2" charset="-79"/>
              <a:cs typeface="Aharoni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838200"/>
            <a:ext cx="7086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/>
              <a:t>Software Development life cycle(SDLC)</a:t>
            </a:r>
            <a:endParaRPr lang="en-US" sz="4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914401" y="2819400"/>
            <a:ext cx="6400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It is a process adopt by it industry to develop accurate and quality of software’s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200400" y="4648200"/>
            <a:ext cx="19812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 smtClean="0"/>
              <a:t>Testing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3200400" y="1600200"/>
            <a:ext cx="18288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 smtClean="0"/>
              <a:t>Analysis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90600" y="0"/>
            <a:ext cx="617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SDLC</a:t>
            </a:r>
            <a:r>
              <a:rPr lang="en-US" sz="3200" b="1" dirty="0" smtClean="0"/>
              <a:t> PHASES</a:t>
            </a:r>
            <a:endParaRPr lang="en-US" sz="3200" b="1" dirty="0"/>
          </a:p>
        </p:txBody>
      </p:sp>
      <p:sp>
        <p:nvSpPr>
          <p:cNvPr id="6" name="Rectangle 5"/>
          <p:cNvSpPr/>
          <p:nvPr/>
        </p:nvSpPr>
        <p:spPr>
          <a:xfrm>
            <a:off x="3200400" y="2590800"/>
            <a:ext cx="1905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 smtClean="0"/>
              <a:t>Designing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3200400" y="685800"/>
            <a:ext cx="1828800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 smtClean="0"/>
              <a:t>Feasibility study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200400" y="5715000"/>
            <a:ext cx="1981200" cy="838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 smtClean="0"/>
              <a:t>Delivery and</a:t>
            </a:r>
          </a:p>
          <a:p>
            <a:pPr algn="ctr"/>
            <a:r>
              <a:rPr lang="en-US" b="1" i="1" dirty="0" smtClean="0"/>
              <a:t>Maintenance</a:t>
            </a:r>
            <a:endParaRPr lang="en-US" b="1" i="1" dirty="0"/>
          </a:p>
        </p:txBody>
      </p:sp>
      <p:sp>
        <p:nvSpPr>
          <p:cNvPr id="8" name="Rectangle 7"/>
          <p:cNvSpPr/>
          <p:nvPr/>
        </p:nvSpPr>
        <p:spPr>
          <a:xfrm>
            <a:off x="3200400" y="3657600"/>
            <a:ext cx="19812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 smtClean="0"/>
              <a:t>Coding</a:t>
            </a:r>
          </a:p>
        </p:txBody>
      </p:sp>
    </p:spTree>
  </p:cSld>
  <p:clrMapOvr>
    <a:masterClrMapping/>
  </p:clrMapOvr>
  <p:transition>
    <p:pull dir="l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533400"/>
            <a:ext cx="2667000" cy="1371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 smtClean="0"/>
              <a:t>Feasibility study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876800" y="914400"/>
            <a:ext cx="1728358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i="1" dirty="0" smtClean="0"/>
              <a:t>TELOS</a:t>
            </a:r>
          </a:p>
          <a:p>
            <a:endParaRPr lang="en-US" dirty="0"/>
          </a:p>
        </p:txBody>
      </p:sp>
      <p:sp>
        <p:nvSpPr>
          <p:cNvPr id="4" name="Striped Right Arrow 3"/>
          <p:cNvSpPr/>
          <p:nvPr/>
        </p:nvSpPr>
        <p:spPr>
          <a:xfrm>
            <a:off x="3657600" y="990600"/>
            <a:ext cx="978408" cy="484632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wn Arrow 4"/>
          <p:cNvSpPr/>
          <p:nvPr/>
        </p:nvSpPr>
        <p:spPr>
          <a:xfrm>
            <a:off x="5105400" y="3352800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257800" y="5029200"/>
            <a:ext cx="11352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i="1" dirty="0" smtClean="0"/>
              <a:t>BDD</a:t>
            </a:r>
            <a:endParaRPr lang="en-US" sz="4000" b="1" i="1" dirty="0"/>
          </a:p>
        </p:txBody>
      </p:sp>
      <p:sp>
        <p:nvSpPr>
          <p:cNvPr id="7" name="TextBox 6"/>
          <p:cNvSpPr txBox="1"/>
          <p:nvPr/>
        </p:nvSpPr>
        <p:spPr>
          <a:xfrm>
            <a:off x="4724400" y="1524000"/>
            <a:ext cx="3200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b="1" dirty="0" smtClean="0"/>
              <a:t>Technical Feasibility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 smtClean="0"/>
              <a:t>Economical Feasibility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 smtClean="0"/>
              <a:t>Legal Feasibility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 smtClean="0"/>
              <a:t>Operational Feasibility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 smtClean="0"/>
              <a:t>Schedule Feasibility</a:t>
            </a:r>
            <a:endParaRPr 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419600" y="5638800"/>
            <a:ext cx="3297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(Business Design Document)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304800" y="4648200"/>
            <a:ext cx="2667000" cy="1447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 smtClean="0"/>
              <a:t>Analysis</a:t>
            </a:r>
          </a:p>
        </p:txBody>
      </p:sp>
      <p:sp>
        <p:nvSpPr>
          <p:cNvPr id="10" name="Left Arrow 9"/>
          <p:cNvSpPr/>
          <p:nvPr/>
        </p:nvSpPr>
        <p:spPr>
          <a:xfrm>
            <a:off x="3657600" y="5105400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pull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609600"/>
            <a:ext cx="2133600" cy="1066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 smtClean="0"/>
              <a:t>Analysis</a:t>
            </a:r>
          </a:p>
        </p:txBody>
      </p:sp>
      <p:sp>
        <p:nvSpPr>
          <p:cNvPr id="3" name="Striped Right Arrow 2"/>
          <p:cNvSpPr/>
          <p:nvPr/>
        </p:nvSpPr>
        <p:spPr>
          <a:xfrm>
            <a:off x="3124200" y="914400"/>
            <a:ext cx="902208" cy="3048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495800" y="838200"/>
            <a:ext cx="25298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/>
              <a:t>System Analyst/</a:t>
            </a:r>
          </a:p>
          <a:p>
            <a:r>
              <a:rPr lang="en-US" sz="2400" b="1" i="1" dirty="0" smtClean="0"/>
              <a:t>Product Owner</a:t>
            </a:r>
            <a:endParaRPr lang="en-US" sz="2400" b="1" i="1" dirty="0"/>
          </a:p>
        </p:txBody>
      </p:sp>
      <p:sp>
        <p:nvSpPr>
          <p:cNvPr id="5" name="TextBox 4"/>
          <p:cNvSpPr txBox="1"/>
          <p:nvPr/>
        </p:nvSpPr>
        <p:spPr>
          <a:xfrm>
            <a:off x="4724400" y="4038600"/>
            <a:ext cx="30011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i="1" dirty="0" smtClean="0"/>
              <a:t>SRS</a:t>
            </a:r>
          </a:p>
          <a:p>
            <a:pPr algn="ctr"/>
            <a:r>
              <a:rPr lang="en-US" sz="2000" b="1" i="1" dirty="0" smtClean="0"/>
              <a:t>(Software Requirement</a:t>
            </a:r>
          </a:p>
          <a:p>
            <a:pPr algn="ctr"/>
            <a:r>
              <a:rPr lang="en-US" sz="2000" b="1" i="1" dirty="0" smtClean="0"/>
              <a:t> specification)</a:t>
            </a:r>
          </a:p>
        </p:txBody>
      </p:sp>
      <p:sp>
        <p:nvSpPr>
          <p:cNvPr id="6" name="Down Arrow 5"/>
          <p:cNvSpPr/>
          <p:nvPr/>
        </p:nvSpPr>
        <p:spPr>
          <a:xfrm>
            <a:off x="5943600" y="2209800"/>
            <a:ext cx="408432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200" y="4114800"/>
            <a:ext cx="2133600" cy="1066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 smtClean="0"/>
              <a:t>Designing</a:t>
            </a:r>
          </a:p>
        </p:txBody>
      </p:sp>
      <p:sp>
        <p:nvSpPr>
          <p:cNvPr id="8" name="Left Arrow 7"/>
          <p:cNvSpPr/>
          <p:nvPr/>
        </p:nvSpPr>
        <p:spPr>
          <a:xfrm>
            <a:off x="3200400" y="4495800"/>
            <a:ext cx="978408" cy="3322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38400" y="533400"/>
            <a:ext cx="2133600" cy="1066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 smtClean="0"/>
              <a:t>Designing</a:t>
            </a:r>
          </a:p>
        </p:txBody>
      </p:sp>
      <p:graphicFrame>
        <p:nvGraphicFramePr>
          <p:cNvPr id="3" name="Diagram 2"/>
          <p:cNvGraphicFramePr/>
          <p:nvPr/>
        </p:nvGraphicFramePr>
        <p:xfrm>
          <a:off x="1600200" y="1676400"/>
          <a:ext cx="4495800" cy="264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133600" y="2057400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High Level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14800" y="2286000"/>
            <a:ext cx="128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Low Level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2895600"/>
            <a:ext cx="365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 smtClean="0"/>
              <a:t>Managers</a:t>
            </a:r>
            <a:endParaRPr lang="en-US" sz="24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3761498" y="2967335"/>
            <a:ext cx="37353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/>
              <a:t>Team Lead/Project Lead</a:t>
            </a:r>
            <a:endParaRPr lang="en-US" sz="2400" b="1" i="1" dirty="0"/>
          </a:p>
        </p:txBody>
      </p:sp>
      <p:sp>
        <p:nvSpPr>
          <p:cNvPr id="9" name="Down Arrow 8"/>
          <p:cNvSpPr/>
          <p:nvPr/>
        </p:nvSpPr>
        <p:spPr>
          <a:xfrm>
            <a:off x="1447800" y="3429000"/>
            <a:ext cx="332232" cy="838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5943600" y="3429000"/>
            <a:ext cx="332232" cy="838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3400" y="4343400"/>
            <a:ext cx="259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Main Modules</a:t>
            </a:r>
            <a:endParaRPr 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029200" y="4343400"/>
            <a:ext cx="24450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Sub Modules/</a:t>
            </a:r>
          </a:p>
          <a:p>
            <a:pPr algn="ctr"/>
            <a:r>
              <a:rPr lang="en-US" sz="2400" b="1" dirty="0" smtClean="0"/>
              <a:t>Child Modules</a:t>
            </a:r>
            <a:endParaRPr 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438400" y="5562600"/>
            <a:ext cx="31358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PDD/TDD</a:t>
            </a:r>
          </a:p>
          <a:p>
            <a:pPr algn="ctr"/>
            <a:r>
              <a:rPr lang="en-US" b="1" dirty="0" smtClean="0"/>
              <a:t>Project Design Document</a:t>
            </a:r>
          </a:p>
          <a:p>
            <a:pPr algn="ctr"/>
            <a:r>
              <a:rPr lang="en-US" b="1" dirty="0" smtClean="0"/>
              <a:t>Technical Design Document</a:t>
            </a:r>
            <a:endParaRPr lang="en-US" b="1" dirty="0"/>
          </a:p>
        </p:txBody>
      </p:sp>
      <p:sp>
        <p:nvSpPr>
          <p:cNvPr id="14" name="Curved Left Arrow 13"/>
          <p:cNvSpPr/>
          <p:nvPr/>
        </p:nvSpPr>
        <p:spPr>
          <a:xfrm>
            <a:off x="5715000" y="5257800"/>
            <a:ext cx="807720" cy="121615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Curved Right Arrow 14"/>
          <p:cNvSpPr/>
          <p:nvPr/>
        </p:nvSpPr>
        <p:spPr>
          <a:xfrm>
            <a:off x="1447800" y="5181600"/>
            <a:ext cx="731520" cy="121615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cut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914400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PDD/TDD</a:t>
            </a:r>
            <a:endParaRPr lang="en-US" sz="2400" b="1" i="1" dirty="0"/>
          </a:p>
        </p:txBody>
      </p:sp>
      <p:sp>
        <p:nvSpPr>
          <p:cNvPr id="3" name="Rectangle 2"/>
          <p:cNvSpPr/>
          <p:nvPr/>
        </p:nvSpPr>
        <p:spPr>
          <a:xfrm>
            <a:off x="4724400" y="609600"/>
            <a:ext cx="2133600" cy="1066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 smtClean="0"/>
              <a:t>Coding</a:t>
            </a:r>
          </a:p>
        </p:txBody>
      </p:sp>
      <p:sp>
        <p:nvSpPr>
          <p:cNvPr id="4" name="Striped Right Arrow 3"/>
          <p:cNvSpPr/>
          <p:nvPr/>
        </p:nvSpPr>
        <p:spPr>
          <a:xfrm>
            <a:off x="2819400" y="990600"/>
            <a:ext cx="978408" cy="332232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724400" y="3124200"/>
            <a:ext cx="231345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i="1" dirty="0" smtClean="0"/>
              <a:t>Source  code</a:t>
            </a:r>
          </a:p>
          <a:p>
            <a:pPr algn="ctr"/>
            <a:r>
              <a:rPr lang="en-US" sz="2800" b="1" i="1" dirty="0" smtClean="0"/>
              <a:t>(Build)</a:t>
            </a:r>
            <a:endParaRPr lang="en-US" sz="2800" b="1" i="1" dirty="0"/>
          </a:p>
        </p:txBody>
      </p:sp>
      <p:sp>
        <p:nvSpPr>
          <p:cNvPr id="6" name="Down Arrow 5"/>
          <p:cNvSpPr/>
          <p:nvPr/>
        </p:nvSpPr>
        <p:spPr>
          <a:xfrm>
            <a:off x="5791200" y="2057400"/>
            <a:ext cx="408432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>
            <a:off x="5791200" y="4191000"/>
            <a:ext cx="408432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181600" y="5486400"/>
            <a:ext cx="175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 smtClean="0"/>
              <a:t>White Box Testing</a:t>
            </a:r>
            <a:endParaRPr lang="en-US" sz="2400" b="1" i="1" dirty="0"/>
          </a:p>
        </p:txBody>
      </p:sp>
      <p:sp>
        <p:nvSpPr>
          <p:cNvPr id="9" name="Left Arrow 8"/>
          <p:cNvSpPr/>
          <p:nvPr/>
        </p:nvSpPr>
        <p:spPr>
          <a:xfrm>
            <a:off x="3276600" y="3505200"/>
            <a:ext cx="1054608" cy="3322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81000" y="2971800"/>
            <a:ext cx="2286000" cy="1295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 smtClean="0"/>
              <a:t>Testing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228600"/>
            <a:ext cx="19812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 smtClean="0"/>
              <a:t>Testing</a:t>
            </a:r>
          </a:p>
        </p:txBody>
      </p:sp>
      <p:sp>
        <p:nvSpPr>
          <p:cNvPr id="3" name="Chevron 2"/>
          <p:cNvSpPr/>
          <p:nvPr/>
        </p:nvSpPr>
        <p:spPr>
          <a:xfrm>
            <a:off x="3352800" y="381000"/>
            <a:ext cx="484632" cy="48463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43400" y="304800"/>
            <a:ext cx="35108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i="1" dirty="0" smtClean="0"/>
              <a:t>STLC</a:t>
            </a:r>
          </a:p>
          <a:p>
            <a:pPr algn="ctr"/>
            <a:r>
              <a:rPr lang="en-US" sz="2000" b="1" i="1" dirty="0" smtClean="0"/>
              <a:t>Software Testing Life Cycle</a:t>
            </a:r>
            <a:endParaRPr lang="en-US" sz="2000" b="1" i="1" dirty="0"/>
          </a:p>
        </p:txBody>
      </p:sp>
      <p:sp>
        <p:nvSpPr>
          <p:cNvPr id="5" name="Rectangle 4"/>
          <p:cNvSpPr/>
          <p:nvPr/>
        </p:nvSpPr>
        <p:spPr>
          <a:xfrm>
            <a:off x="4495800" y="1219200"/>
            <a:ext cx="1828800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 smtClean="0"/>
              <a:t>Test Planning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95800" y="2133600"/>
            <a:ext cx="1828800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 smtClean="0"/>
              <a:t>Test Designing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495800" y="3048000"/>
            <a:ext cx="1828800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 smtClean="0"/>
              <a:t>Test Executing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495800" y="5029200"/>
            <a:ext cx="1828800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 smtClean="0"/>
              <a:t>Bug Tracking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95800" y="5943600"/>
            <a:ext cx="1828800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 smtClean="0"/>
              <a:t>Bug Reporting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495800" y="4038600"/>
            <a:ext cx="1828800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 smtClean="0"/>
              <a:t>Test Analysis</a:t>
            </a:r>
            <a:endParaRPr lang="en-US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838200"/>
            <a:ext cx="9012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/>
              <a:t>STLC</a:t>
            </a:r>
            <a:endParaRPr lang="en-US" sz="2400" b="1" i="1" dirty="0"/>
          </a:p>
        </p:txBody>
      </p:sp>
      <p:sp>
        <p:nvSpPr>
          <p:cNvPr id="3" name="Notched Right Arrow 2"/>
          <p:cNvSpPr/>
          <p:nvPr/>
        </p:nvSpPr>
        <p:spPr>
          <a:xfrm>
            <a:off x="2590800" y="914400"/>
            <a:ext cx="749808" cy="332232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495800" y="838200"/>
            <a:ext cx="2743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/>
              <a:t>Black Box Testing</a:t>
            </a:r>
            <a:endParaRPr lang="en-US" sz="2400" b="1" i="1" dirty="0"/>
          </a:p>
        </p:txBody>
      </p:sp>
      <p:sp>
        <p:nvSpPr>
          <p:cNvPr id="6" name="Down Arrow 5"/>
          <p:cNvSpPr/>
          <p:nvPr/>
        </p:nvSpPr>
        <p:spPr>
          <a:xfrm>
            <a:off x="5791200" y="1447800"/>
            <a:ext cx="332232" cy="838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267200" y="4419600"/>
            <a:ext cx="37303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i="1" dirty="0" smtClean="0"/>
              <a:t>UAT</a:t>
            </a:r>
          </a:p>
          <a:p>
            <a:pPr algn="ctr"/>
            <a:r>
              <a:rPr lang="en-US" sz="2400" b="1" i="1" dirty="0" smtClean="0"/>
              <a:t>User Acceptance Testing</a:t>
            </a:r>
            <a:endParaRPr lang="en-US" sz="24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4953000" y="2514600"/>
            <a:ext cx="24304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i="1" dirty="0" smtClean="0"/>
              <a:t>Before</a:t>
            </a:r>
          </a:p>
          <a:p>
            <a:pPr algn="ctr"/>
            <a:r>
              <a:rPr lang="en-US" sz="2400" b="1" i="1" dirty="0" smtClean="0"/>
              <a:t> Delivery Phase</a:t>
            </a:r>
            <a:endParaRPr lang="en-US" sz="2400" b="1" i="1" dirty="0"/>
          </a:p>
        </p:txBody>
      </p:sp>
      <p:sp>
        <p:nvSpPr>
          <p:cNvPr id="9" name="Down Arrow 8"/>
          <p:cNvSpPr/>
          <p:nvPr/>
        </p:nvSpPr>
        <p:spPr>
          <a:xfrm>
            <a:off x="5943600" y="3429000"/>
            <a:ext cx="332232" cy="838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267200" y="5181600"/>
            <a:ext cx="243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400" b="1" i="1" dirty="0" smtClean="0"/>
              <a:t>Alpha Testing</a:t>
            </a:r>
          </a:p>
          <a:p>
            <a:pPr>
              <a:buFont typeface="Wingdings" pitchFamily="2" charset="2"/>
              <a:buChar char="ü"/>
            </a:pPr>
            <a:r>
              <a:rPr lang="en-US" sz="2400" b="1" i="1" dirty="0" smtClean="0"/>
              <a:t>Beta Testing</a:t>
            </a:r>
            <a:endParaRPr lang="en-US" sz="2400" b="1" i="1" dirty="0"/>
          </a:p>
        </p:txBody>
      </p:sp>
      <p:sp>
        <p:nvSpPr>
          <p:cNvPr id="11" name="Left Arrow 10"/>
          <p:cNvSpPr/>
          <p:nvPr/>
        </p:nvSpPr>
        <p:spPr>
          <a:xfrm>
            <a:off x="3048000" y="4876800"/>
            <a:ext cx="762000" cy="304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57200" y="4495800"/>
            <a:ext cx="2209800" cy="1066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 smtClean="0"/>
              <a:t>Delivery and</a:t>
            </a:r>
          </a:p>
          <a:p>
            <a:pPr algn="ctr"/>
            <a:r>
              <a:rPr lang="en-US" b="1" i="1" dirty="0" smtClean="0"/>
              <a:t>Maintenance</a:t>
            </a:r>
            <a:endParaRPr lang="en-US" b="1" i="1" dirty="0"/>
          </a:p>
        </p:txBody>
      </p:sp>
    </p:spTree>
  </p:cSld>
  <p:clrMapOvr>
    <a:masterClrMapping/>
  </p:clrMapOvr>
  <p:transition>
    <p:pull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272</TotalTime>
  <Words>170</Words>
  <Application>Microsoft Office PowerPoint</Application>
  <PresentationFormat>On-screen Show (4:3)</PresentationFormat>
  <Paragraphs>69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Opulent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Niyaz</dc:creator>
  <cp:lastModifiedBy>Dell</cp:lastModifiedBy>
  <cp:revision>57</cp:revision>
  <dcterms:created xsi:type="dcterms:W3CDTF">2017-11-27T04:39:20Z</dcterms:created>
  <dcterms:modified xsi:type="dcterms:W3CDTF">2023-10-11T05:00:40Z</dcterms:modified>
</cp:coreProperties>
</file>