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Pinyon Script"/>
      <p:regular r:id="rId49"/>
    </p:embeddedFont>
    <p:embeddedFont>
      <p:font typeface="Roboto"/>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811FC0-38AB-40F6-B925-DACDFE940492}">
  <a:tblStyle styleId="{45811FC0-38AB-40F6-B925-DACDFE94049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font" Target="fonts/PinyonScrip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oboto-bold.fntdata"/><Relationship Id="rId50" Type="http://schemas.openxmlformats.org/officeDocument/2006/relationships/font" Target="fonts/Roboto-regular.fntdata"/><Relationship Id="rId53" Type="http://schemas.openxmlformats.org/officeDocument/2006/relationships/font" Target="fonts/Roboto-boldItalic.fntdata"/><Relationship Id="rId52"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e9cffb8ec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e9cffb8e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e9cffb8ec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5e9cffb8e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1451d9b66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1451d9b6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10ca10e215_0_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10ca10e21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10ca10e215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10ca10e21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61451d9b6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61451d9b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1451d9b66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1451d9b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0e34b00ce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0e34b00c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0f37463528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0f37463528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0f37463528_0_1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0f37463528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0f37463528_0_1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0f3746352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e34b00ce4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0e34b00c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0f37463528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0f3746352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0f37463528_0_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0f3746352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f37463528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f3746352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0f37463528_0_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0f3746352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e34b00ce4_0_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e34b00ce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0f37463528_0_1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0f37463528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0f37463528_0_1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0f37463528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f50280b3a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f50280b3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5b45a08b82_0_46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5b45a08b82_0_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10ca10e21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10ca10e2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10ca10e215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10ca10e215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0e34b00ce4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0e34b00ce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0f37463528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0f37463528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0f37463528_0_2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0f37463528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2046f3dafa8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2046f3dafa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046f3dafa8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046f3dafa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046f3dafa8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046f3dafa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046f3dafa8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046f3dafa8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046f3dafa8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046f3dafa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5b45308233_0_9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5b45308233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046f3dafa8_0_6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046f3dafa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2046f3dafa8_0_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2046f3dafa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046f3dafa8_0_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046f3dafa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5b45308233_0_9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5b45308233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b45308233_0_9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b45308233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5b45308233_0_9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b45308233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5e9cffb8ec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5e9cffb8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5e9cffb8ec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5e9cffb8e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9.png"/><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1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23.png"/><Relationship Id="rId5"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1.png"/><Relationship Id="rId4" Type="http://schemas.openxmlformats.org/officeDocument/2006/relationships/image" Target="../media/image26.png"/><Relationship Id="rId5" Type="http://schemas.openxmlformats.org/officeDocument/2006/relationships/image" Target="../media/image2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4.png"/><Relationship Id="rId4" Type="http://schemas.openxmlformats.org/officeDocument/2006/relationships/image" Target="../media/image30.png"/><Relationship Id="rId5"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2.png"/><Relationship Id="rId6" Type="http://schemas.openxmlformats.org/officeDocument/2006/relationships/image" Target="../media/image29.png"/><Relationship Id="rId7" Type="http://schemas.openxmlformats.org/officeDocument/2006/relationships/image" Target="../media/image2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99700" y="1058025"/>
            <a:ext cx="85206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b="1" lang="it" sz="4080"/>
              <a:t>The Bayesian Block Algorithm</a:t>
            </a:r>
            <a:endParaRPr b="1" sz="4080"/>
          </a:p>
        </p:txBody>
      </p:sp>
      <p:sp>
        <p:nvSpPr>
          <p:cNvPr id="55" name="Google Shape;55;p13"/>
          <p:cNvSpPr txBox="1"/>
          <p:nvPr>
            <p:ph idx="1" type="subTitle"/>
          </p:nvPr>
        </p:nvSpPr>
        <p:spPr>
          <a:xfrm>
            <a:off x="311700" y="1896825"/>
            <a:ext cx="8520600" cy="5160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Clr>
                <a:schemeClr val="dk1"/>
              </a:buClr>
              <a:buSzPts val="1100"/>
              <a:buFont typeface="Arial"/>
              <a:buNone/>
            </a:pPr>
            <a:r>
              <a:rPr lang="it" sz="2100">
                <a:highlight>
                  <a:srgbClr val="FFFFFF"/>
                </a:highlight>
              </a:rPr>
              <a:t> discover local structures in background data</a:t>
            </a:r>
            <a:endParaRPr sz="2100">
              <a:highlight>
                <a:srgbClr val="FFFFFF"/>
              </a:highlight>
            </a:endParaRPr>
          </a:p>
          <a:p>
            <a:pPr indent="0" lvl="0" marL="0" rtl="0" algn="ctr">
              <a:lnSpc>
                <a:spcPct val="90000"/>
              </a:lnSpc>
              <a:spcBef>
                <a:spcPts val="0"/>
              </a:spcBef>
              <a:spcAft>
                <a:spcPts val="0"/>
              </a:spcAft>
              <a:buNone/>
            </a:pPr>
            <a:r>
              <a:t/>
            </a:r>
            <a:endParaRPr sz="2400"/>
          </a:p>
        </p:txBody>
      </p:sp>
      <p:sp>
        <p:nvSpPr>
          <p:cNvPr id="56" name="Google Shape;56;p13"/>
          <p:cNvSpPr txBox="1"/>
          <p:nvPr/>
        </p:nvSpPr>
        <p:spPr>
          <a:xfrm>
            <a:off x="582450" y="3108925"/>
            <a:ext cx="25008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600">
                <a:solidFill>
                  <a:schemeClr val="dk2"/>
                </a:solidFill>
              </a:rPr>
              <a:t>Raffaele Gaudio </a:t>
            </a:r>
            <a:endParaRPr sz="1600">
              <a:solidFill>
                <a:schemeClr val="dk2"/>
              </a:solidFill>
            </a:endParaRPr>
          </a:p>
          <a:p>
            <a:pPr indent="0" lvl="0" marL="0" rtl="0" algn="l">
              <a:spcBef>
                <a:spcPts val="0"/>
              </a:spcBef>
              <a:spcAft>
                <a:spcPts val="0"/>
              </a:spcAft>
              <a:buNone/>
            </a:pPr>
            <a:r>
              <a:rPr lang="it" sz="1600">
                <a:solidFill>
                  <a:schemeClr val="dk2"/>
                </a:solidFill>
              </a:rPr>
              <a:t>2057974</a:t>
            </a:r>
            <a:endParaRPr sz="1600">
              <a:solidFill>
                <a:schemeClr val="dk2"/>
              </a:solidFill>
            </a:endParaRPr>
          </a:p>
        </p:txBody>
      </p:sp>
      <p:cxnSp>
        <p:nvCxnSpPr>
          <p:cNvPr id="57" name="Google Shape;57;p13"/>
          <p:cNvCxnSpPr/>
          <p:nvPr/>
        </p:nvCxnSpPr>
        <p:spPr>
          <a:xfrm flipH="1" rot="10800000">
            <a:off x="392850" y="2631350"/>
            <a:ext cx="8415600" cy="33600"/>
          </a:xfrm>
          <a:prstGeom prst="straightConnector1">
            <a:avLst/>
          </a:prstGeom>
          <a:noFill/>
          <a:ln cap="flat" cmpd="sng" w="28575">
            <a:solidFill>
              <a:srgbClr val="990000"/>
            </a:solidFill>
            <a:prstDash val="solid"/>
            <a:round/>
            <a:headEnd len="med" w="med" type="none"/>
            <a:tailEnd len="med" w="med" type="none"/>
          </a:ln>
        </p:spPr>
      </p:cxnSp>
      <p:pic>
        <p:nvPicPr>
          <p:cNvPr id="58" name="Google Shape;58;p13"/>
          <p:cNvPicPr preferRelativeResize="0"/>
          <p:nvPr/>
        </p:nvPicPr>
        <p:blipFill>
          <a:blip r:embed="rId3">
            <a:alphaModFix/>
          </a:blip>
          <a:stretch>
            <a:fillRect/>
          </a:stretch>
        </p:blipFill>
        <p:spPr>
          <a:xfrm>
            <a:off x="7061425" y="2817325"/>
            <a:ext cx="1833350" cy="1833350"/>
          </a:xfrm>
          <a:prstGeom prst="rect">
            <a:avLst/>
          </a:prstGeom>
          <a:noFill/>
          <a:ln>
            <a:noFill/>
          </a:ln>
        </p:spPr>
      </p:pic>
      <p:pic>
        <p:nvPicPr>
          <p:cNvPr id="59" name="Google Shape;59;p13"/>
          <p:cNvPicPr preferRelativeResize="0"/>
          <p:nvPr/>
        </p:nvPicPr>
        <p:blipFill>
          <a:blip r:embed="rId4">
            <a:alphaModFix/>
          </a:blip>
          <a:stretch>
            <a:fillRect/>
          </a:stretch>
        </p:blipFill>
        <p:spPr>
          <a:xfrm>
            <a:off x="4357050" y="3036025"/>
            <a:ext cx="2620349" cy="1614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The fitness function - Cash Statistics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37" name="Google Shape;137;p22"/>
          <p:cNvSpPr txBox="1"/>
          <p:nvPr>
            <p:ph idx="1" type="body"/>
          </p:nvPr>
        </p:nvSpPr>
        <p:spPr>
          <a:xfrm>
            <a:off x="311700" y="787800"/>
            <a:ext cx="8520600" cy="35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300"/>
          </a:p>
          <a:p>
            <a:pPr indent="0" lvl="0" marL="0" rtl="0" algn="l">
              <a:spcBef>
                <a:spcPts val="0"/>
              </a:spcBef>
              <a:spcAft>
                <a:spcPts val="0"/>
              </a:spcAft>
              <a:buNone/>
            </a:pPr>
            <a:r>
              <a:rPr lang="it"/>
              <a:t>where </a:t>
            </a:r>
            <a:r>
              <a:rPr i="1" lang="it">
                <a:latin typeface="Times New Roman"/>
                <a:ea typeface="Times New Roman"/>
                <a:cs typeface="Times New Roman"/>
                <a:sym typeface="Times New Roman"/>
              </a:rPr>
              <a:t>N</a:t>
            </a:r>
            <a:r>
              <a:rPr baseline="30000" i="1" lang="it">
                <a:latin typeface="Times New Roman"/>
                <a:ea typeface="Times New Roman"/>
                <a:cs typeface="Times New Roman"/>
                <a:sym typeface="Times New Roman"/>
              </a:rPr>
              <a:t>(k)</a:t>
            </a:r>
            <a:r>
              <a:rPr baseline="30000" lang="it"/>
              <a:t> </a:t>
            </a:r>
            <a:r>
              <a:rPr lang="it"/>
              <a:t>number of events and </a:t>
            </a:r>
            <a:r>
              <a:rPr i="1" lang="it">
                <a:latin typeface="Times New Roman"/>
                <a:ea typeface="Times New Roman"/>
                <a:cs typeface="Times New Roman"/>
                <a:sym typeface="Times New Roman"/>
              </a:rPr>
              <a:t>T</a:t>
            </a:r>
            <a:r>
              <a:rPr baseline="30000" i="1" lang="it">
                <a:latin typeface="Times New Roman"/>
                <a:ea typeface="Times New Roman"/>
                <a:cs typeface="Times New Roman"/>
                <a:sym typeface="Times New Roman"/>
              </a:rPr>
              <a:t>(k)</a:t>
            </a:r>
            <a:r>
              <a:rPr lang="it"/>
              <a:t> is the length of the Kth block.</a:t>
            </a:r>
            <a:endParaRPr/>
          </a:p>
          <a:p>
            <a:pPr indent="0" lvl="0" marL="0" rtl="0" algn="l">
              <a:spcBef>
                <a:spcPts val="0"/>
              </a:spcBef>
              <a:spcAft>
                <a:spcPts val="0"/>
              </a:spcAft>
              <a:buNone/>
            </a:pPr>
            <a:r>
              <a:t/>
            </a:r>
            <a:endParaRPr sz="1300"/>
          </a:p>
          <a:p>
            <a:pPr indent="0" lvl="0" marL="0" rtl="0" algn="l">
              <a:spcBef>
                <a:spcPts val="0"/>
              </a:spcBef>
              <a:spcAft>
                <a:spcPts val="0"/>
              </a:spcAft>
              <a:buNone/>
            </a:pPr>
            <a:r>
              <a:rPr lang="it"/>
              <a:t>This fitness function has two nice features:</a:t>
            </a:r>
            <a:endParaRPr/>
          </a:p>
          <a:p>
            <a:pPr indent="0" lvl="0" marL="0" rtl="0" algn="l">
              <a:spcBef>
                <a:spcPts val="0"/>
              </a:spcBef>
              <a:spcAft>
                <a:spcPts val="0"/>
              </a:spcAft>
              <a:buNone/>
            </a:pPr>
            <a:r>
              <a:t/>
            </a:r>
            <a:endParaRPr sz="1300"/>
          </a:p>
          <a:p>
            <a:pPr indent="-342900" lvl="0" marL="457200" rtl="0" algn="l">
              <a:spcBef>
                <a:spcPts val="0"/>
              </a:spcBef>
              <a:spcAft>
                <a:spcPts val="0"/>
              </a:spcAft>
              <a:buSzPts val="1800"/>
              <a:buChar char="●"/>
            </a:pPr>
            <a:r>
              <a:rPr lang="it"/>
              <a:t>is simple</a:t>
            </a:r>
            <a:endParaRPr/>
          </a:p>
          <a:p>
            <a:pPr indent="-342900" lvl="0" marL="457200" rtl="0" algn="l">
              <a:spcBef>
                <a:spcPts val="0"/>
              </a:spcBef>
              <a:spcAft>
                <a:spcPts val="0"/>
              </a:spcAft>
              <a:buSzPts val="1800"/>
              <a:buChar char="●"/>
            </a:pPr>
            <a:r>
              <a:rPr lang="it"/>
              <a:t>is scale invariant (</a:t>
            </a:r>
            <a:r>
              <a:rPr i="1" lang="it">
                <a:latin typeface="Times New Roman"/>
                <a:ea typeface="Times New Roman"/>
                <a:cs typeface="Times New Roman"/>
                <a:sym typeface="Times New Roman"/>
              </a:rPr>
              <a:t>T→</a:t>
            </a:r>
            <a:r>
              <a:rPr i="1" lang="it">
                <a:latin typeface="Times New Roman"/>
                <a:ea typeface="Times New Roman"/>
                <a:cs typeface="Times New Roman"/>
                <a:sym typeface="Times New Roman"/>
              </a:rPr>
              <a:t>𝛼T</a:t>
            </a:r>
            <a:r>
              <a:rPr lang="it"/>
              <a:t>)</a:t>
            </a:r>
            <a:endParaRPr/>
          </a:p>
          <a:p>
            <a:pPr indent="0" lvl="0" marL="0" rtl="0" algn="l">
              <a:spcBef>
                <a:spcPts val="0"/>
              </a:spcBef>
              <a:spcAft>
                <a:spcPts val="0"/>
              </a:spcAft>
              <a:buNone/>
            </a:pPr>
            <a:r>
              <a:t/>
            </a:r>
            <a:endParaRPr sz="1300"/>
          </a:p>
          <a:p>
            <a:pPr indent="0" lvl="0" marL="0" rtl="0" algn="l">
              <a:spcBef>
                <a:spcPts val="0"/>
              </a:spcBef>
              <a:spcAft>
                <a:spcPts val="0"/>
              </a:spcAft>
              <a:buNone/>
            </a:pPr>
            <a:r>
              <a:rPr lang="it"/>
              <a:t>The fitness of the entire partition will be then:</a:t>
            </a:r>
            <a:endParaRPr/>
          </a:p>
        </p:txBody>
      </p:sp>
      <p:sp>
        <p:nvSpPr>
          <p:cNvPr id="138" name="Google Shape;13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39" name="Google Shape;139;p22"/>
          <p:cNvPicPr preferRelativeResize="0"/>
          <p:nvPr/>
        </p:nvPicPr>
        <p:blipFill>
          <a:blip r:embed="rId3">
            <a:alphaModFix/>
          </a:blip>
          <a:stretch>
            <a:fillRect/>
          </a:stretch>
        </p:blipFill>
        <p:spPr>
          <a:xfrm>
            <a:off x="2824925" y="1030925"/>
            <a:ext cx="3494150" cy="335750"/>
          </a:xfrm>
          <a:prstGeom prst="rect">
            <a:avLst/>
          </a:prstGeom>
          <a:noFill/>
          <a:ln>
            <a:noFill/>
          </a:ln>
        </p:spPr>
      </p:pic>
      <p:pic>
        <p:nvPicPr>
          <p:cNvPr id="140" name="Google Shape;140;p22"/>
          <p:cNvPicPr preferRelativeResize="0"/>
          <p:nvPr/>
        </p:nvPicPr>
        <p:blipFill>
          <a:blip r:embed="rId4">
            <a:alphaModFix/>
          </a:blip>
          <a:stretch>
            <a:fillRect/>
          </a:stretch>
        </p:blipFill>
        <p:spPr>
          <a:xfrm>
            <a:off x="3562750" y="4023524"/>
            <a:ext cx="2018491" cy="59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The Prior on the number of blocks</a:t>
            </a:r>
            <a:endParaRPr>
              <a:solidFill>
                <a:schemeClr val="lt1"/>
              </a:solidFill>
            </a:endParaRPr>
          </a:p>
        </p:txBody>
      </p:sp>
      <p:sp>
        <p:nvSpPr>
          <p:cNvPr id="146" name="Google Shape;146;p23"/>
          <p:cNvSpPr txBox="1"/>
          <p:nvPr>
            <p:ph idx="1" type="body"/>
          </p:nvPr>
        </p:nvSpPr>
        <p:spPr>
          <a:xfrm>
            <a:off x="311700" y="1242525"/>
            <a:ext cx="8520600" cy="35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We are </a:t>
            </a:r>
            <a:r>
              <a:rPr lang="it"/>
              <a:t>interested</a:t>
            </a:r>
            <a:r>
              <a:rPr lang="it"/>
              <a:t> in a </a:t>
            </a:r>
            <a:r>
              <a:rPr lang="it"/>
              <a:t>representation where </a:t>
            </a:r>
            <a:r>
              <a:rPr i="1" lang="it">
                <a:latin typeface="Times New Roman"/>
                <a:ea typeface="Times New Roman"/>
                <a:cs typeface="Times New Roman"/>
                <a:sym typeface="Times New Roman"/>
              </a:rPr>
              <a:t>N</a:t>
            </a:r>
            <a:r>
              <a:rPr baseline="-25000" i="1" lang="it">
                <a:latin typeface="Times New Roman"/>
                <a:ea typeface="Times New Roman"/>
                <a:cs typeface="Times New Roman"/>
                <a:sym typeface="Times New Roman"/>
              </a:rPr>
              <a:t>blocks</a:t>
            </a:r>
            <a:r>
              <a:rPr lang="it">
                <a:latin typeface="Times New Roman"/>
                <a:ea typeface="Times New Roman"/>
                <a:cs typeface="Times New Roman"/>
                <a:sym typeface="Times New Roman"/>
              </a:rPr>
              <a:t>≪</a:t>
            </a:r>
            <a:r>
              <a:rPr i="1" lang="it">
                <a:latin typeface="Times New Roman"/>
                <a:ea typeface="Times New Roman"/>
                <a:cs typeface="Times New Roman"/>
                <a:sym typeface="Times New Roman"/>
              </a:rPr>
              <a:t> N</a:t>
            </a:r>
            <a:r>
              <a:rPr i="1" lang="it">
                <a:latin typeface="Times New Roman"/>
                <a:ea typeface="Times New Roman"/>
                <a:cs typeface="Times New Roman"/>
                <a:sym typeface="Times New Roman"/>
              </a:rPr>
              <a:t> </a:t>
            </a:r>
            <a:r>
              <a:rPr lang="it"/>
              <a:t>rather than </a:t>
            </a:r>
            <a:r>
              <a:rPr i="1" lang="it">
                <a:latin typeface="Times New Roman"/>
                <a:ea typeface="Times New Roman"/>
                <a:cs typeface="Times New Roman"/>
                <a:sym typeface="Times New Roman"/>
              </a:rPr>
              <a:t>N</a:t>
            </a:r>
            <a:r>
              <a:rPr baseline="-25000" i="1" lang="it">
                <a:latin typeface="Times New Roman"/>
                <a:ea typeface="Times New Roman"/>
                <a:cs typeface="Times New Roman"/>
                <a:sym typeface="Times New Roman"/>
              </a:rPr>
              <a:t>blocks</a:t>
            </a:r>
            <a:r>
              <a:rPr lang="it">
                <a:latin typeface="Times New Roman"/>
                <a:ea typeface="Times New Roman"/>
                <a:cs typeface="Times New Roman"/>
                <a:sym typeface="Times New Roman"/>
              </a:rPr>
              <a:t>≈ </a:t>
            </a:r>
            <a:r>
              <a:rPr i="1" lang="it">
                <a:latin typeface="Times New Roman"/>
                <a:ea typeface="Times New Roman"/>
                <a:cs typeface="Times New Roman"/>
                <a:sym typeface="Times New Roman"/>
              </a:rPr>
              <a:t>N</a:t>
            </a:r>
            <a:endParaRPr i="1">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it"/>
              <a:t>Uniform prior looks unreasonable</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We selected two candidate priors for our algorithm that assign smaller probability on a large number of blocks:</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Char char="●"/>
            </a:pPr>
            <a:r>
              <a:rPr lang="it"/>
              <a:t>Geometric Prior</a:t>
            </a:r>
            <a:endParaRPr/>
          </a:p>
          <a:p>
            <a:pPr indent="-342900" lvl="0" marL="457200" rtl="0" algn="l">
              <a:spcBef>
                <a:spcPts val="0"/>
              </a:spcBef>
              <a:spcAft>
                <a:spcPts val="0"/>
              </a:spcAft>
              <a:buSzPts val="1800"/>
              <a:buChar char="●"/>
            </a:pPr>
            <a:r>
              <a:rPr lang="it"/>
              <a:t>Calibrated Prior</a:t>
            </a:r>
            <a:endParaRPr/>
          </a:p>
        </p:txBody>
      </p:sp>
      <p:sp>
        <p:nvSpPr>
          <p:cNvPr id="147" name="Google Shape;14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Geometric Prior</a:t>
            </a:r>
            <a:endParaRPr>
              <a:solidFill>
                <a:schemeClr val="lt1"/>
              </a:solidFill>
            </a:endParaRPr>
          </a:p>
        </p:txBody>
      </p:sp>
      <p:sp>
        <p:nvSpPr>
          <p:cNvPr id="153" name="Google Shape;153;p24"/>
          <p:cNvSpPr txBox="1"/>
          <p:nvPr>
            <p:ph idx="1" type="body"/>
          </p:nvPr>
        </p:nvSpPr>
        <p:spPr>
          <a:xfrm>
            <a:off x="311700" y="1978450"/>
            <a:ext cx="8520600" cy="2706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334327" lvl="0" marL="457200" rtl="0" algn="l">
              <a:spcBef>
                <a:spcPts val="0"/>
              </a:spcBef>
              <a:spcAft>
                <a:spcPts val="0"/>
              </a:spcAft>
              <a:buSzPct val="100000"/>
              <a:buChar char="●"/>
            </a:pPr>
            <a:r>
              <a:rPr lang="it"/>
              <a:t>𝛾 is a free parameter</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34327" lvl="0" marL="457200" rtl="0" algn="l">
              <a:spcBef>
                <a:spcPts val="0"/>
              </a:spcBef>
              <a:spcAft>
                <a:spcPts val="0"/>
              </a:spcAft>
              <a:buSzPct val="100000"/>
              <a:buChar char="●"/>
            </a:pPr>
            <a:r>
              <a:rPr lang="it"/>
              <a:t>we need to tune this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4" name="Google Shape;15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55" name="Google Shape;155;p24"/>
          <p:cNvPicPr preferRelativeResize="0"/>
          <p:nvPr/>
        </p:nvPicPr>
        <p:blipFill>
          <a:blip r:embed="rId3">
            <a:alphaModFix/>
          </a:blip>
          <a:stretch>
            <a:fillRect/>
          </a:stretch>
        </p:blipFill>
        <p:spPr>
          <a:xfrm>
            <a:off x="902650" y="1076900"/>
            <a:ext cx="3669350" cy="638150"/>
          </a:xfrm>
          <a:prstGeom prst="rect">
            <a:avLst/>
          </a:prstGeom>
          <a:noFill/>
          <a:ln>
            <a:noFill/>
          </a:ln>
        </p:spPr>
      </p:pic>
      <p:pic>
        <p:nvPicPr>
          <p:cNvPr id="156" name="Google Shape;156;p24"/>
          <p:cNvPicPr preferRelativeResize="0"/>
          <p:nvPr/>
        </p:nvPicPr>
        <p:blipFill>
          <a:blip r:embed="rId4">
            <a:alphaModFix/>
          </a:blip>
          <a:stretch>
            <a:fillRect/>
          </a:stretch>
        </p:blipFill>
        <p:spPr>
          <a:xfrm>
            <a:off x="6315249" y="1153425"/>
            <a:ext cx="1316700" cy="485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Geometric Prior</a:t>
            </a:r>
            <a:endParaRPr>
              <a:solidFill>
                <a:schemeClr val="lt1"/>
              </a:solidFill>
            </a:endParaRPr>
          </a:p>
        </p:txBody>
      </p:sp>
      <p:sp>
        <p:nvSpPr>
          <p:cNvPr id="162" name="Google Shape;162;p25"/>
          <p:cNvSpPr txBox="1"/>
          <p:nvPr>
            <p:ph idx="1" type="body"/>
          </p:nvPr>
        </p:nvSpPr>
        <p:spPr>
          <a:xfrm>
            <a:off x="311700" y="1978450"/>
            <a:ext cx="8520600" cy="2706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334327" lvl="0" marL="457200" rtl="0" algn="l">
              <a:spcBef>
                <a:spcPts val="0"/>
              </a:spcBef>
              <a:spcAft>
                <a:spcPts val="0"/>
              </a:spcAft>
              <a:buSzPct val="100000"/>
              <a:buChar char="●"/>
            </a:pPr>
            <a:r>
              <a:rPr lang="it"/>
              <a:t>𝛾 is a free parameter</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34327" lvl="0" marL="457200" rtl="0" algn="l">
              <a:spcBef>
                <a:spcPts val="0"/>
              </a:spcBef>
              <a:spcAft>
                <a:spcPts val="0"/>
              </a:spcAft>
              <a:buSzPct val="100000"/>
              <a:buChar char="●"/>
            </a:pPr>
            <a:r>
              <a:rPr lang="it"/>
              <a:t>we need to tune this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3" name="Google Shape;16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64" name="Google Shape;164;p25"/>
          <p:cNvPicPr preferRelativeResize="0"/>
          <p:nvPr/>
        </p:nvPicPr>
        <p:blipFill>
          <a:blip r:embed="rId3">
            <a:alphaModFix/>
          </a:blip>
          <a:stretch>
            <a:fillRect/>
          </a:stretch>
        </p:blipFill>
        <p:spPr>
          <a:xfrm>
            <a:off x="902650" y="1076900"/>
            <a:ext cx="3669350" cy="638150"/>
          </a:xfrm>
          <a:prstGeom prst="rect">
            <a:avLst/>
          </a:prstGeom>
          <a:noFill/>
          <a:ln>
            <a:noFill/>
          </a:ln>
        </p:spPr>
      </p:pic>
      <p:pic>
        <p:nvPicPr>
          <p:cNvPr id="165" name="Google Shape;165;p25"/>
          <p:cNvPicPr preferRelativeResize="0"/>
          <p:nvPr/>
        </p:nvPicPr>
        <p:blipFill>
          <a:blip r:embed="rId4">
            <a:alphaModFix/>
          </a:blip>
          <a:stretch>
            <a:fillRect/>
          </a:stretch>
        </p:blipFill>
        <p:spPr>
          <a:xfrm>
            <a:off x="6315249" y="1153425"/>
            <a:ext cx="1316700" cy="485100"/>
          </a:xfrm>
          <a:prstGeom prst="rect">
            <a:avLst/>
          </a:prstGeom>
          <a:noFill/>
          <a:ln>
            <a:noFill/>
          </a:ln>
        </p:spPr>
      </p:pic>
      <p:graphicFrame>
        <p:nvGraphicFramePr>
          <p:cNvPr id="166" name="Google Shape;166;p25"/>
          <p:cNvGraphicFramePr/>
          <p:nvPr/>
        </p:nvGraphicFramePr>
        <p:xfrm>
          <a:off x="5172913" y="1999275"/>
          <a:ext cx="3000000" cy="3000000"/>
        </p:xfrm>
        <a:graphic>
          <a:graphicData uri="http://schemas.openxmlformats.org/drawingml/2006/table">
            <a:tbl>
              <a:tblPr>
                <a:noFill/>
                <a:tableStyleId>{45811FC0-38AB-40F6-B925-DACDFE940492}</a:tableStyleId>
              </a:tblPr>
              <a:tblGrid>
                <a:gridCol w="3443825"/>
              </a:tblGrid>
              <a:tr h="802675">
                <a:tc>
                  <a:txBody>
                    <a:bodyPr/>
                    <a:lstStyle/>
                    <a:p>
                      <a:pPr indent="0" lvl="0" marL="0" rtl="0" algn="l">
                        <a:lnSpc>
                          <a:spcPct val="150000"/>
                        </a:lnSpc>
                        <a:spcBef>
                          <a:spcPts val="0"/>
                        </a:spcBef>
                        <a:spcAft>
                          <a:spcPts val="0"/>
                        </a:spcAft>
                        <a:buNone/>
                      </a:pPr>
                      <a:r>
                        <a:rPr lang="it">
                          <a:solidFill>
                            <a:schemeClr val="dk1"/>
                          </a:solidFill>
                          <a:highlight>
                            <a:schemeClr val="lt2"/>
                          </a:highlight>
                        </a:rPr>
                        <a:t>The prior can be interpreted as a control on the false-positive rate for detecting change-points.</a:t>
                      </a:r>
                      <a:endParaRPr sz="1600">
                        <a:highlight>
                          <a:schemeClr val="lt2"/>
                        </a:highlight>
                      </a:endParaRPr>
                    </a:p>
                  </a:txBody>
                  <a:tcPr marT="91425" marB="91425" marR="91425" marL="91425">
                    <a:solidFill>
                      <a:schemeClr val="lt2"/>
                    </a:solidFill>
                  </a:tcPr>
                </a:tc>
              </a:tr>
            </a:tbl>
          </a:graphicData>
        </a:graphic>
      </p:graphicFrame>
      <p:graphicFrame>
        <p:nvGraphicFramePr>
          <p:cNvPr id="167" name="Google Shape;167;p25"/>
          <p:cNvGraphicFramePr/>
          <p:nvPr/>
        </p:nvGraphicFramePr>
        <p:xfrm>
          <a:off x="5510338" y="3396325"/>
          <a:ext cx="3000000" cy="3000000"/>
        </p:xfrm>
        <a:graphic>
          <a:graphicData uri="http://schemas.openxmlformats.org/drawingml/2006/table">
            <a:tbl>
              <a:tblPr>
                <a:noFill/>
                <a:tableStyleId>{45811FC0-38AB-40F6-B925-DACDFE940492}</a:tableStyleId>
              </a:tblPr>
              <a:tblGrid>
                <a:gridCol w="2769025"/>
              </a:tblGrid>
              <a:tr h="423650">
                <a:tc>
                  <a:txBody>
                    <a:bodyPr/>
                    <a:lstStyle/>
                    <a:p>
                      <a:pPr indent="0" lvl="0" marL="0" rtl="0" algn="l">
                        <a:spcBef>
                          <a:spcPts val="0"/>
                        </a:spcBef>
                        <a:spcAft>
                          <a:spcPts val="0"/>
                        </a:spcAft>
                        <a:buNone/>
                      </a:pPr>
                      <a:r>
                        <a:rPr b="1" lang="it"/>
                        <a:t>fixing the rate of Type-I errors</a:t>
                      </a:r>
                      <a:endParaRPr b="1"/>
                    </a:p>
                  </a:txBody>
                  <a:tcPr marT="91425" marB="91425" marR="91425" marL="91425">
                    <a:solidFill>
                      <a:schemeClr val="lt2"/>
                    </a:solidFill>
                  </a:tcPr>
                </a:tc>
              </a:tr>
            </a:tbl>
          </a:graphicData>
        </a:graphic>
      </p:graphicFrame>
      <p:cxnSp>
        <p:nvCxnSpPr>
          <p:cNvPr id="168" name="Google Shape;168;p25"/>
          <p:cNvCxnSpPr/>
          <p:nvPr/>
        </p:nvCxnSpPr>
        <p:spPr>
          <a:xfrm flipH="1">
            <a:off x="6892738" y="3102100"/>
            <a:ext cx="4200" cy="227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6"/>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Geometric Prior</a:t>
            </a:r>
            <a:endParaRPr>
              <a:solidFill>
                <a:schemeClr val="lt1"/>
              </a:solidFill>
            </a:endParaRPr>
          </a:p>
        </p:txBody>
      </p:sp>
      <p:sp>
        <p:nvSpPr>
          <p:cNvPr id="174" name="Google Shape;174;p26"/>
          <p:cNvSpPr txBox="1"/>
          <p:nvPr>
            <p:ph idx="1" type="body"/>
          </p:nvPr>
        </p:nvSpPr>
        <p:spPr>
          <a:xfrm>
            <a:off x="311700" y="1978450"/>
            <a:ext cx="8520600" cy="2706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a:p>
            <a:pPr indent="-334327" lvl="0" marL="457200" rtl="0" algn="l">
              <a:spcBef>
                <a:spcPts val="0"/>
              </a:spcBef>
              <a:spcAft>
                <a:spcPts val="0"/>
              </a:spcAft>
              <a:buSzPct val="100000"/>
              <a:buChar char="●"/>
            </a:pPr>
            <a:r>
              <a:rPr lang="it"/>
              <a:t>𝛾 is a free parameter</a:t>
            </a:r>
            <a:endParaRPr/>
          </a:p>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34327" lvl="0" marL="457200" rtl="0" algn="l">
              <a:spcBef>
                <a:spcPts val="0"/>
              </a:spcBef>
              <a:spcAft>
                <a:spcPts val="0"/>
              </a:spcAft>
              <a:buSzPct val="100000"/>
              <a:buChar char="●"/>
            </a:pPr>
            <a:r>
              <a:rPr lang="it"/>
              <a:t>we need to tune this parameter…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5" name="Google Shape;17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76" name="Google Shape;176;p26"/>
          <p:cNvPicPr preferRelativeResize="0"/>
          <p:nvPr/>
        </p:nvPicPr>
        <p:blipFill>
          <a:blip r:embed="rId3">
            <a:alphaModFix/>
          </a:blip>
          <a:stretch>
            <a:fillRect/>
          </a:stretch>
        </p:blipFill>
        <p:spPr>
          <a:xfrm>
            <a:off x="902650" y="1076900"/>
            <a:ext cx="3669350" cy="638150"/>
          </a:xfrm>
          <a:prstGeom prst="rect">
            <a:avLst/>
          </a:prstGeom>
          <a:noFill/>
          <a:ln>
            <a:noFill/>
          </a:ln>
        </p:spPr>
      </p:pic>
      <p:pic>
        <p:nvPicPr>
          <p:cNvPr id="177" name="Google Shape;177;p26"/>
          <p:cNvPicPr preferRelativeResize="0"/>
          <p:nvPr/>
        </p:nvPicPr>
        <p:blipFill>
          <a:blip r:embed="rId4">
            <a:alphaModFix/>
          </a:blip>
          <a:stretch>
            <a:fillRect/>
          </a:stretch>
        </p:blipFill>
        <p:spPr>
          <a:xfrm>
            <a:off x="6315249" y="1153425"/>
            <a:ext cx="1316700" cy="485100"/>
          </a:xfrm>
          <a:prstGeom prst="rect">
            <a:avLst/>
          </a:prstGeom>
          <a:noFill/>
          <a:ln>
            <a:noFill/>
          </a:ln>
        </p:spPr>
      </p:pic>
      <p:graphicFrame>
        <p:nvGraphicFramePr>
          <p:cNvPr id="178" name="Google Shape;178;p26"/>
          <p:cNvGraphicFramePr/>
          <p:nvPr/>
        </p:nvGraphicFramePr>
        <p:xfrm>
          <a:off x="5172913" y="1999275"/>
          <a:ext cx="3000000" cy="3000000"/>
        </p:xfrm>
        <a:graphic>
          <a:graphicData uri="http://schemas.openxmlformats.org/drawingml/2006/table">
            <a:tbl>
              <a:tblPr>
                <a:noFill/>
                <a:tableStyleId>{45811FC0-38AB-40F6-B925-DACDFE940492}</a:tableStyleId>
              </a:tblPr>
              <a:tblGrid>
                <a:gridCol w="3443825"/>
              </a:tblGrid>
              <a:tr h="802675">
                <a:tc>
                  <a:txBody>
                    <a:bodyPr/>
                    <a:lstStyle/>
                    <a:p>
                      <a:pPr indent="0" lvl="0" marL="0" rtl="0" algn="l">
                        <a:lnSpc>
                          <a:spcPct val="150000"/>
                        </a:lnSpc>
                        <a:spcBef>
                          <a:spcPts val="0"/>
                        </a:spcBef>
                        <a:spcAft>
                          <a:spcPts val="0"/>
                        </a:spcAft>
                        <a:buNone/>
                      </a:pPr>
                      <a:r>
                        <a:rPr lang="it">
                          <a:solidFill>
                            <a:schemeClr val="dk1"/>
                          </a:solidFill>
                          <a:highlight>
                            <a:schemeClr val="lt2"/>
                          </a:highlight>
                        </a:rPr>
                        <a:t>The prior can be interpreted as a control on the false-positive rate for detecting change-points.</a:t>
                      </a:r>
                      <a:endParaRPr sz="1600">
                        <a:highlight>
                          <a:schemeClr val="lt2"/>
                        </a:highlight>
                      </a:endParaRPr>
                    </a:p>
                  </a:txBody>
                  <a:tcPr marT="91425" marB="91425" marR="91425" marL="91425">
                    <a:solidFill>
                      <a:schemeClr val="lt2"/>
                    </a:solidFill>
                  </a:tcPr>
                </a:tc>
              </a:tr>
            </a:tbl>
          </a:graphicData>
        </a:graphic>
      </p:graphicFrame>
      <p:graphicFrame>
        <p:nvGraphicFramePr>
          <p:cNvPr id="179" name="Google Shape;179;p26"/>
          <p:cNvGraphicFramePr/>
          <p:nvPr/>
        </p:nvGraphicFramePr>
        <p:xfrm>
          <a:off x="5510338" y="3396325"/>
          <a:ext cx="3000000" cy="3000000"/>
        </p:xfrm>
        <a:graphic>
          <a:graphicData uri="http://schemas.openxmlformats.org/drawingml/2006/table">
            <a:tbl>
              <a:tblPr>
                <a:noFill/>
                <a:tableStyleId>{45811FC0-38AB-40F6-B925-DACDFE940492}</a:tableStyleId>
              </a:tblPr>
              <a:tblGrid>
                <a:gridCol w="2769025"/>
              </a:tblGrid>
              <a:tr h="423650">
                <a:tc>
                  <a:txBody>
                    <a:bodyPr/>
                    <a:lstStyle/>
                    <a:p>
                      <a:pPr indent="0" lvl="0" marL="0" rtl="0" algn="l">
                        <a:spcBef>
                          <a:spcPts val="0"/>
                        </a:spcBef>
                        <a:spcAft>
                          <a:spcPts val="0"/>
                        </a:spcAft>
                        <a:buNone/>
                      </a:pPr>
                      <a:r>
                        <a:rPr b="1" lang="it"/>
                        <a:t>fixing the rate of Type-I errors</a:t>
                      </a:r>
                      <a:endParaRPr b="1"/>
                    </a:p>
                  </a:txBody>
                  <a:tcPr marT="91425" marB="91425" marR="91425" marL="91425">
                    <a:solidFill>
                      <a:schemeClr val="lt2"/>
                    </a:solidFill>
                  </a:tcPr>
                </a:tc>
              </a:tr>
            </a:tbl>
          </a:graphicData>
        </a:graphic>
      </p:graphicFrame>
      <p:cxnSp>
        <p:nvCxnSpPr>
          <p:cNvPr id="180" name="Google Shape;180;p26"/>
          <p:cNvCxnSpPr/>
          <p:nvPr/>
        </p:nvCxnSpPr>
        <p:spPr>
          <a:xfrm flipH="1">
            <a:off x="6892738" y="3102100"/>
            <a:ext cx="4200" cy="227700"/>
          </a:xfrm>
          <a:prstGeom prst="straightConnector1">
            <a:avLst/>
          </a:prstGeom>
          <a:noFill/>
          <a:ln cap="flat" cmpd="sng" w="19050">
            <a:solidFill>
              <a:schemeClr val="dk2"/>
            </a:solidFill>
            <a:prstDash val="solid"/>
            <a:round/>
            <a:headEnd len="med" w="med" type="none"/>
            <a:tailEnd len="med" w="med" type="triangle"/>
          </a:ln>
        </p:spPr>
      </p:cxnSp>
      <p:graphicFrame>
        <p:nvGraphicFramePr>
          <p:cNvPr id="181" name="Google Shape;181;p26"/>
          <p:cNvGraphicFramePr/>
          <p:nvPr/>
        </p:nvGraphicFramePr>
        <p:xfrm>
          <a:off x="500388" y="4114250"/>
          <a:ext cx="3000000" cy="3000000"/>
        </p:xfrm>
        <a:graphic>
          <a:graphicData uri="http://schemas.openxmlformats.org/drawingml/2006/table">
            <a:tbl>
              <a:tblPr>
                <a:noFill/>
                <a:tableStyleId>{45811FC0-38AB-40F6-B925-DACDFE940492}</a:tableStyleId>
              </a:tblPr>
              <a:tblGrid>
                <a:gridCol w="8143225"/>
              </a:tblGrid>
              <a:tr h="663925">
                <a:tc>
                  <a:txBody>
                    <a:bodyPr/>
                    <a:lstStyle/>
                    <a:p>
                      <a:pPr indent="0" lvl="0" marL="0" rtl="0" algn="l">
                        <a:spcBef>
                          <a:spcPts val="0"/>
                        </a:spcBef>
                        <a:spcAft>
                          <a:spcPts val="0"/>
                        </a:spcAft>
                        <a:buNone/>
                      </a:pPr>
                      <a:r>
                        <a:rPr b="1" lang="it">
                          <a:highlight>
                            <a:schemeClr val="lt2"/>
                          </a:highlight>
                        </a:rPr>
                        <a:t>Recipe</a:t>
                      </a:r>
                      <a:r>
                        <a:rPr lang="it">
                          <a:highlight>
                            <a:schemeClr val="lt2"/>
                          </a:highlight>
                        </a:rPr>
                        <a:t>: </a:t>
                      </a:r>
                      <a:r>
                        <a:rPr lang="it">
                          <a:solidFill>
                            <a:schemeClr val="dk1"/>
                          </a:solidFill>
                          <a:highlight>
                            <a:schemeClr val="lt2"/>
                          </a:highlight>
                        </a:rPr>
                        <a:t>running the algorithm with a few different values. In general, the number of change-points is insensitive to a large range of reasonable values of the “steepness” parameter.</a:t>
                      </a:r>
                      <a:endParaRPr>
                        <a:highlight>
                          <a:schemeClr val="lt2"/>
                        </a:highlight>
                      </a:endParaRPr>
                    </a:p>
                  </a:txBody>
                  <a:tcPr marT="91425" marB="91425" marR="91425" marL="91425">
                    <a:solidFill>
                      <a:schemeClr val="lt2"/>
                    </a:solidFill>
                  </a:tcPr>
                </a:tc>
              </a:tr>
            </a:tbl>
          </a:graphicData>
        </a:graphic>
      </p:graphicFrame>
      <p:cxnSp>
        <p:nvCxnSpPr>
          <p:cNvPr id="182" name="Google Shape;182;p26"/>
          <p:cNvCxnSpPr/>
          <p:nvPr/>
        </p:nvCxnSpPr>
        <p:spPr>
          <a:xfrm>
            <a:off x="3758700" y="3321400"/>
            <a:ext cx="739200" cy="697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Calibrated Prior</a:t>
            </a:r>
            <a:endParaRPr>
              <a:solidFill>
                <a:schemeClr val="lt1"/>
              </a:solidFill>
            </a:endParaRPr>
          </a:p>
        </p:txBody>
      </p:sp>
      <p:sp>
        <p:nvSpPr>
          <p:cNvPr id="188" name="Google Shape;188;p27"/>
          <p:cNvSpPr txBox="1"/>
          <p:nvPr>
            <p:ph idx="1" type="body"/>
          </p:nvPr>
        </p:nvSpPr>
        <p:spPr>
          <a:xfrm>
            <a:off x="311700" y="784400"/>
            <a:ext cx="8520600" cy="41349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it" sz="1900">
                <a:highlight>
                  <a:srgbClr val="FFFFFF"/>
                </a:highlight>
              </a:rPr>
              <a:t>Another approach is to calibrate the prior as a function of the number of data points </a:t>
            </a:r>
            <a:r>
              <a:rPr i="1" lang="it" sz="1900">
                <a:highlight>
                  <a:srgbClr val="FFFFFF"/>
                </a:highlight>
                <a:latin typeface="Times New Roman"/>
                <a:ea typeface="Times New Roman"/>
                <a:cs typeface="Times New Roman"/>
                <a:sym typeface="Times New Roman"/>
              </a:rPr>
              <a:t>N</a:t>
            </a:r>
            <a:r>
              <a:rPr lang="it" sz="1900">
                <a:highlight>
                  <a:srgbClr val="FFFFFF"/>
                </a:highlight>
              </a:rPr>
              <a:t> and the false-positive rate </a:t>
            </a:r>
            <a:r>
              <a:rPr i="1" lang="it" sz="1900">
                <a:highlight>
                  <a:srgbClr val="FFFFFF"/>
                </a:highlight>
                <a:latin typeface="Times New Roman"/>
                <a:ea typeface="Times New Roman"/>
                <a:cs typeface="Times New Roman"/>
                <a:sym typeface="Times New Roman"/>
              </a:rPr>
              <a:t>p</a:t>
            </a:r>
            <a:r>
              <a:rPr baseline="-25000" i="1" lang="it" sz="1900">
                <a:highlight>
                  <a:srgbClr val="FFFFFF"/>
                </a:highlight>
                <a:latin typeface="Times New Roman"/>
                <a:ea typeface="Times New Roman"/>
                <a:cs typeface="Times New Roman"/>
                <a:sym typeface="Times New Roman"/>
              </a:rPr>
              <a:t>0</a:t>
            </a:r>
            <a:r>
              <a:rPr lang="it" sz="1900">
                <a:highlight>
                  <a:srgbClr val="FFFFFF"/>
                </a:highlight>
              </a:rPr>
              <a:t> on toy pure-noise experiments.</a:t>
            </a:r>
            <a:endParaRPr sz="19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0" lvl="0" marL="0" rtl="0" algn="l">
              <a:lnSpc>
                <a:spcPct val="150000"/>
              </a:lnSpc>
              <a:spcBef>
                <a:spcPts val="0"/>
              </a:spcBef>
              <a:spcAft>
                <a:spcPts val="0"/>
              </a:spcAft>
              <a:buNone/>
            </a:pPr>
            <a:r>
              <a:rPr i="1" lang="it" sz="1900">
                <a:highlight>
                  <a:srgbClr val="FFFFFF"/>
                </a:highlight>
                <a:latin typeface="Times New Roman"/>
                <a:ea typeface="Times New Roman"/>
                <a:cs typeface="Times New Roman"/>
                <a:sym typeface="Times New Roman"/>
              </a:rPr>
              <a:t>p</a:t>
            </a:r>
            <a:r>
              <a:rPr baseline="-25000" i="1" lang="it" sz="1900">
                <a:highlight>
                  <a:srgbClr val="FFFFFF"/>
                </a:highlight>
                <a:latin typeface="Times New Roman"/>
                <a:ea typeface="Times New Roman"/>
                <a:cs typeface="Times New Roman"/>
                <a:sym typeface="Times New Roman"/>
              </a:rPr>
              <a:t>0 </a:t>
            </a:r>
            <a:r>
              <a:rPr lang="it" sz="1900">
                <a:highlight>
                  <a:srgbClr val="FFFFFF"/>
                </a:highlight>
              </a:rPr>
              <a:t>represents the frequency with which the algorithm correctly rejects the presence of a change-point in pure noise.</a:t>
            </a:r>
            <a:endParaRPr sz="19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0" lvl="0" marL="0" rtl="0" algn="l">
              <a:lnSpc>
                <a:spcPct val="150000"/>
              </a:lnSpc>
              <a:spcBef>
                <a:spcPts val="0"/>
              </a:spcBef>
              <a:spcAft>
                <a:spcPts val="0"/>
              </a:spcAft>
              <a:buClr>
                <a:schemeClr val="dk1"/>
              </a:buClr>
              <a:buSzPct val="78571"/>
              <a:buFont typeface="Arial"/>
              <a:buNone/>
            </a:pPr>
            <a:r>
              <a:t/>
            </a:r>
            <a:endParaRPr sz="1400">
              <a:highlight>
                <a:srgbClr val="FFFFFF"/>
              </a:highlight>
            </a:endParaRPr>
          </a:p>
          <a:p>
            <a:pPr indent="0" lvl="0" marL="0" rtl="0" algn="l">
              <a:spcBef>
                <a:spcPts val="0"/>
              </a:spcBef>
              <a:spcAft>
                <a:spcPts val="0"/>
              </a:spcAft>
              <a:buNone/>
            </a:pPr>
            <a:r>
              <a:t/>
            </a:r>
            <a:endParaRPr/>
          </a:p>
        </p:txBody>
      </p:sp>
      <p:sp>
        <p:nvSpPr>
          <p:cNvPr id="189" name="Google Shape;18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90" name="Google Shape;190;p27"/>
          <p:cNvPicPr preferRelativeResize="0"/>
          <p:nvPr/>
        </p:nvPicPr>
        <p:blipFill>
          <a:blip r:embed="rId3">
            <a:alphaModFix/>
          </a:blip>
          <a:stretch>
            <a:fillRect/>
          </a:stretch>
        </p:blipFill>
        <p:spPr>
          <a:xfrm>
            <a:off x="3034750" y="1935225"/>
            <a:ext cx="3074500" cy="221225"/>
          </a:xfrm>
          <a:prstGeom prst="rect">
            <a:avLst/>
          </a:prstGeom>
          <a:noFill/>
          <a:ln>
            <a:noFill/>
          </a:ln>
        </p:spPr>
      </p:pic>
      <p:pic>
        <p:nvPicPr>
          <p:cNvPr id="191" name="Google Shape;191;p27"/>
          <p:cNvPicPr preferRelativeResize="0"/>
          <p:nvPr/>
        </p:nvPicPr>
        <p:blipFill>
          <a:blip r:embed="rId4">
            <a:alphaModFix/>
          </a:blip>
          <a:stretch>
            <a:fillRect/>
          </a:stretch>
        </p:blipFill>
        <p:spPr>
          <a:xfrm>
            <a:off x="3013947" y="2519700"/>
            <a:ext cx="3116112" cy="221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8"/>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197" name="Google Shape;197;p28"/>
          <p:cNvSpPr txBox="1"/>
          <p:nvPr>
            <p:ph idx="1" type="body"/>
          </p:nvPr>
        </p:nvSpPr>
        <p:spPr>
          <a:xfrm>
            <a:off x="186750" y="763975"/>
            <a:ext cx="4092600" cy="414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1600"/>
              <a:t>The algorithm takes in several parameters:</a:t>
            </a:r>
            <a:endParaRPr sz="1600"/>
          </a:p>
          <a:p>
            <a:pPr indent="0" lvl="0" marL="0" rtl="0" algn="l">
              <a:spcBef>
                <a:spcPts val="0"/>
              </a:spcBef>
              <a:spcAft>
                <a:spcPts val="0"/>
              </a:spcAft>
              <a:buNone/>
            </a:pPr>
            <a:r>
              <a:t/>
            </a:r>
            <a:endParaRPr sz="1400"/>
          </a:p>
          <a:p>
            <a:pPr indent="-317500" lvl="0" marL="457200" rtl="0" algn="l">
              <a:spcBef>
                <a:spcPts val="0"/>
              </a:spcBef>
              <a:spcAft>
                <a:spcPts val="0"/>
              </a:spcAft>
              <a:buSzPts val="1400"/>
              <a:buFont typeface="Courier New"/>
              <a:buChar char="●"/>
            </a:pPr>
            <a:r>
              <a:rPr b="1" lang="it" sz="1400">
                <a:latin typeface="Courier New"/>
                <a:ea typeface="Courier New"/>
                <a:cs typeface="Courier New"/>
                <a:sym typeface="Courier New"/>
              </a:rPr>
              <a:t>data</a:t>
            </a:r>
            <a:r>
              <a:rPr lang="it" sz="1400"/>
              <a:t>: the input data to be partitioned</a:t>
            </a:r>
            <a:r>
              <a:rPr b="1" lang="it"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457200" rtl="0" algn="l">
              <a:spcBef>
                <a:spcPts val="0"/>
              </a:spcBef>
              <a:spcAft>
                <a:spcPts val="0"/>
              </a:spcAft>
              <a:buNone/>
            </a:pPr>
            <a:r>
              <a:t/>
            </a:r>
            <a:endParaRPr b="1" sz="800">
              <a:latin typeface="Courier New"/>
              <a:ea typeface="Courier New"/>
              <a:cs typeface="Courier New"/>
              <a:sym typeface="Courier New"/>
            </a:endParaRPr>
          </a:p>
          <a:p>
            <a:pPr indent="-317500" lvl="0" marL="457200" rtl="0" algn="l">
              <a:spcBef>
                <a:spcPts val="0"/>
              </a:spcBef>
              <a:spcAft>
                <a:spcPts val="0"/>
              </a:spcAft>
              <a:buSzPts val="1400"/>
              <a:buFont typeface="Courier New"/>
              <a:buChar char="●"/>
            </a:pPr>
            <a:r>
              <a:rPr b="1" lang="it" sz="1400">
                <a:latin typeface="Courier New"/>
                <a:ea typeface="Courier New"/>
                <a:cs typeface="Courier New"/>
                <a:sym typeface="Courier New"/>
              </a:rPr>
              <a:t>data_type</a:t>
            </a:r>
            <a:r>
              <a:rPr b="1" lang="it" sz="1400"/>
              <a:t>: </a:t>
            </a:r>
            <a:r>
              <a:rPr lang="it" sz="1400"/>
              <a:t>the</a:t>
            </a:r>
            <a:r>
              <a:rPr b="1" lang="it" sz="1400"/>
              <a:t> </a:t>
            </a:r>
            <a:r>
              <a:rPr lang="it" sz="1400"/>
              <a:t>type of input data (</a:t>
            </a:r>
            <a:r>
              <a:rPr lang="it" sz="1400">
                <a:latin typeface="Courier New"/>
                <a:ea typeface="Courier New"/>
                <a:cs typeface="Courier New"/>
                <a:sym typeface="Courier New"/>
              </a:rPr>
              <a:t>array</a:t>
            </a:r>
            <a:r>
              <a:rPr lang="it" sz="1400"/>
              <a:t> or </a:t>
            </a:r>
            <a:r>
              <a:rPr lang="it" sz="1400">
                <a:latin typeface="Courier New"/>
                <a:ea typeface="Courier New"/>
                <a:cs typeface="Courier New"/>
                <a:sym typeface="Courier New"/>
              </a:rPr>
              <a:t>histogram</a:t>
            </a:r>
            <a:r>
              <a:rPr lang="it" sz="1400"/>
              <a:t>)</a:t>
            </a:r>
            <a:endParaRPr sz="1400"/>
          </a:p>
          <a:p>
            <a:pPr indent="0" lvl="0" marL="457200" rtl="0" algn="l">
              <a:spcBef>
                <a:spcPts val="0"/>
              </a:spcBef>
              <a:spcAft>
                <a:spcPts val="0"/>
              </a:spcAft>
              <a:buNone/>
            </a:pPr>
            <a:r>
              <a:t/>
            </a:r>
            <a:endParaRPr sz="800"/>
          </a:p>
          <a:p>
            <a:pPr indent="-317500" lvl="0" marL="457200" rtl="0" algn="l">
              <a:spcBef>
                <a:spcPts val="0"/>
              </a:spcBef>
              <a:spcAft>
                <a:spcPts val="0"/>
              </a:spcAft>
              <a:buSzPts val="1400"/>
              <a:buFont typeface="Courier New"/>
              <a:buChar char="●"/>
            </a:pPr>
            <a:r>
              <a:rPr b="1" lang="it" sz="1400">
                <a:latin typeface="Courier New"/>
                <a:ea typeface="Courier New"/>
                <a:cs typeface="Courier New"/>
                <a:sym typeface="Courier New"/>
              </a:rPr>
              <a:t>prior</a:t>
            </a:r>
            <a:r>
              <a:rPr b="1" lang="it" sz="1400"/>
              <a:t>: </a:t>
            </a:r>
            <a:r>
              <a:rPr lang="it" sz="1400"/>
              <a:t>the prior distribution to use (</a:t>
            </a:r>
            <a:r>
              <a:rPr lang="it" sz="1400">
                <a:latin typeface="Courier New"/>
                <a:ea typeface="Courier New"/>
                <a:cs typeface="Courier New"/>
                <a:sym typeface="Courier New"/>
              </a:rPr>
              <a:t>geometric</a:t>
            </a:r>
            <a:r>
              <a:rPr lang="it" sz="1400"/>
              <a:t> or </a:t>
            </a:r>
            <a:r>
              <a:rPr lang="it" sz="1400">
                <a:latin typeface="Courier New"/>
                <a:ea typeface="Courier New"/>
                <a:cs typeface="Courier New"/>
                <a:sym typeface="Courier New"/>
              </a:rPr>
              <a:t>calibrated</a:t>
            </a:r>
            <a:r>
              <a:rPr lang="it" sz="1400"/>
              <a:t>)</a:t>
            </a:r>
            <a:endParaRPr sz="1400"/>
          </a:p>
          <a:p>
            <a:pPr indent="0" lvl="0" marL="457200" rtl="0" algn="l">
              <a:spcBef>
                <a:spcPts val="0"/>
              </a:spcBef>
              <a:spcAft>
                <a:spcPts val="0"/>
              </a:spcAft>
              <a:buNone/>
            </a:pPr>
            <a:r>
              <a:t/>
            </a:r>
            <a:endParaRPr sz="800"/>
          </a:p>
          <a:p>
            <a:pPr indent="-317500" lvl="0" marL="457200" rtl="0" algn="l">
              <a:spcBef>
                <a:spcPts val="0"/>
              </a:spcBef>
              <a:spcAft>
                <a:spcPts val="0"/>
              </a:spcAft>
              <a:buSzPts val="1400"/>
              <a:buFont typeface="Courier New"/>
              <a:buChar char="●"/>
            </a:pPr>
            <a:r>
              <a:rPr b="1" lang="it" sz="1400">
                <a:latin typeface="Courier New"/>
                <a:ea typeface="Courier New"/>
                <a:cs typeface="Courier New"/>
                <a:sym typeface="Courier New"/>
              </a:rPr>
              <a:t>gamma</a:t>
            </a:r>
            <a:r>
              <a:rPr b="1" lang="it" sz="1400"/>
              <a:t>: </a:t>
            </a:r>
            <a:r>
              <a:rPr lang="it" sz="1400"/>
              <a:t>the slope of the geometric prior</a:t>
            </a:r>
            <a:endParaRPr sz="1400"/>
          </a:p>
          <a:p>
            <a:pPr indent="0" lvl="0" marL="457200" rtl="0" algn="l">
              <a:spcBef>
                <a:spcPts val="0"/>
              </a:spcBef>
              <a:spcAft>
                <a:spcPts val="0"/>
              </a:spcAft>
              <a:buNone/>
            </a:pPr>
            <a:r>
              <a:t/>
            </a:r>
            <a:endParaRPr sz="800"/>
          </a:p>
          <a:p>
            <a:pPr indent="-317500" lvl="0" marL="457200" rtl="0" algn="l">
              <a:spcBef>
                <a:spcPts val="0"/>
              </a:spcBef>
              <a:spcAft>
                <a:spcPts val="0"/>
              </a:spcAft>
              <a:buSzPts val="1400"/>
              <a:buFont typeface="Courier New"/>
              <a:buChar char="●"/>
            </a:pPr>
            <a:r>
              <a:rPr b="1" lang="it" sz="1400">
                <a:latin typeface="Courier New"/>
                <a:ea typeface="Courier New"/>
                <a:cs typeface="Courier New"/>
                <a:sym typeface="Courier New"/>
              </a:rPr>
              <a:t>p0:</a:t>
            </a:r>
            <a:r>
              <a:rPr lang="it" sz="1400">
                <a:highlight>
                  <a:schemeClr val="lt1"/>
                </a:highlight>
              </a:rPr>
              <a:t>the correct detection rate parameter for the calibrated prior</a:t>
            </a:r>
            <a:endParaRPr sz="1400">
              <a:highlight>
                <a:schemeClr val="lt1"/>
              </a:highlight>
            </a:endParaRPr>
          </a:p>
          <a:p>
            <a:pPr indent="0" lvl="0" marL="457200" rtl="0" algn="l">
              <a:spcBef>
                <a:spcPts val="0"/>
              </a:spcBef>
              <a:spcAft>
                <a:spcPts val="0"/>
              </a:spcAft>
              <a:buNone/>
            </a:pPr>
            <a:r>
              <a:t/>
            </a:r>
            <a:endParaRPr sz="800">
              <a:highlight>
                <a:schemeClr val="lt1"/>
              </a:highlight>
            </a:endParaRPr>
          </a:p>
          <a:p>
            <a:pPr indent="-317500" lvl="0" marL="457200" rtl="0" algn="l">
              <a:spcBef>
                <a:spcPts val="0"/>
              </a:spcBef>
              <a:spcAft>
                <a:spcPts val="0"/>
              </a:spcAft>
              <a:buSzPts val="1400"/>
              <a:buFont typeface="Courier New"/>
              <a:buChar char="●"/>
            </a:pPr>
            <a:r>
              <a:rPr b="1" lang="it" sz="1400">
                <a:latin typeface="Courier New"/>
                <a:ea typeface="Courier New"/>
                <a:cs typeface="Courier New"/>
                <a:sym typeface="Courier New"/>
              </a:rPr>
              <a:t>verbose:</a:t>
            </a:r>
            <a:r>
              <a:rPr lang="it" sz="1400"/>
              <a:t>a boolean parameter that if set </a:t>
            </a:r>
            <a:r>
              <a:rPr lang="it" sz="1400">
                <a:latin typeface="Courier New"/>
                <a:ea typeface="Courier New"/>
                <a:cs typeface="Courier New"/>
                <a:sym typeface="Courier New"/>
              </a:rPr>
              <a:t>True</a:t>
            </a:r>
            <a:r>
              <a:rPr lang="it" sz="1400"/>
              <a:t> prints useful informations on the algorithm</a:t>
            </a:r>
            <a:endParaRPr sz="1400"/>
          </a:p>
        </p:txBody>
      </p:sp>
      <p:sp>
        <p:nvSpPr>
          <p:cNvPr id="198" name="Google Shape;19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9" name="Google Shape;199;p28"/>
          <p:cNvSpPr txBox="1"/>
          <p:nvPr/>
        </p:nvSpPr>
        <p:spPr>
          <a:xfrm>
            <a:off x="4572000" y="937075"/>
            <a:ext cx="4257300" cy="3794100"/>
          </a:xfrm>
          <a:prstGeom prst="rect">
            <a:avLst/>
          </a:prstGeom>
          <a:solidFill>
            <a:schemeClr val="lt2"/>
          </a:solidFill>
          <a:ln cap="flat" cmpd="sng" w="9525">
            <a:solidFill>
              <a:srgbClr val="9E9E9E"/>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75000"/>
              </a:lnSpc>
              <a:spcBef>
                <a:spcPts val="1500"/>
              </a:spcBef>
              <a:spcAft>
                <a:spcPts val="0"/>
              </a:spcAft>
              <a:buNone/>
            </a:pPr>
            <a:r>
              <a:rPr lang="it">
                <a:solidFill>
                  <a:schemeClr val="dk1"/>
                </a:solidFill>
              </a:rPr>
              <a:t>The algorithm starts by sorting and counting the data, then it creates a </a:t>
            </a:r>
            <a:r>
              <a:rPr b="1" lang="it">
                <a:solidFill>
                  <a:schemeClr val="dk1"/>
                </a:solidFill>
              </a:rPr>
              <a:t>set of possible bin edges</a:t>
            </a:r>
            <a:r>
              <a:rPr lang="it">
                <a:solidFill>
                  <a:schemeClr val="dk1"/>
                </a:solidFill>
              </a:rPr>
              <a:t>. The function then </a:t>
            </a:r>
            <a:r>
              <a:rPr b="1" lang="it">
                <a:solidFill>
                  <a:schemeClr val="dk1"/>
                </a:solidFill>
              </a:rPr>
              <a:t>evaluates the fitness function for each possible partition</a:t>
            </a:r>
            <a:r>
              <a:rPr lang="it">
                <a:solidFill>
                  <a:schemeClr val="dk1"/>
                </a:solidFill>
              </a:rPr>
              <a:t>, taking into account a prior distribution on the number of blocks. The algorithm then traces back through the previous partitions to find the </a:t>
            </a:r>
            <a:r>
              <a:rPr b="1" lang="it">
                <a:solidFill>
                  <a:schemeClr val="dk1"/>
                </a:solidFill>
              </a:rPr>
              <a:t>optimal partition that maximizes the fitness function</a:t>
            </a:r>
            <a:r>
              <a:rPr lang="it">
                <a:solidFill>
                  <a:schemeClr val="dk1"/>
                </a:solidFill>
              </a:rPr>
              <a:t>. The change points are then returned as the edges of the blocks.</a:t>
            </a:r>
            <a:endParaRPr sz="15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205" name="Google Shape;20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06" name="Google Shape;206;p29"/>
          <p:cNvPicPr preferRelativeResize="0"/>
          <p:nvPr/>
        </p:nvPicPr>
        <p:blipFill>
          <a:blip r:embed="rId3">
            <a:alphaModFix/>
          </a:blip>
          <a:stretch>
            <a:fillRect/>
          </a:stretch>
        </p:blipFill>
        <p:spPr>
          <a:xfrm>
            <a:off x="791963" y="1095175"/>
            <a:ext cx="7560074" cy="2953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0"/>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212" name="Google Shape;212;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13" name="Google Shape;213;p30"/>
          <p:cNvPicPr preferRelativeResize="0"/>
          <p:nvPr/>
        </p:nvPicPr>
        <p:blipFill>
          <a:blip r:embed="rId3">
            <a:alphaModFix/>
          </a:blip>
          <a:stretch>
            <a:fillRect/>
          </a:stretch>
        </p:blipFill>
        <p:spPr>
          <a:xfrm>
            <a:off x="791963" y="1095175"/>
            <a:ext cx="7560074" cy="2953150"/>
          </a:xfrm>
          <a:prstGeom prst="rect">
            <a:avLst/>
          </a:prstGeom>
          <a:noFill/>
          <a:ln>
            <a:noFill/>
          </a:ln>
        </p:spPr>
      </p:pic>
      <p:sp>
        <p:nvSpPr>
          <p:cNvPr id="214" name="Google Shape;214;p30"/>
          <p:cNvSpPr txBox="1"/>
          <p:nvPr/>
        </p:nvSpPr>
        <p:spPr>
          <a:xfrm>
            <a:off x="6288825" y="801700"/>
            <a:ext cx="24363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2"/>
                </a:solidFill>
              </a:rPr>
              <a:t>S</a:t>
            </a:r>
            <a:r>
              <a:rPr lang="it">
                <a:solidFill>
                  <a:schemeClr val="accent2"/>
                </a:solidFill>
              </a:rPr>
              <a:t>ort the data in ascending order.</a:t>
            </a:r>
            <a:endParaRPr sz="1200">
              <a:solidFill>
                <a:schemeClr val="accent2"/>
              </a:solidFill>
            </a:endParaRPr>
          </a:p>
        </p:txBody>
      </p:sp>
      <p:cxnSp>
        <p:nvCxnSpPr>
          <p:cNvPr id="215" name="Google Shape;215;p30"/>
          <p:cNvCxnSpPr/>
          <p:nvPr/>
        </p:nvCxnSpPr>
        <p:spPr>
          <a:xfrm flipH="1">
            <a:off x="3186000" y="1095175"/>
            <a:ext cx="2916600" cy="4563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1"/>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221" name="Google Shape;221;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22" name="Google Shape;222;p31"/>
          <p:cNvPicPr preferRelativeResize="0"/>
          <p:nvPr/>
        </p:nvPicPr>
        <p:blipFill>
          <a:blip r:embed="rId3">
            <a:alphaModFix/>
          </a:blip>
          <a:stretch>
            <a:fillRect/>
          </a:stretch>
        </p:blipFill>
        <p:spPr>
          <a:xfrm>
            <a:off x="791963" y="1095175"/>
            <a:ext cx="7560074" cy="2953150"/>
          </a:xfrm>
          <a:prstGeom prst="rect">
            <a:avLst/>
          </a:prstGeom>
          <a:noFill/>
          <a:ln>
            <a:noFill/>
          </a:ln>
        </p:spPr>
      </p:pic>
      <p:sp>
        <p:nvSpPr>
          <p:cNvPr id="223" name="Google Shape;223;p31"/>
          <p:cNvSpPr txBox="1"/>
          <p:nvPr/>
        </p:nvSpPr>
        <p:spPr>
          <a:xfrm>
            <a:off x="6288825" y="801700"/>
            <a:ext cx="24363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2"/>
                </a:solidFill>
              </a:rPr>
              <a:t>S</a:t>
            </a:r>
            <a:r>
              <a:rPr lang="it">
                <a:solidFill>
                  <a:schemeClr val="accent2"/>
                </a:solidFill>
              </a:rPr>
              <a:t>ort the data in ascending order.</a:t>
            </a:r>
            <a:endParaRPr sz="1200">
              <a:solidFill>
                <a:schemeClr val="accent2"/>
              </a:solidFill>
            </a:endParaRPr>
          </a:p>
        </p:txBody>
      </p:sp>
      <p:sp>
        <p:nvSpPr>
          <p:cNvPr id="224" name="Google Shape;224;p31"/>
          <p:cNvSpPr txBox="1"/>
          <p:nvPr/>
        </p:nvSpPr>
        <p:spPr>
          <a:xfrm>
            <a:off x="6288825" y="1686725"/>
            <a:ext cx="2436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2"/>
                </a:solidFill>
              </a:rPr>
              <a:t>S</a:t>
            </a:r>
            <a:r>
              <a:rPr lang="it">
                <a:solidFill>
                  <a:schemeClr val="accent2"/>
                </a:solidFill>
              </a:rPr>
              <a:t>elect only unique data.</a:t>
            </a:r>
            <a:endParaRPr/>
          </a:p>
        </p:txBody>
      </p:sp>
      <p:cxnSp>
        <p:nvCxnSpPr>
          <p:cNvPr id="225" name="Google Shape;225;p31"/>
          <p:cNvCxnSpPr/>
          <p:nvPr/>
        </p:nvCxnSpPr>
        <p:spPr>
          <a:xfrm flipH="1">
            <a:off x="3186000" y="1095175"/>
            <a:ext cx="2916600" cy="456300"/>
          </a:xfrm>
          <a:prstGeom prst="straightConnector1">
            <a:avLst/>
          </a:prstGeom>
          <a:noFill/>
          <a:ln cap="flat" cmpd="sng" w="19050">
            <a:solidFill>
              <a:schemeClr val="dk2"/>
            </a:solidFill>
            <a:prstDash val="solid"/>
            <a:round/>
            <a:headEnd len="med" w="med" type="none"/>
            <a:tailEnd len="med" w="med" type="triangle"/>
          </a:ln>
        </p:spPr>
      </p:cxnSp>
      <p:cxnSp>
        <p:nvCxnSpPr>
          <p:cNvPr id="226" name="Google Shape;226;p31"/>
          <p:cNvCxnSpPr/>
          <p:nvPr/>
        </p:nvCxnSpPr>
        <p:spPr>
          <a:xfrm rot="10800000">
            <a:off x="3666300" y="1811750"/>
            <a:ext cx="2436300" cy="62400"/>
          </a:xfrm>
          <a:prstGeom prst="straightConnector1">
            <a:avLst/>
          </a:prstGeom>
          <a:noFill/>
          <a:ln cap="flat" cmpd="sng" w="19050">
            <a:solidFill>
              <a:schemeClr val="dk2"/>
            </a:solidFill>
            <a:prstDash val="solid"/>
            <a:round/>
            <a:headEnd len="med" w="med" type="none"/>
            <a:tailEnd len="med" w="med" type="triangle"/>
          </a:ln>
        </p:spPr>
      </p:cxnSp>
      <p:cxnSp>
        <p:nvCxnSpPr>
          <p:cNvPr id="227" name="Google Shape;227;p31"/>
          <p:cNvCxnSpPr/>
          <p:nvPr/>
        </p:nvCxnSpPr>
        <p:spPr>
          <a:xfrm flipH="1">
            <a:off x="4643700" y="1884550"/>
            <a:ext cx="1457700" cy="9060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The problem: data visualization</a:t>
            </a:r>
            <a:endParaRPr>
              <a:solidFill>
                <a:schemeClr val="lt1"/>
              </a:solidFill>
            </a:endParaRPr>
          </a:p>
        </p:txBody>
      </p:sp>
      <p:sp>
        <p:nvSpPr>
          <p:cNvPr id="65" name="Google Shape;65;p14"/>
          <p:cNvSpPr txBox="1"/>
          <p:nvPr>
            <p:ph idx="1" type="body"/>
          </p:nvPr>
        </p:nvSpPr>
        <p:spPr>
          <a:xfrm>
            <a:off x="311700" y="784400"/>
            <a:ext cx="4581900" cy="378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42900" lvl="0" marL="457200" rtl="0" algn="l">
              <a:spcBef>
                <a:spcPts val="1200"/>
              </a:spcBef>
              <a:spcAft>
                <a:spcPts val="0"/>
              </a:spcAft>
              <a:buSzPts val="1800"/>
              <a:buChar char="●"/>
            </a:pPr>
            <a:r>
              <a:rPr lang="it"/>
              <a:t>Sometimes it’s </a:t>
            </a:r>
            <a:r>
              <a:rPr b="1" lang="it">
                <a:solidFill>
                  <a:schemeClr val="dk1"/>
                </a:solidFill>
              </a:rPr>
              <a:t>hard</a:t>
            </a:r>
            <a:r>
              <a:rPr lang="it"/>
              <a: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it"/>
              <a:t>What is the best data segmentation for </a:t>
            </a:r>
            <a:r>
              <a:rPr b="1" lang="it">
                <a:solidFill>
                  <a:schemeClr val="dk1"/>
                </a:solidFill>
              </a:rPr>
              <a:t>our</a:t>
            </a:r>
            <a:r>
              <a:rPr lang="it"/>
              <a:t> data?</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it"/>
              <a:t>Am I using all the information I have?</a:t>
            </a:r>
            <a:endParaRPr/>
          </a:p>
        </p:txBody>
      </p:sp>
      <p:pic>
        <p:nvPicPr>
          <p:cNvPr id="66" name="Google Shape;66;p14"/>
          <p:cNvPicPr preferRelativeResize="0"/>
          <p:nvPr/>
        </p:nvPicPr>
        <p:blipFill>
          <a:blip r:embed="rId3">
            <a:alphaModFix/>
          </a:blip>
          <a:stretch>
            <a:fillRect/>
          </a:stretch>
        </p:blipFill>
        <p:spPr>
          <a:xfrm>
            <a:off x="5125950" y="1251975"/>
            <a:ext cx="3706350" cy="3316926"/>
          </a:xfrm>
          <a:prstGeom prst="rect">
            <a:avLst/>
          </a:prstGeom>
          <a:noFill/>
          <a:ln>
            <a:noFill/>
          </a:ln>
        </p:spPr>
      </p:pic>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233" name="Google Shape;23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34" name="Google Shape;234;p32"/>
          <p:cNvPicPr preferRelativeResize="0"/>
          <p:nvPr/>
        </p:nvPicPr>
        <p:blipFill>
          <a:blip r:embed="rId3">
            <a:alphaModFix/>
          </a:blip>
          <a:stretch>
            <a:fillRect/>
          </a:stretch>
        </p:blipFill>
        <p:spPr>
          <a:xfrm>
            <a:off x="791963" y="1095175"/>
            <a:ext cx="7560074" cy="2953150"/>
          </a:xfrm>
          <a:prstGeom prst="rect">
            <a:avLst/>
          </a:prstGeom>
          <a:noFill/>
          <a:ln>
            <a:noFill/>
          </a:ln>
        </p:spPr>
      </p:pic>
      <p:sp>
        <p:nvSpPr>
          <p:cNvPr id="235" name="Google Shape;235;p32"/>
          <p:cNvSpPr txBox="1"/>
          <p:nvPr/>
        </p:nvSpPr>
        <p:spPr>
          <a:xfrm>
            <a:off x="6288825" y="801700"/>
            <a:ext cx="24363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2"/>
                </a:solidFill>
              </a:rPr>
              <a:t>S</a:t>
            </a:r>
            <a:r>
              <a:rPr lang="it">
                <a:solidFill>
                  <a:schemeClr val="accent2"/>
                </a:solidFill>
              </a:rPr>
              <a:t>ort the data in ascending order.</a:t>
            </a:r>
            <a:endParaRPr sz="1200">
              <a:solidFill>
                <a:schemeClr val="accent2"/>
              </a:solidFill>
            </a:endParaRPr>
          </a:p>
        </p:txBody>
      </p:sp>
      <p:sp>
        <p:nvSpPr>
          <p:cNvPr id="236" name="Google Shape;236;p32"/>
          <p:cNvSpPr txBox="1"/>
          <p:nvPr/>
        </p:nvSpPr>
        <p:spPr>
          <a:xfrm>
            <a:off x="6288825" y="1686725"/>
            <a:ext cx="2436300" cy="4002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2"/>
                </a:solidFill>
              </a:rPr>
              <a:t>S</a:t>
            </a:r>
            <a:r>
              <a:rPr lang="it">
                <a:solidFill>
                  <a:schemeClr val="accent2"/>
                </a:solidFill>
              </a:rPr>
              <a:t>elect only unique data.</a:t>
            </a:r>
            <a:endParaRPr/>
          </a:p>
        </p:txBody>
      </p:sp>
      <p:sp>
        <p:nvSpPr>
          <p:cNvPr id="237" name="Google Shape;237;p32"/>
          <p:cNvSpPr txBox="1"/>
          <p:nvPr/>
        </p:nvSpPr>
        <p:spPr>
          <a:xfrm>
            <a:off x="6288825" y="2320825"/>
            <a:ext cx="2436300" cy="6156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accent2"/>
                </a:solidFill>
              </a:rPr>
              <a:t>C</a:t>
            </a:r>
            <a:r>
              <a:rPr lang="it">
                <a:solidFill>
                  <a:schemeClr val="accent2"/>
                </a:solidFill>
              </a:rPr>
              <a:t>ount the frequency of each unique values.</a:t>
            </a:r>
            <a:endParaRPr/>
          </a:p>
        </p:txBody>
      </p:sp>
      <p:cxnSp>
        <p:nvCxnSpPr>
          <p:cNvPr id="238" name="Google Shape;238;p32"/>
          <p:cNvCxnSpPr/>
          <p:nvPr/>
        </p:nvCxnSpPr>
        <p:spPr>
          <a:xfrm flipH="1">
            <a:off x="3186000" y="1095175"/>
            <a:ext cx="2916600" cy="456300"/>
          </a:xfrm>
          <a:prstGeom prst="straightConnector1">
            <a:avLst/>
          </a:prstGeom>
          <a:noFill/>
          <a:ln cap="flat" cmpd="sng" w="19050">
            <a:solidFill>
              <a:schemeClr val="dk2"/>
            </a:solidFill>
            <a:prstDash val="solid"/>
            <a:round/>
            <a:headEnd len="med" w="med" type="none"/>
            <a:tailEnd len="med" w="med" type="triangle"/>
          </a:ln>
        </p:spPr>
      </p:cxnSp>
      <p:cxnSp>
        <p:nvCxnSpPr>
          <p:cNvPr id="239" name="Google Shape;239;p32"/>
          <p:cNvCxnSpPr/>
          <p:nvPr/>
        </p:nvCxnSpPr>
        <p:spPr>
          <a:xfrm rot="10800000">
            <a:off x="3666300" y="1811750"/>
            <a:ext cx="2436300" cy="62400"/>
          </a:xfrm>
          <a:prstGeom prst="straightConnector1">
            <a:avLst/>
          </a:prstGeom>
          <a:noFill/>
          <a:ln cap="flat" cmpd="sng" w="19050">
            <a:solidFill>
              <a:schemeClr val="dk2"/>
            </a:solidFill>
            <a:prstDash val="solid"/>
            <a:round/>
            <a:headEnd len="med" w="med" type="none"/>
            <a:tailEnd len="med" w="med" type="triangle"/>
          </a:ln>
        </p:spPr>
      </p:cxnSp>
      <p:cxnSp>
        <p:nvCxnSpPr>
          <p:cNvPr id="240" name="Google Shape;240;p32"/>
          <p:cNvCxnSpPr/>
          <p:nvPr/>
        </p:nvCxnSpPr>
        <p:spPr>
          <a:xfrm flipH="1">
            <a:off x="4643700" y="1884550"/>
            <a:ext cx="1457700" cy="906000"/>
          </a:xfrm>
          <a:prstGeom prst="straightConnector1">
            <a:avLst/>
          </a:prstGeom>
          <a:noFill/>
          <a:ln cap="flat" cmpd="sng" w="19050">
            <a:solidFill>
              <a:schemeClr val="dk2"/>
            </a:solidFill>
            <a:prstDash val="solid"/>
            <a:round/>
            <a:headEnd len="med" w="med" type="none"/>
            <a:tailEnd len="med" w="med" type="triangle"/>
          </a:ln>
        </p:spPr>
      </p:cxnSp>
      <p:cxnSp>
        <p:nvCxnSpPr>
          <p:cNvPr id="241" name="Google Shape;241;p32"/>
          <p:cNvCxnSpPr/>
          <p:nvPr/>
        </p:nvCxnSpPr>
        <p:spPr>
          <a:xfrm rot="10800000">
            <a:off x="3904500" y="2051150"/>
            <a:ext cx="2198100" cy="563700"/>
          </a:xfrm>
          <a:prstGeom prst="straightConnector1">
            <a:avLst/>
          </a:prstGeom>
          <a:noFill/>
          <a:ln cap="flat" cmpd="sng" w="19050">
            <a:solidFill>
              <a:schemeClr val="dk2"/>
            </a:solidFill>
            <a:prstDash val="solid"/>
            <a:round/>
            <a:headEnd len="med" w="med" type="none"/>
            <a:tailEnd len="med" w="med" type="triangle"/>
          </a:ln>
        </p:spPr>
      </p:cxnSp>
      <p:cxnSp>
        <p:nvCxnSpPr>
          <p:cNvPr id="242" name="Google Shape;242;p32"/>
          <p:cNvCxnSpPr/>
          <p:nvPr/>
        </p:nvCxnSpPr>
        <p:spPr>
          <a:xfrm flipH="1">
            <a:off x="3879000" y="2614850"/>
            <a:ext cx="2249100" cy="520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248" name="Google Shape;248;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49" name="Google Shape;249;p33"/>
          <p:cNvPicPr preferRelativeResize="0"/>
          <p:nvPr/>
        </p:nvPicPr>
        <p:blipFill>
          <a:blip r:embed="rId3">
            <a:alphaModFix/>
          </a:blip>
          <a:stretch>
            <a:fillRect/>
          </a:stretch>
        </p:blipFill>
        <p:spPr>
          <a:xfrm>
            <a:off x="579300" y="811275"/>
            <a:ext cx="6271750" cy="4073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255" name="Google Shape;25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56" name="Google Shape;256;p34"/>
          <p:cNvPicPr preferRelativeResize="0"/>
          <p:nvPr/>
        </p:nvPicPr>
        <p:blipFill>
          <a:blip r:embed="rId3">
            <a:alphaModFix/>
          </a:blip>
          <a:stretch>
            <a:fillRect/>
          </a:stretch>
        </p:blipFill>
        <p:spPr>
          <a:xfrm>
            <a:off x="579300" y="811275"/>
            <a:ext cx="6271750" cy="4073275"/>
          </a:xfrm>
          <a:prstGeom prst="rect">
            <a:avLst/>
          </a:prstGeom>
          <a:noFill/>
          <a:ln>
            <a:noFill/>
          </a:ln>
        </p:spPr>
      </p:pic>
      <p:sp>
        <p:nvSpPr>
          <p:cNvPr id="257" name="Google Shape;257;p34"/>
          <p:cNvSpPr txBox="1"/>
          <p:nvPr/>
        </p:nvSpPr>
        <p:spPr>
          <a:xfrm>
            <a:off x="5403775" y="717550"/>
            <a:ext cx="3468300" cy="1046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it" sz="1000">
                <a:solidFill>
                  <a:schemeClr val="dk1"/>
                </a:solidFill>
                <a:highlight>
                  <a:schemeClr val="lt2"/>
                </a:highlight>
                <a:latin typeface="Roboto"/>
                <a:ea typeface="Roboto"/>
                <a:cs typeface="Roboto"/>
                <a:sym typeface="Roboto"/>
              </a:rPr>
              <a:t>Compute the </a:t>
            </a:r>
            <a:r>
              <a:rPr b="1" lang="it" sz="1000">
                <a:solidFill>
                  <a:schemeClr val="dk1"/>
                </a:solidFill>
                <a:highlight>
                  <a:schemeClr val="lt2"/>
                </a:highlight>
                <a:latin typeface="Roboto"/>
                <a:ea typeface="Roboto"/>
                <a:cs typeface="Roboto"/>
                <a:sym typeface="Roboto"/>
              </a:rPr>
              <a:t>initial block edges</a:t>
            </a:r>
            <a:r>
              <a:rPr lang="it" sz="1000">
                <a:solidFill>
                  <a:schemeClr val="dk1"/>
                </a:solidFill>
                <a:highlight>
                  <a:schemeClr val="lt2"/>
                </a:highlight>
                <a:latin typeface="Roboto"/>
                <a:ea typeface="Roboto"/>
                <a:cs typeface="Roboto"/>
                <a:sym typeface="Roboto"/>
              </a:rPr>
              <a:t> by taking the midpoint between each adjacent pair of unique values in x, and appending the minimum and maximum values of x to the beginning and end, respectively. This results in N+1 edges and N blocks.</a:t>
            </a:r>
            <a:endParaRPr sz="1600">
              <a:solidFill>
                <a:schemeClr val="dk1"/>
              </a:solidFill>
              <a:highlight>
                <a:schemeClr val="lt2"/>
              </a:highlight>
            </a:endParaRPr>
          </a:p>
        </p:txBody>
      </p:sp>
      <p:cxnSp>
        <p:nvCxnSpPr>
          <p:cNvPr id="258" name="Google Shape;258;p34"/>
          <p:cNvCxnSpPr/>
          <p:nvPr/>
        </p:nvCxnSpPr>
        <p:spPr>
          <a:xfrm flipH="1">
            <a:off x="3435925" y="1157400"/>
            <a:ext cx="1811700" cy="1440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5"/>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264" name="Google Shape;264;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65" name="Google Shape;265;p35"/>
          <p:cNvPicPr preferRelativeResize="0"/>
          <p:nvPr/>
        </p:nvPicPr>
        <p:blipFill>
          <a:blip r:embed="rId3">
            <a:alphaModFix/>
          </a:blip>
          <a:stretch>
            <a:fillRect/>
          </a:stretch>
        </p:blipFill>
        <p:spPr>
          <a:xfrm>
            <a:off x="579300" y="811275"/>
            <a:ext cx="6271750" cy="4073275"/>
          </a:xfrm>
          <a:prstGeom prst="rect">
            <a:avLst/>
          </a:prstGeom>
          <a:noFill/>
          <a:ln>
            <a:noFill/>
          </a:ln>
        </p:spPr>
      </p:pic>
      <p:sp>
        <p:nvSpPr>
          <p:cNvPr id="266" name="Google Shape;266;p35"/>
          <p:cNvSpPr txBox="1"/>
          <p:nvPr/>
        </p:nvSpPr>
        <p:spPr>
          <a:xfrm>
            <a:off x="5403775" y="717550"/>
            <a:ext cx="3468300" cy="1046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it" sz="1000">
                <a:solidFill>
                  <a:schemeClr val="dk1"/>
                </a:solidFill>
                <a:highlight>
                  <a:schemeClr val="lt2"/>
                </a:highlight>
                <a:latin typeface="Roboto"/>
                <a:ea typeface="Roboto"/>
                <a:cs typeface="Roboto"/>
                <a:sym typeface="Roboto"/>
              </a:rPr>
              <a:t>Compute the </a:t>
            </a:r>
            <a:r>
              <a:rPr b="1" lang="it" sz="1000">
                <a:solidFill>
                  <a:schemeClr val="dk1"/>
                </a:solidFill>
                <a:highlight>
                  <a:schemeClr val="lt2"/>
                </a:highlight>
                <a:latin typeface="Roboto"/>
                <a:ea typeface="Roboto"/>
                <a:cs typeface="Roboto"/>
                <a:sym typeface="Roboto"/>
              </a:rPr>
              <a:t>initial block edges</a:t>
            </a:r>
            <a:r>
              <a:rPr lang="it" sz="1000">
                <a:solidFill>
                  <a:schemeClr val="dk1"/>
                </a:solidFill>
                <a:highlight>
                  <a:schemeClr val="lt2"/>
                </a:highlight>
                <a:latin typeface="Roboto"/>
                <a:ea typeface="Roboto"/>
                <a:cs typeface="Roboto"/>
                <a:sym typeface="Roboto"/>
              </a:rPr>
              <a:t> by taking the midpoint between each adjacent pair of unique values in x, and appending the minimum and maximum values of x to the beginning and end, respectively. This results in N+1 edges and N blocks.</a:t>
            </a:r>
            <a:endParaRPr sz="1600">
              <a:solidFill>
                <a:schemeClr val="dk1"/>
              </a:solidFill>
              <a:highlight>
                <a:schemeClr val="lt2"/>
              </a:highlight>
            </a:endParaRPr>
          </a:p>
        </p:txBody>
      </p:sp>
      <p:sp>
        <p:nvSpPr>
          <p:cNvPr id="267" name="Google Shape;267;p35"/>
          <p:cNvSpPr txBox="1"/>
          <p:nvPr/>
        </p:nvSpPr>
        <p:spPr>
          <a:xfrm>
            <a:off x="5403625" y="2002925"/>
            <a:ext cx="34683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it" sz="1000">
                <a:solidFill>
                  <a:schemeClr val="dk1"/>
                </a:solidFill>
                <a:highlight>
                  <a:schemeClr val="lt2"/>
                </a:highlight>
                <a:latin typeface="Roboto"/>
                <a:ea typeface="Roboto"/>
                <a:cs typeface="Roboto"/>
                <a:sym typeface="Roboto"/>
              </a:rPr>
              <a:t>The </a:t>
            </a:r>
            <a:r>
              <a:rPr b="1" lang="it" sz="1000">
                <a:solidFill>
                  <a:schemeClr val="dk1"/>
                </a:solidFill>
                <a:highlight>
                  <a:schemeClr val="lt2"/>
                </a:highlight>
                <a:latin typeface="Roboto"/>
                <a:ea typeface="Roboto"/>
                <a:cs typeface="Roboto"/>
                <a:sym typeface="Roboto"/>
              </a:rPr>
              <a:t>block length</a:t>
            </a:r>
            <a:r>
              <a:rPr lang="it" sz="1000">
                <a:solidFill>
                  <a:schemeClr val="dk1"/>
                </a:solidFill>
                <a:highlight>
                  <a:schemeClr val="lt2"/>
                </a:highlight>
                <a:latin typeface="Roboto"/>
                <a:ea typeface="Roboto"/>
                <a:cs typeface="Roboto"/>
                <a:sym typeface="Roboto"/>
              </a:rPr>
              <a:t> is calculated as the difference between the final block edge and each of the block edges.</a:t>
            </a:r>
            <a:endParaRPr sz="1600">
              <a:solidFill>
                <a:schemeClr val="dk1"/>
              </a:solidFill>
              <a:highlight>
                <a:schemeClr val="lt2"/>
              </a:highlight>
            </a:endParaRPr>
          </a:p>
        </p:txBody>
      </p:sp>
      <p:cxnSp>
        <p:nvCxnSpPr>
          <p:cNvPr id="268" name="Google Shape;268;p35"/>
          <p:cNvCxnSpPr/>
          <p:nvPr/>
        </p:nvCxnSpPr>
        <p:spPr>
          <a:xfrm flipH="1">
            <a:off x="3435925" y="1157400"/>
            <a:ext cx="1811700" cy="144000"/>
          </a:xfrm>
          <a:prstGeom prst="straightConnector1">
            <a:avLst/>
          </a:prstGeom>
          <a:noFill/>
          <a:ln cap="flat" cmpd="sng" w="19050">
            <a:solidFill>
              <a:schemeClr val="dk2"/>
            </a:solidFill>
            <a:prstDash val="solid"/>
            <a:round/>
            <a:headEnd len="med" w="med" type="none"/>
            <a:tailEnd len="med" w="med" type="triangle"/>
          </a:ln>
        </p:spPr>
      </p:cxnSp>
      <p:cxnSp>
        <p:nvCxnSpPr>
          <p:cNvPr id="269" name="Google Shape;269;p35"/>
          <p:cNvCxnSpPr/>
          <p:nvPr/>
        </p:nvCxnSpPr>
        <p:spPr>
          <a:xfrm rot="10800000">
            <a:off x="2248900" y="1478525"/>
            <a:ext cx="2988300" cy="812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6"/>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275" name="Google Shape;27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76" name="Google Shape;276;p36"/>
          <p:cNvPicPr preferRelativeResize="0"/>
          <p:nvPr/>
        </p:nvPicPr>
        <p:blipFill>
          <a:blip r:embed="rId3">
            <a:alphaModFix/>
          </a:blip>
          <a:stretch>
            <a:fillRect/>
          </a:stretch>
        </p:blipFill>
        <p:spPr>
          <a:xfrm>
            <a:off x="579300" y="811275"/>
            <a:ext cx="6271750" cy="4073275"/>
          </a:xfrm>
          <a:prstGeom prst="rect">
            <a:avLst/>
          </a:prstGeom>
          <a:noFill/>
          <a:ln>
            <a:noFill/>
          </a:ln>
        </p:spPr>
      </p:pic>
      <p:sp>
        <p:nvSpPr>
          <p:cNvPr id="277" name="Google Shape;277;p36"/>
          <p:cNvSpPr txBox="1"/>
          <p:nvPr/>
        </p:nvSpPr>
        <p:spPr>
          <a:xfrm>
            <a:off x="5403775" y="717550"/>
            <a:ext cx="3468300" cy="1046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it" sz="1000">
                <a:solidFill>
                  <a:schemeClr val="dk1"/>
                </a:solidFill>
                <a:highlight>
                  <a:schemeClr val="lt2"/>
                </a:highlight>
                <a:latin typeface="Roboto"/>
                <a:ea typeface="Roboto"/>
                <a:cs typeface="Roboto"/>
                <a:sym typeface="Roboto"/>
              </a:rPr>
              <a:t>Compute the </a:t>
            </a:r>
            <a:r>
              <a:rPr b="1" lang="it" sz="1000">
                <a:solidFill>
                  <a:schemeClr val="dk1"/>
                </a:solidFill>
                <a:highlight>
                  <a:schemeClr val="lt2"/>
                </a:highlight>
                <a:latin typeface="Roboto"/>
                <a:ea typeface="Roboto"/>
                <a:cs typeface="Roboto"/>
                <a:sym typeface="Roboto"/>
              </a:rPr>
              <a:t>initial block edges</a:t>
            </a:r>
            <a:r>
              <a:rPr lang="it" sz="1000">
                <a:solidFill>
                  <a:schemeClr val="dk1"/>
                </a:solidFill>
                <a:highlight>
                  <a:schemeClr val="lt2"/>
                </a:highlight>
                <a:latin typeface="Roboto"/>
                <a:ea typeface="Roboto"/>
                <a:cs typeface="Roboto"/>
                <a:sym typeface="Roboto"/>
              </a:rPr>
              <a:t> by taking the midpoint between each adjacent pair of unique values in x, and appending the minimum and maximum values of x to the beginning and end, respectively. This results in N+1 edges and N blocks.</a:t>
            </a:r>
            <a:endParaRPr sz="1600">
              <a:solidFill>
                <a:schemeClr val="dk1"/>
              </a:solidFill>
              <a:highlight>
                <a:schemeClr val="lt2"/>
              </a:highlight>
            </a:endParaRPr>
          </a:p>
        </p:txBody>
      </p:sp>
      <p:sp>
        <p:nvSpPr>
          <p:cNvPr id="278" name="Google Shape;278;p36"/>
          <p:cNvSpPr txBox="1"/>
          <p:nvPr/>
        </p:nvSpPr>
        <p:spPr>
          <a:xfrm>
            <a:off x="5403625" y="2002925"/>
            <a:ext cx="34683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it" sz="1000">
                <a:solidFill>
                  <a:schemeClr val="dk1"/>
                </a:solidFill>
                <a:highlight>
                  <a:schemeClr val="lt2"/>
                </a:highlight>
                <a:latin typeface="Roboto"/>
                <a:ea typeface="Roboto"/>
                <a:cs typeface="Roboto"/>
                <a:sym typeface="Roboto"/>
              </a:rPr>
              <a:t>The </a:t>
            </a:r>
            <a:r>
              <a:rPr b="1" lang="it" sz="1000">
                <a:solidFill>
                  <a:schemeClr val="dk1"/>
                </a:solidFill>
                <a:highlight>
                  <a:schemeClr val="lt2"/>
                </a:highlight>
                <a:latin typeface="Roboto"/>
                <a:ea typeface="Roboto"/>
                <a:cs typeface="Roboto"/>
                <a:sym typeface="Roboto"/>
              </a:rPr>
              <a:t>block length</a:t>
            </a:r>
            <a:r>
              <a:rPr lang="it" sz="1000">
                <a:solidFill>
                  <a:schemeClr val="dk1"/>
                </a:solidFill>
                <a:highlight>
                  <a:schemeClr val="lt2"/>
                </a:highlight>
                <a:latin typeface="Roboto"/>
                <a:ea typeface="Roboto"/>
                <a:cs typeface="Roboto"/>
                <a:sym typeface="Roboto"/>
              </a:rPr>
              <a:t> is calculated as the difference between the final block edge and each of the block edges.</a:t>
            </a:r>
            <a:endParaRPr sz="1600">
              <a:solidFill>
                <a:schemeClr val="dk1"/>
              </a:solidFill>
              <a:highlight>
                <a:schemeClr val="lt2"/>
              </a:highlight>
            </a:endParaRPr>
          </a:p>
        </p:txBody>
      </p:sp>
      <p:sp>
        <p:nvSpPr>
          <p:cNvPr id="279" name="Google Shape;279;p36"/>
          <p:cNvSpPr txBox="1"/>
          <p:nvPr/>
        </p:nvSpPr>
        <p:spPr>
          <a:xfrm>
            <a:off x="5403775" y="2778875"/>
            <a:ext cx="3468300" cy="869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it" sz="1000">
                <a:solidFill>
                  <a:schemeClr val="dk1"/>
                </a:solidFill>
                <a:highlight>
                  <a:schemeClr val="lt2"/>
                </a:highlight>
                <a:latin typeface="Roboto"/>
                <a:ea typeface="Roboto"/>
                <a:cs typeface="Roboto"/>
                <a:sym typeface="Roboto"/>
              </a:rPr>
              <a:t>The </a:t>
            </a:r>
            <a:r>
              <a:rPr b="1" lang="it" sz="1000">
                <a:solidFill>
                  <a:schemeClr val="dk1"/>
                </a:solidFill>
                <a:highlight>
                  <a:schemeClr val="lt2"/>
                </a:highlight>
                <a:latin typeface="Roboto"/>
                <a:ea typeface="Roboto"/>
                <a:cs typeface="Roboto"/>
                <a:sym typeface="Roboto"/>
              </a:rPr>
              <a:t>best</a:t>
            </a:r>
            <a:r>
              <a:rPr lang="it" sz="1000">
                <a:solidFill>
                  <a:schemeClr val="dk1"/>
                </a:solidFill>
                <a:highlight>
                  <a:schemeClr val="lt2"/>
                </a:highlight>
                <a:latin typeface="Roboto"/>
                <a:ea typeface="Roboto"/>
                <a:cs typeface="Roboto"/>
                <a:sym typeface="Roboto"/>
              </a:rPr>
              <a:t> and </a:t>
            </a:r>
            <a:r>
              <a:rPr b="1" lang="it" sz="1000">
                <a:solidFill>
                  <a:schemeClr val="dk1"/>
                </a:solidFill>
                <a:highlight>
                  <a:schemeClr val="lt2"/>
                </a:highlight>
                <a:latin typeface="Roboto"/>
                <a:ea typeface="Roboto"/>
                <a:cs typeface="Roboto"/>
                <a:sym typeface="Roboto"/>
              </a:rPr>
              <a:t>last</a:t>
            </a:r>
            <a:r>
              <a:rPr lang="it" sz="1000">
                <a:solidFill>
                  <a:schemeClr val="dk1"/>
                </a:solidFill>
                <a:highlight>
                  <a:schemeClr val="lt2"/>
                </a:highlight>
                <a:latin typeface="Roboto"/>
                <a:ea typeface="Roboto"/>
                <a:cs typeface="Roboto"/>
                <a:sym typeface="Roboto"/>
              </a:rPr>
              <a:t> matrices are initialized to be zero matrices with dimensions (1, N). These matrices are used to keep track of the optimal partition of the data at each step of the algorithm.</a:t>
            </a:r>
            <a:endParaRPr sz="1600">
              <a:solidFill>
                <a:schemeClr val="dk1"/>
              </a:solidFill>
              <a:highlight>
                <a:schemeClr val="lt2"/>
              </a:highlight>
            </a:endParaRPr>
          </a:p>
        </p:txBody>
      </p:sp>
      <p:cxnSp>
        <p:nvCxnSpPr>
          <p:cNvPr id="280" name="Google Shape;280;p36"/>
          <p:cNvCxnSpPr/>
          <p:nvPr/>
        </p:nvCxnSpPr>
        <p:spPr>
          <a:xfrm flipH="1">
            <a:off x="3435925" y="1157400"/>
            <a:ext cx="1811700" cy="144000"/>
          </a:xfrm>
          <a:prstGeom prst="straightConnector1">
            <a:avLst/>
          </a:prstGeom>
          <a:noFill/>
          <a:ln cap="flat" cmpd="sng" w="19050">
            <a:solidFill>
              <a:schemeClr val="dk2"/>
            </a:solidFill>
            <a:prstDash val="solid"/>
            <a:round/>
            <a:headEnd len="med" w="med" type="none"/>
            <a:tailEnd len="med" w="med" type="triangle"/>
          </a:ln>
        </p:spPr>
      </p:cxnSp>
      <p:cxnSp>
        <p:nvCxnSpPr>
          <p:cNvPr id="281" name="Google Shape;281;p36"/>
          <p:cNvCxnSpPr/>
          <p:nvPr/>
        </p:nvCxnSpPr>
        <p:spPr>
          <a:xfrm rot="10800000">
            <a:off x="2248900" y="1478525"/>
            <a:ext cx="2988300" cy="812100"/>
          </a:xfrm>
          <a:prstGeom prst="straightConnector1">
            <a:avLst/>
          </a:prstGeom>
          <a:noFill/>
          <a:ln cap="flat" cmpd="sng" w="19050">
            <a:solidFill>
              <a:schemeClr val="dk2"/>
            </a:solidFill>
            <a:prstDash val="solid"/>
            <a:round/>
            <a:headEnd len="med" w="med" type="none"/>
            <a:tailEnd len="med" w="med" type="triangle"/>
          </a:ln>
        </p:spPr>
      </p:cxnSp>
      <p:cxnSp>
        <p:nvCxnSpPr>
          <p:cNvPr id="282" name="Google Shape;282;p36"/>
          <p:cNvCxnSpPr/>
          <p:nvPr/>
        </p:nvCxnSpPr>
        <p:spPr>
          <a:xfrm rot="10800000">
            <a:off x="2499025" y="1811700"/>
            <a:ext cx="2748600" cy="14160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288" name="Google Shape;288;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89" name="Google Shape;289;p37"/>
          <p:cNvPicPr preferRelativeResize="0"/>
          <p:nvPr/>
        </p:nvPicPr>
        <p:blipFill>
          <a:blip r:embed="rId3">
            <a:alphaModFix/>
          </a:blip>
          <a:stretch>
            <a:fillRect/>
          </a:stretch>
        </p:blipFill>
        <p:spPr>
          <a:xfrm>
            <a:off x="579300" y="811275"/>
            <a:ext cx="6271750" cy="4073275"/>
          </a:xfrm>
          <a:prstGeom prst="rect">
            <a:avLst/>
          </a:prstGeom>
          <a:noFill/>
          <a:ln>
            <a:noFill/>
          </a:ln>
        </p:spPr>
      </p:pic>
      <p:sp>
        <p:nvSpPr>
          <p:cNvPr id="290" name="Google Shape;290;p37"/>
          <p:cNvSpPr txBox="1"/>
          <p:nvPr/>
        </p:nvSpPr>
        <p:spPr>
          <a:xfrm>
            <a:off x="5403775" y="717550"/>
            <a:ext cx="3468300" cy="1046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it" sz="1000">
                <a:solidFill>
                  <a:schemeClr val="dk1"/>
                </a:solidFill>
                <a:highlight>
                  <a:schemeClr val="lt2"/>
                </a:highlight>
                <a:latin typeface="Roboto"/>
                <a:ea typeface="Roboto"/>
                <a:cs typeface="Roboto"/>
                <a:sym typeface="Roboto"/>
              </a:rPr>
              <a:t>Compute the </a:t>
            </a:r>
            <a:r>
              <a:rPr b="1" lang="it" sz="1000">
                <a:solidFill>
                  <a:schemeClr val="dk1"/>
                </a:solidFill>
                <a:highlight>
                  <a:schemeClr val="lt2"/>
                </a:highlight>
                <a:latin typeface="Roboto"/>
                <a:ea typeface="Roboto"/>
                <a:cs typeface="Roboto"/>
                <a:sym typeface="Roboto"/>
              </a:rPr>
              <a:t>initial block edges</a:t>
            </a:r>
            <a:r>
              <a:rPr lang="it" sz="1000">
                <a:solidFill>
                  <a:schemeClr val="dk1"/>
                </a:solidFill>
                <a:highlight>
                  <a:schemeClr val="lt2"/>
                </a:highlight>
                <a:latin typeface="Roboto"/>
                <a:ea typeface="Roboto"/>
                <a:cs typeface="Roboto"/>
                <a:sym typeface="Roboto"/>
              </a:rPr>
              <a:t> by taking the midpoint between each adjacent pair of unique values in x, and appending the minimum and maximum values of x to the beginning and end, respectively. This results in N+1 edges and N blocks.</a:t>
            </a:r>
            <a:endParaRPr sz="1600">
              <a:solidFill>
                <a:schemeClr val="dk1"/>
              </a:solidFill>
              <a:highlight>
                <a:schemeClr val="lt2"/>
              </a:highlight>
            </a:endParaRPr>
          </a:p>
        </p:txBody>
      </p:sp>
      <p:sp>
        <p:nvSpPr>
          <p:cNvPr id="291" name="Google Shape;291;p37"/>
          <p:cNvSpPr txBox="1"/>
          <p:nvPr/>
        </p:nvSpPr>
        <p:spPr>
          <a:xfrm>
            <a:off x="5403625" y="2002925"/>
            <a:ext cx="3468300" cy="515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it" sz="1000">
                <a:solidFill>
                  <a:schemeClr val="dk1"/>
                </a:solidFill>
                <a:highlight>
                  <a:schemeClr val="lt2"/>
                </a:highlight>
                <a:latin typeface="Roboto"/>
                <a:ea typeface="Roboto"/>
                <a:cs typeface="Roboto"/>
                <a:sym typeface="Roboto"/>
              </a:rPr>
              <a:t>The </a:t>
            </a:r>
            <a:r>
              <a:rPr b="1" lang="it" sz="1000">
                <a:solidFill>
                  <a:schemeClr val="dk1"/>
                </a:solidFill>
                <a:highlight>
                  <a:schemeClr val="lt2"/>
                </a:highlight>
                <a:latin typeface="Roboto"/>
                <a:ea typeface="Roboto"/>
                <a:cs typeface="Roboto"/>
                <a:sym typeface="Roboto"/>
              </a:rPr>
              <a:t>block length</a:t>
            </a:r>
            <a:r>
              <a:rPr lang="it" sz="1000">
                <a:solidFill>
                  <a:schemeClr val="dk1"/>
                </a:solidFill>
                <a:highlight>
                  <a:schemeClr val="lt2"/>
                </a:highlight>
                <a:latin typeface="Roboto"/>
                <a:ea typeface="Roboto"/>
                <a:cs typeface="Roboto"/>
                <a:sym typeface="Roboto"/>
              </a:rPr>
              <a:t> is calculated as the difference between the final block edge and each of the block edges.</a:t>
            </a:r>
            <a:endParaRPr sz="1600">
              <a:solidFill>
                <a:schemeClr val="dk1"/>
              </a:solidFill>
              <a:highlight>
                <a:schemeClr val="lt2"/>
              </a:highlight>
            </a:endParaRPr>
          </a:p>
        </p:txBody>
      </p:sp>
      <p:sp>
        <p:nvSpPr>
          <p:cNvPr id="292" name="Google Shape;292;p37"/>
          <p:cNvSpPr txBox="1"/>
          <p:nvPr/>
        </p:nvSpPr>
        <p:spPr>
          <a:xfrm>
            <a:off x="5403775" y="2778875"/>
            <a:ext cx="3468300" cy="869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1500"/>
              </a:spcBef>
              <a:spcAft>
                <a:spcPts val="1500"/>
              </a:spcAft>
              <a:buNone/>
            </a:pPr>
            <a:r>
              <a:rPr lang="it" sz="1000">
                <a:solidFill>
                  <a:schemeClr val="dk1"/>
                </a:solidFill>
                <a:highlight>
                  <a:schemeClr val="lt2"/>
                </a:highlight>
                <a:latin typeface="Roboto"/>
                <a:ea typeface="Roboto"/>
                <a:cs typeface="Roboto"/>
                <a:sym typeface="Roboto"/>
              </a:rPr>
              <a:t>The </a:t>
            </a:r>
            <a:r>
              <a:rPr b="1" lang="it" sz="1000">
                <a:solidFill>
                  <a:schemeClr val="dk1"/>
                </a:solidFill>
                <a:highlight>
                  <a:schemeClr val="lt2"/>
                </a:highlight>
                <a:latin typeface="Roboto"/>
                <a:ea typeface="Roboto"/>
                <a:cs typeface="Roboto"/>
                <a:sym typeface="Roboto"/>
              </a:rPr>
              <a:t>best</a:t>
            </a:r>
            <a:r>
              <a:rPr lang="it" sz="1000">
                <a:solidFill>
                  <a:schemeClr val="dk1"/>
                </a:solidFill>
                <a:highlight>
                  <a:schemeClr val="lt2"/>
                </a:highlight>
                <a:latin typeface="Roboto"/>
                <a:ea typeface="Roboto"/>
                <a:cs typeface="Roboto"/>
                <a:sym typeface="Roboto"/>
              </a:rPr>
              <a:t> and </a:t>
            </a:r>
            <a:r>
              <a:rPr b="1" lang="it" sz="1000">
                <a:solidFill>
                  <a:schemeClr val="dk1"/>
                </a:solidFill>
                <a:highlight>
                  <a:schemeClr val="lt2"/>
                </a:highlight>
                <a:latin typeface="Roboto"/>
                <a:ea typeface="Roboto"/>
                <a:cs typeface="Roboto"/>
                <a:sym typeface="Roboto"/>
              </a:rPr>
              <a:t>last</a:t>
            </a:r>
            <a:r>
              <a:rPr lang="it" sz="1000">
                <a:solidFill>
                  <a:schemeClr val="dk1"/>
                </a:solidFill>
                <a:highlight>
                  <a:schemeClr val="lt2"/>
                </a:highlight>
                <a:latin typeface="Roboto"/>
                <a:ea typeface="Roboto"/>
                <a:cs typeface="Roboto"/>
                <a:sym typeface="Roboto"/>
              </a:rPr>
              <a:t> matrices are initialized to be zero matrices with dimensions (1, N). These matrices are used to keep track of the optimal partition of the data at each step of the algorithm.</a:t>
            </a:r>
            <a:endParaRPr sz="1600">
              <a:solidFill>
                <a:schemeClr val="dk1"/>
              </a:solidFill>
              <a:highlight>
                <a:schemeClr val="lt2"/>
              </a:highlight>
            </a:endParaRPr>
          </a:p>
        </p:txBody>
      </p:sp>
      <p:sp>
        <p:nvSpPr>
          <p:cNvPr id="293" name="Google Shape;293;p37"/>
          <p:cNvSpPr txBox="1"/>
          <p:nvPr/>
        </p:nvSpPr>
        <p:spPr>
          <a:xfrm>
            <a:off x="5403775" y="3908825"/>
            <a:ext cx="3468300" cy="3387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000"/>
              <a:t>The </a:t>
            </a:r>
            <a:r>
              <a:rPr b="1" lang="it" sz="1000"/>
              <a:t>fitness function</a:t>
            </a:r>
            <a:r>
              <a:rPr lang="it" sz="1000"/>
              <a:t> and the </a:t>
            </a:r>
            <a:r>
              <a:rPr b="1" lang="it" sz="1000"/>
              <a:t>priors functions</a:t>
            </a:r>
            <a:r>
              <a:rPr lang="it" sz="1000"/>
              <a:t> are defined.</a:t>
            </a:r>
            <a:endParaRPr sz="1000"/>
          </a:p>
        </p:txBody>
      </p:sp>
      <p:cxnSp>
        <p:nvCxnSpPr>
          <p:cNvPr id="294" name="Google Shape;294;p37"/>
          <p:cNvCxnSpPr/>
          <p:nvPr/>
        </p:nvCxnSpPr>
        <p:spPr>
          <a:xfrm flipH="1">
            <a:off x="3435925" y="1157400"/>
            <a:ext cx="1811700" cy="144000"/>
          </a:xfrm>
          <a:prstGeom prst="straightConnector1">
            <a:avLst/>
          </a:prstGeom>
          <a:noFill/>
          <a:ln cap="flat" cmpd="sng" w="19050">
            <a:solidFill>
              <a:schemeClr val="dk2"/>
            </a:solidFill>
            <a:prstDash val="solid"/>
            <a:round/>
            <a:headEnd len="med" w="med" type="none"/>
            <a:tailEnd len="med" w="med" type="triangle"/>
          </a:ln>
        </p:spPr>
      </p:cxnSp>
      <p:cxnSp>
        <p:nvCxnSpPr>
          <p:cNvPr id="295" name="Google Shape;295;p37"/>
          <p:cNvCxnSpPr/>
          <p:nvPr/>
        </p:nvCxnSpPr>
        <p:spPr>
          <a:xfrm rot="10800000">
            <a:off x="2248900" y="1478525"/>
            <a:ext cx="2988300" cy="8121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37"/>
          <p:cNvCxnSpPr/>
          <p:nvPr/>
        </p:nvCxnSpPr>
        <p:spPr>
          <a:xfrm rot="10800000">
            <a:off x="2499025" y="1811700"/>
            <a:ext cx="2748600" cy="14160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37"/>
          <p:cNvCxnSpPr/>
          <p:nvPr/>
        </p:nvCxnSpPr>
        <p:spPr>
          <a:xfrm rot="10800000">
            <a:off x="3217225" y="2518625"/>
            <a:ext cx="2030400" cy="1506300"/>
          </a:xfrm>
          <a:prstGeom prst="straightConnector1">
            <a:avLst/>
          </a:prstGeom>
          <a:noFill/>
          <a:ln cap="flat" cmpd="sng" w="19050">
            <a:solidFill>
              <a:schemeClr val="dk2"/>
            </a:solidFill>
            <a:prstDash val="solid"/>
            <a:round/>
            <a:headEnd len="med" w="med" type="none"/>
            <a:tailEnd len="med" w="med" type="triangle"/>
          </a:ln>
        </p:spPr>
      </p:cxnSp>
      <p:cxnSp>
        <p:nvCxnSpPr>
          <p:cNvPr id="298" name="Google Shape;298;p37"/>
          <p:cNvCxnSpPr/>
          <p:nvPr/>
        </p:nvCxnSpPr>
        <p:spPr>
          <a:xfrm rot="10800000">
            <a:off x="3498325" y="3372425"/>
            <a:ext cx="1749300" cy="652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8"/>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304" name="Google Shape;30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05" name="Google Shape;305;p38"/>
          <p:cNvPicPr preferRelativeResize="0"/>
          <p:nvPr/>
        </p:nvPicPr>
        <p:blipFill>
          <a:blip r:embed="rId3">
            <a:alphaModFix/>
          </a:blip>
          <a:stretch>
            <a:fillRect/>
          </a:stretch>
        </p:blipFill>
        <p:spPr>
          <a:xfrm>
            <a:off x="266925" y="746400"/>
            <a:ext cx="4876576" cy="2970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311" name="Google Shape;31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12" name="Google Shape;312;p39"/>
          <p:cNvPicPr preferRelativeResize="0"/>
          <p:nvPr/>
        </p:nvPicPr>
        <p:blipFill>
          <a:blip r:embed="rId3">
            <a:alphaModFix/>
          </a:blip>
          <a:stretch>
            <a:fillRect/>
          </a:stretch>
        </p:blipFill>
        <p:spPr>
          <a:xfrm>
            <a:off x="266925" y="746400"/>
            <a:ext cx="4876576" cy="2970475"/>
          </a:xfrm>
          <a:prstGeom prst="rect">
            <a:avLst/>
          </a:prstGeom>
          <a:noFill/>
          <a:ln>
            <a:noFill/>
          </a:ln>
        </p:spPr>
      </p:pic>
      <p:sp>
        <p:nvSpPr>
          <p:cNvPr id="313" name="Google Shape;313;p39"/>
          <p:cNvSpPr txBox="1"/>
          <p:nvPr/>
        </p:nvSpPr>
        <p:spPr>
          <a:xfrm>
            <a:off x="5362150" y="799225"/>
            <a:ext cx="34671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t>Evaluate the </a:t>
            </a:r>
            <a:r>
              <a:rPr b="1" lang="it" sz="1200"/>
              <a:t>width </a:t>
            </a:r>
            <a:r>
              <a:rPr lang="it" sz="1200"/>
              <a:t>of each block</a:t>
            </a:r>
            <a:endParaRPr sz="1200"/>
          </a:p>
        </p:txBody>
      </p:sp>
      <p:cxnSp>
        <p:nvCxnSpPr>
          <p:cNvPr id="314" name="Google Shape;314;p39"/>
          <p:cNvCxnSpPr/>
          <p:nvPr/>
        </p:nvCxnSpPr>
        <p:spPr>
          <a:xfrm flipH="1">
            <a:off x="3685700" y="1015125"/>
            <a:ext cx="1541100" cy="2865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0"/>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320" name="Google Shape;320;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21" name="Google Shape;321;p40"/>
          <p:cNvPicPr preferRelativeResize="0"/>
          <p:nvPr/>
        </p:nvPicPr>
        <p:blipFill>
          <a:blip r:embed="rId3">
            <a:alphaModFix/>
          </a:blip>
          <a:stretch>
            <a:fillRect/>
          </a:stretch>
        </p:blipFill>
        <p:spPr>
          <a:xfrm>
            <a:off x="266925" y="746400"/>
            <a:ext cx="4876576" cy="2970475"/>
          </a:xfrm>
          <a:prstGeom prst="rect">
            <a:avLst/>
          </a:prstGeom>
          <a:noFill/>
          <a:ln>
            <a:noFill/>
          </a:ln>
        </p:spPr>
      </p:pic>
      <p:sp>
        <p:nvSpPr>
          <p:cNvPr id="322" name="Google Shape;322;p40"/>
          <p:cNvSpPr txBox="1"/>
          <p:nvPr/>
        </p:nvSpPr>
        <p:spPr>
          <a:xfrm>
            <a:off x="5362150" y="799225"/>
            <a:ext cx="34671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t>Evaluate the </a:t>
            </a:r>
            <a:r>
              <a:rPr b="1" lang="it" sz="1200"/>
              <a:t>width </a:t>
            </a:r>
            <a:r>
              <a:rPr lang="it" sz="1200"/>
              <a:t>of each block</a:t>
            </a:r>
            <a:endParaRPr sz="1200"/>
          </a:p>
        </p:txBody>
      </p:sp>
      <p:sp>
        <p:nvSpPr>
          <p:cNvPr id="323" name="Google Shape;323;p40"/>
          <p:cNvSpPr txBox="1"/>
          <p:nvPr/>
        </p:nvSpPr>
        <p:spPr>
          <a:xfrm>
            <a:off x="5362150" y="1373738"/>
            <a:ext cx="3467100" cy="738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highlight>
                  <a:schemeClr val="lt2"/>
                </a:highlight>
              </a:rPr>
              <a:t>Compute the </a:t>
            </a:r>
            <a:r>
              <a:rPr b="1" lang="it" sz="1200">
                <a:solidFill>
                  <a:schemeClr val="dk1"/>
                </a:solidFill>
                <a:highlight>
                  <a:schemeClr val="lt2"/>
                </a:highlight>
              </a:rPr>
              <a:t>cumulative sum of the weights</a:t>
            </a:r>
            <a:r>
              <a:rPr lang="it" sz="1200">
                <a:solidFill>
                  <a:schemeClr val="dk1"/>
                </a:solidFill>
                <a:highlight>
                  <a:schemeClr val="lt2"/>
                </a:highlight>
              </a:rPr>
              <a:t> of the unique values up to the Kth index, and then sorts it in descending order. </a:t>
            </a:r>
            <a:endParaRPr sz="1000">
              <a:solidFill>
                <a:schemeClr val="dk1"/>
              </a:solidFill>
              <a:highlight>
                <a:schemeClr val="lt2"/>
              </a:highlight>
            </a:endParaRPr>
          </a:p>
        </p:txBody>
      </p:sp>
      <p:cxnSp>
        <p:nvCxnSpPr>
          <p:cNvPr id="324" name="Google Shape;324;p40"/>
          <p:cNvCxnSpPr/>
          <p:nvPr/>
        </p:nvCxnSpPr>
        <p:spPr>
          <a:xfrm flipH="1">
            <a:off x="3685700" y="1015125"/>
            <a:ext cx="1541100" cy="286500"/>
          </a:xfrm>
          <a:prstGeom prst="straightConnector1">
            <a:avLst/>
          </a:prstGeom>
          <a:noFill/>
          <a:ln cap="flat" cmpd="sng" w="19050">
            <a:solidFill>
              <a:schemeClr val="dk2"/>
            </a:solidFill>
            <a:prstDash val="solid"/>
            <a:round/>
            <a:headEnd len="med" w="med" type="none"/>
            <a:tailEnd len="med" w="med" type="triangle"/>
          </a:ln>
        </p:spPr>
      </p:cxnSp>
      <p:cxnSp>
        <p:nvCxnSpPr>
          <p:cNvPr id="325" name="Google Shape;325;p40"/>
          <p:cNvCxnSpPr/>
          <p:nvPr/>
        </p:nvCxnSpPr>
        <p:spPr>
          <a:xfrm rot="10800000">
            <a:off x="4279400" y="1540888"/>
            <a:ext cx="947400" cy="2127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1"/>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331" name="Google Shape;33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32" name="Google Shape;332;p41"/>
          <p:cNvPicPr preferRelativeResize="0"/>
          <p:nvPr/>
        </p:nvPicPr>
        <p:blipFill>
          <a:blip r:embed="rId3">
            <a:alphaModFix/>
          </a:blip>
          <a:stretch>
            <a:fillRect/>
          </a:stretch>
        </p:blipFill>
        <p:spPr>
          <a:xfrm>
            <a:off x="266925" y="746400"/>
            <a:ext cx="4876576" cy="2970475"/>
          </a:xfrm>
          <a:prstGeom prst="rect">
            <a:avLst/>
          </a:prstGeom>
          <a:noFill/>
          <a:ln>
            <a:noFill/>
          </a:ln>
        </p:spPr>
      </p:pic>
      <p:sp>
        <p:nvSpPr>
          <p:cNvPr id="333" name="Google Shape;333;p41"/>
          <p:cNvSpPr txBox="1"/>
          <p:nvPr/>
        </p:nvSpPr>
        <p:spPr>
          <a:xfrm>
            <a:off x="5362150" y="799225"/>
            <a:ext cx="34671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t>Evaluate the </a:t>
            </a:r>
            <a:r>
              <a:rPr b="1" lang="it" sz="1200"/>
              <a:t>width </a:t>
            </a:r>
            <a:r>
              <a:rPr lang="it" sz="1200"/>
              <a:t>of each block</a:t>
            </a:r>
            <a:endParaRPr sz="1200"/>
          </a:p>
        </p:txBody>
      </p:sp>
      <p:sp>
        <p:nvSpPr>
          <p:cNvPr id="334" name="Google Shape;334;p41"/>
          <p:cNvSpPr txBox="1"/>
          <p:nvPr/>
        </p:nvSpPr>
        <p:spPr>
          <a:xfrm>
            <a:off x="5362150" y="1373738"/>
            <a:ext cx="3467100" cy="738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highlight>
                  <a:schemeClr val="lt2"/>
                </a:highlight>
              </a:rPr>
              <a:t>Compute the </a:t>
            </a:r>
            <a:r>
              <a:rPr b="1" lang="it" sz="1200">
                <a:solidFill>
                  <a:schemeClr val="dk1"/>
                </a:solidFill>
                <a:highlight>
                  <a:schemeClr val="lt2"/>
                </a:highlight>
              </a:rPr>
              <a:t>cumulative sum of the weights</a:t>
            </a:r>
            <a:r>
              <a:rPr lang="it" sz="1200">
                <a:solidFill>
                  <a:schemeClr val="dk1"/>
                </a:solidFill>
                <a:highlight>
                  <a:schemeClr val="lt2"/>
                </a:highlight>
              </a:rPr>
              <a:t> of the unique values up to the Kth index, and then sorts it in descending order. </a:t>
            </a:r>
            <a:endParaRPr sz="1000">
              <a:solidFill>
                <a:schemeClr val="dk1"/>
              </a:solidFill>
              <a:highlight>
                <a:schemeClr val="lt2"/>
              </a:highlight>
            </a:endParaRPr>
          </a:p>
        </p:txBody>
      </p:sp>
      <p:sp>
        <p:nvSpPr>
          <p:cNvPr id="335" name="Google Shape;335;p41"/>
          <p:cNvSpPr txBox="1"/>
          <p:nvPr/>
        </p:nvSpPr>
        <p:spPr>
          <a:xfrm>
            <a:off x="5377750" y="2300200"/>
            <a:ext cx="34359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highlight>
                  <a:schemeClr val="lt2"/>
                </a:highlight>
              </a:rPr>
              <a:t>Compute the </a:t>
            </a:r>
            <a:r>
              <a:rPr b="1" lang="it" sz="1200">
                <a:solidFill>
                  <a:schemeClr val="dk1"/>
                </a:solidFill>
                <a:highlight>
                  <a:schemeClr val="lt2"/>
                </a:highlight>
              </a:rPr>
              <a:t>fitness.</a:t>
            </a:r>
            <a:endParaRPr>
              <a:solidFill>
                <a:schemeClr val="dk1"/>
              </a:solidFill>
              <a:highlight>
                <a:schemeClr val="lt2"/>
              </a:highlight>
            </a:endParaRPr>
          </a:p>
        </p:txBody>
      </p:sp>
      <p:cxnSp>
        <p:nvCxnSpPr>
          <p:cNvPr id="336" name="Google Shape;336;p41"/>
          <p:cNvCxnSpPr/>
          <p:nvPr/>
        </p:nvCxnSpPr>
        <p:spPr>
          <a:xfrm flipH="1">
            <a:off x="3685700" y="1015125"/>
            <a:ext cx="1541100" cy="286500"/>
          </a:xfrm>
          <a:prstGeom prst="straightConnector1">
            <a:avLst/>
          </a:prstGeom>
          <a:noFill/>
          <a:ln cap="flat" cmpd="sng" w="19050">
            <a:solidFill>
              <a:schemeClr val="dk2"/>
            </a:solidFill>
            <a:prstDash val="solid"/>
            <a:round/>
            <a:headEnd len="med" w="med" type="none"/>
            <a:tailEnd len="med" w="med" type="triangle"/>
          </a:ln>
        </p:spPr>
      </p:cxnSp>
      <p:cxnSp>
        <p:nvCxnSpPr>
          <p:cNvPr id="337" name="Google Shape;337;p41"/>
          <p:cNvCxnSpPr/>
          <p:nvPr/>
        </p:nvCxnSpPr>
        <p:spPr>
          <a:xfrm rot="10800000">
            <a:off x="4279400" y="1540888"/>
            <a:ext cx="947400" cy="212700"/>
          </a:xfrm>
          <a:prstGeom prst="straightConnector1">
            <a:avLst/>
          </a:prstGeom>
          <a:noFill/>
          <a:ln cap="flat" cmpd="sng" w="19050">
            <a:solidFill>
              <a:schemeClr val="dk2"/>
            </a:solidFill>
            <a:prstDash val="solid"/>
            <a:round/>
            <a:headEnd len="med" w="med" type="none"/>
            <a:tailEnd len="med" w="med" type="triangle"/>
          </a:ln>
        </p:spPr>
      </p:cxnSp>
      <p:cxnSp>
        <p:nvCxnSpPr>
          <p:cNvPr id="338" name="Google Shape;338;p41"/>
          <p:cNvCxnSpPr/>
          <p:nvPr/>
        </p:nvCxnSpPr>
        <p:spPr>
          <a:xfrm rot="10800000">
            <a:off x="3685700" y="2207350"/>
            <a:ext cx="1541100" cy="281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The Bayesian Block representation</a:t>
            </a:r>
            <a:endParaRPr>
              <a:solidFill>
                <a:schemeClr val="lt1"/>
              </a:solidFill>
            </a:endParaRPr>
          </a:p>
        </p:txBody>
      </p:sp>
      <p:sp>
        <p:nvSpPr>
          <p:cNvPr id="73" name="Google Shape;73;p15"/>
          <p:cNvSpPr txBox="1"/>
          <p:nvPr>
            <p:ph idx="1" type="body"/>
          </p:nvPr>
        </p:nvSpPr>
        <p:spPr>
          <a:xfrm>
            <a:off x="311700" y="1565325"/>
            <a:ext cx="8520600" cy="3192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it">
                <a:highlight>
                  <a:srgbClr val="FFFFFF"/>
                </a:highlight>
              </a:rPr>
              <a:t>The Bayesian Blocks representation is a </a:t>
            </a:r>
            <a:r>
              <a:rPr b="1" lang="it">
                <a:solidFill>
                  <a:schemeClr val="dk1"/>
                </a:solidFill>
                <a:highlight>
                  <a:srgbClr val="FFFFFF"/>
                </a:highlight>
              </a:rPr>
              <a:t>non parametric</a:t>
            </a:r>
            <a:r>
              <a:rPr lang="it">
                <a:highlight>
                  <a:srgbClr val="FFFFFF"/>
                </a:highlight>
              </a:rPr>
              <a:t> representation of data derived with a </a:t>
            </a:r>
            <a:r>
              <a:rPr b="1" lang="it">
                <a:solidFill>
                  <a:schemeClr val="dk1"/>
                </a:solidFill>
                <a:highlight>
                  <a:srgbClr val="FFFFFF"/>
                </a:highlight>
              </a:rPr>
              <a:t>bayesian statistical procedure</a:t>
            </a:r>
            <a:r>
              <a:rPr lang="it">
                <a:highlight>
                  <a:srgbClr val="FFFFFF"/>
                </a:highlight>
              </a:rPr>
              <a:t>.</a:t>
            </a:r>
            <a:endParaRPr>
              <a:highlight>
                <a:srgbClr val="FFFFFF"/>
              </a:highlight>
            </a:endParaRPr>
          </a:p>
          <a:p>
            <a:pPr indent="0" lvl="0" marL="0" rtl="0" algn="l">
              <a:lnSpc>
                <a:spcPct val="150000"/>
              </a:lnSpc>
              <a:spcBef>
                <a:spcPts val="0"/>
              </a:spcBef>
              <a:spcAft>
                <a:spcPts val="0"/>
              </a:spcAft>
              <a:buNone/>
            </a:pPr>
            <a:r>
              <a:t/>
            </a:r>
            <a:endParaRPr b="1">
              <a:solidFill>
                <a:schemeClr val="dk1"/>
              </a:solidFill>
              <a:highlight>
                <a:srgbClr val="FFFFFF"/>
              </a:highlight>
            </a:endParaRPr>
          </a:p>
          <a:p>
            <a:pPr indent="-342900" lvl="0" marL="457200" rtl="0" algn="l">
              <a:lnSpc>
                <a:spcPct val="150000"/>
              </a:lnSpc>
              <a:spcBef>
                <a:spcPts val="0"/>
              </a:spcBef>
              <a:spcAft>
                <a:spcPts val="0"/>
              </a:spcAft>
              <a:buSzPts val="1800"/>
              <a:buChar char="●"/>
            </a:pPr>
            <a:r>
              <a:rPr lang="it">
                <a:highlight>
                  <a:srgbClr val="FFFFFF"/>
                </a:highlight>
              </a:rPr>
              <a:t>Invented by Jeffrey D. Scargle and applied in the context of astronomical time series analysis [1].</a:t>
            </a:r>
            <a:endParaRPr>
              <a:highlight>
                <a:srgbClr val="FFFFFF"/>
              </a:highlight>
            </a:endParaRPr>
          </a:p>
          <a:p>
            <a:pPr indent="0" lvl="0" marL="457200" rtl="0" algn="l">
              <a:lnSpc>
                <a:spcPct val="150000"/>
              </a:lnSpc>
              <a:spcBef>
                <a:spcPts val="0"/>
              </a:spcBef>
              <a:spcAft>
                <a:spcPts val="0"/>
              </a:spcAft>
              <a:buNone/>
            </a:pPr>
            <a:r>
              <a:t/>
            </a:r>
            <a:endParaRPr>
              <a:highlight>
                <a:srgbClr val="FFFFFF"/>
              </a:highlight>
            </a:endParaRPr>
          </a:p>
          <a:p>
            <a:pPr indent="0" lvl="0" marL="457200" rtl="0" algn="l">
              <a:spcBef>
                <a:spcPts val="0"/>
              </a:spcBef>
              <a:spcAft>
                <a:spcPts val="1200"/>
              </a:spcAft>
              <a:buNone/>
            </a:pPr>
            <a:r>
              <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2"/>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344" name="Google Shape;34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45" name="Google Shape;345;p42"/>
          <p:cNvPicPr preferRelativeResize="0"/>
          <p:nvPr/>
        </p:nvPicPr>
        <p:blipFill>
          <a:blip r:embed="rId3">
            <a:alphaModFix/>
          </a:blip>
          <a:stretch>
            <a:fillRect/>
          </a:stretch>
        </p:blipFill>
        <p:spPr>
          <a:xfrm>
            <a:off x="266925" y="746400"/>
            <a:ext cx="4876576" cy="2970475"/>
          </a:xfrm>
          <a:prstGeom prst="rect">
            <a:avLst/>
          </a:prstGeom>
          <a:noFill/>
          <a:ln>
            <a:noFill/>
          </a:ln>
        </p:spPr>
      </p:pic>
      <p:sp>
        <p:nvSpPr>
          <p:cNvPr id="346" name="Google Shape;346;p42"/>
          <p:cNvSpPr txBox="1"/>
          <p:nvPr/>
        </p:nvSpPr>
        <p:spPr>
          <a:xfrm>
            <a:off x="5362150" y="799225"/>
            <a:ext cx="34671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t>Evaluate the </a:t>
            </a:r>
            <a:r>
              <a:rPr b="1" lang="it" sz="1200"/>
              <a:t>width </a:t>
            </a:r>
            <a:r>
              <a:rPr lang="it" sz="1200"/>
              <a:t>of each block</a:t>
            </a:r>
            <a:endParaRPr sz="1200"/>
          </a:p>
        </p:txBody>
      </p:sp>
      <p:sp>
        <p:nvSpPr>
          <p:cNvPr id="347" name="Google Shape;347;p42"/>
          <p:cNvSpPr txBox="1"/>
          <p:nvPr/>
        </p:nvSpPr>
        <p:spPr>
          <a:xfrm>
            <a:off x="5362150" y="1373738"/>
            <a:ext cx="3467100" cy="738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highlight>
                  <a:schemeClr val="lt2"/>
                </a:highlight>
              </a:rPr>
              <a:t>Compute the </a:t>
            </a:r>
            <a:r>
              <a:rPr b="1" lang="it" sz="1200">
                <a:solidFill>
                  <a:schemeClr val="dk1"/>
                </a:solidFill>
                <a:highlight>
                  <a:schemeClr val="lt2"/>
                </a:highlight>
              </a:rPr>
              <a:t>cumulative sum of the weights</a:t>
            </a:r>
            <a:r>
              <a:rPr lang="it" sz="1200">
                <a:solidFill>
                  <a:schemeClr val="dk1"/>
                </a:solidFill>
                <a:highlight>
                  <a:schemeClr val="lt2"/>
                </a:highlight>
              </a:rPr>
              <a:t> of the unique values up to the Kth index, and then sorts it in descending order. </a:t>
            </a:r>
            <a:endParaRPr sz="1000">
              <a:solidFill>
                <a:schemeClr val="dk1"/>
              </a:solidFill>
              <a:highlight>
                <a:schemeClr val="lt2"/>
              </a:highlight>
            </a:endParaRPr>
          </a:p>
        </p:txBody>
      </p:sp>
      <p:sp>
        <p:nvSpPr>
          <p:cNvPr id="348" name="Google Shape;348;p42"/>
          <p:cNvSpPr txBox="1"/>
          <p:nvPr/>
        </p:nvSpPr>
        <p:spPr>
          <a:xfrm>
            <a:off x="5377750" y="2300200"/>
            <a:ext cx="34359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highlight>
                  <a:schemeClr val="lt2"/>
                </a:highlight>
              </a:rPr>
              <a:t>Compute the </a:t>
            </a:r>
            <a:r>
              <a:rPr b="1" lang="it" sz="1200">
                <a:solidFill>
                  <a:schemeClr val="dk1"/>
                </a:solidFill>
                <a:highlight>
                  <a:schemeClr val="lt2"/>
                </a:highlight>
              </a:rPr>
              <a:t>fitness.</a:t>
            </a:r>
            <a:endParaRPr>
              <a:solidFill>
                <a:schemeClr val="dk1"/>
              </a:solidFill>
              <a:highlight>
                <a:schemeClr val="lt2"/>
              </a:highlight>
            </a:endParaRPr>
          </a:p>
        </p:txBody>
      </p:sp>
      <p:sp>
        <p:nvSpPr>
          <p:cNvPr id="349" name="Google Shape;349;p42"/>
          <p:cNvSpPr txBox="1"/>
          <p:nvPr/>
        </p:nvSpPr>
        <p:spPr>
          <a:xfrm>
            <a:off x="5377750" y="3041850"/>
            <a:ext cx="3435900" cy="923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200">
                <a:solidFill>
                  <a:schemeClr val="dk1"/>
                </a:solidFill>
                <a:highlight>
                  <a:schemeClr val="lt2"/>
                </a:highlight>
              </a:rPr>
              <a:t>Update the fitness</a:t>
            </a:r>
            <a:r>
              <a:rPr lang="it" sz="1200">
                <a:solidFill>
                  <a:schemeClr val="dk1"/>
                </a:solidFill>
                <a:highlight>
                  <a:schemeClr val="lt2"/>
                </a:highlight>
              </a:rPr>
              <a:t> values of all but the first possible changepoint locations by adding the best fitness values of all previous possible change-point locations.</a:t>
            </a:r>
            <a:endParaRPr>
              <a:solidFill>
                <a:schemeClr val="dk1"/>
              </a:solidFill>
              <a:highlight>
                <a:schemeClr val="lt2"/>
              </a:highlight>
            </a:endParaRPr>
          </a:p>
        </p:txBody>
      </p:sp>
      <p:cxnSp>
        <p:nvCxnSpPr>
          <p:cNvPr id="350" name="Google Shape;350;p42"/>
          <p:cNvCxnSpPr/>
          <p:nvPr/>
        </p:nvCxnSpPr>
        <p:spPr>
          <a:xfrm flipH="1">
            <a:off x="3685700" y="1015125"/>
            <a:ext cx="1541100" cy="286500"/>
          </a:xfrm>
          <a:prstGeom prst="straightConnector1">
            <a:avLst/>
          </a:prstGeom>
          <a:noFill/>
          <a:ln cap="flat" cmpd="sng" w="19050">
            <a:solidFill>
              <a:schemeClr val="dk2"/>
            </a:solidFill>
            <a:prstDash val="solid"/>
            <a:round/>
            <a:headEnd len="med" w="med" type="none"/>
            <a:tailEnd len="med" w="med" type="triangle"/>
          </a:ln>
        </p:spPr>
      </p:cxnSp>
      <p:cxnSp>
        <p:nvCxnSpPr>
          <p:cNvPr id="351" name="Google Shape;351;p42"/>
          <p:cNvCxnSpPr/>
          <p:nvPr/>
        </p:nvCxnSpPr>
        <p:spPr>
          <a:xfrm rot="10800000">
            <a:off x="4279400" y="1540888"/>
            <a:ext cx="947400" cy="212700"/>
          </a:xfrm>
          <a:prstGeom prst="straightConnector1">
            <a:avLst/>
          </a:prstGeom>
          <a:noFill/>
          <a:ln cap="flat" cmpd="sng" w="19050">
            <a:solidFill>
              <a:schemeClr val="dk2"/>
            </a:solidFill>
            <a:prstDash val="solid"/>
            <a:round/>
            <a:headEnd len="med" w="med" type="none"/>
            <a:tailEnd len="med" w="med" type="triangle"/>
          </a:ln>
        </p:spPr>
      </p:cxnSp>
      <p:cxnSp>
        <p:nvCxnSpPr>
          <p:cNvPr id="352" name="Google Shape;352;p42"/>
          <p:cNvCxnSpPr/>
          <p:nvPr/>
        </p:nvCxnSpPr>
        <p:spPr>
          <a:xfrm rot="10800000">
            <a:off x="3685700" y="2207350"/>
            <a:ext cx="1541100" cy="281100"/>
          </a:xfrm>
          <a:prstGeom prst="straightConnector1">
            <a:avLst/>
          </a:prstGeom>
          <a:noFill/>
          <a:ln cap="flat" cmpd="sng" w="19050">
            <a:solidFill>
              <a:schemeClr val="dk2"/>
            </a:solidFill>
            <a:prstDash val="solid"/>
            <a:round/>
            <a:headEnd len="med" w="med" type="none"/>
            <a:tailEnd len="med" w="med" type="triangle"/>
          </a:ln>
        </p:spPr>
      </p:cxnSp>
      <p:cxnSp>
        <p:nvCxnSpPr>
          <p:cNvPr id="353" name="Google Shape;353;p42"/>
          <p:cNvCxnSpPr/>
          <p:nvPr/>
        </p:nvCxnSpPr>
        <p:spPr>
          <a:xfrm rot="10800000">
            <a:off x="3488000" y="2498900"/>
            <a:ext cx="1738800" cy="9891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359" name="Google Shape;359;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60" name="Google Shape;360;p43"/>
          <p:cNvPicPr preferRelativeResize="0"/>
          <p:nvPr/>
        </p:nvPicPr>
        <p:blipFill>
          <a:blip r:embed="rId3">
            <a:alphaModFix/>
          </a:blip>
          <a:stretch>
            <a:fillRect/>
          </a:stretch>
        </p:blipFill>
        <p:spPr>
          <a:xfrm>
            <a:off x="266925" y="746400"/>
            <a:ext cx="4876576" cy="2970475"/>
          </a:xfrm>
          <a:prstGeom prst="rect">
            <a:avLst/>
          </a:prstGeom>
          <a:noFill/>
          <a:ln>
            <a:noFill/>
          </a:ln>
        </p:spPr>
      </p:pic>
      <p:sp>
        <p:nvSpPr>
          <p:cNvPr id="361" name="Google Shape;361;p43"/>
          <p:cNvSpPr txBox="1"/>
          <p:nvPr/>
        </p:nvSpPr>
        <p:spPr>
          <a:xfrm>
            <a:off x="5362150" y="799225"/>
            <a:ext cx="34671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t>Evaluate the </a:t>
            </a:r>
            <a:r>
              <a:rPr b="1" lang="it" sz="1200"/>
              <a:t>width </a:t>
            </a:r>
            <a:r>
              <a:rPr lang="it" sz="1200"/>
              <a:t>of each block</a:t>
            </a:r>
            <a:endParaRPr sz="1200"/>
          </a:p>
        </p:txBody>
      </p:sp>
      <p:sp>
        <p:nvSpPr>
          <p:cNvPr id="362" name="Google Shape;362;p43"/>
          <p:cNvSpPr txBox="1"/>
          <p:nvPr/>
        </p:nvSpPr>
        <p:spPr>
          <a:xfrm>
            <a:off x="5362150" y="1373738"/>
            <a:ext cx="3467100" cy="738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highlight>
                  <a:schemeClr val="lt2"/>
                </a:highlight>
              </a:rPr>
              <a:t>Compute the </a:t>
            </a:r>
            <a:r>
              <a:rPr b="1" lang="it" sz="1200">
                <a:solidFill>
                  <a:schemeClr val="dk1"/>
                </a:solidFill>
                <a:highlight>
                  <a:schemeClr val="lt2"/>
                </a:highlight>
              </a:rPr>
              <a:t>cumulative sum of the weights</a:t>
            </a:r>
            <a:r>
              <a:rPr lang="it" sz="1200">
                <a:solidFill>
                  <a:schemeClr val="dk1"/>
                </a:solidFill>
                <a:highlight>
                  <a:schemeClr val="lt2"/>
                </a:highlight>
              </a:rPr>
              <a:t> of the unique values up to the Kth index, and then sorts it in descending order. </a:t>
            </a:r>
            <a:endParaRPr sz="1000">
              <a:solidFill>
                <a:schemeClr val="dk1"/>
              </a:solidFill>
              <a:highlight>
                <a:schemeClr val="lt2"/>
              </a:highlight>
            </a:endParaRPr>
          </a:p>
        </p:txBody>
      </p:sp>
      <p:sp>
        <p:nvSpPr>
          <p:cNvPr id="363" name="Google Shape;363;p43"/>
          <p:cNvSpPr txBox="1"/>
          <p:nvPr/>
        </p:nvSpPr>
        <p:spPr>
          <a:xfrm>
            <a:off x="5377750" y="2300200"/>
            <a:ext cx="3435900" cy="3693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highlight>
                  <a:schemeClr val="lt2"/>
                </a:highlight>
              </a:rPr>
              <a:t>Compute the </a:t>
            </a:r>
            <a:r>
              <a:rPr b="1" lang="it" sz="1200">
                <a:solidFill>
                  <a:schemeClr val="dk1"/>
                </a:solidFill>
                <a:highlight>
                  <a:schemeClr val="lt2"/>
                </a:highlight>
              </a:rPr>
              <a:t>fitness.</a:t>
            </a:r>
            <a:endParaRPr>
              <a:solidFill>
                <a:schemeClr val="dk1"/>
              </a:solidFill>
              <a:highlight>
                <a:schemeClr val="lt2"/>
              </a:highlight>
            </a:endParaRPr>
          </a:p>
        </p:txBody>
      </p:sp>
      <p:sp>
        <p:nvSpPr>
          <p:cNvPr id="364" name="Google Shape;364;p43"/>
          <p:cNvSpPr txBox="1"/>
          <p:nvPr/>
        </p:nvSpPr>
        <p:spPr>
          <a:xfrm>
            <a:off x="5377750" y="3041850"/>
            <a:ext cx="3435900" cy="923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200">
                <a:solidFill>
                  <a:schemeClr val="dk1"/>
                </a:solidFill>
                <a:highlight>
                  <a:schemeClr val="lt2"/>
                </a:highlight>
              </a:rPr>
              <a:t>Update the fitness</a:t>
            </a:r>
            <a:r>
              <a:rPr lang="it" sz="1200">
                <a:solidFill>
                  <a:schemeClr val="dk1"/>
                </a:solidFill>
                <a:highlight>
                  <a:schemeClr val="lt2"/>
                </a:highlight>
              </a:rPr>
              <a:t> values of all but the first possible changepoint locations by adding the best fitness values of all previous possible change-point locations.</a:t>
            </a:r>
            <a:endParaRPr>
              <a:solidFill>
                <a:schemeClr val="dk1"/>
              </a:solidFill>
              <a:highlight>
                <a:schemeClr val="lt2"/>
              </a:highlight>
            </a:endParaRPr>
          </a:p>
        </p:txBody>
      </p:sp>
      <p:cxnSp>
        <p:nvCxnSpPr>
          <p:cNvPr id="365" name="Google Shape;365;p43"/>
          <p:cNvCxnSpPr/>
          <p:nvPr/>
        </p:nvCxnSpPr>
        <p:spPr>
          <a:xfrm flipH="1">
            <a:off x="3685700" y="1015125"/>
            <a:ext cx="1541100" cy="286500"/>
          </a:xfrm>
          <a:prstGeom prst="straightConnector1">
            <a:avLst/>
          </a:prstGeom>
          <a:noFill/>
          <a:ln cap="flat" cmpd="sng" w="19050">
            <a:solidFill>
              <a:schemeClr val="dk2"/>
            </a:solidFill>
            <a:prstDash val="solid"/>
            <a:round/>
            <a:headEnd len="med" w="med" type="none"/>
            <a:tailEnd len="med" w="med" type="triangle"/>
          </a:ln>
        </p:spPr>
      </p:cxnSp>
      <p:cxnSp>
        <p:nvCxnSpPr>
          <p:cNvPr id="366" name="Google Shape;366;p43"/>
          <p:cNvCxnSpPr/>
          <p:nvPr/>
        </p:nvCxnSpPr>
        <p:spPr>
          <a:xfrm rot="10800000">
            <a:off x="4279400" y="1540888"/>
            <a:ext cx="947400" cy="212700"/>
          </a:xfrm>
          <a:prstGeom prst="straightConnector1">
            <a:avLst/>
          </a:prstGeom>
          <a:noFill/>
          <a:ln cap="flat" cmpd="sng" w="19050">
            <a:solidFill>
              <a:schemeClr val="dk2"/>
            </a:solidFill>
            <a:prstDash val="solid"/>
            <a:round/>
            <a:headEnd len="med" w="med" type="none"/>
            <a:tailEnd len="med" w="med" type="triangle"/>
          </a:ln>
        </p:spPr>
      </p:cxnSp>
      <p:cxnSp>
        <p:nvCxnSpPr>
          <p:cNvPr id="367" name="Google Shape;367;p43"/>
          <p:cNvCxnSpPr/>
          <p:nvPr/>
        </p:nvCxnSpPr>
        <p:spPr>
          <a:xfrm rot="10800000">
            <a:off x="3685700" y="2207350"/>
            <a:ext cx="1541100" cy="281100"/>
          </a:xfrm>
          <a:prstGeom prst="straightConnector1">
            <a:avLst/>
          </a:prstGeom>
          <a:noFill/>
          <a:ln cap="flat" cmpd="sng" w="19050">
            <a:solidFill>
              <a:schemeClr val="dk2"/>
            </a:solidFill>
            <a:prstDash val="solid"/>
            <a:round/>
            <a:headEnd len="med" w="med" type="none"/>
            <a:tailEnd len="med" w="med" type="triangle"/>
          </a:ln>
        </p:spPr>
      </p:cxnSp>
      <p:cxnSp>
        <p:nvCxnSpPr>
          <p:cNvPr id="368" name="Google Shape;368;p43"/>
          <p:cNvCxnSpPr/>
          <p:nvPr/>
        </p:nvCxnSpPr>
        <p:spPr>
          <a:xfrm rot="10800000">
            <a:off x="3488000" y="2498900"/>
            <a:ext cx="1738800" cy="989100"/>
          </a:xfrm>
          <a:prstGeom prst="straightConnector1">
            <a:avLst/>
          </a:prstGeom>
          <a:noFill/>
          <a:ln cap="flat" cmpd="sng" w="19050">
            <a:solidFill>
              <a:schemeClr val="dk2"/>
            </a:solidFill>
            <a:prstDash val="solid"/>
            <a:round/>
            <a:headEnd len="med" w="med" type="none"/>
            <a:tailEnd len="med" w="med" type="triangle"/>
          </a:ln>
        </p:spPr>
      </p:cxnSp>
      <p:sp>
        <p:nvSpPr>
          <p:cNvPr id="369" name="Google Shape;369;p43"/>
          <p:cNvSpPr txBox="1"/>
          <p:nvPr/>
        </p:nvSpPr>
        <p:spPr>
          <a:xfrm>
            <a:off x="1707600" y="3952225"/>
            <a:ext cx="3435900" cy="923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200">
                <a:solidFill>
                  <a:schemeClr val="dk1"/>
                </a:solidFill>
                <a:highlight>
                  <a:schemeClr val="lt2"/>
                </a:highlight>
              </a:rPr>
              <a:t>Find the location of the maximum value in the fit_vec vector, which corresponds to the l</a:t>
            </a:r>
            <a:r>
              <a:rPr b="1" lang="it" sz="1200">
                <a:solidFill>
                  <a:schemeClr val="dk1"/>
                </a:solidFill>
                <a:highlight>
                  <a:schemeClr val="lt2"/>
                </a:highlight>
              </a:rPr>
              <a:t>ocation of the Kth change-point</a:t>
            </a:r>
            <a:r>
              <a:rPr lang="it" sz="1200">
                <a:solidFill>
                  <a:schemeClr val="dk1"/>
                </a:solidFill>
                <a:highlight>
                  <a:schemeClr val="lt2"/>
                </a:highlight>
              </a:rPr>
              <a:t> that maximizes the log-likelihood of the data.</a:t>
            </a:r>
            <a:endParaRPr sz="1200">
              <a:solidFill>
                <a:schemeClr val="dk1"/>
              </a:solidFill>
              <a:highlight>
                <a:schemeClr val="lt2"/>
              </a:highlight>
            </a:endParaRPr>
          </a:p>
        </p:txBody>
      </p:sp>
      <p:cxnSp>
        <p:nvCxnSpPr>
          <p:cNvPr id="370" name="Google Shape;370;p43"/>
          <p:cNvCxnSpPr/>
          <p:nvPr/>
        </p:nvCxnSpPr>
        <p:spPr>
          <a:xfrm rot="10800000">
            <a:off x="2530150" y="2946550"/>
            <a:ext cx="916200" cy="8538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44"/>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376" name="Google Shape;37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77" name="Google Shape;377;p44"/>
          <p:cNvPicPr preferRelativeResize="0"/>
          <p:nvPr/>
        </p:nvPicPr>
        <p:blipFill>
          <a:blip r:embed="rId3">
            <a:alphaModFix/>
          </a:blip>
          <a:stretch>
            <a:fillRect/>
          </a:stretch>
        </p:blipFill>
        <p:spPr>
          <a:xfrm>
            <a:off x="714650" y="892175"/>
            <a:ext cx="3346026" cy="2889926"/>
          </a:xfrm>
          <a:prstGeom prst="rect">
            <a:avLst/>
          </a:prstGeom>
          <a:noFill/>
          <a:ln>
            <a:noFill/>
          </a:ln>
        </p:spPr>
      </p:pic>
      <p:pic>
        <p:nvPicPr>
          <p:cNvPr id="378" name="Google Shape;378;p44"/>
          <p:cNvPicPr preferRelativeResize="0"/>
          <p:nvPr/>
        </p:nvPicPr>
        <p:blipFill>
          <a:blip r:embed="rId4">
            <a:alphaModFix/>
          </a:blip>
          <a:stretch>
            <a:fillRect/>
          </a:stretch>
        </p:blipFill>
        <p:spPr>
          <a:xfrm>
            <a:off x="714650" y="3952100"/>
            <a:ext cx="2700474" cy="3485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384" name="Google Shape;38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85" name="Google Shape;385;p45"/>
          <p:cNvPicPr preferRelativeResize="0"/>
          <p:nvPr/>
        </p:nvPicPr>
        <p:blipFill>
          <a:blip r:embed="rId3">
            <a:alphaModFix/>
          </a:blip>
          <a:stretch>
            <a:fillRect/>
          </a:stretch>
        </p:blipFill>
        <p:spPr>
          <a:xfrm>
            <a:off x="714650" y="892175"/>
            <a:ext cx="3346026" cy="2889926"/>
          </a:xfrm>
          <a:prstGeom prst="rect">
            <a:avLst/>
          </a:prstGeom>
          <a:noFill/>
          <a:ln>
            <a:noFill/>
          </a:ln>
        </p:spPr>
      </p:pic>
      <p:pic>
        <p:nvPicPr>
          <p:cNvPr id="386" name="Google Shape;386;p45"/>
          <p:cNvPicPr preferRelativeResize="0"/>
          <p:nvPr/>
        </p:nvPicPr>
        <p:blipFill>
          <a:blip r:embed="rId4">
            <a:alphaModFix/>
          </a:blip>
          <a:stretch>
            <a:fillRect/>
          </a:stretch>
        </p:blipFill>
        <p:spPr>
          <a:xfrm>
            <a:off x="714650" y="3952100"/>
            <a:ext cx="2700474" cy="348550"/>
          </a:xfrm>
          <a:prstGeom prst="rect">
            <a:avLst/>
          </a:prstGeom>
          <a:noFill/>
          <a:ln>
            <a:noFill/>
          </a:ln>
        </p:spPr>
      </p:pic>
      <p:sp>
        <p:nvSpPr>
          <p:cNvPr id="387" name="Google Shape;387;p45"/>
          <p:cNvSpPr txBox="1"/>
          <p:nvPr/>
        </p:nvSpPr>
        <p:spPr>
          <a:xfrm>
            <a:off x="4727025" y="1082850"/>
            <a:ext cx="3821100" cy="1385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300">
                <a:solidFill>
                  <a:schemeClr val="dk1"/>
                </a:solidFill>
                <a:highlight>
                  <a:schemeClr val="lt2"/>
                </a:highlight>
              </a:rPr>
              <a:t>Determining the locations of the changepoints</a:t>
            </a:r>
            <a:r>
              <a:rPr lang="it" sz="1300">
                <a:solidFill>
                  <a:schemeClr val="dk1"/>
                </a:solidFill>
                <a:highlight>
                  <a:schemeClr val="lt2"/>
                </a:highlight>
              </a:rPr>
              <a:t> that form the optimal partitioning of the input data. The while loop starts from the last block and iteratively backtracks through the changepoints to identify their location, until it reaches the first block.</a:t>
            </a:r>
            <a:endParaRPr sz="1500">
              <a:solidFill>
                <a:schemeClr val="dk1"/>
              </a:solidFill>
              <a:highlight>
                <a:schemeClr val="lt2"/>
              </a:highlight>
            </a:endParaRPr>
          </a:p>
        </p:txBody>
      </p:sp>
      <p:cxnSp>
        <p:nvCxnSpPr>
          <p:cNvPr id="388" name="Google Shape;388;p45"/>
          <p:cNvCxnSpPr/>
          <p:nvPr/>
        </p:nvCxnSpPr>
        <p:spPr>
          <a:xfrm flipH="1">
            <a:off x="3166500" y="1775550"/>
            <a:ext cx="1405500" cy="5670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6"/>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Algorithm structure</a:t>
            </a:r>
            <a:endParaRPr>
              <a:solidFill>
                <a:schemeClr val="lt1"/>
              </a:solidFill>
            </a:endParaRPr>
          </a:p>
        </p:txBody>
      </p:sp>
      <p:sp>
        <p:nvSpPr>
          <p:cNvPr id="394" name="Google Shape;39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95" name="Google Shape;395;p46"/>
          <p:cNvPicPr preferRelativeResize="0"/>
          <p:nvPr/>
        </p:nvPicPr>
        <p:blipFill>
          <a:blip r:embed="rId3">
            <a:alphaModFix/>
          </a:blip>
          <a:stretch>
            <a:fillRect/>
          </a:stretch>
        </p:blipFill>
        <p:spPr>
          <a:xfrm>
            <a:off x="714650" y="892175"/>
            <a:ext cx="3346026" cy="2889926"/>
          </a:xfrm>
          <a:prstGeom prst="rect">
            <a:avLst/>
          </a:prstGeom>
          <a:noFill/>
          <a:ln>
            <a:noFill/>
          </a:ln>
        </p:spPr>
      </p:pic>
      <p:pic>
        <p:nvPicPr>
          <p:cNvPr id="396" name="Google Shape;396;p46"/>
          <p:cNvPicPr preferRelativeResize="0"/>
          <p:nvPr/>
        </p:nvPicPr>
        <p:blipFill>
          <a:blip r:embed="rId4">
            <a:alphaModFix/>
          </a:blip>
          <a:stretch>
            <a:fillRect/>
          </a:stretch>
        </p:blipFill>
        <p:spPr>
          <a:xfrm>
            <a:off x="714650" y="3952100"/>
            <a:ext cx="2700474" cy="348550"/>
          </a:xfrm>
          <a:prstGeom prst="rect">
            <a:avLst/>
          </a:prstGeom>
          <a:noFill/>
          <a:ln>
            <a:noFill/>
          </a:ln>
        </p:spPr>
      </p:pic>
      <p:sp>
        <p:nvSpPr>
          <p:cNvPr id="397" name="Google Shape;397;p46"/>
          <p:cNvSpPr txBox="1"/>
          <p:nvPr/>
        </p:nvSpPr>
        <p:spPr>
          <a:xfrm>
            <a:off x="4727025" y="1082850"/>
            <a:ext cx="3821100" cy="13854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300">
                <a:solidFill>
                  <a:schemeClr val="dk1"/>
                </a:solidFill>
                <a:highlight>
                  <a:schemeClr val="lt2"/>
                </a:highlight>
              </a:rPr>
              <a:t>Determining the locations of the changepoints</a:t>
            </a:r>
            <a:r>
              <a:rPr lang="it" sz="1300">
                <a:solidFill>
                  <a:schemeClr val="dk1"/>
                </a:solidFill>
                <a:highlight>
                  <a:schemeClr val="lt2"/>
                </a:highlight>
              </a:rPr>
              <a:t> that form the optimal partitioning of the input data. The while loop starts from the last block and iteratively backtracks through the changepoints to identify their location, until it reaches the first block.</a:t>
            </a:r>
            <a:endParaRPr sz="1500">
              <a:solidFill>
                <a:schemeClr val="dk1"/>
              </a:solidFill>
              <a:highlight>
                <a:schemeClr val="lt2"/>
              </a:highlight>
            </a:endParaRPr>
          </a:p>
        </p:txBody>
      </p:sp>
      <p:sp>
        <p:nvSpPr>
          <p:cNvPr id="398" name="Google Shape;398;p46"/>
          <p:cNvSpPr txBox="1"/>
          <p:nvPr/>
        </p:nvSpPr>
        <p:spPr>
          <a:xfrm>
            <a:off x="4716600" y="2957000"/>
            <a:ext cx="3821100" cy="3849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it" sz="1300"/>
              <a:t>Return the vector of the </a:t>
            </a:r>
            <a:r>
              <a:rPr b="1" lang="it" sz="1300"/>
              <a:t>estimated bin edges</a:t>
            </a:r>
            <a:r>
              <a:rPr lang="it" sz="1300"/>
              <a:t>.</a:t>
            </a:r>
            <a:endParaRPr sz="1300"/>
          </a:p>
        </p:txBody>
      </p:sp>
      <p:cxnSp>
        <p:nvCxnSpPr>
          <p:cNvPr id="399" name="Google Shape;399;p46"/>
          <p:cNvCxnSpPr/>
          <p:nvPr/>
        </p:nvCxnSpPr>
        <p:spPr>
          <a:xfrm flipH="1">
            <a:off x="3166500" y="1775550"/>
            <a:ext cx="1405500" cy="567000"/>
          </a:xfrm>
          <a:prstGeom prst="straightConnector1">
            <a:avLst/>
          </a:prstGeom>
          <a:noFill/>
          <a:ln cap="flat" cmpd="sng" w="19050">
            <a:solidFill>
              <a:schemeClr val="dk2"/>
            </a:solidFill>
            <a:prstDash val="solid"/>
            <a:round/>
            <a:headEnd len="med" w="med" type="none"/>
            <a:tailEnd len="med" w="med" type="triangle"/>
          </a:ln>
        </p:spPr>
      </p:cxnSp>
      <p:cxnSp>
        <p:nvCxnSpPr>
          <p:cNvPr id="400" name="Google Shape;400;p46"/>
          <p:cNvCxnSpPr/>
          <p:nvPr/>
        </p:nvCxnSpPr>
        <p:spPr>
          <a:xfrm flipH="1">
            <a:off x="3207000" y="3146975"/>
            <a:ext cx="1365000" cy="9552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7"/>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Applications: Binning of histograms</a:t>
            </a:r>
            <a:endParaRPr>
              <a:solidFill>
                <a:schemeClr val="lt1"/>
              </a:solidFill>
            </a:endParaRPr>
          </a:p>
        </p:txBody>
      </p:sp>
      <p:sp>
        <p:nvSpPr>
          <p:cNvPr id="406" name="Google Shape;406;p47"/>
          <p:cNvSpPr txBox="1"/>
          <p:nvPr>
            <p:ph idx="1" type="body"/>
          </p:nvPr>
        </p:nvSpPr>
        <p:spPr>
          <a:xfrm>
            <a:off x="311700" y="784400"/>
            <a:ext cx="8257200" cy="41403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it" sz="1400"/>
              <a:t>1500 random toy data generated from a mixture of four normal distributions (122 bins)</a:t>
            </a:r>
            <a:endParaRPr sz="1400"/>
          </a:p>
        </p:txBody>
      </p:sp>
      <p:sp>
        <p:nvSpPr>
          <p:cNvPr id="407" name="Google Shape;407;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08" name="Google Shape;408;p47"/>
          <p:cNvPicPr preferRelativeResize="0"/>
          <p:nvPr/>
        </p:nvPicPr>
        <p:blipFill>
          <a:blip r:embed="rId3">
            <a:alphaModFix/>
          </a:blip>
          <a:stretch>
            <a:fillRect/>
          </a:stretch>
        </p:blipFill>
        <p:spPr>
          <a:xfrm>
            <a:off x="206387" y="1162124"/>
            <a:ext cx="8467825" cy="3762577"/>
          </a:xfrm>
          <a:prstGeom prst="rect">
            <a:avLst/>
          </a:prstGeom>
          <a:noFill/>
          <a:ln>
            <a:noFill/>
          </a:ln>
        </p:spPr>
      </p:pic>
      <p:pic>
        <p:nvPicPr>
          <p:cNvPr id="409" name="Google Shape;409;p47"/>
          <p:cNvPicPr preferRelativeResize="0"/>
          <p:nvPr/>
        </p:nvPicPr>
        <p:blipFill>
          <a:blip r:embed="rId4">
            <a:alphaModFix/>
          </a:blip>
          <a:stretch>
            <a:fillRect/>
          </a:stretch>
        </p:blipFill>
        <p:spPr>
          <a:xfrm>
            <a:off x="2654575" y="1620497"/>
            <a:ext cx="1523200" cy="594000"/>
          </a:xfrm>
          <a:prstGeom prst="rect">
            <a:avLst/>
          </a:prstGeom>
          <a:noFill/>
          <a:ln>
            <a:noFill/>
          </a:ln>
        </p:spPr>
      </p:pic>
      <p:pic>
        <p:nvPicPr>
          <p:cNvPr id="410" name="Google Shape;410;p47"/>
          <p:cNvPicPr preferRelativeResize="0"/>
          <p:nvPr/>
        </p:nvPicPr>
        <p:blipFill>
          <a:blip r:embed="rId5">
            <a:alphaModFix/>
          </a:blip>
          <a:stretch>
            <a:fillRect/>
          </a:stretch>
        </p:blipFill>
        <p:spPr>
          <a:xfrm>
            <a:off x="6878275" y="1620500"/>
            <a:ext cx="1531707" cy="594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8"/>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Applications: Signal detection</a:t>
            </a:r>
            <a:endParaRPr>
              <a:solidFill>
                <a:schemeClr val="lt1"/>
              </a:solidFill>
            </a:endParaRPr>
          </a:p>
        </p:txBody>
      </p:sp>
      <p:sp>
        <p:nvSpPr>
          <p:cNvPr id="416" name="Google Shape;416;p48"/>
          <p:cNvSpPr txBox="1"/>
          <p:nvPr>
            <p:ph idx="1" type="body"/>
          </p:nvPr>
        </p:nvSpPr>
        <p:spPr>
          <a:xfrm>
            <a:off x="311700" y="784400"/>
            <a:ext cx="8257200" cy="41403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None/>
            </a:pPr>
            <a:r>
              <a:rPr lang="it" sz="1400"/>
              <a:t>Uniform background noise with two gaussian signals </a:t>
            </a:r>
            <a:r>
              <a:rPr b="1" lang="it" sz="1400">
                <a:latin typeface="Pinyon Script"/>
                <a:ea typeface="Pinyon Script"/>
                <a:cs typeface="Pinyon Script"/>
                <a:sym typeface="Pinyon Script"/>
              </a:rPr>
              <a:t>(N  </a:t>
            </a:r>
            <a:r>
              <a:rPr lang="it" sz="1400"/>
              <a:t>(5,0.01), </a:t>
            </a:r>
            <a:r>
              <a:rPr b="1" lang="it" sz="1400">
                <a:latin typeface="Pinyon Script"/>
                <a:ea typeface="Pinyon Script"/>
                <a:cs typeface="Pinyon Script"/>
                <a:sym typeface="Pinyon Script"/>
              </a:rPr>
              <a:t>N  </a:t>
            </a:r>
            <a:r>
              <a:rPr lang="it" sz="1400"/>
              <a:t>(7,0.6))</a:t>
            </a:r>
            <a:endParaRPr sz="1400"/>
          </a:p>
        </p:txBody>
      </p:sp>
      <p:sp>
        <p:nvSpPr>
          <p:cNvPr id="417" name="Google Shape;41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18" name="Google Shape;418;p48"/>
          <p:cNvPicPr preferRelativeResize="0"/>
          <p:nvPr/>
        </p:nvPicPr>
        <p:blipFill>
          <a:blip r:embed="rId3">
            <a:alphaModFix/>
          </a:blip>
          <a:stretch>
            <a:fillRect/>
          </a:stretch>
        </p:blipFill>
        <p:spPr>
          <a:xfrm>
            <a:off x="603525" y="1323950"/>
            <a:ext cx="7936952" cy="35266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9"/>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solidFill>
                  <a:schemeClr val="lt1"/>
                </a:solidFill>
              </a:rPr>
              <a:t>Applications: Signal detection</a:t>
            </a:r>
            <a:endParaRPr>
              <a:solidFill>
                <a:schemeClr val="lt1"/>
              </a:solidFill>
            </a:endParaRPr>
          </a:p>
        </p:txBody>
      </p:sp>
      <p:sp>
        <p:nvSpPr>
          <p:cNvPr id="424" name="Google Shape;424;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25" name="Google Shape;425;p49"/>
          <p:cNvPicPr preferRelativeResize="0"/>
          <p:nvPr/>
        </p:nvPicPr>
        <p:blipFill>
          <a:blip r:embed="rId3">
            <a:alphaModFix/>
          </a:blip>
          <a:stretch>
            <a:fillRect/>
          </a:stretch>
        </p:blipFill>
        <p:spPr>
          <a:xfrm>
            <a:off x="221575" y="746400"/>
            <a:ext cx="8700851" cy="3866101"/>
          </a:xfrm>
          <a:prstGeom prst="rect">
            <a:avLst/>
          </a:prstGeom>
          <a:noFill/>
          <a:ln>
            <a:noFill/>
          </a:ln>
        </p:spPr>
      </p:pic>
      <p:pic>
        <p:nvPicPr>
          <p:cNvPr id="426" name="Google Shape;426;p49"/>
          <p:cNvPicPr preferRelativeResize="0"/>
          <p:nvPr/>
        </p:nvPicPr>
        <p:blipFill>
          <a:blip r:embed="rId4">
            <a:alphaModFix/>
          </a:blip>
          <a:stretch>
            <a:fillRect/>
          </a:stretch>
        </p:blipFill>
        <p:spPr>
          <a:xfrm>
            <a:off x="2791749" y="1213875"/>
            <a:ext cx="1513368" cy="594000"/>
          </a:xfrm>
          <a:prstGeom prst="rect">
            <a:avLst/>
          </a:prstGeom>
          <a:noFill/>
          <a:ln>
            <a:noFill/>
          </a:ln>
        </p:spPr>
      </p:pic>
      <p:pic>
        <p:nvPicPr>
          <p:cNvPr id="427" name="Google Shape;427;p49"/>
          <p:cNvPicPr preferRelativeResize="0"/>
          <p:nvPr/>
        </p:nvPicPr>
        <p:blipFill>
          <a:blip r:embed="rId5">
            <a:alphaModFix/>
          </a:blip>
          <a:stretch>
            <a:fillRect/>
          </a:stretch>
        </p:blipFill>
        <p:spPr>
          <a:xfrm>
            <a:off x="7132616" y="1213866"/>
            <a:ext cx="1537282" cy="594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0"/>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solidFill>
                  <a:schemeClr val="lt1"/>
                </a:solidFill>
              </a:rPr>
              <a:t>Applications: Signal detection</a:t>
            </a:r>
            <a:endParaRPr>
              <a:solidFill>
                <a:schemeClr val="lt1"/>
              </a:solidFill>
            </a:endParaRPr>
          </a:p>
        </p:txBody>
      </p:sp>
      <p:sp>
        <p:nvSpPr>
          <p:cNvPr id="433" name="Google Shape;433;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34" name="Google Shape;434;p50"/>
          <p:cNvSpPr txBox="1"/>
          <p:nvPr/>
        </p:nvSpPr>
        <p:spPr>
          <a:xfrm>
            <a:off x="458125" y="874600"/>
            <a:ext cx="8235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solidFill>
                  <a:schemeClr val="dk2"/>
                </a:solidFill>
              </a:rPr>
              <a:t>Information on </a:t>
            </a:r>
            <a:r>
              <a:rPr lang="it">
                <a:solidFill>
                  <a:schemeClr val="dk2"/>
                </a:solidFill>
              </a:rPr>
              <a:t>single</a:t>
            </a:r>
            <a:r>
              <a:rPr lang="it">
                <a:solidFill>
                  <a:schemeClr val="dk2"/>
                </a:solidFill>
              </a:rPr>
              <a:t> block can be </a:t>
            </a:r>
            <a:r>
              <a:rPr lang="it">
                <a:solidFill>
                  <a:schemeClr val="dk2"/>
                </a:solidFill>
              </a:rPr>
              <a:t>easily</a:t>
            </a:r>
            <a:r>
              <a:rPr lang="it">
                <a:solidFill>
                  <a:schemeClr val="dk2"/>
                </a:solidFill>
              </a:rPr>
              <a:t> inspected using the usual R’s syntax for histograms.</a:t>
            </a:r>
            <a:endParaRPr>
              <a:solidFill>
                <a:schemeClr val="dk2"/>
              </a:solidFill>
            </a:endParaRPr>
          </a:p>
        </p:txBody>
      </p:sp>
      <p:pic>
        <p:nvPicPr>
          <p:cNvPr id="435" name="Google Shape;435;p50"/>
          <p:cNvPicPr preferRelativeResize="0"/>
          <p:nvPr/>
        </p:nvPicPr>
        <p:blipFill>
          <a:blip r:embed="rId3">
            <a:alphaModFix/>
          </a:blip>
          <a:stretch>
            <a:fillRect/>
          </a:stretch>
        </p:blipFill>
        <p:spPr>
          <a:xfrm>
            <a:off x="2781300" y="1194712"/>
            <a:ext cx="6198200" cy="2754074"/>
          </a:xfrm>
          <a:prstGeom prst="rect">
            <a:avLst/>
          </a:prstGeom>
          <a:noFill/>
          <a:ln>
            <a:noFill/>
          </a:ln>
        </p:spPr>
      </p:pic>
      <p:pic>
        <p:nvPicPr>
          <p:cNvPr id="436" name="Google Shape;436;p50"/>
          <p:cNvPicPr preferRelativeResize="0"/>
          <p:nvPr/>
        </p:nvPicPr>
        <p:blipFill>
          <a:blip r:embed="rId4">
            <a:alphaModFix/>
          </a:blip>
          <a:stretch>
            <a:fillRect/>
          </a:stretch>
        </p:blipFill>
        <p:spPr>
          <a:xfrm>
            <a:off x="318975" y="1442425"/>
            <a:ext cx="2400775" cy="2258624"/>
          </a:xfrm>
          <a:prstGeom prst="rect">
            <a:avLst/>
          </a:prstGeom>
          <a:noFill/>
          <a:ln>
            <a:noFill/>
          </a:ln>
        </p:spPr>
      </p:pic>
      <p:pic>
        <p:nvPicPr>
          <p:cNvPr id="437" name="Google Shape;437;p50"/>
          <p:cNvPicPr preferRelativeResize="0"/>
          <p:nvPr/>
        </p:nvPicPr>
        <p:blipFill>
          <a:blip r:embed="rId5">
            <a:alphaModFix/>
          </a:blip>
          <a:stretch>
            <a:fillRect/>
          </a:stretch>
        </p:blipFill>
        <p:spPr>
          <a:xfrm>
            <a:off x="318975" y="4175174"/>
            <a:ext cx="3269349" cy="5365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1"/>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Applications: Kernel </a:t>
            </a:r>
            <a:r>
              <a:rPr lang="it">
                <a:solidFill>
                  <a:schemeClr val="lt1"/>
                </a:solidFill>
              </a:rPr>
              <a:t>density</a:t>
            </a:r>
            <a:r>
              <a:rPr lang="it">
                <a:solidFill>
                  <a:schemeClr val="lt1"/>
                </a:solidFill>
              </a:rPr>
              <a:t> estimator for SBAM</a:t>
            </a:r>
            <a:endParaRPr>
              <a:solidFill>
                <a:schemeClr val="lt1"/>
              </a:solidFill>
            </a:endParaRPr>
          </a:p>
        </p:txBody>
      </p:sp>
      <p:sp>
        <p:nvSpPr>
          <p:cNvPr id="443" name="Google Shape;44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44" name="Google Shape;444;p51"/>
          <p:cNvSpPr txBox="1"/>
          <p:nvPr/>
        </p:nvSpPr>
        <p:spPr>
          <a:xfrm>
            <a:off x="270700" y="832950"/>
            <a:ext cx="8579400" cy="3632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b="1" lang="it">
                <a:solidFill>
                  <a:schemeClr val="dk1"/>
                </a:solidFill>
                <a:highlight>
                  <a:schemeClr val="lt1"/>
                </a:highlight>
              </a:rPr>
              <a:t>PySINDy</a:t>
            </a:r>
            <a:r>
              <a:rPr lang="it">
                <a:solidFill>
                  <a:schemeClr val="dk2"/>
                </a:solidFill>
                <a:highlight>
                  <a:schemeClr val="lt1"/>
                </a:highlight>
              </a:rPr>
              <a:t> is a sparse regression package with several implementations for the Sparse Identification of Nonlinear Dynamical systems (SINDy) [7].</a:t>
            </a:r>
            <a:endParaRPr>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it">
                <a:solidFill>
                  <a:schemeClr val="dk2"/>
                </a:solidFill>
                <a:highlight>
                  <a:schemeClr val="lt1"/>
                </a:highlight>
              </a:rPr>
              <a:t>The </a:t>
            </a:r>
            <a:r>
              <a:rPr b="1" lang="it">
                <a:solidFill>
                  <a:schemeClr val="dk1"/>
                </a:solidFill>
                <a:highlight>
                  <a:schemeClr val="lt1"/>
                </a:highlight>
              </a:rPr>
              <a:t>SBAM</a:t>
            </a:r>
            <a:r>
              <a:rPr lang="it">
                <a:solidFill>
                  <a:schemeClr val="dk2"/>
                </a:solidFill>
                <a:highlight>
                  <a:schemeClr val="lt1"/>
                </a:highlight>
              </a:rPr>
              <a:t> (Sparse Bayesian Auxiliary Module ) [5] [6] module provides a bayesian implementation for the sparsity in the original PySindy package. Through the use of a Gibbs Sampler, the module provides a posterior probability distribution of the coefficients of the candidate functions (features) that will be used to reconstruct the dynamics of the system.</a:t>
            </a:r>
            <a:endParaRPr>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a:solidFill>
                <a:schemeClr val="dk2"/>
              </a:solidFill>
              <a:highlight>
                <a:schemeClr val="lt1"/>
              </a:highlight>
            </a:endParaRPr>
          </a:p>
          <a:p>
            <a:pPr indent="0" lvl="0" marL="0" rtl="0" algn="l">
              <a:lnSpc>
                <a:spcPct val="150000"/>
              </a:lnSpc>
              <a:spcBef>
                <a:spcPts val="0"/>
              </a:spcBef>
              <a:spcAft>
                <a:spcPts val="0"/>
              </a:spcAft>
              <a:buNone/>
            </a:pPr>
            <a:r>
              <a:rPr lang="it">
                <a:solidFill>
                  <a:schemeClr val="dk2"/>
                </a:solidFill>
                <a:highlight>
                  <a:schemeClr val="lt1"/>
                </a:highlight>
              </a:rPr>
              <a:t>In the SBAM module, the </a:t>
            </a:r>
            <a:r>
              <a:rPr b="1" lang="it">
                <a:solidFill>
                  <a:schemeClr val="dk1"/>
                </a:solidFill>
                <a:highlight>
                  <a:schemeClr val="lt1"/>
                </a:highlight>
              </a:rPr>
              <a:t>mean</a:t>
            </a:r>
            <a:r>
              <a:rPr lang="it">
                <a:solidFill>
                  <a:schemeClr val="dk2"/>
                </a:solidFill>
                <a:highlight>
                  <a:schemeClr val="lt1"/>
                </a:highlight>
              </a:rPr>
              <a:t> was used as the best estimator for such posterior. With the Bayesian Blocks algorithm, </a:t>
            </a:r>
            <a:r>
              <a:rPr b="1" lang="it">
                <a:solidFill>
                  <a:schemeClr val="dk1"/>
                </a:solidFill>
                <a:highlight>
                  <a:schemeClr val="lt1"/>
                </a:highlight>
              </a:rPr>
              <a:t>we can implement a kernel density estimator</a:t>
            </a:r>
            <a:r>
              <a:rPr lang="it">
                <a:solidFill>
                  <a:schemeClr val="dk2"/>
                </a:solidFill>
                <a:highlight>
                  <a:schemeClr val="lt1"/>
                </a:highlight>
              </a:rPr>
              <a:t>; in this way, the </a:t>
            </a:r>
            <a:r>
              <a:rPr b="1" lang="it">
                <a:solidFill>
                  <a:schemeClr val="dk1"/>
                </a:solidFill>
                <a:highlight>
                  <a:schemeClr val="lt1"/>
                </a:highlight>
              </a:rPr>
              <a:t>mode</a:t>
            </a:r>
            <a:r>
              <a:rPr lang="it">
                <a:solidFill>
                  <a:schemeClr val="dk2"/>
                </a:solidFill>
                <a:highlight>
                  <a:schemeClr val="lt1"/>
                </a:highlight>
              </a:rPr>
              <a:t> can be easily calculated and used as the best estimator for the posterior distributions.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Features in our wish list</a:t>
            </a:r>
            <a:endParaRPr>
              <a:solidFill>
                <a:schemeClr val="lt1"/>
              </a:solidFill>
            </a:endParaRPr>
          </a:p>
        </p:txBody>
      </p:sp>
      <p:sp>
        <p:nvSpPr>
          <p:cNvPr id="80" name="Google Shape;80;p16"/>
          <p:cNvSpPr txBox="1"/>
          <p:nvPr>
            <p:ph idx="1" type="body"/>
          </p:nvPr>
        </p:nvSpPr>
        <p:spPr>
          <a:xfrm>
            <a:off x="311700" y="784400"/>
            <a:ext cx="8520600" cy="3505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t/>
            </a:r>
            <a:endParaRPr sz="1250">
              <a:solidFill>
                <a:schemeClr val="dk1"/>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b="1" lang="it">
                <a:solidFill>
                  <a:schemeClr val="dk1"/>
                </a:solidFill>
                <a:highlight>
                  <a:srgbClr val="FFFFFF"/>
                </a:highlight>
              </a:rPr>
              <a:t>Non-parametric</a:t>
            </a:r>
            <a:r>
              <a:rPr lang="it">
                <a:highlight>
                  <a:srgbClr val="FFFFFF"/>
                </a:highlight>
              </a:rPr>
              <a:t>: generic representation of data </a:t>
            </a:r>
            <a:endParaRPr>
              <a:highlight>
                <a:srgbClr val="FFFFFF"/>
              </a:highlight>
            </a:endParaRPr>
          </a:p>
          <a:p>
            <a:pPr indent="0" lvl="0" marL="457200" rtl="0" algn="l">
              <a:spcBef>
                <a:spcPts val="0"/>
              </a:spcBef>
              <a:spcAft>
                <a:spcPts val="0"/>
              </a:spcAft>
              <a:buNone/>
            </a:pPr>
            <a:r>
              <a:t/>
            </a:r>
            <a:endParaRPr>
              <a:highlight>
                <a:srgbClr val="FFFFFF"/>
              </a:highlight>
            </a:endParaRPr>
          </a:p>
          <a:p>
            <a:pPr indent="-342900" lvl="0" marL="457200" rtl="0" algn="l">
              <a:spcBef>
                <a:spcPts val="0"/>
              </a:spcBef>
              <a:spcAft>
                <a:spcPts val="0"/>
              </a:spcAft>
              <a:buSzPts val="1800"/>
              <a:buChar char="●"/>
            </a:pPr>
            <a:r>
              <a:rPr lang="it">
                <a:highlight>
                  <a:srgbClr val="FFFFFF"/>
                </a:highlight>
              </a:rPr>
              <a:t>Discover local structures in background data </a:t>
            </a:r>
            <a:r>
              <a:rPr b="1" lang="it">
                <a:solidFill>
                  <a:schemeClr val="dk1"/>
                </a:solidFill>
                <a:highlight>
                  <a:srgbClr val="FFFFFF"/>
                </a:highlight>
              </a:rPr>
              <a:t>exploiting the full information</a:t>
            </a:r>
            <a:r>
              <a:rPr lang="it">
                <a:highlight>
                  <a:srgbClr val="FFFFFF"/>
                </a:highlight>
              </a:rPr>
              <a:t> brought by the data</a:t>
            </a:r>
            <a:endParaRPr>
              <a:highlight>
                <a:srgbClr val="FFFFFF"/>
              </a:highlight>
            </a:endParaRPr>
          </a:p>
          <a:p>
            <a:pPr indent="0" lvl="0" marL="457200" rtl="0" algn="l">
              <a:spcBef>
                <a:spcPts val="0"/>
              </a:spcBef>
              <a:spcAft>
                <a:spcPts val="0"/>
              </a:spcAft>
              <a:buNone/>
            </a:pPr>
            <a:r>
              <a:t/>
            </a:r>
            <a:endParaRPr>
              <a:highlight>
                <a:srgbClr val="FFFFFF"/>
              </a:highlight>
            </a:endParaRPr>
          </a:p>
          <a:p>
            <a:pPr indent="-342900" lvl="0" marL="457200" rtl="0" algn="l">
              <a:spcBef>
                <a:spcPts val="0"/>
              </a:spcBef>
              <a:spcAft>
                <a:spcPts val="0"/>
              </a:spcAft>
              <a:buSzPts val="1800"/>
              <a:buChar char="●"/>
            </a:pPr>
            <a:r>
              <a:rPr lang="it">
                <a:highlight>
                  <a:srgbClr val="FFFFFF"/>
                </a:highlight>
              </a:rPr>
              <a:t>Impose </a:t>
            </a:r>
            <a:r>
              <a:rPr b="1" lang="it">
                <a:solidFill>
                  <a:schemeClr val="dk1"/>
                </a:solidFill>
                <a:highlight>
                  <a:srgbClr val="FFFFFF"/>
                </a:highlight>
              </a:rPr>
              <a:t>few preconditions as possible</a:t>
            </a:r>
            <a:r>
              <a:rPr lang="it">
                <a:highlight>
                  <a:srgbClr val="FFFFFF"/>
                </a:highlight>
              </a:rPr>
              <a:t> on signal and background shapes</a:t>
            </a:r>
            <a:endParaRPr>
              <a:highlight>
                <a:srgbClr val="FFFFFF"/>
              </a:highlight>
            </a:endParaRPr>
          </a:p>
          <a:p>
            <a:pPr indent="0" lvl="0" marL="457200" rtl="0" algn="l">
              <a:spcBef>
                <a:spcPts val="0"/>
              </a:spcBef>
              <a:spcAft>
                <a:spcPts val="0"/>
              </a:spcAft>
              <a:buNone/>
            </a:pPr>
            <a:r>
              <a:t/>
            </a:r>
            <a:endParaRPr>
              <a:highlight>
                <a:srgbClr val="FFFFFF"/>
              </a:highlight>
            </a:endParaRPr>
          </a:p>
          <a:p>
            <a:pPr indent="-342900" lvl="0" marL="457200" rtl="0" algn="l">
              <a:spcBef>
                <a:spcPts val="0"/>
              </a:spcBef>
              <a:spcAft>
                <a:spcPts val="0"/>
              </a:spcAft>
              <a:buSzPts val="1800"/>
              <a:buChar char="●"/>
            </a:pPr>
            <a:r>
              <a:rPr lang="it">
                <a:highlight>
                  <a:srgbClr val="FFFFFF"/>
                </a:highlight>
              </a:rPr>
              <a:t>Handle arbitrary sampling and dynamic ranges of data</a:t>
            </a:r>
            <a:endParaRPr>
              <a:highlight>
                <a:srgbClr val="FFFFFF"/>
              </a:highlight>
            </a:endParaRPr>
          </a:p>
          <a:p>
            <a:pPr indent="0" lvl="0" marL="457200" rtl="0" algn="l">
              <a:spcBef>
                <a:spcPts val="0"/>
              </a:spcBef>
              <a:spcAft>
                <a:spcPts val="0"/>
              </a:spcAft>
              <a:buNone/>
            </a:pPr>
            <a:r>
              <a:t/>
            </a:r>
            <a:endParaRPr>
              <a:highlight>
                <a:srgbClr val="FFFFFF"/>
              </a:highlight>
            </a:endParaRPr>
          </a:p>
          <a:p>
            <a:pPr indent="-342900" lvl="0" marL="457200" rtl="0" algn="l">
              <a:spcBef>
                <a:spcPts val="0"/>
              </a:spcBef>
              <a:spcAft>
                <a:spcPts val="0"/>
              </a:spcAft>
              <a:buSzPts val="1800"/>
              <a:buChar char="●"/>
            </a:pPr>
            <a:r>
              <a:rPr lang="it">
                <a:highlight>
                  <a:srgbClr val="FFFFFF"/>
                </a:highlight>
              </a:rPr>
              <a:t>Operate in a </a:t>
            </a:r>
            <a:r>
              <a:rPr b="1" lang="it">
                <a:solidFill>
                  <a:schemeClr val="dk1"/>
                </a:solidFill>
                <a:highlight>
                  <a:srgbClr val="FFFFFF"/>
                </a:highlight>
              </a:rPr>
              <a:t>bayesian framework</a:t>
            </a:r>
            <a:r>
              <a:rPr lang="it">
                <a:highlight>
                  <a:srgbClr val="FFFFFF"/>
                </a:highlight>
              </a:rPr>
              <a:t> and work with posterior probabilities:</a:t>
            </a:r>
            <a:endParaRPr>
              <a:highlight>
                <a:srgbClr val="FFFFFF"/>
              </a:highlight>
            </a:endParaRPr>
          </a:p>
          <a:p>
            <a:pPr indent="0" lvl="0" marL="0" rtl="0" algn="l">
              <a:spcBef>
                <a:spcPts val="0"/>
              </a:spcBef>
              <a:spcAft>
                <a:spcPts val="0"/>
              </a:spcAft>
              <a:buClr>
                <a:schemeClr val="dk1"/>
              </a:buClr>
              <a:buSzPts val="1100"/>
              <a:buFont typeface="Arial"/>
              <a:buNone/>
            </a:pPr>
            <a:r>
              <a:t/>
            </a:r>
            <a:endParaRPr sz="1100">
              <a:solidFill>
                <a:schemeClr val="dk1"/>
              </a:solidFill>
            </a:endParaRPr>
          </a:p>
          <a:p>
            <a:pPr indent="0" lvl="0" marL="0" rtl="0" algn="ctr">
              <a:lnSpc>
                <a:spcPct val="150000"/>
              </a:lnSpc>
              <a:spcBef>
                <a:spcPts val="0"/>
              </a:spcBef>
              <a:spcAft>
                <a:spcPts val="0"/>
              </a:spcAft>
              <a:buNone/>
            </a:pPr>
            <a:r>
              <a:rPr lang="it">
                <a:highlight>
                  <a:srgbClr val="FFFFFF"/>
                </a:highlight>
              </a:rPr>
              <a:t>P(M|D) ∝ P(D|M)P(M)</a:t>
            </a:r>
            <a:endParaRPr sz="2400">
              <a:highlight>
                <a:srgbClr val="FFFFFF"/>
              </a:highlight>
            </a:endParaRPr>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2"/>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Applications: Kernel density estimator for SBAM</a:t>
            </a:r>
            <a:endParaRPr>
              <a:solidFill>
                <a:schemeClr val="lt1"/>
              </a:solidFill>
            </a:endParaRPr>
          </a:p>
        </p:txBody>
      </p:sp>
      <p:sp>
        <p:nvSpPr>
          <p:cNvPr id="450" name="Google Shape;450;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51" name="Google Shape;451;p52"/>
          <p:cNvPicPr preferRelativeResize="0"/>
          <p:nvPr/>
        </p:nvPicPr>
        <p:blipFill>
          <a:blip r:embed="rId3">
            <a:alphaModFix/>
          </a:blip>
          <a:stretch>
            <a:fillRect/>
          </a:stretch>
        </p:blipFill>
        <p:spPr>
          <a:xfrm>
            <a:off x="319900" y="661863"/>
            <a:ext cx="5651000" cy="2510949"/>
          </a:xfrm>
          <a:prstGeom prst="rect">
            <a:avLst/>
          </a:prstGeom>
          <a:noFill/>
          <a:ln>
            <a:noFill/>
          </a:ln>
        </p:spPr>
      </p:pic>
      <p:pic>
        <p:nvPicPr>
          <p:cNvPr id="452" name="Google Shape;452;p52"/>
          <p:cNvPicPr preferRelativeResize="0"/>
          <p:nvPr/>
        </p:nvPicPr>
        <p:blipFill>
          <a:blip r:embed="rId4">
            <a:alphaModFix/>
          </a:blip>
          <a:stretch>
            <a:fillRect/>
          </a:stretch>
        </p:blipFill>
        <p:spPr>
          <a:xfrm>
            <a:off x="6064625" y="861276"/>
            <a:ext cx="2750366" cy="2311525"/>
          </a:xfrm>
          <a:prstGeom prst="rect">
            <a:avLst/>
          </a:prstGeom>
          <a:noFill/>
          <a:ln>
            <a:noFill/>
          </a:ln>
        </p:spPr>
      </p:pic>
      <p:pic>
        <p:nvPicPr>
          <p:cNvPr id="453" name="Google Shape;453;p52"/>
          <p:cNvPicPr preferRelativeResize="0"/>
          <p:nvPr/>
        </p:nvPicPr>
        <p:blipFill>
          <a:blip r:embed="rId5">
            <a:alphaModFix/>
          </a:blip>
          <a:stretch>
            <a:fillRect/>
          </a:stretch>
        </p:blipFill>
        <p:spPr>
          <a:xfrm>
            <a:off x="3633038" y="3371275"/>
            <a:ext cx="1877924" cy="1568675"/>
          </a:xfrm>
          <a:prstGeom prst="rect">
            <a:avLst/>
          </a:prstGeom>
          <a:noFill/>
          <a:ln>
            <a:noFill/>
          </a:ln>
        </p:spPr>
      </p:pic>
      <p:pic>
        <p:nvPicPr>
          <p:cNvPr id="454" name="Google Shape;454;p52"/>
          <p:cNvPicPr preferRelativeResize="0"/>
          <p:nvPr/>
        </p:nvPicPr>
        <p:blipFill>
          <a:blip r:embed="rId6">
            <a:alphaModFix/>
          </a:blip>
          <a:stretch>
            <a:fillRect/>
          </a:stretch>
        </p:blipFill>
        <p:spPr>
          <a:xfrm>
            <a:off x="478025" y="3553338"/>
            <a:ext cx="2561900" cy="996300"/>
          </a:xfrm>
          <a:prstGeom prst="rect">
            <a:avLst/>
          </a:prstGeom>
          <a:noFill/>
          <a:ln>
            <a:noFill/>
          </a:ln>
        </p:spPr>
      </p:pic>
      <p:pic>
        <p:nvPicPr>
          <p:cNvPr id="455" name="Google Shape;455;p52"/>
          <p:cNvPicPr preferRelativeResize="0"/>
          <p:nvPr/>
        </p:nvPicPr>
        <p:blipFill>
          <a:blip r:embed="rId7">
            <a:alphaModFix/>
          </a:blip>
          <a:stretch>
            <a:fillRect/>
          </a:stretch>
        </p:blipFill>
        <p:spPr>
          <a:xfrm>
            <a:off x="6572301" y="3647125"/>
            <a:ext cx="1735025" cy="491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3"/>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Conclusions</a:t>
            </a:r>
            <a:endParaRPr>
              <a:solidFill>
                <a:schemeClr val="lt1"/>
              </a:solidFill>
            </a:endParaRPr>
          </a:p>
        </p:txBody>
      </p:sp>
      <p:sp>
        <p:nvSpPr>
          <p:cNvPr id="461" name="Google Shape;461;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62" name="Google Shape;462;p53"/>
          <p:cNvSpPr txBox="1"/>
          <p:nvPr/>
        </p:nvSpPr>
        <p:spPr>
          <a:xfrm>
            <a:off x="530850" y="818400"/>
            <a:ext cx="7941600" cy="38403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dk2"/>
              </a:buClr>
              <a:buSzPts val="1700"/>
              <a:buChar char="●"/>
            </a:pPr>
            <a:r>
              <a:rPr lang="it" sz="1700">
                <a:solidFill>
                  <a:schemeClr val="dk2"/>
                </a:solidFill>
                <a:highlight>
                  <a:schemeClr val="lt1"/>
                </a:highlight>
              </a:rPr>
              <a:t>The Bayesian Blocks algorithm provides an objective way for optimal data segmentation. </a:t>
            </a:r>
            <a:endParaRPr sz="1700">
              <a:solidFill>
                <a:schemeClr val="dk2"/>
              </a:solidFill>
              <a:highlight>
                <a:schemeClr val="lt1"/>
              </a:highlight>
            </a:endParaRPr>
          </a:p>
          <a:p>
            <a:pPr indent="0" lvl="0" marL="457200" rtl="0" algn="l">
              <a:lnSpc>
                <a:spcPct val="150000"/>
              </a:lnSpc>
              <a:spcBef>
                <a:spcPts val="0"/>
              </a:spcBef>
              <a:spcAft>
                <a:spcPts val="0"/>
              </a:spcAft>
              <a:buNone/>
            </a:pPr>
            <a:r>
              <a:t/>
            </a:r>
            <a:endParaRPr>
              <a:solidFill>
                <a:schemeClr val="dk2"/>
              </a:solidFill>
              <a:highlight>
                <a:schemeClr val="lt1"/>
              </a:highlight>
            </a:endParaRPr>
          </a:p>
          <a:p>
            <a:pPr indent="-336550" lvl="0" marL="457200" rtl="0" algn="l">
              <a:lnSpc>
                <a:spcPct val="150000"/>
              </a:lnSpc>
              <a:spcBef>
                <a:spcPts val="0"/>
              </a:spcBef>
              <a:spcAft>
                <a:spcPts val="0"/>
              </a:spcAft>
              <a:buClr>
                <a:schemeClr val="dk2"/>
              </a:buClr>
              <a:buSzPts val="1700"/>
              <a:buChar char="●"/>
            </a:pPr>
            <a:r>
              <a:rPr lang="it" sz="1700">
                <a:solidFill>
                  <a:schemeClr val="dk2"/>
                </a:solidFill>
                <a:highlight>
                  <a:schemeClr val="lt1"/>
                </a:highlight>
              </a:rPr>
              <a:t>The algorithm allows us to produce extremely understandable histograms that highlight the local background structure of the data by imposing as few preconditions as possible.</a:t>
            </a:r>
            <a:endParaRPr sz="1700">
              <a:solidFill>
                <a:schemeClr val="dk2"/>
              </a:solidFill>
              <a:highlight>
                <a:schemeClr val="lt1"/>
              </a:highlight>
            </a:endParaRPr>
          </a:p>
          <a:p>
            <a:pPr indent="0" lvl="0" marL="457200" rtl="0" algn="l">
              <a:lnSpc>
                <a:spcPct val="150000"/>
              </a:lnSpc>
              <a:spcBef>
                <a:spcPts val="0"/>
              </a:spcBef>
              <a:spcAft>
                <a:spcPts val="0"/>
              </a:spcAft>
              <a:buNone/>
            </a:pPr>
            <a:r>
              <a:t/>
            </a:r>
            <a:endParaRPr>
              <a:solidFill>
                <a:schemeClr val="dk2"/>
              </a:solidFill>
              <a:highlight>
                <a:schemeClr val="lt1"/>
              </a:highlight>
            </a:endParaRPr>
          </a:p>
          <a:p>
            <a:pPr indent="-336550" lvl="0" marL="457200" rtl="0" algn="l">
              <a:lnSpc>
                <a:spcPct val="150000"/>
              </a:lnSpc>
              <a:spcBef>
                <a:spcPts val="0"/>
              </a:spcBef>
              <a:spcAft>
                <a:spcPts val="0"/>
              </a:spcAft>
              <a:buClr>
                <a:schemeClr val="dk2"/>
              </a:buClr>
              <a:buSzPts val="1700"/>
              <a:buChar char="●"/>
            </a:pPr>
            <a:r>
              <a:rPr lang="it" sz="1700">
                <a:solidFill>
                  <a:schemeClr val="dk2"/>
                </a:solidFill>
                <a:highlight>
                  <a:schemeClr val="lt1"/>
                </a:highlight>
              </a:rPr>
              <a:t>The ease of code implementation and the possibility of customization by introducing new priors, make the Bayesian Block algorithm a powerful tool for studying time series, signal detection and as a kernel density estimator.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4"/>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References</a:t>
            </a:r>
            <a:endParaRPr>
              <a:solidFill>
                <a:schemeClr val="lt1"/>
              </a:solidFill>
            </a:endParaRPr>
          </a:p>
        </p:txBody>
      </p:sp>
      <p:sp>
        <p:nvSpPr>
          <p:cNvPr id="468" name="Google Shape;468;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69" name="Google Shape;469;p54"/>
          <p:cNvSpPr txBox="1"/>
          <p:nvPr/>
        </p:nvSpPr>
        <p:spPr>
          <a:xfrm>
            <a:off x="601200" y="891275"/>
            <a:ext cx="7941600" cy="4048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it" sz="1100">
                <a:solidFill>
                  <a:schemeClr val="dk2"/>
                </a:solidFill>
                <a:highlight>
                  <a:schemeClr val="lt1"/>
                </a:highlight>
              </a:rPr>
              <a:t>[1] Studies in Astronomical Time Series Analysis. VI. Bayesian Block Representations, J. D. Scargle et al., Astrophys. J. 764 (2013) 167</a:t>
            </a:r>
            <a:endParaRPr sz="11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8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it" sz="1100">
                <a:solidFill>
                  <a:schemeClr val="dk2"/>
                </a:solidFill>
                <a:highlight>
                  <a:schemeClr val="lt1"/>
                </a:highlight>
              </a:rPr>
              <a:t>[2] Bayesian Blocks in High Energy Physics: Better Binning made easy! B. Pollack et al. (2017), arXiv:1708.00810</a:t>
            </a:r>
            <a:endParaRPr sz="11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8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it" sz="1100">
                <a:solidFill>
                  <a:schemeClr val="dk2"/>
                </a:solidFill>
                <a:highlight>
                  <a:schemeClr val="lt1"/>
                </a:highlight>
              </a:rPr>
              <a:t>[3] Studies in astronomical time series analysis: 5. Bayesian blocks, a new method to analyze structure in photon counting data, J. D. Scargle, Astrophys. J. 504 (1998) 405</a:t>
            </a:r>
            <a:endParaRPr sz="11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8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it" sz="1100">
                <a:solidFill>
                  <a:schemeClr val="dk2"/>
                </a:solidFill>
                <a:highlight>
                  <a:schemeClr val="lt1"/>
                </a:highlight>
              </a:rPr>
              <a:t>[4] https://gist.github.com/gipert/4d245d97e8f7eebbe7cfc3eddbf27b7b (link to the original Julia code for the algorithm)</a:t>
            </a:r>
            <a:endParaRPr sz="11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8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it" sz="1100">
                <a:solidFill>
                  <a:schemeClr val="dk2"/>
                </a:solidFill>
                <a:highlight>
                  <a:schemeClr val="lt1"/>
                </a:highlight>
              </a:rPr>
              <a:t>[5] https://docs.google.com/presentation/d/13ISUiQMHrTVek67IuxL47fNgRsP5JgQvKNSatCu-L6E/edit#slide=id.p (link to the SBAM presentation)</a:t>
            </a:r>
            <a:endParaRPr sz="11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8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it" sz="1100">
                <a:solidFill>
                  <a:schemeClr val="dk2"/>
                </a:solidFill>
                <a:highlight>
                  <a:schemeClr val="lt1"/>
                </a:highlight>
              </a:rPr>
              <a:t>[6] https://github.com/zanocrate/LCPB_2219/tree/master/project (link to the GitHub repo of the SBAM module)</a:t>
            </a:r>
            <a:endParaRPr sz="11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t/>
            </a:r>
            <a:endParaRPr sz="800">
              <a:solidFill>
                <a:schemeClr val="dk2"/>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it" sz="1100">
                <a:solidFill>
                  <a:schemeClr val="dk2"/>
                </a:solidFill>
                <a:highlight>
                  <a:schemeClr val="lt1"/>
                </a:highlight>
              </a:rPr>
              <a:t>[7] https://pysindy.readthedocs.io/en/latest/# (link to the PySindy documentation)</a:t>
            </a:r>
            <a:endParaRPr sz="1100">
              <a:solidFill>
                <a:schemeClr val="dk2"/>
              </a:solidFill>
              <a:highlight>
                <a:schemeClr val="lt1"/>
              </a:highlight>
            </a:endParaRPr>
          </a:p>
          <a:p>
            <a:pPr indent="0" lvl="0" marL="457200" rtl="0" algn="l">
              <a:lnSpc>
                <a:spcPct val="150000"/>
              </a:lnSpc>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Idea of the BB algorithm</a:t>
            </a:r>
            <a:endParaRPr>
              <a:solidFill>
                <a:schemeClr val="lt1"/>
              </a:solidFill>
            </a:endParaRPr>
          </a:p>
        </p:txBody>
      </p:sp>
      <p:sp>
        <p:nvSpPr>
          <p:cNvPr id="87" name="Google Shape;87;p17"/>
          <p:cNvSpPr txBox="1"/>
          <p:nvPr>
            <p:ph idx="1" type="body"/>
          </p:nvPr>
        </p:nvSpPr>
        <p:spPr>
          <a:xfrm>
            <a:off x="311700" y="784400"/>
            <a:ext cx="4082100" cy="350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50">
              <a:solidFill>
                <a:schemeClr val="dk1"/>
              </a:solidFill>
              <a:highlight>
                <a:srgbClr val="FFFFFF"/>
              </a:highlight>
              <a:latin typeface="Times New Roman"/>
              <a:ea typeface="Times New Roman"/>
              <a:cs typeface="Times New Roman"/>
              <a:sym typeface="Times New Roman"/>
            </a:endParaRPr>
          </a:p>
          <a:p>
            <a:pPr indent="0" lvl="0" marL="0" rtl="0" algn="ctr">
              <a:lnSpc>
                <a:spcPct val="150000"/>
              </a:lnSpc>
              <a:spcBef>
                <a:spcPts val="0"/>
              </a:spcBef>
              <a:spcAft>
                <a:spcPts val="0"/>
              </a:spcAft>
              <a:buNone/>
            </a:pPr>
            <a:r>
              <a:t/>
            </a:r>
            <a:endParaRPr sz="2400">
              <a:highlight>
                <a:srgbClr val="FFFFFF"/>
              </a:highlight>
            </a:endParaRPr>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aphicFrame>
        <p:nvGraphicFramePr>
          <p:cNvPr id="89" name="Google Shape;89;p17"/>
          <p:cNvGraphicFramePr/>
          <p:nvPr/>
        </p:nvGraphicFramePr>
        <p:xfrm>
          <a:off x="406975" y="1790438"/>
          <a:ext cx="3000000" cy="3000000"/>
        </p:xfrm>
        <a:graphic>
          <a:graphicData uri="http://schemas.openxmlformats.org/drawingml/2006/table">
            <a:tbl>
              <a:tblPr>
                <a:noFill/>
                <a:tableStyleId>{45811FC0-38AB-40F6-B925-DACDFE940492}</a:tableStyleId>
              </a:tblPr>
              <a:tblGrid>
                <a:gridCol w="3891550"/>
              </a:tblGrid>
              <a:tr h="381000">
                <a:tc>
                  <a:txBody>
                    <a:bodyPr/>
                    <a:lstStyle/>
                    <a:p>
                      <a:pPr indent="0" lvl="0" marL="0" rtl="0" algn="l">
                        <a:spcBef>
                          <a:spcPts val="0"/>
                        </a:spcBef>
                        <a:spcAft>
                          <a:spcPts val="0"/>
                        </a:spcAft>
                        <a:buNone/>
                      </a:pPr>
                      <a:r>
                        <a:rPr lang="it"/>
                        <a:t>Segmentation of the data </a:t>
                      </a:r>
                      <a:r>
                        <a:rPr lang="it"/>
                        <a:t>interval</a:t>
                      </a:r>
                      <a:r>
                        <a:rPr lang="it"/>
                        <a:t> into </a:t>
                      </a:r>
                      <a:r>
                        <a:rPr b="1" lang="it"/>
                        <a:t>variable-sized blocks</a:t>
                      </a:r>
                      <a:r>
                        <a:rPr lang="it"/>
                        <a:t>, each block containing consecutive data elements satisfying some well-defined criterion.</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The optimal segmentation is the one that maximize some quantification of this criterion.</a:t>
                      </a:r>
                      <a:endParaRPr/>
                    </a:p>
                  </a:txBody>
                  <a:tcPr marT="91425" marB="91425" marR="91425" marL="91425">
                    <a:solidFill>
                      <a:schemeClr val="lt2"/>
                    </a:solidFill>
                  </a:tcPr>
                </a:tc>
              </a:tr>
            </a:tbl>
          </a:graphicData>
        </a:graphic>
      </p:graphicFrame>
      <p:pic>
        <p:nvPicPr>
          <p:cNvPr id="90" name="Google Shape;90;p17"/>
          <p:cNvPicPr preferRelativeResize="0"/>
          <p:nvPr/>
        </p:nvPicPr>
        <p:blipFill>
          <a:blip r:embed="rId3">
            <a:alphaModFix/>
          </a:blip>
          <a:stretch>
            <a:fillRect/>
          </a:stretch>
        </p:blipFill>
        <p:spPr>
          <a:xfrm>
            <a:off x="4572000" y="951763"/>
            <a:ext cx="4198761" cy="3353700"/>
          </a:xfrm>
          <a:prstGeom prst="rect">
            <a:avLst/>
          </a:prstGeom>
          <a:noFill/>
          <a:ln>
            <a:noFill/>
          </a:ln>
        </p:spPr>
      </p:pic>
      <p:sp>
        <p:nvSpPr>
          <p:cNvPr id="91" name="Google Shape;91;p17"/>
          <p:cNvSpPr txBox="1"/>
          <p:nvPr/>
        </p:nvSpPr>
        <p:spPr>
          <a:xfrm>
            <a:off x="4572000" y="4480000"/>
            <a:ext cx="3529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100"/>
              <a:t>Image by Luigi Pertoldi [</a:t>
            </a:r>
            <a:r>
              <a:rPr lang="it" sz="1100">
                <a:solidFill>
                  <a:schemeClr val="dk1"/>
                </a:solidFill>
                <a:highlight>
                  <a:srgbClr val="FFFFFF"/>
                </a:highlight>
                <a:latin typeface="Courier New"/>
                <a:ea typeface="Courier New"/>
                <a:cs typeface="Courier New"/>
                <a:sym typeface="Courier New"/>
              </a:rPr>
              <a:t>pertoldi@pd.infn.it</a:t>
            </a:r>
            <a:r>
              <a:rPr lang="it" sz="1100"/>
              <a:t>]</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The Piecewise Constant Model</a:t>
            </a:r>
            <a:endParaRPr>
              <a:solidFill>
                <a:schemeClr val="lt1"/>
              </a:solidFill>
            </a:endParaRPr>
          </a:p>
        </p:txBody>
      </p:sp>
      <p:sp>
        <p:nvSpPr>
          <p:cNvPr id="97" name="Google Shape;97;p18"/>
          <p:cNvSpPr txBox="1"/>
          <p:nvPr>
            <p:ph idx="1" type="body"/>
          </p:nvPr>
        </p:nvSpPr>
        <p:spPr>
          <a:xfrm>
            <a:off x="311700" y="784400"/>
            <a:ext cx="8520600" cy="3505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it" sz="1400">
                <a:highlight>
                  <a:srgbClr val="FFFFFF"/>
                </a:highlight>
              </a:rPr>
              <a:t>The range of the independent variable (e.g. time) is divided into subintervals generally unequal in size, in which the dependent variable (e.g. intensity) is modeled as constant within errors. </a:t>
            </a:r>
            <a:endParaRPr sz="14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317500" lvl="0" marL="457200" rtl="0" algn="l">
              <a:lnSpc>
                <a:spcPct val="150000"/>
              </a:lnSpc>
              <a:spcBef>
                <a:spcPts val="0"/>
              </a:spcBef>
              <a:spcAft>
                <a:spcPts val="0"/>
              </a:spcAft>
              <a:buSzPts val="1400"/>
              <a:buChar char="●"/>
            </a:pPr>
            <a:r>
              <a:rPr lang="it" sz="1400">
                <a:highlight>
                  <a:srgbClr val="FFFFFF"/>
                </a:highlight>
              </a:rPr>
              <a:t>the blocks can be treated </a:t>
            </a:r>
            <a:r>
              <a:rPr b="1" lang="it" sz="1400">
                <a:solidFill>
                  <a:schemeClr val="dk1"/>
                </a:solidFill>
                <a:highlight>
                  <a:srgbClr val="FFFFFF"/>
                </a:highlight>
              </a:rPr>
              <a:t>independently</a:t>
            </a:r>
            <a:r>
              <a:rPr lang="it" sz="1400">
                <a:highlight>
                  <a:srgbClr val="FFFFFF"/>
                </a:highlight>
              </a:rPr>
              <a:t>  (block’s fitness depends on its data only)</a:t>
            </a:r>
            <a:endParaRPr sz="1400">
              <a:highlight>
                <a:srgbClr val="FFFFFF"/>
              </a:highlight>
            </a:endParaRPr>
          </a:p>
          <a:p>
            <a:pPr indent="0" lvl="0" marL="0" rtl="0" algn="l">
              <a:lnSpc>
                <a:spcPct val="150000"/>
              </a:lnSpc>
              <a:spcBef>
                <a:spcPts val="0"/>
              </a:spcBef>
              <a:spcAft>
                <a:spcPts val="0"/>
              </a:spcAft>
              <a:buNone/>
            </a:pPr>
            <a:r>
              <a:t/>
            </a:r>
            <a:endParaRPr sz="1400">
              <a:highlight>
                <a:srgbClr val="FFFFFF"/>
              </a:highlight>
            </a:endParaRPr>
          </a:p>
          <a:p>
            <a:pPr indent="-317500" lvl="0" marL="457200" rtl="0" algn="l">
              <a:lnSpc>
                <a:spcPct val="150000"/>
              </a:lnSpc>
              <a:spcBef>
                <a:spcPts val="0"/>
              </a:spcBef>
              <a:spcAft>
                <a:spcPts val="0"/>
              </a:spcAft>
              <a:buSzPts val="1400"/>
              <a:buChar char="●"/>
            </a:pPr>
            <a:r>
              <a:rPr lang="it" sz="1400">
                <a:highlight>
                  <a:srgbClr val="FFFFFF"/>
                </a:highlight>
              </a:rPr>
              <a:t>Our model for each block has two parameters:</a:t>
            </a:r>
            <a:endParaRPr sz="1400">
              <a:highlight>
                <a:srgbClr val="FFFFFF"/>
              </a:highlight>
            </a:endParaRPr>
          </a:p>
          <a:p>
            <a:pPr indent="-317500" lvl="1" marL="914400" rtl="0" algn="l">
              <a:lnSpc>
                <a:spcPct val="150000"/>
              </a:lnSpc>
              <a:spcBef>
                <a:spcPts val="0"/>
              </a:spcBef>
              <a:spcAft>
                <a:spcPts val="0"/>
              </a:spcAft>
              <a:buSzPts val="1400"/>
              <a:buChar char="○"/>
            </a:pPr>
            <a:r>
              <a:rPr lang="it">
                <a:highlight>
                  <a:srgbClr val="FFFFFF"/>
                </a:highlight>
              </a:rPr>
              <a:t>the </a:t>
            </a:r>
            <a:r>
              <a:rPr b="1" lang="it">
                <a:solidFill>
                  <a:schemeClr val="dk1"/>
                </a:solidFill>
                <a:highlight>
                  <a:srgbClr val="FFFFFF"/>
                </a:highlight>
              </a:rPr>
              <a:t>signal amplitude</a:t>
            </a:r>
            <a:r>
              <a:rPr lang="it">
                <a:highlight>
                  <a:srgbClr val="FFFFFF"/>
                </a:highlight>
              </a:rPr>
              <a:t>, and is treated as a nuisance parameter</a:t>
            </a:r>
            <a:endParaRPr>
              <a:highlight>
                <a:srgbClr val="FFFFFF"/>
              </a:highlight>
            </a:endParaRPr>
          </a:p>
          <a:p>
            <a:pPr indent="-317500" lvl="1" marL="914400" rtl="0" algn="l">
              <a:lnSpc>
                <a:spcPct val="150000"/>
              </a:lnSpc>
              <a:spcBef>
                <a:spcPts val="0"/>
              </a:spcBef>
              <a:spcAft>
                <a:spcPts val="0"/>
              </a:spcAft>
              <a:buSzPts val="1400"/>
              <a:buChar char="○"/>
            </a:pPr>
            <a:r>
              <a:rPr lang="it">
                <a:highlight>
                  <a:srgbClr val="FFFFFF"/>
                </a:highlight>
              </a:rPr>
              <a:t>t</a:t>
            </a:r>
            <a:r>
              <a:rPr lang="it">
                <a:highlight>
                  <a:srgbClr val="FFFFFF"/>
                </a:highlight>
              </a:rPr>
              <a:t>he </a:t>
            </a:r>
            <a:r>
              <a:rPr b="1" lang="it">
                <a:solidFill>
                  <a:schemeClr val="dk1"/>
                </a:solidFill>
                <a:highlight>
                  <a:srgbClr val="FFFFFF"/>
                </a:highlight>
              </a:rPr>
              <a:t>length</a:t>
            </a:r>
            <a:r>
              <a:rPr lang="it">
                <a:highlight>
                  <a:srgbClr val="FFFFFF"/>
                </a:highlight>
              </a:rPr>
              <a:t> of the interval spanned by the block</a:t>
            </a:r>
            <a:endParaRPr>
              <a:highlight>
                <a:srgbClr val="FFFFFF"/>
              </a:highlight>
            </a:endParaRPr>
          </a:p>
          <a:p>
            <a:pPr indent="0" lvl="0" marL="914400" rtl="0" algn="l">
              <a:lnSpc>
                <a:spcPct val="150000"/>
              </a:lnSpc>
              <a:spcBef>
                <a:spcPts val="0"/>
              </a:spcBef>
              <a:spcAft>
                <a:spcPts val="0"/>
              </a:spcAft>
              <a:buNone/>
            </a:pPr>
            <a:r>
              <a:t/>
            </a:r>
            <a:endParaRPr sz="1200">
              <a:highlight>
                <a:srgbClr val="FFFFFF"/>
              </a:highlight>
            </a:endParaRPr>
          </a:p>
          <a:p>
            <a:pPr indent="0" lvl="0" marL="457200" rtl="0" algn="l">
              <a:lnSpc>
                <a:spcPct val="150000"/>
              </a:lnSpc>
              <a:spcBef>
                <a:spcPts val="0"/>
              </a:spcBef>
              <a:spcAft>
                <a:spcPts val="0"/>
              </a:spcAft>
              <a:buNone/>
            </a:pPr>
            <a:r>
              <a:t/>
            </a:r>
            <a:endParaRPr sz="1200">
              <a:highlight>
                <a:srgbClr val="FFFFFF"/>
              </a:highlight>
            </a:endParaRPr>
          </a:p>
          <a:p>
            <a:pPr indent="0" lvl="0" marL="0" rtl="0" algn="l">
              <a:lnSpc>
                <a:spcPct val="150000"/>
              </a:lnSpc>
              <a:spcBef>
                <a:spcPts val="0"/>
              </a:spcBef>
              <a:spcAft>
                <a:spcPts val="0"/>
              </a:spcAft>
              <a:buNone/>
            </a:pPr>
            <a:r>
              <a:t/>
            </a:r>
            <a:endParaRPr sz="1200">
              <a:highlight>
                <a:srgbClr val="FFFFFF"/>
              </a:highlight>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aphicFrame>
        <p:nvGraphicFramePr>
          <p:cNvPr id="99" name="Google Shape;99;p18"/>
          <p:cNvGraphicFramePr/>
          <p:nvPr/>
        </p:nvGraphicFramePr>
        <p:xfrm>
          <a:off x="952500" y="3776450"/>
          <a:ext cx="3000000" cy="3000000"/>
        </p:xfrm>
        <a:graphic>
          <a:graphicData uri="http://schemas.openxmlformats.org/drawingml/2006/table">
            <a:tbl>
              <a:tblPr>
                <a:noFill/>
                <a:tableStyleId>{45811FC0-38AB-40F6-B925-DACDFE940492}</a:tableStyleId>
              </a:tblPr>
              <a:tblGrid>
                <a:gridCol w="7239000"/>
              </a:tblGrid>
              <a:tr h="381000">
                <a:tc>
                  <a:txBody>
                    <a:bodyPr/>
                    <a:lstStyle/>
                    <a:p>
                      <a:pPr indent="0" lvl="0" marL="0" rtl="0" algn="l">
                        <a:spcBef>
                          <a:spcPts val="0"/>
                        </a:spcBef>
                        <a:spcAft>
                          <a:spcPts val="0"/>
                        </a:spcAft>
                        <a:buNone/>
                      </a:pPr>
                      <a:r>
                        <a:rPr b="1" lang="it"/>
                        <a:t>Recipe</a:t>
                      </a:r>
                      <a:r>
                        <a:rPr lang="it"/>
                        <a:t>: build the fitness function and than marginalize (maximize/minimize) w.r.t. the    </a:t>
                      </a:r>
                      <a:r>
                        <a:rPr lang="it"/>
                        <a:t>nuisance</a:t>
                      </a:r>
                      <a:r>
                        <a:rPr lang="it"/>
                        <a:t> parameters</a:t>
                      </a:r>
                      <a:endParaRPr/>
                    </a:p>
                  </a:txBody>
                  <a:tcPr marT="91425" marB="91425" marR="91425" marL="91425">
                    <a:solidFill>
                      <a:schemeClr val="lt2"/>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The fitness function </a:t>
            </a:r>
            <a:endParaRPr>
              <a:solidFill>
                <a:schemeClr val="lt1"/>
              </a:solidFill>
            </a:endParaRPr>
          </a:p>
        </p:txBody>
      </p:sp>
      <p:sp>
        <p:nvSpPr>
          <p:cNvPr id="105" name="Google Shape;105;p19"/>
          <p:cNvSpPr txBox="1"/>
          <p:nvPr>
            <p:ph idx="1" type="body"/>
          </p:nvPr>
        </p:nvSpPr>
        <p:spPr>
          <a:xfrm>
            <a:off x="311700" y="784400"/>
            <a:ext cx="8520600" cy="387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The algorithm relies on the additivity of the fitness function: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our best model is the one that maximize </a:t>
            </a:r>
            <a:r>
              <a:rPr i="1" lang="it">
                <a:latin typeface="Times New Roman"/>
                <a:ea typeface="Times New Roman"/>
                <a:cs typeface="Times New Roman"/>
                <a:sym typeface="Times New Roman"/>
              </a:rPr>
              <a:t>F</a:t>
            </a:r>
            <a:r>
              <a:rPr baseline="-25000" i="1" lang="it">
                <a:latin typeface="Times New Roman"/>
                <a:ea typeface="Times New Roman"/>
                <a:cs typeface="Times New Roman"/>
                <a:sym typeface="Times New Roman"/>
              </a:rPr>
              <a:t>total  </a:t>
            </a:r>
            <a:r>
              <a:rPr lang="it"/>
              <a:t>over all possible partitions.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From a Bayesian point of view the fitness function corresponds to the </a:t>
            </a:r>
            <a:r>
              <a:rPr b="1" lang="it">
                <a:solidFill>
                  <a:schemeClr val="dk1"/>
                </a:solidFill>
              </a:rPr>
              <a:t>likelihood</a:t>
            </a:r>
            <a:endParaRPr b="1">
              <a:solidFill>
                <a:schemeClr val="dk1"/>
              </a:solidFill>
            </a:endParaRPr>
          </a:p>
          <a:p>
            <a:pPr indent="0" lvl="0" marL="0" rtl="0" algn="l">
              <a:spcBef>
                <a:spcPts val="0"/>
              </a:spcBef>
              <a:spcAft>
                <a:spcPts val="0"/>
              </a:spcAft>
              <a:buNone/>
            </a:pPr>
            <a:r>
              <a:t/>
            </a:r>
            <a:endParaRPr b="1"/>
          </a:p>
          <a:p>
            <a:pPr indent="0" lvl="0" marL="0" rtl="0" algn="ctr">
              <a:lnSpc>
                <a:spcPct val="150000"/>
              </a:lnSpc>
              <a:spcBef>
                <a:spcPts val="0"/>
              </a:spcBef>
              <a:spcAft>
                <a:spcPts val="0"/>
              </a:spcAft>
              <a:buClr>
                <a:schemeClr val="dk1"/>
              </a:buClr>
              <a:buSzPts val="1100"/>
              <a:buFont typeface="Arial"/>
              <a:buNone/>
            </a:pPr>
            <a:r>
              <a:rPr lang="it">
                <a:highlight>
                  <a:schemeClr val="lt1"/>
                </a:highlight>
              </a:rPr>
              <a:t>P(D|M)</a:t>
            </a:r>
            <a:endParaRPr b="1"/>
          </a:p>
        </p:txBody>
      </p:sp>
      <p:sp>
        <p:nvSpPr>
          <p:cNvPr id="106" name="Google Shape;10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07" name="Google Shape;107;p19"/>
          <p:cNvPicPr preferRelativeResize="0"/>
          <p:nvPr/>
        </p:nvPicPr>
        <p:blipFill>
          <a:blip r:embed="rId3">
            <a:alphaModFix/>
          </a:blip>
          <a:stretch>
            <a:fillRect/>
          </a:stretch>
        </p:blipFill>
        <p:spPr>
          <a:xfrm>
            <a:off x="3386913" y="1381725"/>
            <a:ext cx="2370175" cy="887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it">
                <a:solidFill>
                  <a:schemeClr val="lt1"/>
                </a:solidFill>
              </a:rPr>
              <a:t>The fitness function - Cash Statistics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13" name="Google Shape;113;p20"/>
          <p:cNvSpPr txBox="1"/>
          <p:nvPr>
            <p:ph idx="1" type="body"/>
          </p:nvPr>
        </p:nvSpPr>
        <p:spPr>
          <a:xfrm>
            <a:off x="311700" y="784400"/>
            <a:ext cx="8520600" cy="401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sz="1400"/>
              <a:t>With a model </a:t>
            </a:r>
            <a:r>
              <a:rPr i="1" lang="it" sz="1400">
                <a:latin typeface="Times New Roman"/>
                <a:ea typeface="Times New Roman"/>
                <a:cs typeface="Times New Roman"/>
                <a:sym typeface="Times New Roman"/>
              </a:rPr>
              <a:t>M(t</a:t>
            </a:r>
            <a:r>
              <a:rPr lang="it" sz="1400">
                <a:latin typeface="Times New Roman"/>
                <a:ea typeface="Times New Roman"/>
                <a:cs typeface="Times New Roman"/>
                <a:sym typeface="Times New Roman"/>
              </a:rPr>
              <a:t>,𝜃)</a:t>
            </a:r>
            <a:r>
              <a:rPr lang="it" sz="1400"/>
              <a:t>, the unbinned log-likelihood reads: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it" sz="1400"/>
              <a:t>our model is constant: </a:t>
            </a:r>
            <a:r>
              <a:rPr i="1" lang="it" sz="1400">
                <a:latin typeface="Times New Roman"/>
                <a:ea typeface="Times New Roman"/>
                <a:cs typeface="Times New Roman"/>
                <a:sym typeface="Times New Roman"/>
              </a:rPr>
              <a:t>M(t</a:t>
            </a:r>
            <a:r>
              <a:rPr lang="it" sz="1400">
                <a:latin typeface="Times New Roman"/>
                <a:ea typeface="Times New Roman"/>
                <a:cs typeface="Times New Roman"/>
                <a:sym typeface="Times New Roman"/>
              </a:rPr>
              <a:t>,𝜆) = 𝜆</a:t>
            </a:r>
            <a:r>
              <a:rPr lang="it" sz="1400"/>
              <a:t> so for block </a:t>
            </a:r>
            <a:r>
              <a:rPr i="1" lang="it" sz="1400"/>
              <a:t>k</a:t>
            </a:r>
            <a:r>
              <a:rPr lang="it" sz="1400"/>
              <a: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it" sz="1400"/>
              <a:t>now we maximize wrt the nuisance parameter 𝜆 (height of the block):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14" name="Google Shape;11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15" name="Google Shape;115;p20"/>
          <p:cNvPicPr preferRelativeResize="0"/>
          <p:nvPr/>
        </p:nvPicPr>
        <p:blipFill>
          <a:blip r:embed="rId3">
            <a:alphaModFix/>
          </a:blip>
          <a:stretch>
            <a:fillRect/>
          </a:stretch>
        </p:blipFill>
        <p:spPr>
          <a:xfrm>
            <a:off x="2848547" y="1253900"/>
            <a:ext cx="3446900" cy="516550"/>
          </a:xfrm>
          <a:prstGeom prst="rect">
            <a:avLst/>
          </a:prstGeom>
          <a:noFill/>
          <a:ln>
            <a:noFill/>
          </a:ln>
        </p:spPr>
      </p:pic>
      <p:pic>
        <p:nvPicPr>
          <p:cNvPr id="116" name="Google Shape;116;p20"/>
          <p:cNvPicPr preferRelativeResize="0"/>
          <p:nvPr/>
        </p:nvPicPr>
        <p:blipFill>
          <a:blip r:embed="rId4">
            <a:alphaModFix/>
          </a:blip>
          <a:stretch>
            <a:fillRect/>
          </a:stretch>
        </p:blipFill>
        <p:spPr>
          <a:xfrm>
            <a:off x="3203525" y="2380350"/>
            <a:ext cx="2736949" cy="272175"/>
          </a:xfrm>
          <a:prstGeom prst="rect">
            <a:avLst/>
          </a:prstGeom>
          <a:noFill/>
          <a:ln>
            <a:noFill/>
          </a:ln>
        </p:spPr>
      </p:pic>
      <p:pic>
        <p:nvPicPr>
          <p:cNvPr id="117" name="Google Shape;117;p20"/>
          <p:cNvPicPr preferRelativeResize="0"/>
          <p:nvPr/>
        </p:nvPicPr>
        <p:blipFill>
          <a:blip r:embed="rId5">
            <a:alphaModFix/>
          </a:blip>
          <a:stretch>
            <a:fillRect/>
          </a:stretch>
        </p:blipFill>
        <p:spPr>
          <a:xfrm>
            <a:off x="2612425" y="3477750"/>
            <a:ext cx="3919150" cy="640175"/>
          </a:xfrm>
          <a:prstGeom prst="rect">
            <a:avLst/>
          </a:prstGeom>
          <a:noFill/>
          <a:ln>
            <a:noFill/>
          </a:ln>
        </p:spPr>
      </p:pic>
      <p:graphicFrame>
        <p:nvGraphicFramePr>
          <p:cNvPr id="118" name="Google Shape;118;p20"/>
          <p:cNvGraphicFramePr/>
          <p:nvPr/>
        </p:nvGraphicFramePr>
        <p:xfrm>
          <a:off x="3378500" y="3828500"/>
          <a:ext cx="3000000" cy="3000000"/>
        </p:xfrm>
        <a:graphic>
          <a:graphicData uri="http://schemas.openxmlformats.org/drawingml/2006/table">
            <a:tbl>
              <a:tblPr>
                <a:noFill/>
                <a:tableStyleId>{45811FC0-38AB-40F6-B925-DACDFE940492}</a:tableStyleId>
              </a:tblPr>
              <a:tblGrid>
                <a:gridCol w="2561975"/>
              </a:tblGrid>
              <a:tr h="450850">
                <a:tc>
                  <a:txBody>
                    <a:bodyPr/>
                    <a:lstStyle/>
                    <a:p>
                      <a:pPr indent="0" lvl="0" marL="0" rtl="0" algn="l">
                        <a:spcBef>
                          <a:spcPts val="0"/>
                        </a:spcBef>
                        <a:spcAft>
                          <a:spcPts val="0"/>
                        </a:spcAft>
                        <a:buNone/>
                      </a:pPr>
                      <a:r>
                        <a:t/>
                      </a:r>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0" y="0"/>
            <a:ext cx="9144000" cy="594000"/>
          </a:xfrm>
          <a:prstGeom prst="rect">
            <a:avLst/>
          </a:prstGeom>
          <a:solidFill>
            <a:srgbClr val="990000"/>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solidFill>
                  <a:schemeClr val="lt1"/>
                </a:solidFill>
              </a:rPr>
              <a:t>The fitness function - Cash Statistics</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124" name="Google Shape;124;p21"/>
          <p:cNvSpPr txBox="1"/>
          <p:nvPr>
            <p:ph idx="1" type="body"/>
          </p:nvPr>
        </p:nvSpPr>
        <p:spPr>
          <a:xfrm>
            <a:off x="311700" y="784400"/>
            <a:ext cx="8520600" cy="401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it" sz="1400"/>
              <a:t>With a model </a:t>
            </a:r>
            <a:r>
              <a:rPr i="1" lang="it" sz="1400">
                <a:latin typeface="Times New Roman"/>
                <a:ea typeface="Times New Roman"/>
                <a:cs typeface="Times New Roman"/>
                <a:sym typeface="Times New Roman"/>
              </a:rPr>
              <a:t>M(t</a:t>
            </a:r>
            <a:r>
              <a:rPr lang="it" sz="1400">
                <a:latin typeface="Times New Roman"/>
                <a:ea typeface="Times New Roman"/>
                <a:cs typeface="Times New Roman"/>
                <a:sym typeface="Times New Roman"/>
              </a:rPr>
              <a:t>,𝜃)</a:t>
            </a:r>
            <a:r>
              <a:rPr lang="it" sz="1400"/>
              <a:t>, the unbinned log-likelihood reads:</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it" sz="1400"/>
              <a:t>our model is constant: </a:t>
            </a:r>
            <a:r>
              <a:rPr i="1" lang="it" sz="1400">
                <a:latin typeface="Times New Roman"/>
                <a:ea typeface="Times New Roman"/>
                <a:cs typeface="Times New Roman"/>
                <a:sym typeface="Times New Roman"/>
              </a:rPr>
              <a:t>M(t</a:t>
            </a:r>
            <a:r>
              <a:rPr lang="it" sz="1400">
                <a:latin typeface="Times New Roman"/>
                <a:ea typeface="Times New Roman"/>
                <a:cs typeface="Times New Roman"/>
                <a:sym typeface="Times New Roman"/>
              </a:rPr>
              <a:t>,𝜆) = 𝜆</a:t>
            </a:r>
            <a:r>
              <a:rPr lang="it" sz="1400"/>
              <a:t> so for block </a:t>
            </a:r>
            <a:r>
              <a:rPr i="1" lang="it" sz="1400"/>
              <a:t>k</a:t>
            </a:r>
            <a:r>
              <a:rPr lang="it" sz="1400"/>
              <a:t>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it" sz="1400"/>
              <a:t>now we maximize wrt the nuisance parameter 𝜆 (</a:t>
            </a:r>
            <a:r>
              <a:rPr lang="it" sz="1400"/>
              <a:t>height</a:t>
            </a:r>
            <a:r>
              <a:rPr lang="it" sz="1400"/>
              <a:t> of the block):</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t/>
            </a:r>
            <a:endParaRPr sz="1400"/>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26" name="Google Shape;126;p21"/>
          <p:cNvPicPr preferRelativeResize="0"/>
          <p:nvPr/>
        </p:nvPicPr>
        <p:blipFill>
          <a:blip r:embed="rId3">
            <a:alphaModFix/>
          </a:blip>
          <a:stretch>
            <a:fillRect/>
          </a:stretch>
        </p:blipFill>
        <p:spPr>
          <a:xfrm>
            <a:off x="2848547" y="1253900"/>
            <a:ext cx="3446900" cy="516550"/>
          </a:xfrm>
          <a:prstGeom prst="rect">
            <a:avLst/>
          </a:prstGeom>
          <a:noFill/>
          <a:ln>
            <a:noFill/>
          </a:ln>
        </p:spPr>
      </p:pic>
      <p:pic>
        <p:nvPicPr>
          <p:cNvPr id="127" name="Google Shape;127;p21"/>
          <p:cNvPicPr preferRelativeResize="0"/>
          <p:nvPr/>
        </p:nvPicPr>
        <p:blipFill>
          <a:blip r:embed="rId4">
            <a:alphaModFix/>
          </a:blip>
          <a:stretch>
            <a:fillRect/>
          </a:stretch>
        </p:blipFill>
        <p:spPr>
          <a:xfrm>
            <a:off x="3203525" y="2380350"/>
            <a:ext cx="2736949" cy="272175"/>
          </a:xfrm>
          <a:prstGeom prst="rect">
            <a:avLst/>
          </a:prstGeom>
          <a:noFill/>
          <a:ln>
            <a:noFill/>
          </a:ln>
        </p:spPr>
      </p:pic>
      <p:pic>
        <p:nvPicPr>
          <p:cNvPr id="128" name="Google Shape;128;p21"/>
          <p:cNvPicPr preferRelativeResize="0"/>
          <p:nvPr/>
        </p:nvPicPr>
        <p:blipFill>
          <a:blip r:embed="rId5">
            <a:alphaModFix/>
          </a:blip>
          <a:stretch>
            <a:fillRect/>
          </a:stretch>
        </p:blipFill>
        <p:spPr>
          <a:xfrm>
            <a:off x="2612425" y="3477750"/>
            <a:ext cx="3919150" cy="640175"/>
          </a:xfrm>
          <a:prstGeom prst="rect">
            <a:avLst/>
          </a:prstGeom>
          <a:noFill/>
          <a:ln>
            <a:noFill/>
          </a:ln>
        </p:spPr>
      </p:pic>
      <p:cxnSp>
        <p:nvCxnSpPr>
          <p:cNvPr id="129" name="Google Shape;129;p21"/>
          <p:cNvCxnSpPr/>
          <p:nvPr/>
        </p:nvCxnSpPr>
        <p:spPr>
          <a:xfrm flipH="1" rot="10800000">
            <a:off x="6143050" y="3467150"/>
            <a:ext cx="416400" cy="322800"/>
          </a:xfrm>
          <a:prstGeom prst="straightConnector1">
            <a:avLst/>
          </a:prstGeom>
          <a:noFill/>
          <a:ln cap="flat" cmpd="sng" w="19050">
            <a:solidFill>
              <a:schemeClr val="dk1"/>
            </a:solidFill>
            <a:prstDash val="solid"/>
            <a:round/>
            <a:headEnd len="med" w="med" type="none"/>
            <a:tailEnd len="med" w="med" type="none"/>
          </a:ln>
        </p:spPr>
      </p:cxnSp>
      <p:graphicFrame>
        <p:nvGraphicFramePr>
          <p:cNvPr id="130" name="Google Shape;130;p21"/>
          <p:cNvGraphicFramePr/>
          <p:nvPr/>
        </p:nvGraphicFramePr>
        <p:xfrm>
          <a:off x="5986800" y="2694163"/>
          <a:ext cx="3000000" cy="3000000"/>
        </p:xfrm>
        <a:graphic>
          <a:graphicData uri="http://schemas.openxmlformats.org/drawingml/2006/table">
            <a:tbl>
              <a:tblPr>
                <a:noFill/>
                <a:tableStyleId>{45811FC0-38AB-40F6-B925-DACDFE940492}</a:tableStyleId>
              </a:tblPr>
              <a:tblGrid>
                <a:gridCol w="2074650"/>
              </a:tblGrid>
              <a:tr h="422625">
                <a:tc>
                  <a:txBody>
                    <a:bodyPr/>
                    <a:lstStyle/>
                    <a:p>
                      <a:pPr indent="0" lvl="0" marL="0" rtl="0" algn="l">
                        <a:spcBef>
                          <a:spcPts val="0"/>
                        </a:spcBef>
                        <a:spcAft>
                          <a:spcPts val="0"/>
                        </a:spcAft>
                        <a:buNone/>
                      </a:pPr>
                      <a:r>
                        <a:rPr lang="it" sz="1200">
                          <a:solidFill>
                            <a:schemeClr val="dk2"/>
                          </a:solidFill>
                        </a:rPr>
                        <a:t>independent</a:t>
                      </a:r>
                      <a:r>
                        <a:rPr lang="it" sz="1200">
                          <a:solidFill>
                            <a:schemeClr val="dk2"/>
                          </a:solidFill>
                        </a:rPr>
                        <a:t> of the partition</a:t>
                      </a:r>
                      <a:endParaRPr sz="1200">
                        <a:solidFill>
                          <a:schemeClr val="dk2"/>
                        </a:solidFill>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cxnSp>
        <p:nvCxnSpPr>
          <p:cNvPr id="131" name="Google Shape;131;p21"/>
          <p:cNvCxnSpPr/>
          <p:nvPr/>
        </p:nvCxnSpPr>
        <p:spPr>
          <a:xfrm flipH="1">
            <a:off x="6569725" y="2998650"/>
            <a:ext cx="416700" cy="364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